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orient="horz" pos="2732">
          <p15:clr>
            <a:srgbClr val="A4A3A4"/>
          </p15:clr>
        </p15:guide>
        <p15:guide id="3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7"/>
    <p:restoredTop sz="94660"/>
  </p:normalViewPr>
  <p:slideViewPr>
    <p:cSldViewPr snapToGrid="0">
      <p:cViewPr varScale="1">
        <p:scale>
          <a:sx n="61" d="100"/>
          <a:sy n="61" d="100"/>
        </p:scale>
        <p:origin x="3131" y="80"/>
      </p:cViewPr>
      <p:guideLst>
        <p:guide orient="horz" pos="3838"/>
        <p:guide orient="horz" pos="2732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9248"/>
            <a:ext cx="7543800" cy="63398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7921104"/>
            <a:ext cx="7543800" cy="2032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6" indent="0" algn="ctr">
              <a:buNone/>
              <a:defRPr sz="2400"/>
            </a:lvl2pPr>
            <a:lvl3pPr marL="914411" indent="0" algn="ctr">
              <a:buNone/>
              <a:defRPr sz="2400"/>
            </a:lvl3pPr>
            <a:lvl4pPr marL="1371617" indent="0" algn="ctr">
              <a:buNone/>
              <a:defRPr sz="2000"/>
            </a:lvl4pPr>
            <a:lvl5pPr marL="1828823" indent="0" algn="ctr">
              <a:buNone/>
              <a:defRPr sz="2000"/>
            </a:lvl5pPr>
            <a:lvl6pPr marL="2286029" indent="0" algn="ctr">
              <a:buNone/>
              <a:defRPr sz="2000"/>
            </a:lvl6pPr>
            <a:lvl7pPr marL="2743234" indent="0" algn="ctr">
              <a:buNone/>
              <a:defRPr sz="2000"/>
            </a:lvl7pPr>
            <a:lvl8pPr marL="3200440" indent="0" algn="ctr">
              <a:buNone/>
              <a:defRPr sz="2000"/>
            </a:lvl8pPr>
            <a:lvl9pPr marL="3657646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77216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1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737388"/>
            <a:ext cx="1971675" cy="102354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737387"/>
            <a:ext cx="5800725" cy="10235413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4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349248"/>
            <a:ext cx="7543800" cy="63398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916672"/>
            <a:ext cx="7543800" cy="2032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77216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3281305"/>
            <a:ext cx="3703320" cy="715264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3281309"/>
            <a:ext cx="3703320" cy="71526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0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281870"/>
            <a:ext cx="370332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4590818"/>
            <a:ext cx="3703320" cy="58431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3281870"/>
            <a:ext cx="3703320" cy="130894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4590818"/>
            <a:ext cx="3703320" cy="58431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11379200"/>
            <a:ext cx="9141619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11261006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BB72CCE-C138-4E34-8376-193A2878B1DA}" type="datetime1">
              <a:rPr lang="ko-KR" altLang="en-US" smtClean="0"/>
              <a:pPr lvl="0">
                <a:defRPr lang="ko-KR" altLang="en-US"/>
              </a:pPr>
              <a:t>2018-09-04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1E4AB007-F096-4F91-9D39-C16C2B74D57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56638"/>
            <a:ext cx="2400300" cy="4064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1300480"/>
            <a:ext cx="5009393" cy="9347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5201920"/>
            <a:ext cx="2400300" cy="6007332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11484067"/>
            <a:ext cx="1963883" cy="649111"/>
          </a:xfrm>
        </p:spPr>
        <p:txBody>
          <a:bodyPr/>
          <a:lstStyle>
            <a:lvl1pPr algn="l">
              <a:defRPr/>
            </a:lvl1pPr>
          </a:lstStyle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11484067"/>
            <a:ext cx="3486150" cy="64911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2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8805335"/>
            <a:ext cx="9141619" cy="3386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8737913"/>
            <a:ext cx="9141619" cy="113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022080"/>
            <a:ext cx="7589520" cy="146304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2"/>
            <a:ext cx="9143989" cy="8737913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10501376"/>
            <a:ext cx="7589520" cy="10566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2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1379200"/>
            <a:ext cx="9144001" cy="8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11261005"/>
            <a:ext cx="9144001" cy="117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509519"/>
            <a:ext cx="7543800" cy="2579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3281305"/>
            <a:ext cx="7543801" cy="7152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11484067"/>
            <a:ext cx="18542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B72CCE-C138-4E34-8376-193A2878B1DA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1" y="11484067"/>
            <a:ext cx="361710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11484067"/>
            <a:ext cx="98401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4AB007-F096-4F91-9D39-C16C2B74D5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308950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11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1" indent="-91441" algn="l" defTabSz="914411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3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5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8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00" indent="-182882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14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16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9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21" indent="-228603" algn="l" defTabSz="914411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sms.dongguk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63EFD-E906-47B4-91DC-B2A0E87CB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349248"/>
            <a:ext cx="7543800" cy="6339840"/>
          </a:xfrm>
        </p:spPr>
        <p:txBody>
          <a:bodyPr>
            <a:normAutofit/>
          </a:bodyPr>
          <a:lstStyle/>
          <a:p>
            <a:r>
              <a:rPr lang="ko-KR" altLang="en-US" sz="6600"/>
              <a:t>동국대학교</a:t>
            </a:r>
            <a:br>
              <a:rPr lang="en-US" altLang="ko-KR" sz="6600"/>
            </a:br>
            <a:r>
              <a:rPr lang="ko-KR" altLang="en-US" sz="6600"/>
              <a:t>산학연계프로젝트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1EBC0E-3C96-4DE4-914C-46929F96B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산학연계프로젝트 관리 시스템</a:t>
            </a:r>
            <a:endParaRPr lang="en-US" altLang="ko-KR" dirty="0"/>
          </a:p>
          <a:p>
            <a:r>
              <a:rPr lang="ko-KR" altLang="en-US" dirty="0"/>
              <a:t>사용 매뉴얼  </a:t>
            </a:r>
            <a:r>
              <a:rPr lang="en-US" altLang="ko-KR" dirty="0"/>
              <a:t>- </a:t>
            </a:r>
            <a:r>
              <a:rPr lang="ko-KR" altLang="en-US"/>
              <a:t>기업 멘토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DEF8D6-BD5F-44A7-92FC-724F66722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3-3) </a:t>
            </a:r>
            <a:r>
              <a:rPr lang="ko-KR" altLang="en-US" sz="4000" dirty="0">
                <a:latin typeface="+mj-ea"/>
              </a:rPr>
              <a:t>프로젝트 개설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93F163-7509-4563-82F6-194FC171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10947" b="59383"/>
          <a:stretch/>
        </p:blipFill>
        <p:spPr>
          <a:xfrm>
            <a:off x="625950" y="2065283"/>
            <a:ext cx="7886700" cy="20022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30000" y="9275379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개설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계획서 관리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개설한 프로젝트 목록  조회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프로젝트 주제 클릭 시  수정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/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삭제 가능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E743C7-80DA-447C-A1C3-1911E96257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10861" b="20644"/>
          <a:stretch/>
        </p:blipFill>
        <p:spPr>
          <a:xfrm>
            <a:off x="630000" y="4113401"/>
            <a:ext cx="7884000" cy="462069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3043C5A-89FC-4B25-8353-D1AF676C66B4}"/>
              </a:ext>
            </a:extLst>
          </p:cNvPr>
          <p:cNvSpPr/>
          <p:nvPr/>
        </p:nvSpPr>
        <p:spPr>
          <a:xfrm>
            <a:off x="4412375" y="3553656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00F70C1-2C1D-487F-966C-E63321E16551}"/>
              </a:ext>
            </a:extLst>
          </p:cNvPr>
          <p:cNvCxnSpPr>
            <a:cxnSpLocks/>
          </p:cNvCxnSpPr>
          <p:nvPr/>
        </p:nvCxnSpPr>
        <p:spPr>
          <a:xfrm>
            <a:off x="4996682" y="3939738"/>
            <a:ext cx="0" cy="16570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E954882-BB97-4392-9326-9C00B7BC06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00" y="4973395"/>
            <a:ext cx="7884000" cy="28617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/>
          <a:srcRect b="44548"/>
          <a:stretch/>
        </p:blipFill>
        <p:spPr>
          <a:xfrm>
            <a:off x="630000" y="1944074"/>
            <a:ext cx="7884000" cy="27388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4-1) </a:t>
            </a:r>
            <a:r>
              <a:rPr lang="ko-KR" altLang="en-US" sz="4000" dirty="0">
                <a:latin typeface="+mj-ea"/>
              </a:rPr>
              <a:t>팀 </a:t>
            </a:r>
            <a:r>
              <a:rPr lang="ko-KR" altLang="en-US" sz="4000" dirty="0" err="1">
                <a:latin typeface="+mj-ea"/>
              </a:rPr>
              <a:t>매칭</a:t>
            </a:r>
            <a:endParaRPr lang="ko-KR" altLang="en-US" sz="4000" dirty="0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25950" y="9122682"/>
            <a:ext cx="788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 관리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팀 선정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멘토가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개설한 프로젝트에 지원한 팀 정보를 보고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팀 선택을 할 수 있다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7D59A86-B55F-46B7-BD6F-A3E6D487299F}"/>
              </a:ext>
            </a:extLst>
          </p:cNvPr>
          <p:cNvSpPr/>
          <p:nvPr/>
        </p:nvSpPr>
        <p:spPr>
          <a:xfrm>
            <a:off x="719785" y="3585551"/>
            <a:ext cx="845393" cy="2978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9F765F7-9E57-4CC9-89F7-212334428468}"/>
              </a:ext>
            </a:extLst>
          </p:cNvPr>
          <p:cNvCxnSpPr>
            <a:cxnSpLocks/>
          </p:cNvCxnSpPr>
          <p:nvPr/>
        </p:nvCxnSpPr>
        <p:spPr>
          <a:xfrm>
            <a:off x="1565178" y="3883351"/>
            <a:ext cx="1624525" cy="23481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0E23616-9233-45BE-AA5F-EEC5642C6ABB}"/>
              </a:ext>
            </a:extLst>
          </p:cNvPr>
          <p:cNvSpPr/>
          <p:nvPr/>
        </p:nvSpPr>
        <p:spPr>
          <a:xfrm>
            <a:off x="6177402" y="6942395"/>
            <a:ext cx="614491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8849D6-1690-476E-B7B2-9D1F51DB26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08727" y="3365119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5763169" y="6656734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2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950" y="6061031"/>
            <a:ext cx="7884000" cy="27863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5950" y="1860331"/>
            <a:ext cx="7884000" cy="28617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4-2) </a:t>
            </a:r>
            <a:r>
              <a:rPr lang="ko-KR" altLang="en-US" sz="4000" dirty="0">
                <a:latin typeface="+mj-ea"/>
              </a:rPr>
              <a:t>팀 </a:t>
            </a:r>
            <a:r>
              <a:rPr lang="ko-KR" altLang="en-US" sz="4000" dirty="0" err="1">
                <a:latin typeface="+mj-ea"/>
              </a:rPr>
              <a:t>매칭</a:t>
            </a:r>
            <a:endParaRPr lang="ko-KR" altLang="en-US" sz="4000" dirty="0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25950" y="9678484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ym typeface="Wingdings" panose="05000000000000000000" pitchFamily="2" charset="2"/>
              </a:rPr>
              <a:t>팀원 보기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개인 </a:t>
            </a:r>
            <a:r>
              <a:rPr lang="ko-KR" altLang="en-US" sz="2000" dirty="0" err="1">
                <a:sym typeface="Wingdings" panose="05000000000000000000" pitchFamily="2" charset="2"/>
              </a:rPr>
              <a:t>역량표</a:t>
            </a:r>
            <a:r>
              <a:rPr lang="ko-KR" altLang="en-US" sz="2000" dirty="0">
                <a:sym typeface="Wingdings" panose="05000000000000000000" pitchFamily="2" charset="2"/>
              </a:rPr>
              <a:t> 다운로드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*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팀원 보기를 눌러 팀원 확인 및 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개인역량표를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다운받을 수 있다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0E23616-9233-45BE-AA5F-EEC5642C6ABB}"/>
              </a:ext>
            </a:extLst>
          </p:cNvPr>
          <p:cNvSpPr/>
          <p:nvPr/>
        </p:nvSpPr>
        <p:spPr>
          <a:xfrm>
            <a:off x="5395267" y="7147262"/>
            <a:ext cx="614491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F765F7-9E57-4CC9-89F7-212334428468}"/>
              </a:ext>
            </a:extLst>
          </p:cNvPr>
          <p:cNvCxnSpPr>
            <a:cxnSpLocks/>
          </p:cNvCxnSpPr>
          <p:nvPr/>
        </p:nvCxnSpPr>
        <p:spPr>
          <a:xfrm flipH="1">
            <a:off x="4717143" y="4358199"/>
            <a:ext cx="159658" cy="21296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0E23616-9233-45BE-AA5F-EEC5642C6ABB}"/>
              </a:ext>
            </a:extLst>
          </p:cNvPr>
          <p:cNvSpPr/>
          <p:nvPr/>
        </p:nvSpPr>
        <p:spPr>
          <a:xfrm>
            <a:off x="4567952" y="3893014"/>
            <a:ext cx="614491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D9ACFA-2CF5-40A4-8B1F-2ACF2B6A6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218203" y="3690838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5182443" y="6869536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1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 cstate="print"/>
          <a:srcRect t="7770"/>
          <a:stretch>
            <a:fillRect/>
          </a:stretch>
        </p:blipFill>
        <p:spPr>
          <a:xfrm>
            <a:off x="628650" y="6357937"/>
            <a:ext cx="7826640" cy="387255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 cstate="print"/>
          <a:srcRect t="7770"/>
          <a:stretch>
            <a:fillRect/>
          </a:stretch>
        </p:blipFill>
        <p:spPr>
          <a:xfrm>
            <a:off x="628649" y="1871663"/>
            <a:ext cx="7854214" cy="3886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 dirty="0">
                <a:latin typeface="+mj-ea"/>
              </a:rPr>
              <a:t>5-1</a:t>
            </a:r>
            <a:r>
              <a:rPr lang="en-US" altLang="ko-KR" sz="4000" dirty="0"/>
              <a:t>)</a:t>
            </a:r>
            <a:r>
              <a:rPr lang="ko-KR" altLang="en-US" sz="4000" dirty="0"/>
              <a:t> 진도점검표 작성/제출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649" y="10580131"/>
            <a:ext cx="78840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/>
              </a:rPr>
              <a:t> </a:t>
            </a:r>
            <a:r>
              <a:rPr lang="ko-KR" altLang="en-US" sz="2000" dirty="0">
                <a:sym typeface="Wingdings"/>
              </a:rPr>
              <a:t>프로젝트 운영 </a:t>
            </a:r>
            <a:r>
              <a:rPr lang="en-US" altLang="ko-KR" sz="2000" dirty="0">
                <a:sym typeface="Wingdings"/>
              </a:rPr>
              <a:t> </a:t>
            </a:r>
            <a:r>
              <a:rPr lang="ko-KR" altLang="en-US" sz="2000" dirty="0">
                <a:sym typeface="Wingdings"/>
              </a:rPr>
              <a:t>프로젝트 점검</a:t>
            </a:r>
          </a:p>
          <a:p>
            <a:pPr algn="ctr">
              <a:defRPr lang="ko-KR" altLang="en-US"/>
            </a:pPr>
            <a:endParaRPr lang="en-US" altLang="ko-KR" sz="2000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1522" y="3314701"/>
            <a:ext cx="824852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932188" y="7729362"/>
            <a:ext cx="1787745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544BB6-85A0-4F72-8568-D34F029BE1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21468" y="2747962"/>
            <a:ext cx="8405813" cy="45093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4000" dirty="0">
                <a:latin typeface="+mj-ea"/>
              </a:rPr>
              <a:t>5-2)</a:t>
            </a:r>
            <a:r>
              <a:rPr lang="ko-KR" altLang="en-US" sz="4000" dirty="0">
                <a:latin typeface="+mj-ea"/>
              </a:rPr>
              <a:t> 진도점검표 작성/제출(멘토)</a:t>
            </a:r>
          </a:p>
        </p:txBody>
      </p:sp>
      <p:sp>
        <p:nvSpPr>
          <p:cNvPr id="13" name="타원 12"/>
          <p:cNvSpPr/>
          <p:nvPr/>
        </p:nvSpPr>
        <p:spPr>
          <a:xfrm>
            <a:off x="5210822" y="4508500"/>
            <a:ext cx="82485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타원 12"/>
          <p:cNvSpPr/>
          <p:nvPr/>
        </p:nvSpPr>
        <p:spPr>
          <a:xfrm>
            <a:off x="7069785" y="4486276"/>
            <a:ext cx="82485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0" name="직선 화살표 연결선 13"/>
          <p:cNvCxnSpPr/>
          <p:nvPr/>
        </p:nvCxnSpPr>
        <p:spPr>
          <a:xfrm flipV="1">
            <a:off x="6008688" y="4695827"/>
            <a:ext cx="976313" cy="9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12"/>
          <p:cNvSpPr/>
          <p:nvPr/>
        </p:nvSpPr>
        <p:spPr>
          <a:xfrm>
            <a:off x="2800999" y="4567352"/>
            <a:ext cx="2023415" cy="2713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TextBox 11"/>
          <p:cNvSpPr txBox="1"/>
          <p:nvPr/>
        </p:nvSpPr>
        <p:spPr>
          <a:xfrm>
            <a:off x="631350" y="9545956"/>
            <a:ext cx="7884000" cy="15297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진행중인 프로젝트 목록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프로젝트 명 클릭 </a:t>
            </a:r>
            <a:endParaRPr lang="en-US" altLang="ko-KR" sz="2000">
              <a:sym typeface="Wingdings"/>
            </a:endParaRP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학생이 제출한 멘토링보고서 클릭</a:t>
            </a:r>
          </a:p>
          <a:p>
            <a:pPr algn="ctr">
              <a:defRPr lang="ko-KR" altLang="en-US"/>
            </a:pP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학생의 보고서 다운</a:t>
            </a:r>
            <a:r>
              <a:rPr lang="en-US" altLang="ko-KR" sz="2000">
                <a:sym typeface="Wingdings"/>
              </a:rPr>
              <a:t>  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수정 후</a:t>
            </a:r>
            <a:r>
              <a:rPr lang="ko-KR" altLang="en-US" sz="2000">
                <a:sym typeface="Wingdings"/>
              </a:rPr>
              <a:t> 진도점검표 등록</a:t>
            </a:r>
          </a:p>
          <a:p>
            <a:pPr algn="ctr">
              <a:defRPr lang="ko-KR" altLang="en-US"/>
            </a:pPr>
            <a:r>
              <a:rPr lang="ko-KR" altLang="en-US" sz="1700">
                <a:sym typeface="Wingdings"/>
              </a:rPr>
              <a:t>*진도점검표 등록을 하시고, 학교측 확인 후에 멘토링비 지급이 이루어집니다.(확인-지급까지 일정기간 소요)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00312" y="4098964"/>
            <a:ext cx="440530" cy="56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1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26805" y="4120395"/>
            <a:ext cx="440530" cy="56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1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55618" y="4095750"/>
            <a:ext cx="440530" cy="567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100" b="1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 cstate="print"/>
          <a:srcRect t="7770"/>
          <a:stretch>
            <a:fillRect/>
          </a:stretch>
        </p:blipFill>
        <p:spPr>
          <a:xfrm>
            <a:off x="567037" y="2551457"/>
            <a:ext cx="7956884" cy="3937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 latinLnBrk="1">
              <a:defRPr lang="ko-KR" altLang="en-US"/>
            </a:pPr>
            <a:r>
              <a:rPr lang="en-US" altLang="ko-KR" sz="4000" dirty="0">
                <a:latin typeface="+mj-ea"/>
              </a:rPr>
              <a:t>6-1)</a:t>
            </a:r>
            <a:r>
              <a:rPr lang="ko-KR" altLang="en-US" sz="4000" dirty="0">
                <a:latin typeface="+mj-ea"/>
              </a:rPr>
              <a:t> 프로젝트 결과물 등록</a:t>
            </a:r>
          </a:p>
        </p:txBody>
      </p:sp>
      <p:sp>
        <p:nvSpPr>
          <p:cNvPr id="38" name="타원 12"/>
          <p:cNvSpPr/>
          <p:nvPr/>
        </p:nvSpPr>
        <p:spPr>
          <a:xfrm>
            <a:off x="3720461" y="5254974"/>
            <a:ext cx="523226" cy="2792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9" name="직선 화살표 연결선 13"/>
          <p:cNvCxnSpPr/>
          <p:nvPr/>
        </p:nvCxnSpPr>
        <p:spPr>
          <a:xfrm>
            <a:off x="4177011" y="5396203"/>
            <a:ext cx="864395" cy="3556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12"/>
          <p:cNvSpPr/>
          <p:nvPr/>
        </p:nvSpPr>
        <p:spPr>
          <a:xfrm>
            <a:off x="5853266" y="3303616"/>
            <a:ext cx="812947" cy="3460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TextBox 11"/>
          <p:cNvSpPr txBox="1"/>
          <p:nvPr/>
        </p:nvSpPr>
        <p:spPr>
          <a:xfrm>
            <a:off x="592296" y="9326880"/>
            <a:ext cx="7884000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프로젝트 운영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결과물 등록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최종보고서/메뉴얼&amp;소스파일/시연동영상/기타 항목별 학생들 제출물 확인 또는 수정/제출(</a:t>
            </a:r>
            <a:r>
              <a:rPr lang="ko-KR" altLang="en-US" sz="2000">
                <a:solidFill>
                  <a:srgbClr val="FF0000"/>
                </a:solidFill>
                <a:sym typeface="Wingdings"/>
              </a:rPr>
              <a:t>선택사항</a:t>
            </a:r>
            <a:r>
              <a:rPr lang="ko-KR" altLang="en-US" sz="2000">
                <a:sym typeface="Wingdings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 cstate="print"/>
          <a:srcRect t="32520" r="85210" b="42720"/>
          <a:stretch>
            <a:fillRect/>
          </a:stretch>
        </p:blipFill>
        <p:spPr>
          <a:xfrm>
            <a:off x="573882" y="3631406"/>
            <a:ext cx="1167125" cy="1047750"/>
          </a:xfrm>
          <a:prstGeom prst="rect">
            <a:avLst/>
          </a:prstGeom>
        </p:spPr>
      </p:pic>
      <p:sp>
        <p:nvSpPr>
          <p:cNvPr id="43" name="타원 12"/>
          <p:cNvSpPr/>
          <p:nvPr/>
        </p:nvSpPr>
        <p:spPr>
          <a:xfrm>
            <a:off x="326384" y="4344307"/>
            <a:ext cx="1586853" cy="3824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4" name="직선 화살표 연결선 13"/>
          <p:cNvCxnSpPr/>
          <p:nvPr/>
        </p:nvCxnSpPr>
        <p:spPr>
          <a:xfrm>
            <a:off x="1876723" y="4500562"/>
            <a:ext cx="8021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 cstate="print"/>
          <a:srcRect t="7770"/>
          <a:stretch>
            <a:fillRect/>
          </a:stretch>
        </p:blipFill>
        <p:spPr>
          <a:xfrm>
            <a:off x="744681" y="2275177"/>
            <a:ext cx="7594022" cy="37574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 latinLnBrk="1">
              <a:defRPr lang="ko-KR" altLang="en-US"/>
            </a:pPr>
            <a:r>
              <a:rPr lang="en-US" altLang="ko-KR" sz="4000" dirty="0">
                <a:latin typeface="+mj-ea"/>
              </a:rPr>
              <a:t>7-1)</a:t>
            </a:r>
            <a:r>
              <a:rPr lang="ko-KR" altLang="en-US" sz="4000" dirty="0">
                <a:latin typeface="+mj-ea"/>
              </a:rPr>
              <a:t>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9663" y="9736455"/>
            <a:ext cx="7884000" cy="701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2000"/>
              <a:t>메인 페이지 </a:t>
            </a:r>
            <a:r>
              <a:rPr lang="en-US" altLang="ko-KR" sz="2000">
                <a:sym typeface="Wingdings"/>
              </a:rPr>
              <a:t> </a:t>
            </a:r>
            <a:r>
              <a:rPr lang="ko-KR" altLang="en-US" sz="2000">
                <a:sym typeface="Wingdings"/>
              </a:rPr>
              <a:t>평가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만족도조사서 </a:t>
            </a:r>
            <a:r>
              <a:rPr lang="en-US" altLang="ko-KR" sz="2000">
                <a:sym typeface="Wingdings"/>
              </a:rPr>
              <a:t></a:t>
            </a:r>
            <a:r>
              <a:rPr lang="ko-KR" altLang="en-US" sz="2000">
                <a:sym typeface="Wingdings"/>
              </a:rPr>
              <a:t> </a:t>
            </a:r>
          </a:p>
          <a:p>
            <a:pPr algn="ctr">
              <a:defRPr lang="ko-KR" altLang="en-US"/>
            </a:pPr>
            <a:r>
              <a:rPr lang="ko-KR" altLang="en-US" sz="2000">
                <a:sym typeface="Wingdings"/>
              </a:rPr>
              <a:t>링크클릭 후 만족도조사서 작성</a:t>
            </a:r>
          </a:p>
        </p:txBody>
      </p:sp>
      <p:sp>
        <p:nvSpPr>
          <p:cNvPr id="13" name="타원 12"/>
          <p:cNvSpPr/>
          <p:nvPr/>
        </p:nvSpPr>
        <p:spPr>
          <a:xfrm>
            <a:off x="822539" y="3712878"/>
            <a:ext cx="625693" cy="3427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타원 12"/>
          <p:cNvSpPr/>
          <p:nvPr/>
        </p:nvSpPr>
        <p:spPr>
          <a:xfrm>
            <a:off x="3532979" y="3209982"/>
            <a:ext cx="1110603" cy="4380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25F7C72-69D9-4D48-8903-EEFDE983FA1F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ko-KR" altLang="en-US" sz="4000" dirty="0"/>
              <a:t>산학협력 프로젝트 관리 시스템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B1C9FC2-FDB4-4C09-9745-8EC8D575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3906" y="2336323"/>
            <a:ext cx="6996192" cy="8571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1727EC-AB9B-4FDD-A4DA-F6B6EE23DA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78049B-FAD7-49DC-A8EE-5D59FB4B31C4}"/>
              </a:ext>
            </a:extLst>
          </p:cNvPr>
          <p:cNvSpPr/>
          <p:nvPr/>
        </p:nvSpPr>
        <p:spPr>
          <a:xfrm>
            <a:off x="628649" y="287457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메인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3EC99-85B6-4C6F-B03C-6D7C69B9E4AB}"/>
              </a:ext>
            </a:extLst>
          </p:cNvPr>
          <p:cNvSpPr txBox="1"/>
          <p:nvPr/>
        </p:nvSpPr>
        <p:spPr>
          <a:xfrm>
            <a:off x="628650" y="2137647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/>
              </a:rPr>
              <a:t>동국대학교 산학연계프로젝트 관리 시스템</a:t>
            </a:r>
            <a:endParaRPr lang="en-US" altLang="ko-KR" dirty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http://ssms.dongguk.edu</a:t>
            </a:r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7A8A-B401-4E50-8130-60FFE141D2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pic>
        <p:nvPicPr>
          <p:cNvPr id="9" name="내용 개체 틀 7">
            <a:extLst>
              <a:ext uri="{FF2B5EF4-FFF2-40B4-BE49-F238E27FC236}">
                <a16:creationId xmlns:a16="http://schemas.microsoft.com/office/drawing/2014/main" id="{44613AF6-B1F9-4E21-A746-7460E037B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429035"/>
            <a:ext cx="9144000" cy="548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8B66931-42D8-4E8C-9B7F-75CFDEC44E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25969"/>
          <a:stretch/>
        </p:blipFill>
        <p:spPr>
          <a:xfrm>
            <a:off x="2363968" y="5303141"/>
            <a:ext cx="5040000" cy="4901909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ACD4349-D358-4BAA-9270-85366F635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b="58511"/>
          <a:stretch/>
        </p:blipFill>
        <p:spPr>
          <a:xfrm>
            <a:off x="628650" y="1860331"/>
            <a:ext cx="7886700" cy="228197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55ED0B-04ED-48BD-A423-5209E65023E6}"/>
              </a:ext>
            </a:extLst>
          </p:cNvPr>
          <p:cNvCxnSpPr/>
          <p:nvPr/>
        </p:nvCxnSpPr>
        <p:spPr>
          <a:xfrm flipH="1">
            <a:off x="6192457" y="2866173"/>
            <a:ext cx="1215342" cy="35691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1-1) </a:t>
            </a:r>
            <a:r>
              <a:rPr lang="ko-KR" altLang="en-US" sz="4000" dirty="0">
                <a:latin typeface="+mj-ea"/>
              </a:rPr>
              <a:t>회원가입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7022071" y="2469931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3BEBA-D8A4-426D-95B8-375F466E4A9F}"/>
              </a:ext>
            </a:extLst>
          </p:cNvPr>
          <p:cNvSpPr txBox="1"/>
          <p:nvPr/>
        </p:nvSpPr>
        <p:spPr>
          <a:xfrm>
            <a:off x="69829" y="4466073"/>
            <a:ext cx="655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팀 타입 선택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정보 입력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회원가입 클릭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AD2724-9C9F-40CA-9E18-E075C4A810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6747209" y="2202697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2627299" y="6929973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2627298" y="7451705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4C98E39-147E-432B-8632-659E59C12F58}"/>
              </a:ext>
            </a:extLst>
          </p:cNvPr>
          <p:cNvSpPr/>
          <p:nvPr/>
        </p:nvSpPr>
        <p:spPr>
          <a:xfrm>
            <a:off x="3473181" y="7211744"/>
            <a:ext cx="491380" cy="3693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CA9D88-E2D1-4E94-87F2-59542EFCA6C6}"/>
              </a:ext>
            </a:extLst>
          </p:cNvPr>
          <p:cNvSpPr/>
          <p:nvPr/>
        </p:nvSpPr>
        <p:spPr>
          <a:xfrm>
            <a:off x="628649" y="2694699"/>
            <a:ext cx="7886699" cy="404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A1325-4002-402C-9FA9-8CDCB3FDABE1}"/>
              </a:ext>
            </a:extLst>
          </p:cNvPr>
          <p:cNvSpPr txBox="1"/>
          <p:nvPr/>
        </p:nvSpPr>
        <p:spPr>
          <a:xfrm>
            <a:off x="772679" y="941403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멘토 회원가입 </a:t>
            </a:r>
            <a:r>
              <a:rPr lang="en-US" altLang="ko-KR" dirty="0">
                <a:solidFill>
                  <a:srgbClr val="FF0000"/>
                </a:solidFill>
              </a:rPr>
              <a:t>(* : </a:t>
            </a:r>
            <a:r>
              <a:rPr lang="ko-KR" altLang="en-US" dirty="0">
                <a:solidFill>
                  <a:srgbClr val="FF0000"/>
                </a:solidFill>
              </a:rPr>
              <a:t>필수 입력사항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BB5530-D11F-4877-9E5B-77B4FD627018}"/>
              </a:ext>
            </a:extLst>
          </p:cNvPr>
          <p:cNvGrpSpPr/>
          <p:nvPr/>
        </p:nvGrpSpPr>
        <p:grpSpPr>
          <a:xfrm>
            <a:off x="288350" y="1382066"/>
            <a:ext cx="5040000" cy="9644586"/>
            <a:chOff x="1842450" y="1410545"/>
            <a:chExt cx="5040000" cy="96445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8B66931-42D8-4E8C-9B7F-75CFDEC4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450" y="1410545"/>
              <a:ext cx="5040000" cy="662142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635381B-3A0F-4659-894E-06B7561E3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t="34866"/>
            <a:stretch/>
          </p:blipFill>
          <p:spPr>
            <a:xfrm>
              <a:off x="1842450" y="8031968"/>
              <a:ext cx="5040000" cy="3023163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0E5B8F1-112A-4E3B-903F-15EE76085EB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71461" y="4227724"/>
            <a:ext cx="3600000" cy="2272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40F9D7-2EE4-443D-8033-80640575112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1461" y="7242297"/>
            <a:ext cx="3600000" cy="227277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4034673" y="6596369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CFB5F76-D229-421F-9AD2-73DB467783DA}"/>
              </a:ext>
            </a:extLst>
          </p:cNvPr>
          <p:cNvSpPr/>
          <p:nvPr/>
        </p:nvSpPr>
        <p:spPr>
          <a:xfrm>
            <a:off x="3349507" y="6596369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01DE16-DC58-43E6-B02B-1E945E675092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flipV="1">
            <a:off x="4375351" y="5364112"/>
            <a:ext cx="1096110" cy="12322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D88ED1-C7DF-42EC-9708-6BF4EB09FA01}"/>
              </a:ext>
            </a:extLst>
          </p:cNvPr>
          <p:cNvCxnSpPr>
            <a:stCxn id="13" idx="4"/>
            <a:endCxn id="11" idx="1"/>
          </p:cNvCxnSpPr>
          <p:nvPr/>
        </p:nvCxnSpPr>
        <p:spPr>
          <a:xfrm>
            <a:off x="3690187" y="6908004"/>
            <a:ext cx="1781275" cy="1470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BE6A71-0F7C-4610-B7C7-85573656BD7C}"/>
              </a:ext>
            </a:extLst>
          </p:cNvPr>
          <p:cNvSpPr txBox="1"/>
          <p:nvPr/>
        </p:nvSpPr>
        <p:spPr>
          <a:xfrm>
            <a:off x="5624006" y="2798330"/>
            <a:ext cx="3231644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기업 정보가 없을 시 추가</a:t>
            </a:r>
            <a:endParaRPr lang="en-US" altLang="ko-KR" dirty="0"/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입력사항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회사명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사업자 번호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</a:rPr>
              <a:t>사업자등록증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943B5-F4A1-4764-9C15-4535BE763D57}"/>
              </a:ext>
            </a:extLst>
          </p:cNvPr>
          <p:cNvSpPr txBox="1"/>
          <p:nvPr/>
        </p:nvSpPr>
        <p:spPr>
          <a:xfrm>
            <a:off x="5460364" y="6872965"/>
            <a:ext cx="355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기업 정보가 있는 경우 </a:t>
            </a:r>
            <a:r>
              <a:rPr lang="ko-KR" altLang="en-US"/>
              <a:t>검색</a:t>
            </a:r>
            <a:r>
              <a:rPr lang="en-US" altLang="ko-KR" dirty="0"/>
              <a:t>/ </a:t>
            </a:r>
            <a:r>
              <a:rPr lang="ko-KR" altLang="en-US" dirty="0"/>
              <a:t>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B10742-B8EE-48B1-AC26-9E820A7F78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3200260" y="6229241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524467" y="9957875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FB5F76-D229-421F-9AD2-73DB467783DA}"/>
              </a:ext>
            </a:extLst>
          </p:cNvPr>
          <p:cNvSpPr/>
          <p:nvPr/>
        </p:nvSpPr>
        <p:spPr>
          <a:xfrm>
            <a:off x="2394331" y="10325073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5409043" y="4584311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6666343" y="4605052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6815589" y="5179446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7239830" y="5610909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5398903" y="7620489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6666343" y="7654560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8155394" y="8460986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12AFD8-B04B-44C0-ACE4-B0043033A56B}"/>
              </a:ext>
            </a:extLst>
          </p:cNvPr>
          <p:cNvSpPr txBox="1"/>
          <p:nvPr/>
        </p:nvSpPr>
        <p:spPr>
          <a:xfrm>
            <a:off x="673713" y="10809934"/>
            <a:ext cx="7884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※ </a:t>
            </a:r>
            <a:r>
              <a:rPr lang="ko-KR" altLang="en-US" sz="2000" b="1" dirty="0">
                <a:solidFill>
                  <a:srgbClr val="FF0000"/>
                </a:solidFill>
              </a:rPr>
              <a:t> 회원가입 후 반드시 이메일 인증을 받아야함 </a:t>
            </a:r>
            <a:r>
              <a:rPr lang="en-US" altLang="ko-KR" sz="2000" b="1" dirty="0">
                <a:solidFill>
                  <a:srgbClr val="FF0000"/>
                </a:solidFill>
              </a:rPr>
              <a:t>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38" y="5067758"/>
            <a:ext cx="8406802" cy="5368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138" y="2407027"/>
            <a:ext cx="8406802" cy="14587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2-1) </a:t>
            </a:r>
            <a:r>
              <a:rPr lang="ko-KR" altLang="en-US" sz="4000" dirty="0">
                <a:latin typeface="+mj-ea"/>
              </a:rPr>
              <a:t>로그인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7957050" y="3096743"/>
            <a:ext cx="80264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3BEBA-D8A4-426D-95B8-375F466E4A9F}"/>
              </a:ext>
            </a:extLst>
          </p:cNvPr>
          <p:cNvSpPr txBox="1"/>
          <p:nvPr/>
        </p:nvSpPr>
        <p:spPr>
          <a:xfrm>
            <a:off x="628650" y="457150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로그인화면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55ED0B-04ED-48BD-A423-5209E65023E6}"/>
              </a:ext>
            </a:extLst>
          </p:cNvPr>
          <p:cNvCxnSpPr>
            <a:cxnSpLocks/>
          </p:cNvCxnSpPr>
          <p:nvPr/>
        </p:nvCxnSpPr>
        <p:spPr>
          <a:xfrm flipH="1">
            <a:off x="6192461" y="3492983"/>
            <a:ext cx="1989842" cy="32203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590539" y="10054865"/>
            <a:ext cx="7884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로그인 타입</a:t>
            </a:r>
            <a:r>
              <a:rPr lang="en-US" altLang="ko-KR" sz="2000" dirty="0"/>
              <a:t> </a:t>
            </a:r>
            <a:r>
              <a:rPr lang="ko-KR" altLang="en-US" sz="2000" dirty="0"/>
              <a:t>선택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아이디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비밀번호 입력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로그인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888" indent="-342888" algn="ctr">
              <a:buFont typeface="Wingdings" panose="05000000000000000000" pitchFamily="2" charset="2"/>
              <a:buChar char="à"/>
            </a:pPr>
            <a:endParaRPr lang="en-US" altLang="ko-KR" sz="2000" dirty="0"/>
          </a:p>
          <a:p>
            <a:pPr marL="342888" indent="-342888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비밀번호 찾기를 통해 비밀번호를 찾을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6825D0-EB28-43E3-A08F-5C77307FC1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3193066" y="7191751"/>
            <a:ext cx="2756472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C1C315-01EC-49E6-83B3-EF35DE1A3620}"/>
              </a:ext>
            </a:extLst>
          </p:cNvPr>
          <p:cNvSpPr/>
          <p:nvPr/>
        </p:nvSpPr>
        <p:spPr>
          <a:xfrm>
            <a:off x="4573759" y="9246181"/>
            <a:ext cx="401320" cy="3962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7768070" y="272741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2985949" y="685321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3080952" y="7610917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4159526" y="9061515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00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803" y="5995521"/>
            <a:ext cx="3621780" cy="1353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907" y="5995519"/>
            <a:ext cx="4879897" cy="41476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/>
          <a:srcRect t="19496"/>
          <a:stretch/>
        </p:blipFill>
        <p:spPr>
          <a:xfrm>
            <a:off x="302985" y="1344719"/>
            <a:ext cx="8406802" cy="4321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A1325-4002-402C-9FA9-8CDCB3FDABE1}"/>
              </a:ext>
            </a:extLst>
          </p:cNvPr>
          <p:cNvSpPr txBox="1"/>
          <p:nvPr/>
        </p:nvSpPr>
        <p:spPr>
          <a:xfrm>
            <a:off x="419100" y="821294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4362450" y="4999778"/>
            <a:ext cx="681356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01DE16-DC58-43E6-B02B-1E945E675092}"/>
              </a:ext>
            </a:extLst>
          </p:cNvPr>
          <p:cNvCxnSpPr/>
          <p:nvPr/>
        </p:nvCxnSpPr>
        <p:spPr>
          <a:xfrm flipH="1">
            <a:off x="3135085" y="5311414"/>
            <a:ext cx="1568042" cy="1361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2284996" y="9089600"/>
            <a:ext cx="637721" cy="2616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01DE16-DC58-43E6-B02B-1E945E675092}"/>
              </a:ext>
            </a:extLst>
          </p:cNvPr>
          <p:cNvCxnSpPr/>
          <p:nvPr/>
        </p:nvCxnSpPr>
        <p:spPr>
          <a:xfrm flipV="1">
            <a:off x="2960914" y="7213602"/>
            <a:ext cx="2714173" cy="18759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D73C4E-4BAF-4FC6-B9D9-428B618DB930}"/>
              </a:ext>
            </a:extLst>
          </p:cNvPr>
          <p:cNvSpPr txBox="1"/>
          <p:nvPr/>
        </p:nvSpPr>
        <p:spPr>
          <a:xfrm>
            <a:off x="564386" y="10483145"/>
            <a:ext cx="7884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비밀번호 찾기 클릭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타입 선택</a:t>
            </a:r>
            <a:r>
              <a:rPr lang="en-US" altLang="ko-KR" sz="2000" dirty="0">
                <a:sym typeface="Wingdings" panose="05000000000000000000" pitchFamily="2" charset="2"/>
              </a:rPr>
              <a:t> </a:t>
            </a:r>
            <a:r>
              <a:rPr lang="en-US" altLang="ko-KR" sz="2000" dirty="0"/>
              <a:t>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이메일</a:t>
            </a:r>
            <a:r>
              <a:rPr lang="ko-KR" altLang="en-US" sz="2000" dirty="0"/>
              <a:t> 입력 </a:t>
            </a:r>
            <a:endParaRPr lang="en-US" altLang="ko-KR" sz="2000" dirty="0"/>
          </a:p>
          <a:p>
            <a:pPr algn="ctr"/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비밀번호 찾기 버튼 클릭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ym typeface="Wingdings" panose="05000000000000000000" pitchFamily="2" charset="2"/>
              </a:rPr>
              <a:t>이메일</a:t>
            </a:r>
            <a:r>
              <a:rPr lang="ko-KR" altLang="en-US" sz="2000" dirty="0">
                <a:sym typeface="Wingdings" panose="05000000000000000000" pitchFamily="2" charset="2"/>
              </a:rPr>
              <a:t> 확인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1E4745-14F3-43D9-91D4-2462D7075F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3948217" y="4786263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827166" y="7164661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822960" y="7782269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1949735" y="8851093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6528D84-5F5E-4F55-A32F-52A70D5291C6}"/>
              </a:ext>
            </a:extLst>
          </p:cNvPr>
          <p:cNvSpPr/>
          <p:nvPr/>
        </p:nvSpPr>
        <p:spPr>
          <a:xfrm>
            <a:off x="1034281" y="7533993"/>
            <a:ext cx="2100803" cy="3116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218B7-34F7-4370-B2E7-26FD074FAB9A}"/>
              </a:ext>
            </a:extLst>
          </p:cNvPr>
          <p:cNvSpPr txBox="1"/>
          <p:nvPr/>
        </p:nvSpPr>
        <p:spPr>
          <a:xfrm>
            <a:off x="5043806" y="5810855"/>
            <a:ext cx="4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BAE93C-AF30-4C96-8F18-9C4962228C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0872"/>
          <a:stretch/>
        </p:blipFill>
        <p:spPr>
          <a:xfrm>
            <a:off x="631350" y="4565547"/>
            <a:ext cx="7884000" cy="66178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3CC50B-EA1C-4AFE-A575-376ADCF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3-1) </a:t>
            </a:r>
            <a:r>
              <a:rPr lang="ko-KR" altLang="en-US" sz="4000" dirty="0">
                <a:latin typeface="+mj-ea"/>
              </a:rPr>
              <a:t>프로젝트 개설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74F8D1-E3F5-47AA-9630-77BBCEA14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11175" b="56175"/>
          <a:stretch/>
        </p:blipFill>
        <p:spPr>
          <a:xfrm>
            <a:off x="628650" y="2062240"/>
            <a:ext cx="7886700" cy="23013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C42289-0FBE-4EF2-B22C-98B8933B2A9E}"/>
              </a:ext>
            </a:extLst>
          </p:cNvPr>
          <p:cNvSpPr/>
          <p:nvPr/>
        </p:nvSpPr>
        <p:spPr>
          <a:xfrm>
            <a:off x="2575279" y="3352560"/>
            <a:ext cx="1512697" cy="386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7912DCF-9634-4057-A0F2-FBC438FA2A82}"/>
              </a:ext>
            </a:extLst>
          </p:cNvPr>
          <p:cNvSpPr/>
          <p:nvPr/>
        </p:nvSpPr>
        <p:spPr>
          <a:xfrm>
            <a:off x="628651" y="3159517"/>
            <a:ext cx="1168619" cy="3860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054FDE-71DE-4A41-B93E-7F9259830D49}"/>
              </a:ext>
            </a:extLst>
          </p:cNvPr>
          <p:cNvCxnSpPr>
            <a:cxnSpLocks/>
          </p:cNvCxnSpPr>
          <p:nvPr/>
        </p:nvCxnSpPr>
        <p:spPr>
          <a:xfrm>
            <a:off x="1797270" y="3352558"/>
            <a:ext cx="778009" cy="24649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F141A73-35F0-4F27-A803-E9221BB6CB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6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AA6AE6E-FB27-47CC-9F76-0A73FE964708}"/>
              </a:ext>
            </a:extLst>
          </p:cNvPr>
          <p:cNvSpPr txBox="1"/>
          <p:nvPr/>
        </p:nvSpPr>
        <p:spPr>
          <a:xfrm>
            <a:off x="692698" y="5788224"/>
            <a:ext cx="7822652" cy="5324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메인 페이지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프로젝트 개설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계획서 작성</a:t>
            </a:r>
            <a:r>
              <a:rPr lang="en-US" altLang="ko-KR" sz="2000" dirty="0">
                <a:sym typeface="Wingdings" panose="05000000000000000000" pitchFamily="2" charset="2"/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*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모든 항목 필수 입력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키워드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학생들이 프로젝트 검색 시 이용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분류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단기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프로젝트 기간이 </a:t>
            </a:r>
            <a:r>
              <a:rPr lang="en-US" altLang="ko-KR" sz="2000" dirty="0">
                <a:solidFill>
                  <a:srgbClr val="FF0000"/>
                </a:solidFill>
              </a:rPr>
              <a:t>6</a:t>
            </a:r>
            <a:r>
              <a:rPr lang="ko-KR" altLang="en-US" sz="2000" dirty="0">
                <a:solidFill>
                  <a:srgbClr val="FF0000"/>
                </a:solidFill>
              </a:rPr>
              <a:t>개월인 개발 과제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장기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프로젝트 기간이 </a:t>
            </a:r>
            <a:r>
              <a:rPr lang="en-US" altLang="ko-KR" sz="2000" dirty="0">
                <a:solidFill>
                  <a:srgbClr val="FF0000"/>
                </a:solidFill>
              </a:rPr>
              <a:t>12</a:t>
            </a:r>
            <a:r>
              <a:rPr lang="ko-KR" altLang="en-US" sz="2000" dirty="0">
                <a:solidFill>
                  <a:srgbClr val="FF0000"/>
                </a:solidFill>
              </a:rPr>
              <a:t>개월인 개발 과제</a:t>
            </a: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</a:rPr>
              <a:t>기업사회맞춤형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프로젝트 기간이 </a:t>
            </a:r>
            <a:r>
              <a:rPr lang="en-US" altLang="ko-KR" sz="2000" dirty="0">
                <a:solidFill>
                  <a:srgbClr val="FF0000"/>
                </a:solidFill>
              </a:rPr>
              <a:t>6</a:t>
            </a:r>
            <a:r>
              <a:rPr lang="ko-KR" altLang="en-US" sz="2000" dirty="0">
                <a:solidFill>
                  <a:srgbClr val="FF0000"/>
                </a:solidFill>
              </a:rPr>
              <a:t>개월이면서 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비 </a:t>
            </a:r>
            <a:r>
              <a:rPr lang="en-US" altLang="ko-KR" sz="2000" dirty="0">
                <a:solidFill>
                  <a:srgbClr val="FF0000"/>
                </a:solidFill>
              </a:rPr>
              <a:t>IT, </a:t>
            </a:r>
            <a:r>
              <a:rPr lang="ko-KR" altLang="en-US" sz="2000" dirty="0">
                <a:solidFill>
                  <a:srgbClr val="FF0000"/>
                </a:solidFill>
              </a:rPr>
              <a:t>사회적 문제해결을 주제로 하는 과제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-</a:t>
            </a:r>
            <a:r>
              <a:rPr lang="ko-KR" altLang="en-US" sz="2000" dirty="0" err="1">
                <a:solidFill>
                  <a:srgbClr val="FF0000"/>
                </a:solidFill>
              </a:rPr>
              <a:t>다학제캡스톤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</a:p>
          <a:p>
            <a:pPr algn="ctr"/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주제 제안 파일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000" dirty="0">
                <a:solidFill>
                  <a:srgbClr val="FF0000"/>
                </a:solidFill>
              </a:rPr>
              <a:t>＇양식 다운＇ 버튼 클릭 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주어진 양식에 내용 작성 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파일 업로드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파일 명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회사명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_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멘토이름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.ppt /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pptx)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/>
            <a:endParaRPr lang="en-US" altLang="ko-KR" sz="20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AEE4BC-2059-4B7B-AE8D-DA04C8CAE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2819"/>
            <a:ext cx="1541008" cy="48028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AF641BA-9BF5-4123-B77E-4F584155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1211217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+mj-ea"/>
              </a:rPr>
              <a:t>3-2) </a:t>
            </a:r>
            <a:r>
              <a:rPr lang="ko-KR" altLang="en-US" sz="4000" dirty="0">
                <a:latin typeface="+mj-ea"/>
              </a:rPr>
              <a:t>프로젝트 개설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CD1787-FB87-43F8-828D-7DCB3723BA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52179"/>
          <a:stretch/>
        </p:blipFill>
        <p:spPr>
          <a:xfrm>
            <a:off x="631350" y="1996626"/>
            <a:ext cx="7884000" cy="355075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EDF9E90-7BBA-4294-BF46-04BCA053A4DC}"/>
              </a:ext>
            </a:extLst>
          </p:cNvPr>
          <p:cNvSpPr/>
          <p:nvPr/>
        </p:nvSpPr>
        <p:spPr>
          <a:xfrm>
            <a:off x="6982154" y="3900497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7A200-1305-45F2-B57E-ECAE3E387966}"/>
              </a:ext>
            </a:extLst>
          </p:cNvPr>
          <p:cNvSpPr txBox="1"/>
          <p:nvPr/>
        </p:nvSpPr>
        <p:spPr>
          <a:xfrm>
            <a:off x="7397707" y="3531165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FCF17A-BE28-43BE-A4C2-A12D30104DA4}"/>
              </a:ext>
            </a:extLst>
          </p:cNvPr>
          <p:cNvSpPr/>
          <p:nvPr/>
        </p:nvSpPr>
        <p:spPr>
          <a:xfrm>
            <a:off x="2638133" y="3900497"/>
            <a:ext cx="1168619" cy="386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33EE73-2BE5-4C49-B0FA-54E5F8A19A8B}"/>
              </a:ext>
            </a:extLst>
          </p:cNvPr>
          <p:cNvSpPr txBox="1"/>
          <p:nvPr/>
        </p:nvSpPr>
        <p:spPr>
          <a:xfrm>
            <a:off x="2488886" y="3658409"/>
            <a:ext cx="29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9276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372</Words>
  <Application>Microsoft Office PowerPoint</Application>
  <PresentationFormat>사용자 지정</PresentationFormat>
  <Paragraphs>102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Wingdings</vt:lpstr>
      <vt:lpstr>추억</vt:lpstr>
      <vt:lpstr>동국대학교 산학연계프로젝트</vt:lpstr>
      <vt:lpstr>산학협력 프로젝트 관리 시스템</vt:lpstr>
      <vt:lpstr>메인 페이지</vt:lpstr>
      <vt:lpstr>1-1) 회원가입</vt:lpstr>
      <vt:lpstr>PowerPoint 프레젠테이션</vt:lpstr>
      <vt:lpstr>2-1) 로그인</vt:lpstr>
      <vt:lpstr>PowerPoint 프레젠테이션</vt:lpstr>
      <vt:lpstr>3-1) 프로젝트 개설</vt:lpstr>
      <vt:lpstr>3-2) 프로젝트 개설</vt:lpstr>
      <vt:lpstr>3-3) 프로젝트 개설</vt:lpstr>
      <vt:lpstr>4-1) 팀 매칭</vt:lpstr>
      <vt:lpstr>4-2) 팀 매칭</vt:lpstr>
      <vt:lpstr>5-1) 진도점검표 작성/제출</vt:lpstr>
      <vt:lpstr>5-2) 진도점검표 작성/제출(멘토)</vt:lpstr>
      <vt:lpstr>6-1) 프로젝트 결과물 등록</vt:lpstr>
      <vt:lpstr>7-1) 평가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메뉴얼</dc:title>
  <dc:creator>김정은</dc:creator>
  <cp:lastModifiedBy>park hyeon soo</cp:lastModifiedBy>
  <cp:revision>96</cp:revision>
  <dcterms:created xsi:type="dcterms:W3CDTF">2018-07-24T08:02:59Z</dcterms:created>
  <dcterms:modified xsi:type="dcterms:W3CDTF">2018-09-04T08:23:19Z</dcterms:modified>
  <cp:version>0906.0100.01</cp:version>
</cp:coreProperties>
</file>