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4" r:id="rId6"/>
    <p:sldId id="257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544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1C88-3D11-4146-AF88-324B173B3748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6A60-38DB-4B61-A390-B4853D8BBF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1C88-3D11-4146-AF88-324B173B3748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6A60-38DB-4B61-A390-B4853D8BBF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1C88-3D11-4146-AF88-324B173B3748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6A60-38DB-4B61-A390-B4853D8BBF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1C88-3D11-4146-AF88-324B173B3748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6A60-38DB-4B61-A390-B4853D8BBF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1C88-3D11-4146-AF88-324B173B3748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6A60-38DB-4B61-A390-B4853D8BBF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1C88-3D11-4146-AF88-324B173B3748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6A60-38DB-4B61-A390-B4853D8BBF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1C88-3D11-4146-AF88-324B173B3748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6A60-38DB-4B61-A390-B4853D8BBF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1C88-3D11-4146-AF88-324B173B3748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6A60-38DB-4B61-A390-B4853D8BBF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1C88-3D11-4146-AF88-324B173B3748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6A60-38DB-4B61-A390-B4853D8BBF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1C88-3D11-4146-AF88-324B173B3748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6A60-38DB-4B61-A390-B4853D8BBF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1C88-3D11-4146-AF88-324B173B3748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6A60-38DB-4B61-A390-B4853D8BBF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91C88-3D11-4146-AF88-324B173B3748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6A60-38DB-4B61-A390-B4853D8BBF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7884368" cy="4446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35008" y="242645"/>
            <a:ext cx="74094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GnB_Gothic_M" pitchFamily="18" charset="-127"/>
                <a:ea typeface="GnB_Gothic_M" pitchFamily="18" charset="-127"/>
              </a:rPr>
              <a:t>동국대학교 </a:t>
            </a:r>
            <a:r>
              <a:rPr lang="ko-KR" altLang="en-US" sz="2800" dirty="0" smtClean="0">
                <a:latin typeface="GnB_Gothic_M" pitchFamily="18" charset="-127"/>
                <a:ea typeface="GnB_Gothic_M" pitchFamily="18" charset="-127"/>
              </a:rPr>
              <a:t>산학프로젝트관리시스템</a:t>
            </a:r>
            <a:r>
              <a:rPr lang="en-US" altLang="ko-KR" sz="2800" dirty="0" smtClean="0">
                <a:latin typeface="GnB_Gothic_M" pitchFamily="18" charset="-127"/>
                <a:ea typeface="GnB_Gothic_M" pitchFamily="18" charset="-127"/>
              </a:rPr>
              <a:t>(</a:t>
            </a:r>
            <a:r>
              <a:rPr lang="ko-KR" altLang="en-US" sz="2800" dirty="0" smtClean="0">
                <a:latin typeface="GnB_Gothic_M" pitchFamily="18" charset="-127"/>
                <a:ea typeface="GnB_Gothic_M" pitchFamily="18" charset="-127"/>
              </a:rPr>
              <a:t>학생용</a:t>
            </a:r>
            <a:r>
              <a:rPr lang="en-US" altLang="ko-KR" sz="2800" dirty="0" smtClean="0">
                <a:latin typeface="GnB_Gothic_M" pitchFamily="18" charset="-127"/>
                <a:ea typeface="GnB_Gothic_M" pitchFamily="18" charset="-127"/>
              </a:rPr>
              <a:t>)</a:t>
            </a:r>
            <a:endParaRPr lang="en-US" altLang="ko-KR" sz="2800" dirty="0" smtClean="0">
              <a:latin typeface="GnB_Gothic_M" pitchFamily="18" charset="-127"/>
              <a:ea typeface="GnB_Gothic_M" pitchFamily="18" charset="-127"/>
            </a:endParaRPr>
          </a:p>
          <a:p>
            <a:pPr algn="ctr"/>
            <a:r>
              <a:rPr lang="en-US" altLang="ko-KR" sz="2800" dirty="0" smtClean="0">
                <a:latin typeface="GnB_Gothic_M" pitchFamily="18" charset="-127"/>
                <a:ea typeface="GnB_Gothic_M" pitchFamily="18" charset="-127"/>
              </a:rPr>
              <a:t>(http://ssms.dongguk.edu)</a:t>
            </a:r>
            <a:r>
              <a:rPr lang="ko-KR" altLang="en-US" sz="2800" dirty="0" smtClean="0">
                <a:latin typeface="GnB_Gothic_M" pitchFamily="18" charset="-127"/>
                <a:ea typeface="GnB_Gothic_M" pitchFamily="18" charset="-127"/>
              </a:rPr>
              <a:t> </a:t>
            </a:r>
            <a:endParaRPr lang="ko-KR" altLang="en-US" sz="2800" dirty="0">
              <a:latin typeface="GnB_Gothic_M" pitchFamily="18" charset="-127"/>
              <a:ea typeface="GnB_Gothic_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68760"/>
            <a:ext cx="8289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환경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플랫폼지원 </a:t>
            </a:r>
            <a:r>
              <a:rPr lang="en-US" altLang="ko-KR" sz="2000" b="1" dirty="0" smtClean="0"/>
              <a:t>: Windows PC, </a:t>
            </a:r>
            <a:r>
              <a:rPr lang="ko-KR" altLang="en-US" sz="2000" b="1" dirty="0" err="1" smtClean="0"/>
              <a:t>스마트폰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서버</a:t>
            </a:r>
            <a:r>
              <a:rPr lang="en-US" altLang="ko-KR" sz="2000" b="1" dirty="0" smtClean="0"/>
              <a:t>: KT </a:t>
            </a:r>
            <a:r>
              <a:rPr lang="ko-KR" altLang="en-US" sz="2000" b="1" dirty="0" err="1" smtClean="0"/>
              <a:t>클라우드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리눅스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err="1" smtClean="0"/>
              <a:t>멘티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학생설명회자료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="" xmlns:a16="http://schemas.microsoft.com/office/drawing/2014/main" id="{0B1C9FC2-FDB4-4C09-9745-8EC8D5756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GnB_Gothic_M" pitchFamily="18" charset="-127"/>
                <a:ea typeface="GnB_Gothic_M" pitchFamily="18" charset="-127"/>
              </a:rPr>
              <a:t>산학프로젝트시스템 역할</a:t>
            </a:r>
            <a:r>
              <a:rPr lang="en-US" altLang="ko-KR" dirty="0" smtClean="0">
                <a:latin typeface="GnB_Gothic_M" pitchFamily="18" charset="-127"/>
                <a:ea typeface="GnB_Gothic_M" pitchFamily="18" charset="-127"/>
              </a:rPr>
              <a:t> </a:t>
            </a:r>
            <a:r>
              <a:rPr lang="ko-KR" altLang="en-US" dirty="0" smtClean="0">
                <a:latin typeface="GnB_Gothic_M" pitchFamily="18" charset="-127"/>
                <a:ea typeface="GnB_Gothic_M" pitchFamily="18" charset="-127"/>
              </a:rPr>
              <a:t>및 권한</a:t>
            </a:r>
            <a:endParaRPr lang="ko-KR" altLang="en-US" dirty="0">
              <a:latin typeface="GnB_Gothic_M" pitchFamily="18" charset="-127"/>
              <a:ea typeface="GnB_Gothic_M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7544" y="1397000"/>
          <a:ext cx="7920880" cy="5032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84176"/>
                <a:gridCol w="1584176"/>
                <a:gridCol w="1584176"/>
                <a:gridCol w="1584176"/>
              </a:tblGrid>
              <a:tr h="5492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멘토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교수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행정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8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49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팀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구성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578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프로젝트등록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78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프로젝트매칭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49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프로젝트진행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549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결과물작성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549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프로젝트점검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49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만족도조사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2342823" cy="6453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843808" y="1700808"/>
            <a:ext cx="1489510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팀 생성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팀 목록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2195572"/>
            <a:ext cx="427392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초대현황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나의 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개인 </a:t>
            </a:r>
            <a:r>
              <a:rPr lang="ko-KR" altLang="en-US" sz="1400" dirty="0" err="1" smtClean="0"/>
              <a:t>역량표</a:t>
            </a:r>
            <a:r>
              <a:rPr lang="ko-KR" altLang="en-US" sz="1400" dirty="0" smtClean="0"/>
              <a:t> 제출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필수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팀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탈퇴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121223"/>
            <a:ext cx="460851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프로젝트 지원가능 목록표시 및 지원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순위</a:t>
            </a:r>
            <a:r>
              <a:rPr lang="en-US" altLang="ko-KR" sz="1400" dirty="0" smtClean="0"/>
              <a:t>,2</a:t>
            </a:r>
            <a:r>
              <a:rPr lang="ko-KR" altLang="en-US" sz="1400" dirty="0" smtClean="0"/>
              <a:t>순위</a:t>
            </a:r>
            <a:r>
              <a:rPr lang="en-US" altLang="ko-KR" sz="1400" dirty="0" smtClean="0"/>
              <a:t>,3</a:t>
            </a:r>
            <a:r>
              <a:rPr lang="ko-KR" altLang="en-US" sz="1400" dirty="0" smtClean="0"/>
              <a:t>순위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3625279"/>
            <a:ext cx="2284600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프로젝트 지원한 목록표시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08312" y="4077072"/>
            <a:ext cx="630019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멘토와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회사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와 매칭</a:t>
            </a:r>
            <a:r>
              <a:rPr lang="en-US" altLang="ko-KR" sz="1400" dirty="0" smtClean="0"/>
              <a:t>(case1_</a:t>
            </a:r>
            <a:r>
              <a:rPr lang="ko-KR" altLang="en-US" sz="1400" dirty="0" err="1" smtClean="0"/>
              <a:t>멘토가</a:t>
            </a:r>
            <a:r>
              <a:rPr lang="ko-KR" altLang="en-US" sz="1400" dirty="0" smtClean="0"/>
              <a:t> 선정하거나</a:t>
            </a:r>
            <a:r>
              <a:rPr lang="en-US" altLang="ko-KR" sz="1400" dirty="0" smtClean="0"/>
              <a:t>, case2_</a:t>
            </a:r>
            <a:r>
              <a:rPr lang="ko-KR" altLang="en-US" sz="1400" dirty="0" smtClean="0"/>
              <a:t>관리자가 강제 </a:t>
            </a:r>
            <a:r>
              <a:rPr lang="ko-KR" altLang="en-US" sz="1400" dirty="0" err="1" smtClean="0"/>
              <a:t>매칭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endCxn id="6" idx="1"/>
          </p:cNvCxnSpPr>
          <p:nvPr/>
        </p:nvCxnSpPr>
        <p:spPr>
          <a:xfrm>
            <a:off x="1259632" y="1844824"/>
            <a:ext cx="1584176" cy="987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7" idx="1"/>
          </p:cNvCxnSpPr>
          <p:nvPr/>
        </p:nvCxnSpPr>
        <p:spPr>
          <a:xfrm>
            <a:off x="1187624" y="2348880"/>
            <a:ext cx="1656184" cy="58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843808" y="2636912"/>
            <a:ext cx="4689104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프로젝트관리는 </a:t>
            </a:r>
            <a:r>
              <a:rPr lang="ko-KR" altLang="en-US" sz="1400" dirty="0" err="1" smtClean="0"/>
              <a:t>지원전</a:t>
            </a:r>
            <a:r>
              <a:rPr lang="ko-KR" altLang="en-US" sz="1400" dirty="0" smtClean="0"/>
              <a:t> 개인 </a:t>
            </a:r>
            <a:r>
              <a:rPr lang="ko-KR" altLang="en-US" sz="1400" dirty="0" err="1" smtClean="0"/>
              <a:t>역량표</a:t>
            </a:r>
            <a:r>
              <a:rPr lang="ko-KR" altLang="en-US" sz="1400" dirty="0" smtClean="0"/>
              <a:t> 반드시 제출해야 됨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808312" y="4489375"/>
            <a:ext cx="630019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진행중인 프로젝트를 확인하고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수행계획서를 입력함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필수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43808" y="4993431"/>
            <a:ext cx="630019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학생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멘티일지작성</a:t>
            </a:r>
            <a:r>
              <a:rPr lang="en-US" altLang="ko-KR" sz="1400" dirty="0" smtClean="0"/>
              <a:t>), </a:t>
            </a:r>
            <a:r>
              <a:rPr lang="ko-KR" altLang="en-US" sz="1400" dirty="0" err="1" smtClean="0"/>
              <a:t>멘토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멘토일지작성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학생파일업그레이드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교수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확인만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43808" y="5497487"/>
            <a:ext cx="630019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최종보고서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사용자메뉴얼및소스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시연동영상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실적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특허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프로그램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논문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기타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292080" y="260648"/>
            <a:ext cx="3730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nB_Gothic_M" pitchFamily="18" charset="-127"/>
                <a:ea typeface="GnB_Gothic_M" pitchFamily="18" charset="-127"/>
              </a:rPr>
              <a:t>학생</a:t>
            </a:r>
            <a:endParaRPr lang="en-US" altLang="ko-KR" sz="4000" dirty="0" smtClean="0">
              <a:latin typeface="GnB_Gothic_M" pitchFamily="18" charset="-127"/>
              <a:ea typeface="GnB_Gothic_M" pitchFamily="18" charset="-127"/>
            </a:endParaRPr>
          </a:p>
          <a:p>
            <a:pPr algn="ctr"/>
            <a:r>
              <a:rPr lang="ko-KR" altLang="en-US" sz="4000" dirty="0" smtClean="0">
                <a:latin typeface="GnB_Gothic_M" pitchFamily="18" charset="-127"/>
                <a:ea typeface="GnB_Gothic_M" pitchFamily="18" charset="-127"/>
              </a:rPr>
              <a:t>전체사용메뉴</a:t>
            </a:r>
            <a:endParaRPr lang="ko-KR" altLang="en-US" sz="4000" dirty="0">
              <a:latin typeface="GnB_Gothic_M" pitchFamily="18" charset="-127"/>
              <a:ea typeface="GnB_Gothic_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4458" y="836712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공지사항 열람 및 확인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869208" y="5987380"/>
            <a:ext cx="630019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학생평가 만족도 평가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>
            <a:endCxn id="16" idx="1"/>
          </p:cNvCxnSpPr>
          <p:nvPr/>
        </p:nvCxnSpPr>
        <p:spPr>
          <a:xfrm>
            <a:off x="1340024" y="2780928"/>
            <a:ext cx="1503784" cy="987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501056" y="3251076"/>
            <a:ext cx="1368152" cy="987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475656" y="3779167"/>
            <a:ext cx="1368152" cy="987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403648" y="4221088"/>
            <a:ext cx="1368152" cy="987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475656" y="4653136"/>
            <a:ext cx="1368152" cy="987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547664" y="5157192"/>
            <a:ext cx="1368152" cy="987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475656" y="5651375"/>
            <a:ext cx="1368152" cy="987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780976" y="6131396"/>
            <a:ext cx="2016224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240"/>
            <a:ext cx="2400300" cy="5305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17815" t="21858"/>
          <a:stretch>
            <a:fillRect/>
          </a:stretch>
        </p:blipFill>
        <p:spPr bwMode="auto">
          <a:xfrm>
            <a:off x="3851920" y="116632"/>
            <a:ext cx="5040560" cy="3373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직선 화살표 연결선 6"/>
          <p:cNvCxnSpPr/>
          <p:nvPr/>
        </p:nvCxnSpPr>
        <p:spPr>
          <a:xfrm>
            <a:off x="1763688" y="1889448"/>
            <a:ext cx="1944216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76056" y="1772816"/>
            <a:ext cx="3658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nB_Gothic_M" pitchFamily="18" charset="-127"/>
                <a:ea typeface="GnB_Gothic_M" pitchFamily="18" charset="-127"/>
              </a:rPr>
              <a:t>학생</a:t>
            </a:r>
            <a:endParaRPr lang="en-US" altLang="ko-KR" sz="4000" dirty="0" smtClean="0">
              <a:latin typeface="GnB_Gothic_M" pitchFamily="18" charset="-127"/>
              <a:ea typeface="GnB_Gothic_M" pitchFamily="18" charset="-127"/>
            </a:endParaRPr>
          </a:p>
          <a:p>
            <a:pPr algn="ctr"/>
            <a:r>
              <a:rPr lang="ko-KR" altLang="en-US" sz="4000" dirty="0" smtClean="0">
                <a:latin typeface="GnB_Gothic_M" pitchFamily="18" charset="-127"/>
                <a:ea typeface="GnB_Gothic_M" pitchFamily="18" charset="-127"/>
              </a:rPr>
              <a:t>프로젝트지</a:t>
            </a:r>
            <a:r>
              <a:rPr lang="ko-KR" altLang="en-US" sz="4000" dirty="0" smtClean="0">
                <a:latin typeface="GnB_Gothic_M" pitchFamily="18" charset="-127"/>
                <a:ea typeface="GnB_Gothic_M" pitchFamily="18" charset="-127"/>
              </a:rPr>
              <a:t>원</a:t>
            </a:r>
            <a:endParaRPr lang="en-US" altLang="ko-KR" sz="4000" dirty="0" smtClean="0">
              <a:latin typeface="GnB_Gothic_M" pitchFamily="18" charset="-127"/>
              <a:ea typeface="GnB_Gothic_M" pitchFamily="18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 l="24324" t="23309" b="31299"/>
          <a:stretch>
            <a:fillRect/>
          </a:stretch>
        </p:blipFill>
        <p:spPr bwMode="auto">
          <a:xfrm>
            <a:off x="3851920" y="3717032"/>
            <a:ext cx="5067806" cy="2592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직선 화살표 연결선 9"/>
          <p:cNvCxnSpPr>
            <a:endCxn id="9" idx="1"/>
          </p:cNvCxnSpPr>
          <p:nvPr/>
        </p:nvCxnSpPr>
        <p:spPr>
          <a:xfrm>
            <a:off x="1763688" y="2420888"/>
            <a:ext cx="2088232" cy="259228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96952"/>
            <a:ext cx="2286000" cy="3609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88640"/>
            <a:ext cx="6048672" cy="2016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9204" y="2348880"/>
            <a:ext cx="5976665" cy="1449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 r="52439"/>
          <a:stretch>
            <a:fillRect/>
          </a:stretch>
        </p:blipFill>
        <p:spPr bwMode="auto">
          <a:xfrm>
            <a:off x="2771800" y="3996375"/>
            <a:ext cx="2808312" cy="2600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4128" y="4005064"/>
            <a:ext cx="3024336" cy="2592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476672"/>
            <a:ext cx="2339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GnB_Gothic_M" pitchFamily="18" charset="-127"/>
                <a:ea typeface="GnB_Gothic_M" pitchFamily="18" charset="-127"/>
              </a:rPr>
              <a:t>수행계획서</a:t>
            </a:r>
            <a:endParaRPr lang="en-US" altLang="ko-KR" sz="3200" dirty="0" smtClean="0">
              <a:latin typeface="GnB_Gothic_M" pitchFamily="18" charset="-127"/>
              <a:ea typeface="GnB_Gothic_M" pitchFamily="18" charset="-127"/>
            </a:endParaRPr>
          </a:p>
          <a:p>
            <a:pPr algn="ctr"/>
            <a:r>
              <a:rPr lang="ko-KR" altLang="en-US" sz="3200" dirty="0" err="1" smtClean="0">
                <a:latin typeface="GnB_Gothic_M" pitchFamily="18" charset="-127"/>
                <a:ea typeface="GnB_Gothic_M" pitchFamily="18" charset="-127"/>
              </a:rPr>
              <a:t>진도점검표결과보고서</a:t>
            </a:r>
            <a:r>
              <a:rPr lang="ko-KR" altLang="en-US" sz="3200" dirty="0" smtClean="0">
                <a:latin typeface="GnB_Gothic_M" pitchFamily="18" charset="-127"/>
                <a:ea typeface="GnB_Gothic_M" pitchFamily="18" charset="-127"/>
              </a:rPr>
              <a:t> </a:t>
            </a:r>
            <a:endParaRPr lang="en-US" altLang="ko-KR" sz="3200" dirty="0" smtClean="0">
              <a:latin typeface="GnB_Gothic_M" pitchFamily="18" charset="-127"/>
              <a:ea typeface="GnB_Gothic_M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619672" y="522920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619672" y="5744407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619672" y="630932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0" idx="7"/>
            <a:endCxn id="1027" idx="1"/>
          </p:cNvCxnSpPr>
          <p:nvPr/>
        </p:nvCxnSpPr>
        <p:spPr>
          <a:xfrm flipV="1">
            <a:off x="1804060" y="1196752"/>
            <a:ext cx="967740" cy="4064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3"/>
            <a:endCxn id="1028" idx="1"/>
          </p:cNvCxnSpPr>
          <p:nvPr/>
        </p:nvCxnSpPr>
        <p:spPr>
          <a:xfrm flipV="1">
            <a:off x="1651308" y="3073449"/>
            <a:ext cx="1147896" cy="2855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2" idx="7"/>
            <a:endCxn id="1029" idx="1"/>
          </p:cNvCxnSpPr>
          <p:nvPr/>
        </p:nvCxnSpPr>
        <p:spPr>
          <a:xfrm flipV="1">
            <a:off x="1804060" y="5296864"/>
            <a:ext cx="967740" cy="1044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사용자 주의사항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980728"/>
          <a:ext cx="9144000" cy="5589240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38125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메일인증을 하지 않으면 로그인을 할 수 없다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.(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회원가입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-&gt;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메일인증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-&gt;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로그인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)</a:t>
                      </a:r>
                    </a:p>
                  </a:txBody>
                  <a:tcPr marL="8676" marR="8676" marT="86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</a:tr>
              <a:tr h="38125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팀을 생성한 학생이 ‘팀장’ 이 되어 ‘프로젝트 지원’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, ‘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진도점검표 제출’ 등의 일을 수행한다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.</a:t>
                      </a:r>
                    </a:p>
                  </a:txBody>
                  <a:tcPr marL="8676" marR="8676" marT="86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</a:tr>
              <a:tr h="38125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팀장은 팀이 없는 팀원에게만 팀 신청을 할 수 있다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.</a:t>
                      </a:r>
                    </a:p>
                  </a:txBody>
                  <a:tcPr marL="8676" marR="8676" marT="86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</a:tr>
              <a:tr h="38125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초대받은 학생은 나의 팀에서 초대 수락을 할 수 있다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.</a:t>
                      </a:r>
                    </a:p>
                  </a:txBody>
                  <a:tcPr marL="8676" marR="8676" marT="86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</a:tr>
              <a:tr h="38125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팀장은 팀원이 한 명도 없을 때 팀을 삭제할 수 있다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.</a:t>
                      </a:r>
                    </a:p>
                  </a:txBody>
                  <a:tcPr marL="8676" marR="8676" marT="86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</a:tr>
              <a:tr h="76251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1,2,3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지망 모두 하나의 프로젝트만 지원이 가능하다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총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3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개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).</a:t>
                      </a:r>
                      <a:b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</a:b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지원 내역을 삭제해야 다시 지원할 수 있다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.</a:t>
                      </a:r>
                    </a:p>
                  </a:txBody>
                  <a:tcPr marL="8676" marR="8676" marT="86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</a:tr>
              <a:tr h="38125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팀장만 프로젝트 지원이 가능하다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.</a:t>
                      </a:r>
                    </a:p>
                  </a:txBody>
                  <a:tcPr marL="8676" marR="8676" marT="86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</a:tr>
              <a:tr h="38125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모든 팀원이 ‘개인 역량표’를 제출해야 프로젝트에 지원할 수 있다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.</a:t>
                      </a:r>
                    </a:p>
                  </a:txBody>
                  <a:tcPr marL="8676" marR="8676" marT="86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</a:tr>
              <a:tr h="38125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팀장만 프로젝트 지원을 취소할 수 있다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.</a:t>
                      </a:r>
                    </a:p>
                  </a:txBody>
                  <a:tcPr marL="8676" marR="8676" marT="86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</a:tr>
              <a:tr h="63288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팀장만 모든 보고서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계획서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,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진도점검표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,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결과물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)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를 제출 할 수 있고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,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팀원은 열람만 가능하다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.</a:t>
                      </a:r>
                    </a:p>
                  </a:txBody>
                  <a:tcPr marL="8676" marR="8676" marT="86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</a:tr>
              <a:tr h="38125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모든 보고서 작성은 정해진 양식을 따라야 한다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.(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양식다운 후 보고서 작성 진행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)</a:t>
                      </a:r>
                    </a:p>
                  </a:txBody>
                  <a:tcPr marL="8676" marR="8676" marT="86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</a:tr>
              <a:tr h="38125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최대 멘토링 횟수까지만 회의비가 지원된다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.</a:t>
                      </a:r>
                    </a:p>
                  </a:txBody>
                  <a:tcPr marL="8676" marR="8676" marT="86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</a:tr>
              <a:tr h="38125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제출한 모든 보고서는 팀원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,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멘토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교수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조교가 열람 할 수 있다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nB_Gothic_M" pitchFamily="18" charset="-127"/>
                          <a:ea typeface="GnB_Gothic_M" pitchFamily="18" charset="-127"/>
                        </a:rPr>
                        <a:t>.</a:t>
                      </a:r>
                    </a:p>
                  </a:txBody>
                  <a:tcPr marL="8676" marR="8676" marT="86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354</Words>
  <Application>Microsoft Office PowerPoint</Application>
  <PresentationFormat>화면 슬라이드 쇼(4:3)</PresentationFormat>
  <Paragraphs>80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산학프로젝트시스템 역할 및 권한</vt:lpstr>
      <vt:lpstr>슬라이드 4</vt:lpstr>
      <vt:lpstr>슬라이드 5</vt:lpstr>
      <vt:lpstr>슬라이드 6</vt:lpstr>
      <vt:lpstr>사용자 주의사항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바람돌이</dc:creator>
  <cp:lastModifiedBy>바람돌이</cp:lastModifiedBy>
  <cp:revision>9</cp:revision>
  <dcterms:created xsi:type="dcterms:W3CDTF">2018-08-24T08:33:08Z</dcterms:created>
  <dcterms:modified xsi:type="dcterms:W3CDTF">2018-11-12T02:39:12Z</dcterms:modified>
</cp:coreProperties>
</file>