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6" r:id="rId3"/>
    <p:sldId id="257" r:id="rId4"/>
    <p:sldId id="274" r:id="rId5"/>
  </p:sldIdLst>
  <p:sldSz cx="32004000" cy="3931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148C"/>
    <a:srgbClr val="263238"/>
    <a:srgbClr val="006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22" d="100"/>
          <a:sy n="22" d="100"/>
        </p:scale>
        <p:origin x="23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6434881"/>
            <a:ext cx="27203400" cy="13688907"/>
          </a:xfrm>
        </p:spPr>
        <p:txBody>
          <a:bodyPr anchor="b"/>
          <a:lstStyle>
            <a:lvl1pPr algn="ctr"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20651685"/>
            <a:ext cx="24003000" cy="9493035"/>
          </a:xfrm>
        </p:spPr>
        <p:txBody>
          <a:bodyPr/>
          <a:lstStyle>
            <a:lvl1pPr marL="0" indent="0" algn="ctr">
              <a:buNone/>
              <a:defRPr sz="8400"/>
            </a:lvl1pPr>
            <a:lvl2pPr marL="1600200" indent="0" algn="ctr">
              <a:buNone/>
              <a:defRPr sz="7000"/>
            </a:lvl2pPr>
            <a:lvl3pPr marL="3200400" indent="0" algn="ctr">
              <a:buNone/>
              <a:defRPr sz="6300"/>
            </a:lvl3pPr>
            <a:lvl4pPr marL="4800600" indent="0" algn="ctr">
              <a:buNone/>
              <a:defRPr sz="5600"/>
            </a:lvl4pPr>
            <a:lvl5pPr marL="6400800" indent="0" algn="ctr">
              <a:buNone/>
              <a:defRPr sz="5600"/>
            </a:lvl5pPr>
            <a:lvl6pPr marL="8001000" indent="0" algn="ctr">
              <a:buNone/>
              <a:defRPr sz="5600"/>
            </a:lvl6pPr>
            <a:lvl7pPr marL="9601200" indent="0" algn="ctr">
              <a:buNone/>
              <a:defRPr sz="5600"/>
            </a:lvl7pPr>
            <a:lvl8pPr marL="11201400" indent="0" algn="ctr">
              <a:buNone/>
              <a:defRPr sz="5600"/>
            </a:lvl8pPr>
            <a:lvl9pPr marL="12801600" indent="0" algn="ctr">
              <a:buNone/>
              <a:defRPr sz="5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4" y="2093383"/>
            <a:ext cx="6900863" cy="333212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7" y="2093383"/>
            <a:ext cx="20302538" cy="333212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3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8" y="9802507"/>
            <a:ext cx="27603450" cy="16355692"/>
          </a:xfrm>
        </p:spPr>
        <p:txBody>
          <a:bodyPr anchor="b"/>
          <a:lstStyle>
            <a:lvl1pPr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8" y="26312930"/>
            <a:ext cx="27603450" cy="8601072"/>
          </a:xfrm>
        </p:spPr>
        <p:txBody>
          <a:bodyPr/>
          <a:lstStyle>
            <a:lvl1pPr marL="0" indent="0">
              <a:buNone/>
              <a:defRPr sz="8400">
                <a:solidFill>
                  <a:schemeClr val="tx1"/>
                </a:solidFill>
              </a:defRPr>
            </a:lvl1pPr>
            <a:lvl2pPr marL="16002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2004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3pPr>
            <a:lvl4pPr marL="4800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6400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8001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9601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1201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7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10466917"/>
            <a:ext cx="13601700" cy="24947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10466917"/>
            <a:ext cx="13601700" cy="24947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3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2093392"/>
            <a:ext cx="27603450" cy="75998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7" y="9638668"/>
            <a:ext cx="13539190" cy="472376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7" y="14362430"/>
            <a:ext cx="13539190" cy="21124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7" y="9638668"/>
            <a:ext cx="13605869" cy="472376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7" y="14362430"/>
            <a:ext cx="13605869" cy="21124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1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0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621280"/>
            <a:ext cx="10322123" cy="917448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9" y="5661245"/>
            <a:ext cx="16202025" cy="27942117"/>
          </a:xfrm>
        </p:spPr>
        <p:txBody>
          <a:bodyPr/>
          <a:lstStyle>
            <a:lvl1pPr>
              <a:defRPr sz="11200"/>
            </a:lvl1pPr>
            <a:lvl2pPr>
              <a:defRPr sz="9800"/>
            </a:lvl2pPr>
            <a:lvl3pPr>
              <a:defRPr sz="84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1795760"/>
            <a:ext cx="10322123" cy="21853105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3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621280"/>
            <a:ext cx="10322123" cy="917448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69" y="5661245"/>
            <a:ext cx="16202025" cy="27942117"/>
          </a:xfrm>
        </p:spPr>
        <p:txBody>
          <a:bodyPr anchor="t"/>
          <a:lstStyle>
            <a:lvl1pPr marL="0" indent="0">
              <a:buNone/>
              <a:defRPr sz="11200"/>
            </a:lvl1pPr>
            <a:lvl2pPr marL="1600200" indent="0">
              <a:buNone/>
              <a:defRPr sz="9800"/>
            </a:lvl2pPr>
            <a:lvl3pPr marL="3200400" indent="0">
              <a:buNone/>
              <a:defRPr sz="8400"/>
            </a:lvl3pPr>
            <a:lvl4pPr marL="4800600" indent="0">
              <a:buNone/>
              <a:defRPr sz="7000"/>
            </a:lvl4pPr>
            <a:lvl5pPr marL="6400800" indent="0">
              <a:buNone/>
              <a:defRPr sz="7000"/>
            </a:lvl5pPr>
            <a:lvl6pPr marL="8001000" indent="0">
              <a:buNone/>
              <a:defRPr sz="7000"/>
            </a:lvl6pPr>
            <a:lvl7pPr marL="9601200" indent="0">
              <a:buNone/>
              <a:defRPr sz="7000"/>
            </a:lvl7pPr>
            <a:lvl8pPr marL="11201400" indent="0">
              <a:buNone/>
              <a:defRPr sz="7000"/>
            </a:lvl8pPr>
            <a:lvl9pPr marL="12801600" indent="0">
              <a:buNone/>
              <a:defRPr sz="7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1795760"/>
            <a:ext cx="10322123" cy="21853105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4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2093392"/>
            <a:ext cx="27603450" cy="759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10466917"/>
            <a:ext cx="27603450" cy="2494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36443082"/>
            <a:ext cx="720090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B498-9D4D-4FAD-891F-E57FF8B5A02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36443082"/>
            <a:ext cx="1080135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36443082"/>
            <a:ext cx="720090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3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00400" rtl="0" eaLnBrk="1" latinLnBrk="0" hangingPunct="1">
        <a:lnSpc>
          <a:spcPct val="90000"/>
        </a:lnSpc>
        <a:spcBef>
          <a:spcPct val="0"/>
        </a:spcBef>
        <a:buNone/>
        <a:defRPr sz="1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0" indent="-800100" algn="l" defTabSz="3200400" rtl="0" eaLnBrk="1" latinLnBrk="0" hangingPunct="1">
        <a:lnSpc>
          <a:spcPct val="90000"/>
        </a:lnSpc>
        <a:spcBef>
          <a:spcPts val="3500"/>
        </a:spcBef>
        <a:buFont typeface="Arial" panose="020B0604020202020204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r-code-generato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twitter.com/DavidKuICUMel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14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819F-FE92-412D-A3A4-C7AB3402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275" y="5182308"/>
            <a:ext cx="27603450" cy="11873084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E1BEE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Notes:</a:t>
            </a: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b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 </a:t>
            </a:r>
            <a:r>
              <a:rPr lang="en-US" sz="9527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Correct fonts</a:t>
            </a:r>
            <a: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won’t load until you open this in PowerPoint</a:t>
            </a:r>
            <a:r>
              <a:rPr lang="en-US" sz="9527" dirty="0">
                <a:solidFill>
                  <a:srgbClr val="75757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9527" dirty="0">
                <a:solidFill>
                  <a:srgbClr val="9E9E9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(e.g., if you’re previewing this in your browser it’ll look uglier than it actually is)</a:t>
            </a:r>
            <a: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b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Generate </a:t>
            </a:r>
            <a:r>
              <a:rPr lang="en-US" sz="9527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QR</a:t>
            </a:r>
            <a: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codes here:</a:t>
            </a:r>
            <a:b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6222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hlinkClick r:id="rId2"/>
              </a:rPr>
              <a:t>https://www.qrcode-monkey.com/</a:t>
            </a:r>
            <a:br>
              <a:rPr lang="en-US" sz="9527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6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0" y="32358693"/>
            <a:ext cx="32004000" cy="6960507"/>
          </a:xfrm>
          <a:prstGeom prst="rect">
            <a:avLst/>
          </a:prstGeom>
          <a:solidFill>
            <a:srgbClr val="006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1643044" y="15792220"/>
            <a:ext cx="8062968" cy="1329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latin typeface="Lato Black" panose="020F0A02020204030203" pitchFamily="34" charset="0"/>
                <a:cs typeface="Arial" panose="020B0604020202020204" pitchFamily="34" charset="0"/>
              </a:rPr>
              <a:t>INTRO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Just give context for the gap you’re filling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You’re not going to get yelled at if you don’t cite the 5 papers from 1937 that defined this construct. They’ll download your paper if they want that.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rgbClr val="8C1616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METHODS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N = ###, 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Collected this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Tested with X statistical test</a:t>
            </a: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E7EF1-9C6B-4FC5-9AB8-52260F86FE16}"/>
              </a:ext>
            </a:extLst>
          </p:cNvPr>
          <p:cNvSpPr txBox="1"/>
          <p:nvPr/>
        </p:nvSpPr>
        <p:spPr>
          <a:xfrm>
            <a:off x="3905251" y="6960507"/>
            <a:ext cx="9148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latin typeface="Lato" panose="020F0502020204030203" pitchFamily="34" charset="0"/>
                <a:cs typeface="Lato" panose="020F0502020204030203" pitchFamily="34" charset="0"/>
              </a:rPr>
              <a:t>Title:</a:t>
            </a:r>
            <a:b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  <a:t>Subtitle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EE459-B491-419A-8641-59F82ADBA5B3}"/>
              </a:ext>
            </a:extLst>
          </p:cNvPr>
          <p:cNvSpPr txBox="1"/>
          <p:nvPr/>
        </p:nvSpPr>
        <p:spPr>
          <a:xfrm>
            <a:off x="4558872" y="9296017"/>
            <a:ext cx="75173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b="1" dirty="0"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Leeroy </a:t>
            </a: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Jenkins, author2, </a:t>
            </a:r>
            <a:b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author3, author4</a:t>
            </a:r>
            <a:endParaRPr lang="en-US" sz="4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Graphic 18">
            <a:extLst>
              <a:ext uri="{FF2B5EF4-FFF2-40B4-BE49-F238E27FC236}">
                <a16:creationId xmlns:a16="http://schemas.microsoft.com/office/drawing/2014/main" id="{AEDBCDB9-CB31-46F9-BCA9-A3365D112F83}"/>
              </a:ext>
            </a:extLst>
          </p:cNvPr>
          <p:cNvSpPr/>
          <p:nvPr/>
        </p:nvSpPr>
        <p:spPr>
          <a:xfrm>
            <a:off x="4067138" y="9497184"/>
            <a:ext cx="360430" cy="33519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0" y="0"/>
            <a:ext cx="32004000" cy="11772900"/>
          </a:xfrm>
          <a:prstGeom prst="rect">
            <a:avLst/>
          </a:prstGeom>
          <a:solidFill>
            <a:srgbClr val="006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9EE2F9-E368-471F-966F-6846CB3D7866}"/>
              </a:ext>
            </a:extLst>
          </p:cNvPr>
          <p:cNvSpPr/>
          <p:nvPr/>
        </p:nvSpPr>
        <p:spPr>
          <a:xfrm>
            <a:off x="1643044" y="1418496"/>
            <a:ext cx="28717912" cy="883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5000" b="1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Main finding goes here</a:t>
            </a:r>
            <a:r>
              <a:rPr lang="en-US" sz="15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, translated into </a:t>
            </a:r>
            <a:r>
              <a:rPr lang="en-US" sz="15000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plain English</a:t>
            </a:r>
            <a:r>
              <a:rPr lang="en-US" sz="15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. </a:t>
            </a:r>
            <a:r>
              <a:rPr lang="en-US" sz="15000" dirty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Emphasize</a:t>
            </a:r>
            <a:r>
              <a:rPr lang="en-US" sz="150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 the important words.</a:t>
            </a:r>
            <a:endParaRPr lang="en-US" sz="15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3038D2-6694-4FF1-AFD6-35D55E87C41A}"/>
              </a:ext>
            </a:extLst>
          </p:cNvPr>
          <p:cNvSpPr/>
          <p:nvPr/>
        </p:nvSpPr>
        <p:spPr>
          <a:xfrm>
            <a:off x="12000998" y="15907702"/>
            <a:ext cx="9583653" cy="14184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>
                <a:latin typeface="Lato Black" panose="020F0A02020204030203" pitchFamily="34" charset="0"/>
                <a:cs typeface="Arial" panose="020B0604020202020204" pitchFamily="34" charset="0"/>
              </a:rPr>
              <a:t>RESULTS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Graph or table with essential results only.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All the other correlations in the ammo bar.</a:t>
            </a: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dirty="0">
                <a:latin typeface="Lato Black" panose="020F0A02020204030203" pitchFamily="34" charset="0"/>
                <a:cs typeface="Arial" panose="020B0604020202020204" pitchFamily="34" charset="0"/>
              </a:rPr>
              <a:t>DISCUSSION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“If this result actually generalized and I didn’t have to humbly disclaim the possibility of a thousand confounds and limitations, it would imply that….”</a:t>
            </a: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Keep font size as high above 28 as possible</a:t>
            </a:r>
            <a:r>
              <a:rPr lang="en-US" sz="4800" dirty="0">
                <a:solidFill>
                  <a:srgbClr val="FF000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352244-5B1B-48A4-BB73-9F770DBFB737}"/>
              </a:ext>
            </a:extLst>
          </p:cNvPr>
          <p:cNvCxnSpPr/>
          <p:nvPr/>
        </p:nvCxnSpPr>
        <p:spPr>
          <a:xfrm>
            <a:off x="22534644" y="11144250"/>
            <a:ext cx="0" cy="23145750"/>
          </a:xfrm>
          <a:prstGeom prst="line">
            <a:avLst/>
          </a:prstGeom>
          <a:ln w="76200">
            <a:solidFill>
              <a:srgbClr val="006A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1652532" y="12401550"/>
            <a:ext cx="202697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Lato" panose="020F0502020204030203" pitchFamily="34" charset="0"/>
                <a:cs typeface="Lato" panose="020F0502020204030203" pitchFamily="34" charset="0"/>
              </a:rPr>
              <a:t>Title goes here; make it small if you need to free up space.</a:t>
            </a:r>
            <a:endParaRPr lang="en-US" sz="8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44F5FC-ACA9-410F-87AE-D337A6A2883B}"/>
              </a:ext>
            </a:extLst>
          </p:cNvPr>
          <p:cNvGrpSpPr/>
          <p:nvPr/>
        </p:nvGrpSpPr>
        <p:grpSpPr>
          <a:xfrm>
            <a:off x="26038717" y="33689248"/>
            <a:ext cx="4557654" cy="4465001"/>
            <a:chOff x="8496436" y="33018139"/>
            <a:chExt cx="5698443" cy="558259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12CAA3C-1489-4B76-BE55-54F7895EC144}"/>
                </a:ext>
              </a:extLst>
            </p:cNvPr>
            <p:cNvSpPr/>
            <p:nvPr/>
          </p:nvSpPr>
          <p:spPr>
            <a:xfrm>
              <a:off x="8496436" y="33018139"/>
              <a:ext cx="5698443" cy="5582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E3B82C2-9541-4FAF-87B2-E59C27A55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71139" y="33274840"/>
              <a:ext cx="5149036" cy="514903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5045767-D451-47EC-8C33-AF2C20FBB84D}"/>
              </a:ext>
            </a:extLst>
          </p:cNvPr>
          <p:cNvSpPr txBox="1"/>
          <p:nvPr/>
        </p:nvSpPr>
        <p:spPr>
          <a:xfrm>
            <a:off x="23147005" y="12632148"/>
            <a:ext cx="8247396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Lato" panose="020F0502020204030203" pitchFamily="34" charset="0"/>
                <a:cs typeface="Arial" panose="020B0604020202020204" pitchFamily="34" charset="0"/>
              </a:rPr>
              <a:t>AMMO BAR</a:t>
            </a:r>
          </a:p>
          <a:p>
            <a:endParaRPr lang="en-US" sz="60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r>
              <a:rPr lang="en-US" sz="5400" b="1" dirty="0">
                <a:latin typeface="Lato" panose="020F0502020204030203" pitchFamily="34" charset="0"/>
                <a:cs typeface="Arial" panose="020B0604020202020204" pitchFamily="34" charset="0"/>
              </a:rPr>
              <a:t>Delete this and replace it with your…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Graphs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Correlation tables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Figures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Extra nuance that you’re worried about leaving out.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b="1" dirty="0">
                <a:latin typeface="Lato" panose="020F0502020204030203" pitchFamily="34" charset="0"/>
                <a:cs typeface="Arial" panose="020B0604020202020204" pitchFamily="34" charset="0"/>
              </a:rPr>
              <a:t>Keep it messy!</a:t>
            </a: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 This section is just for you.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0C0613-E292-4EA6-9B86-444262BD6A69}"/>
              </a:ext>
            </a:extLst>
          </p:cNvPr>
          <p:cNvGrpSpPr/>
          <p:nvPr/>
        </p:nvGrpSpPr>
        <p:grpSpPr>
          <a:xfrm>
            <a:off x="1643044" y="30972093"/>
            <a:ext cx="13660113" cy="769441"/>
            <a:chOff x="1842351" y="15142076"/>
            <a:chExt cx="13660113" cy="76944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BAD9AF1-DB1F-458B-8FD1-3E2EA4A57D8C}"/>
                </a:ext>
              </a:extLst>
            </p:cNvPr>
            <p:cNvSpPr txBox="1"/>
            <p:nvPr/>
          </p:nvSpPr>
          <p:spPr>
            <a:xfrm>
              <a:off x="2389135" y="15142076"/>
              <a:ext cx="131133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4400" b="1" dirty="0">
                  <a:highlight>
                    <a:srgbClr val="FFD54F"/>
                  </a:highlight>
                  <a:latin typeface="Lato" panose="020F0502020204030203" pitchFamily="34" charset="0"/>
                  <a:cs typeface="Lato" panose="020F0502020204030203" pitchFamily="34" charset="0"/>
                </a:rPr>
                <a:t>Leeroy </a:t>
              </a:r>
              <a:r>
                <a:rPr lang="en-US" sz="4400" dirty="0">
                  <a:latin typeface="Lato" panose="020F0502020204030203" pitchFamily="34" charset="0"/>
                  <a:cs typeface="Lato" panose="020F0502020204030203" pitchFamily="34" charset="0"/>
                </a:rPr>
                <a:t>Jenkins, author2, author3, author4</a:t>
              </a:r>
              <a:endParaRPr lang="en-US" sz="4400" b="1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3" name="Graphic 18">
              <a:extLst>
                <a:ext uri="{FF2B5EF4-FFF2-40B4-BE49-F238E27FC236}">
                  <a16:creationId xmlns:a16="http://schemas.microsoft.com/office/drawing/2014/main" id="{196C165A-405D-4820-9F17-91CA8CD4F5EF}"/>
                </a:ext>
              </a:extLst>
            </p:cNvPr>
            <p:cNvSpPr/>
            <p:nvPr/>
          </p:nvSpPr>
          <p:spPr>
            <a:xfrm>
              <a:off x="1842351" y="15359198"/>
              <a:ext cx="360430" cy="335196"/>
            </a:xfrm>
            <a:custGeom>
              <a:avLst/>
              <a:gdLst>
                <a:gd name="connsiteX0" fmla="*/ 310594 w 327663"/>
                <a:gd name="connsiteY0" fmla="*/ 219906 h 335196"/>
                <a:gd name="connsiteX1" fmla="*/ 246568 w 327663"/>
                <a:gd name="connsiteY1" fmla="*/ 176217 h 335196"/>
                <a:gd name="connsiteX2" fmla="*/ 212295 w 327663"/>
                <a:gd name="connsiteY2" fmla="*/ 176217 h 335196"/>
                <a:gd name="connsiteX3" fmla="*/ 165217 w 327663"/>
                <a:gd name="connsiteY3" fmla="*/ 189022 h 335196"/>
                <a:gd name="connsiteX4" fmla="*/ 118138 w 327663"/>
                <a:gd name="connsiteY4" fmla="*/ 176217 h 335196"/>
                <a:gd name="connsiteX5" fmla="*/ 83866 w 327663"/>
                <a:gd name="connsiteY5" fmla="*/ 176217 h 335196"/>
                <a:gd name="connsiteX6" fmla="*/ 19839 w 327663"/>
                <a:gd name="connsiteY6" fmla="*/ 219906 h 335196"/>
                <a:gd name="connsiteX7" fmla="*/ 1385 w 327663"/>
                <a:gd name="connsiteY7" fmla="*/ 299750 h 335196"/>
                <a:gd name="connsiteX8" fmla="*/ 165970 w 327663"/>
                <a:gd name="connsiteY8" fmla="*/ 335529 h 335196"/>
                <a:gd name="connsiteX9" fmla="*/ 329802 w 327663"/>
                <a:gd name="connsiteY9" fmla="*/ 299750 h 335196"/>
                <a:gd name="connsiteX10" fmla="*/ 310594 w 327663"/>
                <a:gd name="connsiteY10" fmla="*/ 219906 h 335196"/>
                <a:gd name="connsiteX11" fmla="*/ 165593 w 327663"/>
                <a:gd name="connsiteY11" fmla="*/ 154749 h 335196"/>
                <a:gd name="connsiteX12" fmla="*/ 242425 w 327663"/>
                <a:gd name="connsiteY12" fmla="*/ 77918 h 335196"/>
                <a:gd name="connsiteX13" fmla="*/ 165593 w 327663"/>
                <a:gd name="connsiteY13" fmla="*/ 1086 h 335196"/>
                <a:gd name="connsiteX14" fmla="*/ 88762 w 327663"/>
                <a:gd name="connsiteY14" fmla="*/ 77918 h 335196"/>
                <a:gd name="connsiteX15" fmla="*/ 165593 w 327663"/>
                <a:gd name="connsiteY15" fmla="*/ 154749 h 33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7663" h="335196">
                  <a:moveTo>
                    <a:pt x="310594" y="219906"/>
                  </a:moveTo>
                  <a:cubicBezTo>
                    <a:pt x="287243" y="179983"/>
                    <a:pt x="246568" y="176217"/>
                    <a:pt x="246568" y="176217"/>
                  </a:cubicBezTo>
                  <a:lnTo>
                    <a:pt x="212295" y="176217"/>
                  </a:lnTo>
                  <a:cubicBezTo>
                    <a:pt x="198360" y="184126"/>
                    <a:pt x="182541" y="189022"/>
                    <a:pt x="165217" y="189022"/>
                  </a:cubicBezTo>
                  <a:cubicBezTo>
                    <a:pt x="147892" y="189022"/>
                    <a:pt x="132074" y="184503"/>
                    <a:pt x="118138" y="176217"/>
                  </a:cubicBezTo>
                  <a:lnTo>
                    <a:pt x="83866" y="176217"/>
                  </a:lnTo>
                  <a:cubicBezTo>
                    <a:pt x="83866" y="176217"/>
                    <a:pt x="43190" y="179983"/>
                    <a:pt x="19839" y="219906"/>
                  </a:cubicBezTo>
                  <a:cubicBezTo>
                    <a:pt x="-2758" y="259828"/>
                    <a:pt x="1385" y="299750"/>
                    <a:pt x="1385" y="299750"/>
                  </a:cubicBezTo>
                  <a:cubicBezTo>
                    <a:pt x="1385" y="299750"/>
                    <a:pt x="37164" y="335529"/>
                    <a:pt x="165970" y="335529"/>
                  </a:cubicBezTo>
                  <a:cubicBezTo>
                    <a:pt x="294776" y="335529"/>
                    <a:pt x="329802" y="299750"/>
                    <a:pt x="329802" y="299750"/>
                  </a:cubicBezTo>
                  <a:cubicBezTo>
                    <a:pt x="329802" y="299750"/>
                    <a:pt x="333945" y="259828"/>
                    <a:pt x="310594" y="219906"/>
                  </a:cubicBezTo>
                  <a:close/>
                  <a:moveTo>
                    <a:pt x="165593" y="154749"/>
                  </a:moveTo>
                  <a:cubicBezTo>
                    <a:pt x="208152" y="154749"/>
                    <a:pt x="242425" y="120477"/>
                    <a:pt x="242425" y="77918"/>
                  </a:cubicBezTo>
                  <a:cubicBezTo>
                    <a:pt x="242425" y="35359"/>
                    <a:pt x="208152" y="1086"/>
                    <a:pt x="165593" y="1086"/>
                  </a:cubicBezTo>
                  <a:cubicBezTo>
                    <a:pt x="123035" y="1086"/>
                    <a:pt x="88762" y="35736"/>
                    <a:pt x="88762" y="77918"/>
                  </a:cubicBezTo>
                  <a:cubicBezTo>
                    <a:pt x="88762" y="120477"/>
                    <a:pt x="123035" y="154749"/>
                    <a:pt x="165593" y="15474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Graphic 7">
            <a:extLst>
              <a:ext uri="{FF2B5EF4-FFF2-40B4-BE49-F238E27FC236}">
                <a16:creationId xmlns:a16="http://schemas.microsoft.com/office/drawing/2014/main" id="{BBC179CC-CA98-4CD3-A6FA-62C8EDADEDE8}"/>
              </a:ext>
            </a:extLst>
          </p:cNvPr>
          <p:cNvSpPr/>
          <p:nvPr/>
        </p:nvSpPr>
        <p:spPr>
          <a:xfrm>
            <a:off x="15713942" y="34779152"/>
            <a:ext cx="1256803" cy="2173929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80DEEA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E658F4-7260-408D-A20C-8231B8A7FCD6}"/>
              </a:ext>
            </a:extLst>
          </p:cNvPr>
          <p:cNvSpPr txBox="1"/>
          <p:nvPr/>
        </p:nvSpPr>
        <p:spPr>
          <a:xfrm>
            <a:off x="17394907" y="34878086"/>
            <a:ext cx="8077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80DEEA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800" dirty="0">
                <a:solidFill>
                  <a:srgbClr val="80DEE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br>
              <a:rPr lang="en-US" sz="4800" dirty="0">
                <a:solidFill>
                  <a:srgbClr val="80DEEA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sz="4800" dirty="0">
                <a:solidFill>
                  <a:srgbClr val="80DEEA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4800" dirty="0">
                <a:solidFill>
                  <a:srgbClr val="80DEE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the</a:t>
            </a:r>
            <a:r>
              <a:rPr lang="en-US" sz="4800" b="1" dirty="0">
                <a:solidFill>
                  <a:srgbClr val="80DEEA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solidFill>
                  <a:srgbClr val="80DEEA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full paper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1F5EAE-59CA-46D9-9A9D-745B1B6F3025}"/>
              </a:ext>
            </a:extLst>
          </p:cNvPr>
          <p:cNvCxnSpPr>
            <a:cxnSpLocks/>
          </p:cNvCxnSpPr>
          <p:nvPr/>
        </p:nvCxnSpPr>
        <p:spPr>
          <a:xfrm>
            <a:off x="21469180" y="36601877"/>
            <a:ext cx="4215662" cy="0"/>
          </a:xfrm>
          <a:prstGeom prst="straightConnector1">
            <a:avLst/>
          </a:prstGeom>
          <a:ln w="66675">
            <a:solidFill>
              <a:srgbClr val="80DEEA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>
            <a:extLst>
              <a:ext uri="{FF2B5EF4-FFF2-40B4-BE49-F238E27FC236}">
                <a16:creationId xmlns:a16="http://schemas.microsoft.com/office/drawing/2014/main" id="{4D631DFC-F8C3-4BB5-8F5C-E502D84F7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2351" y="34573154"/>
            <a:ext cx="3468835" cy="30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1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75AEEA-5937-43CD-AA6D-37134A689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91" y="5390148"/>
            <a:ext cx="19560618" cy="2765426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8EF39-250C-49AD-B67F-BCFB409E2146}"/>
              </a:ext>
            </a:extLst>
          </p:cNvPr>
          <p:cNvSpPr txBox="1"/>
          <p:nvPr/>
        </p:nvSpPr>
        <p:spPr>
          <a:xfrm>
            <a:off x="6221691" y="34621194"/>
            <a:ext cx="19560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Example donated by Dr. Thomas Gamstätter</a:t>
            </a:r>
          </a:p>
        </p:txBody>
      </p:sp>
    </p:spTree>
    <p:extLst>
      <p:ext uri="{BB962C8B-B14F-4D97-AF65-F5344CB8AC3E}">
        <p14:creationId xmlns:p14="http://schemas.microsoft.com/office/powerpoint/2010/main" val="129053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88EF39-250C-49AD-B67F-BCFB409E2146}"/>
              </a:ext>
            </a:extLst>
          </p:cNvPr>
          <p:cNvSpPr txBox="1"/>
          <p:nvPr/>
        </p:nvSpPr>
        <p:spPr>
          <a:xfrm>
            <a:off x="6221691" y="34621194"/>
            <a:ext cx="19560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Example donated by </a:t>
            </a:r>
            <a:r>
              <a:rPr lang="en-US" sz="7200" b="1" dirty="0">
                <a:solidFill>
                  <a:schemeClr val="bg1"/>
                </a:solidFill>
                <a:hlinkClick r:id="rId2"/>
              </a:rPr>
              <a:t>Dr. David Ku</a:t>
            </a:r>
            <a:endParaRPr lang="en-US" sz="72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8D83F2-3754-479D-824C-2AEE4D392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335" y="2770236"/>
            <a:ext cx="21327330" cy="2987886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1611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208</Words>
  <Application>Microsoft Office PowerPoint</Application>
  <PresentationFormat>Custom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Lato Black</vt:lpstr>
      <vt:lpstr>Verdana</vt:lpstr>
      <vt:lpstr>Office Theme</vt:lpstr>
      <vt:lpstr>Notes:  1. Correct fonts won’t load until you open this in PowerPoint (e.g., if you’re previewing this in your browser it’ll look uglier than it actually is).  2. Generate QR codes here: https://www.qrcode-monkey.com/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Morrison, Mike</cp:lastModifiedBy>
  <cp:revision>12</cp:revision>
  <dcterms:created xsi:type="dcterms:W3CDTF">2019-04-03T04:48:47Z</dcterms:created>
  <dcterms:modified xsi:type="dcterms:W3CDTF">2019-10-29T13:43:11Z</dcterms:modified>
</cp:coreProperties>
</file>