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10"/>
  </p:handoutMasterIdLst>
  <p:sldIdLst>
    <p:sldId id="256" r:id="rId2"/>
    <p:sldId id="257" r:id="rId3"/>
    <p:sldId id="259" r:id="rId4"/>
    <p:sldId id="263" r:id="rId5"/>
    <p:sldId id="260" r:id="rId6"/>
    <p:sldId id="258" r:id="rId7"/>
    <p:sldId id="261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3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16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6" d="100"/>
          <a:sy n="56" d="100"/>
        </p:scale>
        <p:origin x="2562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7342894-E0F8-4242-865B-CAE8E4A171E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CD7757-6C03-4B54-9EE5-D9904E8B174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6E9F01-EC91-4592-AB2B-6926A2913C71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CFD387-8C8E-442F-A376-DCBC908E163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1A5438-BBA6-43C6-A75C-F3A89866191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36F1B7-2BC4-4C96-8288-20BE958A0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4580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6081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13265"/>
            <a:ext cx="7886700" cy="143033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013E8-CC94-454F-B610-385EF73B06F3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32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013E8-CC94-454F-B610-385EF73B06F3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896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013E8-CC94-454F-B610-385EF73B06F3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500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130675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130675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013E8-CC94-454F-B610-385EF73B06F3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600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013E8-CC94-454F-B610-385EF73B06F3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93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013E8-CC94-454F-B610-385EF73B06F3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481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0493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9013E8-CC94-454F-B610-385EF73B06F3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1F0D95-1013-4392-B71E-248970C8BA3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00D6E2E-B053-4098-8C49-81AC2C248C13}"/>
              </a:ext>
            </a:extLst>
          </p:cNvPr>
          <p:cNvPicPr/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5930" y="6356351"/>
            <a:ext cx="1709420" cy="401955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6A0BD483-C193-4841-8DEF-9B10D01B1AB1}"/>
              </a:ext>
            </a:extLst>
          </p:cNvPr>
          <p:cNvGrpSpPr/>
          <p:nvPr userDrawn="1"/>
        </p:nvGrpSpPr>
        <p:grpSpPr>
          <a:xfrm>
            <a:off x="628650" y="6166168"/>
            <a:ext cx="7886700" cy="137795"/>
            <a:chOff x="628650" y="6039168"/>
            <a:chExt cx="7886700" cy="137795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43345026-C184-47FD-8393-D50EC9780980}"/>
                </a:ext>
              </a:extLst>
            </p:cNvPr>
            <p:cNvGrpSpPr/>
            <p:nvPr userDrawn="1"/>
          </p:nvGrpSpPr>
          <p:grpSpPr>
            <a:xfrm>
              <a:off x="628650" y="6039168"/>
              <a:ext cx="1835150" cy="137795"/>
              <a:chOff x="0" y="0"/>
              <a:chExt cx="1835150" cy="137795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473644BA-A2E5-478F-95D8-080C9E4058A9}"/>
                  </a:ext>
                </a:extLst>
              </p:cNvPr>
              <p:cNvSpPr/>
              <p:nvPr userDrawn="1"/>
            </p:nvSpPr>
            <p:spPr>
              <a:xfrm>
                <a:off x="0" y="28575"/>
                <a:ext cx="897890" cy="95885"/>
              </a:xfrm>
              <a:prstGeom prst="rect">
                <a:avLst/>
              </a:prstGeom>
              <a:solidFill>
                <a:srgbClr val="1D75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D250CB4A-D53E-477E-BE57-2CEF50C36235}"/>
                  </a:ext>
                </a:extLst>
              </p:cNvPr>
              <p:cNvPicPr>
                <a:picLocks noChangeAspect="1"/>
              </p:cNvPicPr>
              <p:nvPr userDrawn="1"/>
            </p:nvPicPr>
            <p:blipFill rotWithShape="1"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506" t="24991" r="7421" b="14966"/>
              <a:stretch/>
            </p:blipFill>
            <p:spPr bwMode="auto">
              <a:xfrm>
                <a:off x="933450" y="0"/>
                <a:ext cx="901700" cy="137795"/>
              </a:xfrm>
              <a:prstGeom prst="rect">
                <a:avLst/>
              </a:prstGeom>
              <a:ln>
                <a:noFill/>
              </a:ln>
              <a:extLst>
                <a:ext uri="{53640926-AAD7-44D8-BBD7-CCE9431645EC}">
                  <a14:shadowObscured xmlns:a14="http://schemas.microsoft.com/office/drawing/2010/main"/>
                </a:ext>
              </a:extLst>
            </p:spPr>
          </p:pic>
        </p:grp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3F507B3-3E43-4D44-96EE-AA915F340941}"/>
                </a:ext>
              </a:extLst>
            </p:cNvPr>
            <p:cNvCxnSpPr/>
            <p:nvPr userDrawn="1"/>
          </p:nvCxnSpPr>
          <p:spPr>
            <a:xfrm>
              <a:off x="628650" y="6166168"/>
              <a:ext cx="78867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75581464-59D0-4093-8DBB-109DF07AB2B2}"/>
              </a:ext>
            </a:extLst>
          </p:cNvPr>
          <p:cNvSpPr/>
          <p:nvPr userDrawn="1"/>
        </p:nvSpPr>
        <p:spPr>
          <a:xfrm>
            <a:off x="628650" y="219235"/>
            <a:ext cx="696595" cy="114300"/>
          </a:xfrm>
          <a:prstGeom prst="rect">
            <a:avLst/>
          </a:prstGeom>
          <a:solidFill>
            <a:srgbClr val="8DC63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9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1" r:id="rId2"/>
    <p:sldLayoutId id="2147483662" r:id="rId3"/>
    <p:sldLayoutId id="2147483664" r:id="rId4"/>
    <p:sldLayoutId id="2147483666" r:id="rId5"/>
    <p:sldLayoutId id="2147483667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raw.githubusercontent.com/CSSEGISandData/COVID-19/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imple.wikipedia.org/wiki/List_of_U.S._states_by_population_density" TargetMode="External"/><Relationship Id="rId2" Type="http://schemas.openxmlformats.org/officeDocument/2006/relationships/hyperlink" Target="https://en.wikipedia.org/wiki/List_of_states_and_territories_of_the_United_States_by_population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hyperlink" Target="http://health.utah.gov/epi/diseases/HAI/resources/Cal_Inf_Rates.pdf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ACB1B-3A3C-46D7-9360-5177ECCCCA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Preliminary COVID-19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C45DB3-B9E5-4C5E-9EB0-3E6F214C0C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Jeremy Guinta</a:t>
            </a:r>
          </a:p>
          <a:p>
            <a:r>
              <a:rPr lang="en-US" dirty="0"/>
              <a:t>April 10, 2020</a:t>
            </a:r>
          </a:p>
        </p:txBody>
      </p:sp>
    </p:spTree>
    <p:extLst>
      <p:ext uri="{BB962C8B-B14F-4D97-AF65-F5344CB8AC3E}">
        <p14:creationId xmlns:p14="http://schemas.microsoft.com/office/powerpoint/2010/main" val="3579761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E1467-C6CC-4DB9-BB67-304CAD2E9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D80DA12-B555-4106-A75D-5B0B23674A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John Hopkins via </a:t>
            </a:r>
            <a:r>
              <a:rPr lang="en-US" dirty="0">
                <a:hlinkClick r:id="rId2"/>
              </a:rPr>
              <a:t>https://raw.githubusercontent.com/CSSEGISandData/COVID-19/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Daily Counts of Confirmed COVID-19 cases</a:t>
            </a:r>
          </a:p>
          <a:p>
            <a:pPr lvl="1"/>
            <a:r>
              <a:rPr lang="en-US" dirty="0"/>
              <a:t>Organized by Region</a:t>
            </a:r>
          </a:p>
          <a:p>
            <a:pPr lvl="1"/>
            <a:r>
              <a:rPr lang="en-US" dirty="0"/>
              <a:t>It is a HUGE mess (They changed format at the end of March)</a:t>
            </a:r>
          </a:p>
        </p:txBody>
      </p:sp>
    </p:spTree>
    <p:extLst>
      <p:ext uri="{BB962C8B-B14F-4D97-AF65-F5344CB8AC3E}">
        <p14:creationId xmlns:p14="http://schemas.microsoft.com/office/powerpoint/2010/main" val="3553946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E1467-C6CC-4DB9-BB67-304CAD2E9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(Cont.)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BD80DA12-B555-4106-A75D-5B0B23674A4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Wikipedia for Population Statistics</a:t>
                </a:r>
              </a:p>
              <a:p>
                <a:pPr lvl="1"/>
                <a:r>
                  <a:rPr lang="en-US" dirty="0"/>
                  <a:t>Population Density of each state as of 2013</a:t>
                </a:r>
              </a:p>
              <a:p>
                <a:pPr marL="457200" lvl="1" indent="0">
                  <a:buNone/>
                </a:pPr>
                <a:endParaRPr lang="en-US" sz="1200" dirty="0">
                  <a:hlinkClick r:id="rId2"/>
                </a:endParaRPr>
              </a:p>
              <a:p>
                <a:pPr marL="457200" lvl="1" indent="0">
                  <a:buNone/>
                </a:pPr>
                <a:r>
                  <a:rPr lang="en-US" sz="2200" dirty="0">
                    <a:hlinkClick r:id="rId2"/>
                  </a:rPr>
                  <a:t>https://en.wikipedia.org/wiki/List_of_states_and_territories_of_the_United_States_by_population</a:t>
                </a:r>
                <a:r>
                  <a:rPr lang="en-US" sz="2200" dirty="0"/>
                  <a:t> </a:t>
                </a:r>
              </a:p>
              <a:p>
                <a:pPr lvl="1"/>
                <a:endParaRPr lang="en-US" sz="1200" dirty="0"/>
              </a:p>
              <a:p>
                <a:pPr lvl="1"/>
                <a:r>
                  <a:rPr lang="en-US" dirty="0"/>
                  <a:t>Population of each state as of 2019 </a:t>
                </a:r>
              </a:p>
              <a:p>
                <a:pPr marL="457200" lvl="1" indent="0">
                  <a:buNone/>
                </a:pPr>
                <a:endParaRPr lang="en-US" sz="1200" dirty="0">
                  <a:hlinkClick r:id="rId3"/>
                </a:endParaRPr>
              </a:p>
              <a:p>
                <a:pPr marL="457200" lvl="1" indent="0">
                  <a:buNone/>
                </a:pPr>
                <a:r>
                  <a:rPr lang="en-US" sz="2200" dirty="0">
                    <a:hlinkClick r:id="rId3"/>
                  </a:rPr>
                  <a:t>https://simple.wikipedia.org/wiki/List_of_U.S._states_by_population_density</a:t>
                </a:r>
                <a:r>
                  <a:rPr lang="en-US" sz="2200" dirty="0"/>
                  <a:t> </a:t>
                </a:r>
              </a:p>
              <a:p>
                <a:r>
                  <a:rPr lang="en-US" dirty="0"/>
                  <a:t>Needed to calculate Infection Rate</a:t>
                </a:r>
              </a:p>
              <a:p>
                <a:pPr lvl="1"/>
                <a:r>
                  <a:rPr lang="en-US" sz="2200" dirty="0">
                    <a:hlinkClick r:id="rId4"/>
                  </a:rPr>
                  <a:t>http://health.utah.gov/epi/diseases/HAI/resources/Cal_Inf_Rates.pdf</a:t>
                </a:r>
                <a:endParaRPr lang="en-US" sz="2200" dirty="0"/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#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𝐼𝑛𝑓𝑒𝑐𝑡𝑖𝑜𝑛𝑠</m:t>
                        </m:r>
                      </m:num>
                      <m:den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𝑃𝑜𝑝𝑢𝑙𝑎𝑡𝑖𝑜𝑛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𝑎𝑡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𝑅𝑖𝑠𝑘</m:t>
                        </m:r>
                      </m:den>
                    </m:f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∗100,000=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𝐼𝑛𝑓𝑒𝑐𝑡𝑖𝑜𝑛𝑠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𝑃𝑒𝑟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100,000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BD80DA12-B555-4106-A75D-5B0B23674A4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5"/>
                <a:stretch>
                  <a:fillRect l="-1159" t="-4211" r="-3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4694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E1467-C6CC-4DB9-BB67-304CAD2E9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Initial State-by-State Curves</a:t>
            </a:r>
          </a:p>
        </p:txBody>
      </p:sp>
      <p:pic>
        <p:nvPicPr>
          <p:cNvPr id="6" name="Content Placeholder 5" descr="A close up of a map&#10;&#10;Description automatically generated">
            <a:extLst>
              <a:ext uri="{FF2B5EF4-FFF2-40B4-BE49-F238E27FC236}">
                <a16:creationId xmlns:a16="http://schemas.microsoft.com/office/drawing/2014/main" id="{CB4599BB-D099-4E09-B9CA-FBD1B58C0C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6817" y="1825625"/>
            <a:ext cx="4850366" cy="4049713"/>
          </a:xfrm>
        </p:spPr>
      </p:pic>
    </p:spTree>
    <p:extLst>
      <p:ext uri="{BB962C8B-B14F-4D97-AF65-F5344CB8AC3E}">
        <p14:creationId xmlns:p14="http://schemas.microsoft.com/office/powerpoint/2010/main" val="4221617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E1467-C6CC-4DB9-BB67-304CAD2E9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Initial State-by-State Curves</a:t>
            </a:r>
          </a:p>
        </p:txBody>
      </p:sp>
      <p:pic>
        <p:nvPicPr>
          <p:cNvPr id="7" name="Content Placeholder 6" descr="A close up of a map&#10;&#10;Description automatically generated">
            <a:extLst>
              <a:ext uri="{FF2B5EF4-FFF2-40B4-BE49-F238E27FC236}">
                <a16:creationId xmlns:a16="http://schemas.microsoft.com/office/drawing/2014/main" id="{1597021F-AE2D-42F2-B349-4EAFB6B632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6817" y="1825625"/>
            <a:ext cx="4850366" cy="4049713"/>
          </a:xfrm>
        </p:spPr>
      </p:pic>
    </p:spTree>
    <p:extLst>
      <p:ext uri="{BB962C8B-B14F-4D97-AF65-F5344CB8AC3E}">
        <p14:creationId xmlns:p14="http://schemas.microsoft.com/office/powerpoint/2010/main" val="29841428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E1467-C6CC-4DB9-BB67-304CAD2E9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Pitfalls of this Data #1</a:t>
            </a:r>
          </a:p>
        </p:txBody>
      </p:sp>
      <p:pic>
        <p:nvPicPr>
          <p:cNvPr id="5" name="Content Placeholder 4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C66D5AE3-20CD-430F-9D7F-E2F8202011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264" y="1690689"/>
            <a:ext cx="3735897" cy="4049713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047789-B263-4C81-B9EF-90A11E129089}"/>
              </a:ext>
            </a:extLst>
          </p:cNvPr>
          <p:cNvSpPr txBox="1">
            <a:spLocks/>
          </p:cNvSpPr>
          <p:nvPr/>
        </p:nvSpPr>
        <p:spPr>
          <a:xfrm>
            <a:off x="628650" y="1825625"/>
            <a:ext cx="3511088" cy="404939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Count data by Region</a:t>
            </a:r>
          </a:p>
          <a:p>
            <a:pPr lvl="1"/>
            <a:r>
              <a:rPr lang="en-US" dirty="0"/>
              <a:t>Tends to mirror the population. </a:t>
            </a:r>
          </a:p>
          <a:p>
            <a:pPr lvl="1"/>
            <a:r>
              <a:rPr lang="en-US" dirty="0"/>
              <a:t>Is not a great indicator of infection rates.</a:t>
            </a:r>
          </a:p>
          <a:p>
            <a:pPr lvl="1"/>
            <a:r>
              <a:rPr lang="en-US" dirty="0"/>
              <a:t>Not Surprisingly, high density locations (e.g., NY) have higher infection rates.</a:t>
            </a:r>
          </a:p>
        </p:txBody>
      </p:sp>
    </p:spTree>
    <p:extLst>
      <p:ext uri="{BB962C8B-B14F-4D97-AF65-F5344CB8AC3E}">
        <p14:creationId xmlns:p14="http://schemas.microsoft.com/office/powerpoint/2010/main" val="33193573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E1467-C6CC-4DB9-BB67-304CAD2E9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Pitfalls of This Data #2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D19B66-0776-4CEB-8F37-ED1BB6CD10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Count data</a:t>
            </a:r>
          </a:p>
          <a:p>
            <a:pPr lvl="1"/>
            <a:r>
              <a:rPr lang="en-US" dirty="0"/>
              <a:t>It is dependent on how active states are in testing for the disease.</a:t>
            </a:r>
          </a:p>
          <a:p>
            <a:pPr lvl="1"/>
            <a:r>
              <a:rPr lang="en-US" dirty="0"/>
              <a:t>An increase in cases could be the disease spreading more virulently, or simply an increase in testing.</a:t>
            </a:r>
          </a:p>
          <a:p>
            <a:pPr lvl="1"/>
            <a:r>
              <a:rPr lang="en-US" dirty="0"/>
              <a:t>States with low infection rates may be due to a lack of testing, not a lack of infection.</a:t>
            </a:r>
          </a:p>
          <a:p>
            <a:pPr lvl="1"/>
            <a:r>
              <a:rPr lang="en-US" dirty="0"/>
              <a:t>States with high infection rates may be due to increased testing, not a prevalent rate of infection.</a:t>
            </a:r>
          </a:p>
        </p:txBody>
      </p:sp>
    </p:spTree>
    <p:extLst>
      <p:ext uri="{BB962C8B-B14F-4D97-AF65-F5344CB8AC3E}">
        <p14:creationId xmlns:p14="http://schemas.microsoft.com/office/powerpoint/2010/main" val="11144466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E1467-C6CC-4DB9-BB67-304CAD2E9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Flattening the Curve and Stay-at-Home Orders</a:t>
            </a:r>
          </a:p>
        </p:txBody>
      </p:sp>
      <p:pic>
        <p:nvPicPr>
          <p:cNvPr id="9" name="Content Placeholder 8" descr="A close up of a map&#10;&#10;Description automatically generated">
            <a:extLst>
              <a:ext uri="{FF2B5EF4-FFF2-40B4-BE49-F238E27FC236}">
                <a16:creationId xmlns:a16="http://schemas.microsoft.com/office/drawing/2014/main" id="{0D462961-AF04-4D52-8B21-799D4453AA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6817" y="1825625"/>
            <a:ext cx="4850366" cy="4049713"/>
          </a:xfrm>
        </p:spPr>
      </p:pic>
    </p:spTree>
    <p:extLst>
      <p:ext uri="{BB962C8B-B14F-4D97-AF65-F5344CB8AC3E}">
        <p14:creationId xmlns:p14="http://schemas.microsoft.com/office/powerpoint/2010/main" val="1832118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107</TotalTime>
  <Words>298</Words>
  <Application>Microsoft Office PowerPoint</Application>
  <PresentationFormat>On-screen Show (4:3)</PresentationFormat>
  <Paragraphs>36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Cambria Math</vt:lpstr>
      <vt:lpstr>Office Theme</vt:lpstr>
      <vt:lpstr>Preliminary COVID-19 Analysis</vt:lpstr>
      <vt:lpstr>Data</vt:lpstr>
      <vt:lpstr>Data (Cont.)</vt:lpstr>
      <vt:lpstr>Initial State-by-State Curves</vt:lpstr>
      <vt:lpstr>Initial State-by-State Curves</vt:lpstr>
      <vt:lpstr>Pitfalls of this Data #1</vt:lpstr>
      <vt:lpstr>Pitfalls of This Data #2</vt:lpstr>
      <vt:lpstr>Flattening the Curve and Stay-at-Home Orders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Jeremy Guinta</dc:creator>
  <cp:lastModifiedBy>Jeremy Guinta</cp:lastModifiedBy>
  <cp:revision>7</cp:revision>
  <dcterms:created xsi:type="dcterms:W3CDTF">2018-10-06T21:49:56Z</dcterms:created>
  <dcterms:modified xsi:type="dcterms:W3CDTF">2020-04-10T20:29:57Z</dcterms:modified>
</cp:coreProperties>
</file>