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71" r:id="rId11"/>
    <p:sldId id="272" r:id="rId12"/>
    <p:sldId id="273" r:id="rId13"/>
    <p:sldId id="266" r:id="rId14"/>
    <p:sldId id="274" r:id="rId15"/>
    <p:sldId id="276" r:id="rId16"/>
    <p:sldId id="267" r:id="rId17"/>
    <p:sldId id="277" r:id="rId18"/>
    <p:sldId id="278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9"/>
    <a:srgbClr val="343A40"/>
    <a:srgbClr val="34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1" autoAdjust="0"/>
    <p:restoredTop sz="94660"/>
  </p:normalViewPr>
  <p:slideViewPr>
    <p:cSldViewPr>
      <p:cViewPr>
        <p:scale>
          <a:sx n="100" d="100"/>
          <a:sy n="100" d="100"/>
        </p:scale>
        <p:origin x="-464" y="8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39CC-C216-4B87-9615-DB30AD769AE0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8926-D4BF-4E3F-A167-2B5E014B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8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4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8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8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D3DE-53EC-4810-9EEE-4BC51CA59B89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4041-14F8-4D04-BC86-D0B415216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0045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관리자메인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230701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관리자메인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49296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7"/>
          <a:stretch/>
        </p:blipFill>
        <p:spPr>
          <a:xfrm>
            <a:off x="1403217" y="2466347"/>
            <a:ext cx="5417514" cy="1898757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9" r="33258" b="16278"/>
          <a:stretch/>
        </p:blipFill>
        <p:spPr>
          <a:xfrm>
            <a:off x="1468100" y="4437112"/>
            <a:ext cx="2678650" cy="560153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9" r="33258" b="16278"/>
          <a:stretch/>
        </p:blipFill>
        <p:spPr>
          <a:xfrm>
            <a:off x="4133990" y="4437112"/>
            <a:ext cx="2678650" cy="5601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0432" y="4450447"/>
            <a:ext cx="47548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1:1 </a:t>
            </a:r>
            <a:r>
              <a:rPr lang="ko-KR" altLang="en-US" sz="600" dirty="0" smtClean="0"/>
              <a:t>문의</a:t>
            </a:r>
            <a:endParaRPr lang="ko-KR" altLang="en-US" sz="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170432" y="4608093"/>
            <a:ext cx="1049640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[DW</a:t>
            </a:r>
            <a:r>
              <a:rPr lang="ko-KR" altLang="en-US" sz="400" dirty="0" smtClean="0"/>
              <a:t>시네마</a:t>
            </a:r>
            <a:r>
              <a:rPr lang="en-US" altLang="ko-KR" sz="400" dirty="0" smtClean="0"/>
              <a:t>] </a:t>
            </a:r>
            <a:r>
              <a:rPr lang="ko-KR" altLang="en-US" sz="400" dirty="0" smtClean="0"/>
              <a:t>이벤트 </a:t>
            </a:r>
            <a:r>
              <a:rPr lang="ko-KR" altLang="en-US" sz="400" dirty="0" err="1" smtClean="0"/>
              <a:t>문의드립니다</a:t>
            </a:r>
            <a:r>
              <a:rPr lang="en-US" altLang="ko-KR" sz="400" dirty="0" smtClean="0"/>
              <a:t>.</a:t>
            </a:r>
            <a:endParaRPr lang="ko-KR" altLang="en-US" sz="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70432" y="4774927"/>
            <a:ext cx="1265664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[DW</a:t>
            </a:r>
            <a:r>
              <a:rPr lang="ko-KR" altLang="en-US" sz="400" dirty="0" smtClean="0"/>
              <a:t>시네마</a:t>
            </a:r>
            <a:r>
              <a:rPr lang="en-US" altLang="ko-KR" sz="400" dirty="0" smtClean="0"/>
              <a:t>] </a:t>
            </a:r>
            <a:r>
              <a:rPr lang="ko-KR" altLang="en-US" sz="400" dirty="0" smtClean="0"/>
              <a:t>스토어 구매 </a:t>
            </a:r>
            <a:r>
              <a:rPr lang="ko-KR" altLang="en-US" sz="400" dirty="0" err="1" smtClean="0"/>
              <a:t>문의드립니다</a:t>
            </a:r>
            <a:r>
              <a:rPr lang="en-US" altLang="ko-KR" sz="400" dirty="0" smtClean="0"/>
              <a:t>.</a:t>
            </a:r>
            <a:endParaRPr lang="ko-KR" altLang="en-US" sz="400" dirty="0"/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10" r="33258" b="16278"/>
          <a:stretch/>
        </p:blipFill>
        <p:spPr>
          <a:xfrm>
            <a:off x="1468100" y="4957233"/>
            <a:ext cx="2678650" cy="368993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10" r="33258" b="24089"/>
          <a:stretch/>
        </p:blipFill>
        <p:spPr>
          <a:xfrm>
            <a:off x="1468100" y="5301208"/>
            <a:ext cx="2678650" cy="147474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10" r="33258" b="16278"/>
          <a:stretch/>
        </p:blipFill>
        <p:spPr>
          <a:xfrm>
            <a:off x="4130725" y="4957233"/>
            <a:ext cx="2678650" cy="368993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10" r="33258" b="24089"/>
          <a:stretch/>
        </p:blipFill>
        <p:spPr>
          <a:xfrm>
            <a:off x="4130725" y="5301208"/>
            <a:ext cx="2678650" cy="14747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4170432" y="4943265"/>
            <a:ext cx="1265664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[DW</a:t>
            </a:r>
            <a:r>
              <a:rPr lang="ko-KR" altLang="en-US" sz="400" dirty="0" smtClean="0"/>
              <a:t>시네마</a:t>
            </a:r>
            <a:r>
              <a:rPr lang="en-US" altLang="ko-KR" sz="400" dirty="0" smtClean="0"/>
              <a:t>] </a:t>
            </a:r>
            <a:r>
              <a:rPr lang="ko-KR" altLang="en-US" sz="400" dirty="0" smtClean="0"/>
              <a:t>환불 </a:t>
            </a:r>
            <a:r>
              <a:rPr lang="ko-KR" altLang="en-US" sz="400" dirty="0" err="1" smtClean="0"/>
              <a:t>문의드립니다</a:t>
            </a:r>
            <a:r>
              <a:rPr lang="en-US" altLang="ko-KR" sz="400" dirty="0" smtClean="0"/>
              <a:t>.</a:t>
            </a:r>
            <a:endParaRPr lang="ko-KR" altLang="en-US" sz="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170432" y="5103604"/>
            <a:ext cx="1265664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[DW</a:t>
            </a:r>
            <a:r>
              <a:rPr lang="ko-KR" altLang="en-US" sz="400" dirty="0" smtClean="0"/>
              <a:t>시네마</a:t>
            </a:r>
            <a:r>
              <a:rPr lang="en-US" altLang="ko-KR" sz="400" dirty="0" smtClean="0"/>
              <a:t>] </a:t>
            </a:r>
            <a:r>
              <a:rPr lang="ko-KR" altLang="en-US" sz="400" dirty="0" smtClean="0"/>
              <a:t>스토어 구매 </a:t>
            </a:r>
            <a:r>
              <a:rPr lang="ko-KR" altLang="en-US" sz="400" dirty="0" err="1" smtClean="0"/>
              <a:t>문의드립니다</a:t>
            </a:r>
            <a:r>
              <a:rPr lang="en-US" altLang="ko-KR" sz="400" dirty="0" smtClean="0"/>
              <a:t>.</a:t>
            </a:r>
            <a:endParaRPr lang="ko-KR" altLang="en-US" sz="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170432" y="5274699"/>
            <a:ext cx="1265664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[DW</a:t>
            </a:r>
            <a:r>
              <a:rPr lang="ko-KR" altLang="en-US" sz="400" dirty="0" smtClean="0"/>
              <a:t>시네마 영화 </a:t>
            </a:r>
            <a:r>
              <a:rPr lang="ko-KR" altLang="en-US" sz="400" dirty="0" err="1" smtClean="0"/>
              <a:t>문의드립니다</a:t>
            </a:r>
            <a:r>
              <a:rPr lang="en-US" altLang="ko-KR" sz="400" dirty="0" smtClean="0"/>
              <a:t>.</a:t>
            </a:r>
            <a:endParaRPr lang="ko-KR" altLang="en-US" sz="400" dirty="0"/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12" t="28225" r="1026" b="64619"/>
          <a:stretch/>
        </p:blipFill>
        <p:spPr>
          <a:xfrm>
            <a:off x="6205097" y="2183776"/>
            <a:ext cx="527144" cy="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5283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39010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726" y="55744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등</a:t>
            </a:r>
            <a:r>
              <a:rPr lang="ko-KR" altLang="en-US" sz="900" dirty="0">
                <a:solidFill>
                  <a:schemeClr val="bg1"/>
                </a:solidFill>
              </a:rPr>
              <a:t>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436" y="55744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</a:t>
            </a:r>
            <a:r>
              <a:rPr lang="ko-KR" altLang="en-US" sz="900" dirty="0">
                <a:solidFill>
                  <a:schemeClr val="bg1"/>
                </a:solidFill>
              </a:rPr>
              <a:t>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300306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91680" y="2666622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극장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3768" y="2698372"/>
            <a:ext cx="403244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DW</a:t>
            </a:r>
            <a:r>
              <a:rPr lang="ko-KR" altLang="en-US" sz="1000" dirty="0" smtClean="0"/>
              <a:t>시네마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483768" y="3035488"/>
            <a:ext cx="4032448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3768" y="3362634"/>
            <a:ext cx="4032448" cy="21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내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용</a:t>
            </a:r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을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입력하세요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91680" y="336263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</a:t>
            </a:r>
            <a:r>
              <a:rPr lang="ko-KR" altLang="en-US" sz="10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공지사항 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1959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58357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7"/>
          <a:stretch/>
        </p:blipFill>
        <p:spPr bwMode="auto">
          <a:xfrm>
            <a:off x="1588122" y="2276872"/>
            <a:ext cx="5046540" cy="226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18965" r="1211" b="74350"/>
          <a:stretch/>
        </p:blipFill>
        <p:spPr bwMode="auto">
          <a:xfrm>
            <a:off x="1708150" y="2959693"/>
            <a:ext cx="4446662" cy="23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172726" y="478234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436" y="478234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8480" y="478234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목록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688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97036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726" y="55744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</a:t>
            </a:r>
            <a:r>
              <a:rPr lang="ko-KR" altLang="en-US" sz="900" dirty="0">
                <a:solidFill>
                  <a:schemeClr val="bg1"/>
                </a:solidFill>
              </a:rPr>
              <a:t>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24436" y="55744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300306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91680" y="2666622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극장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3768" y="2698372"/>
            <a:ext cx="403244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DW</a:t>
            </a:r>
            <a:r>
              <a:rPr lang="ko-KR" altLang="en-US" sz="1000" dirty="0" smtClean="0"/>
              <a:t>시네마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483768" y="3035488"/>
            <a:ext cx="4032448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/>
              <a:t>문화누리</a:t>
            </a:r>
            <a:r>
              <a:rPr lang="en-US" altLang="ko-KR" sz="1000" dirty="0"/>
              <a:t>] </a:t>
            </a:r>
            <a:r>
              <a:rPr lang="ko-KR" altLang="en-US" sz="1000" dirty="0"/>
              <a:t>승인 시스템 긴급 점검의 </a:t>
            </a:r>
            <a:r>
              <a:rPr lang="ko-KR" altLang="en-US" sz="1000" dirty="0" smtClean="0"/>
              <a:t>件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3768" y="3362634"/>
            <a:ext cx="4032448" cy="163121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안녕하세요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메가박스입니다</a:t>
            </a:r>
            <a:r>
              <a:rPr lang="en-US" altLang="ko-KR" sz="1000" dirty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/>
              <a:t>영화 </a:t>
            </a:r>
            <a:r>
              <a:rPr lang="ko-KR" altLang="en-US" sz="1000" dirty="0" err="1"/>
              <a:t>예매시</a:t>
            </a: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문화누리</a:t>
            </a:r>
            <a:r>
              <a:rPr lang="en-US" altLang="ko-KR" sz="1000" dirty="0"/>
              <a:t>] </a:t>
            </a:r>
            <a:r>
              <a:rPr lang="ko-KR" altLang="en-US" sz="1000" dirty="0"/>
              <a:t>할인 서비스 오류가 발생되고 있습니다</a:t>
            </a:r>
            <a:r>
              <a:rPr lang="en-US" altLang="ko-KR" sz="1000" dirty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/>
              <a:t>이용에 불편을 드린 점 양해 부탁 드리며</a:t>
            </a:r>
            <a:r>
              <a:rPr lang="en-US" altLang="ko-KR" sz="1000" dirty="0"/>
              <a:t>,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/>
              <a:t>최대한 빠르게 조치하여 정상적인 서비스를 제공 할 수 있도록 노력하겠습니다</a:t>
            </a:r>
            <a:r>
              <a:rPr lang="en-US" altLang="ko-KR" sz="1000" dirty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/>
              <a:t>다시 한번 이용에 불편을 드려 죄송합니다</a:t>
            </a:r>
            <a:r>
              <a:rPr lang="en-US" altLang="ko-KR" sz="1000" dirty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/>
              <a:t>감사합니다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91680" y="336263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</a:t>
            </a:r>
            <a:r>
              <a:rPr lang="ko-KR" altLang="en-US" sz="10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공지사항 수정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2686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99698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680520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0897" y="244140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89577" y="242088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4008" y="244140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9548" y="615049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18757" y="615049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977886" y="61504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729100" y="615049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451200" y="615049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3"/>
          <a:stretch/>
        </p:blipFill>
        <p:spPr bwMode="auto">
          <a:xfrm>
            <a:off x="1760498" y="2725171"/>
            <a:ext cx="4971742" cy="331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28377" y="6150496"/>
            <a:ext cx="530915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글등록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8377" y="4384820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0087" y="4384820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FAQ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5643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24862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680520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0897" y="244140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89577" y="242088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4008" y="244140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9548" y="6150496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18757" y="6150496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3977886" y="61504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729100" y="615049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451200" y="6150496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3"/>
          <a:stretch/>
        </p:blipFill>
        <p:spPr bwMode="auto">
          <a:xfrm>
            <a:off x="1760498" y="2725171"/>
            <a:ext cx="4971742" cy="331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28377" y="6150496"/>
            <a:ext cx="530915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글등록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8377" y="4384820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80087" y="4384820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저</a:t>
            </a:r>
            <a:r>
              <a:rPr lang="ko-KR" altLang="en-US" sz="900" dirty="0">
                <a:solidFill>
                  <a:schemeClr val="bg1"/>
                </a:solidFill>
              </a:rPr>
              <a:t>장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83035" y="3277707"/>
            <a:ext cx="3387861" cy="13162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인터넷 </a:t>
            </a:r>
            <a:r>
              <a:rPr lang="ko-KR" altLang="en-US" sz="600" dirty="0" err="1">
                <a:solidFill>
                  <a:schemeClr val="tx1"/>
                </a:solidFill>
              </a:rPr>
              <a:t>예매시에는</a:t>
            </a:r>
            <a:r>
              <a:rPr lang="ko-KR" altLang="en-US" sz="600" dirty="0">
                <a:solidFill>
                  <a:schemeClr val="tx1"/>
                </a:solidFill>
              </a:rPr>
              <a:t> 예매매수의 전체환불 및 교환만 가능합니다</a:t>
            </a:r>
            <a:r>
              <a:rPr lang="en-US" altLang="ko-KR" sz="600" dirty="0">
                <a:solidFill>
                  <a:schemeClr val="tx1"/>
                </a:solidFill>
              </a:rPr>
              <a:t>. </a:t>
            </a:r>
            <a:br>
              <a:rPr lang="en-US" altLang="ko-KR" sz="600" dirty="0">
                <a:solidFill>
                  <a:schemeClr val="tx1"/>
                </a:solidFill>
              </a:rPr>
            </a:br>
            <a:r>
              <a:rPr lang="ko-KR" altLang="en-US" sz="600" dirty="0">
                <a:solidFill>
                  <a:schemeClr val="tx1"/>
                </a:solidFill>
              </a:rPr>
              <a:t>인터넷 </a:t>
            </a:r>
            <a:r>
              <a:rPr lang="ko-KR" altLang="en-US" sz="600" dirty="0" err="1">
                <a:solidFill>
                  <a:schemeClr val="tx1"/>
                </a:solidFill>
              </a:rPr>
              <a:t>예매분에</a:t>
            </a:r>
            <a:r>
              <a:rPr lang="ko-KR" altLang="en-US" sz="600" dirty="0">
                <a:solidFill>
                  <a:schemeClr val="tx1"/>
                </a:solidFill>
              </a:rPr>
              <a:t> 대해 교환환불 및 취소하고자 하실 경우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예매하신 내역 전체에 대해 취소 후</a:t>
            </a:r>
            <a:br>
              <a:rPr lang="ko-KR" altLang="en-US" sz="600" dirty="0">
                <a:solidFill>
                  <a:schemeClr val="tx1"/>
                </a:solidFill>
              </a:rPr>
            </a:br>
            <a:r>
              <a:rPr lang="ko-KR" altLang="en-US" sz="600" dirty="0">
                <a:solidFill>
                  <a:schemeClr val="tx1"/>
                </a:solidFill>
              </a:rPr>
              <a:t>새로 예매를 하시거나 해당 영화관을 방문하셔서 처리하셔야 합니다</a:t>
            </a:r>
            <a:r>
              <a:rPr lang="en-US" altLang="ko-KR" sz="600" dirty="0">
                <a:solidFill>
                  <a:schemeClr val="tx1"/>
                </a:solidFill>
              </a:rPr>
              <a:t>. 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1) </a:t>
            </a:r>
            <a:r>
              <a:rPr lang="ko-KR" altLang="en-US" sz="600" dirty="0">
                <a:solidFill>
                  <a:schemeClr val="tx1"/>
                </a:solidFill>
              </a:rPr>
              <a:t>인터넷상 취소 가능시간 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상영시간 </a:t>
            </a:r>
            <a:r>
              <a:rPr lang="en-US" altLang="ko-KR" sz="600" dirty="0">
                <a:solidFill>
                  <a:schemeClr val="tx1"/>
                </a:solidFill>
              </a:rPr>
              <a:t>20</a:t>
            </a:r>
            <a:r>
              <a:rPr lang="ko-KR" altLang="en-US" sz="600" dirty="0">
                <a:solidFill>
                  <a:schemeClr val="tx1"/>
                </a:solidFill>
              </a:rPr>
              <a:t>분전까지만 가능</a:t>
            </a:r>
            <a:r>
              <a:rPr lang="en-US" altLang="ko-KR" sz="600" dirty="0">
                <a:solidFill>
                  <a:schemeClr val="tx1"/>
                </a:solidFill>
              </a:rPr>
              <a:t>) </a:t>
            </a:r>
            <a:br>
              <a:rPr lang="en-US" altLang="ko-KR" sz="600" dirty="0">
                <a:solidFill>
                  <a:schemeClr val="tx1"/>
                </a:solidFill>
              </a:rPr>
            </a:br>
            <a:r>
              <a:rPr lang="en-US" altLang="ko-KR" sz="600" dirty="0">
                <a:solidFill>
                  <a:schemeClr val="tx1"/>
                </a:solidFill>
              </a:rPr>
              <a:t> - </a:t>
            </a:r>
            <a:r>
              <a:rPr lang="ko-KR" altLang="en-US" sz="600" dirty="0">
                <a:solidFill>
                  <a:schemeClr val="tx1"/>
                </a:solidFill>
              </a:rPr>
              <a:t>전체 취소가능하며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부분 취소 불가</a:t>
            </a:r>
            <a:br>
              <a:rPr lang="ko-KR" altLang="en-US" sz="600" dirty="0">
                <a:solidFill>
                  <a:schemeClr val="tx1"/>
                </a:solidFill>
              </a:rPr>
            </a:br>
            <a:r>
              <a:rPr lang="ko-KR" altLang="en-US" sz="600" dirty="0">
                <a:solidFill>
                  <a:schemeClr val="tx1"/>
                </a:solidFill>
              </a:rPr>
              <a:t> </a:t>
            </a:r>
            <a:r>
              <a:rPr lang="en-US" altLang="ko-KR" sz="600" dirty="0">
                <a:solidFill>
                  <a:schemeClr val="tx1"/>
                </a:solidFill>
              </a:rPr>
              <a:t>EX) </a:t>
            </a:r>
            <a:r>
              <a:rPr lang="ko-KR" altLang="en-US" sz="600" dirty="0">
                <a:solidFill>
                  <a:schemeClr val="tx1"/>
                </a:solidFill>
              </a:rPr>
              <a:t>인원수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관람자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시간변경은 모두 취소 후 재예매 </a:t>
            </a:r>
            <a:r>
              <a:rPr lang="ko-KR" altLang="en-US" sz="600" dirty="0" err="1">
                <a:solidFill>
                  <a:schemeClr val="tx1"/>
                </a:solidFill>
              </a:rPr>
              <a:t>해주셔야합니다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br>
              <a:rPr lang="en-US" altLang="ko-KR" sz="600" dirty="0">
                <a:solidFill>
                  <a:schemeClr val="tx1"/>
                </a:solidFill>
              </a:rPr>
            </a:br>
            <a:r>
              <a:rPr lang="en-US" altLang="ko-KR" sz="600" dirty="0">
                <a:solidFill>
                  <a:schemeClr val="tx1"/>
                </a:solidFill>
              </a:rPr>
              <a:t/>
            </a:r>
            <a:br>
              <a:rPr lang="en-US" altLang="ko-KR" sz="600" dirty="0">
                <a:solidFill>
                  <a:schemeClr val="tx1"/>
                </a:solidFill>
              </a:rPr>
            </a:br>
            <a:r>
              <a:rPr lang="en-US" altLang="ko-KR" sz="600" dirty="0">
                <a:solidFill>
                  <a:schemeClr val="tx1"/>
                </a:solidFill>
              </a:rPr>
              <a:t>2) </a:t>
            </a:r>
            <a:r>
              <a:rPr lang="ko-KR" altLang="en-US" sz="600" dirty="0">
                <a:solidFill>
                  <a:schemeClr val="tx1"/>
                </a:solidFill>
              </a:rPr>
              <a:t>현장 취소 가능시간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상영시간 전까지만 가능</a:t>
            </a:r>
            <a:r>
              <a:rPr lang="en-US" altLang="ko-KR" sz="600" dirty="0">
                <a:solidFill>
                  <a:schemeClr val="tx1"/>
                </a:solidFill>
              </a:rPr>
              <a:t>) </a:t>
            </a:r>
            <a:br>
              <a:rPr lang="en-US" altLang="ko-KR" sz="600" dirty="0">
                <a:solidFill>
                  <a:schemeClr val="tx1"/>
                </a:solidFill>
              </a:rPr>
            </a:br>
            <a:r>
              <a:rPr lang="en-US" altLang="ko-KR" sz="600" dirty="0">
                <a:solidFill>
                  <a:schemeClr val="tx1"/>
                </a:solidFill>
              </a:rPr>
              <a:t>  - </a:t>
            </a:r>
            <a:r>
              <a:rPr lang="ko-KR" altLang="en-US" sz="600" dirty="0">
                <a:solidFill>
                  <a:schemeClr val="tx1"/>
                </a:solidFill>
              </a:rPr>
              <a:t>전체환불 및 교환가능</a:t>
            </a:r>
            <a:br>
              <a:rPr lang="ko-KR" altLang="en-US" sz="600" dirty="0">
                <a:solidFill>
                  <a:schemeClr val="tx1"/>
                </a:solidFill>
              </a:rPr>
            </a:br>
            <a:r>
              <a:rPr lang="ko-KR" altLang="en-US" sz="600" dirty="0">
                <a:solidFill>
                  <a:schemeClr val="tx1"/>
                </a:solidFill>
              </a:rPr>
              <a:t> 단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부분환불 및 교환은 사용하신 카드로 전체 취소 후 재결제하셔야 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FAQ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7556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69884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392488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FAQ </a:t>
            </a:r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25126" y="57268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등</a:t>
            </a:r>
            <a:r>
              <a:rPr lang="ko-KR" altLang="en-US" sz="900" dirty="0">
                <a:solidFill>
                  <a:schemeClr val="bg1"/>
                </a:solidFill>
              </a:rPr>
              <a:t>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76836" y="57268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44080" y="315546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질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44080" y="2819022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유형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36168" y="2850772"/>
            <a:ext cx="4032448" cy="246221"/>
          </a:xfrm>
          <a:prstGeom prst="rect">
            <a:avLst/>
          </a:prstGeom>
          <a:solidFill>
            <a:srgbClr val="F4F6F9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                                                                            </a:t>
            </a:r>
            <a:r>
              <a:rPr lang="ko-KR" altLang="en-US" sz="1000" dirty="0" smtClean="0"/>
              <a:t> ▼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636168" y="3187888"/>
            <a:ext cx="4032448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6168" y="3515033"/>
            <a:ext cx="4032448" cy="187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44080" y="3515034"/>
            <a:ext cx="626070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</a:t>
            </a:r>
            <a:r>
              <a:rPr lang="ko-KR" altLang="en-US" sz="1000" dirty="0">
                <a:solidFill>
                  <a:schemeClr val="tx1"/>
                </a:solidFill>
              </a:rPr>
              <a:t>변</a:t>
            </a:r>
          </a:p>
        </p:txBody>
      </p:sp>
    </p:spTree>
    <p:extLst>
      <p:ext uri="{BB962C8B-B14F-4D97-AF65-F5344CB8AC3E}">
        <p14:creationId xmlns:p14="http://schemas.microsoft.com/office/powerpoint/2010/main" val="160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2686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99698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0" t="24045" r="14670" b="8947"/>
          <a:stretch/>
        </p:blipFill>
        <p:spPr bwMode="auto">
          <a:xfrm>
            <a:off x="1763688" y="3011502"/>
            <a:ext cx="4824536" cy="25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1:1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3075251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이름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2029892" y="3075251"/>
            <a:ext cx="519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유형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3075251"/>
            <a:ext cx="5198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제</a:t>
            </a:r>
            <a:r>
              <a:rPr lang="ko-KR" altLang="en-US" sz="700" dirty="0"/>
              <a:t>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0072" y="3075251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문의일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3284984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영화정보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63688" y="3511755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회원 및 포인트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3757672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예매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결제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8" y="4021033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이벤트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26693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일반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688" y="4443571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제안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건의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5923880" y="3075251"/>
            <a:ext cx="648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답변상</a:t>
            </a:r>
            <a:r>
              <a:rPr lang="ko-KR" altLang="en-US" sz="700" dirty="0"/>
              <a:t>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3688" y="4684886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영화정보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763688" y="4917214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영화정보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63688" y="5126324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예매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결제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1763688" y="5339079"/>
            <a:ext cx="9361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회원 및 포인트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699792" y="4027383"/>
            <a:ext cx="155265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이벤트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9792" y="3767832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스토어 구매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9792" y="5141411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환불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699792" y="5351085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2699792" y="4912687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 영화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699792" y="3516977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99792" y="4684886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 영화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699792" y="3284984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 영화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9792" y="4453081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 영화 </a:t>
            </a:r>
            <a:r>
              <a:rPr lang="ko-KR" altLang="en-US" sz="700" dirty="0" err="1" smtClean="0"/>
              <a:t>건의드립니다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699792" y="4243516"/>
            <a:ext cx="187220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[DW</a:t>
            </a:r>
            <a:r>
              <a:rPr lang="ko-KR" altLang="en-US" sz="700" dirty="0" smtClean="0"/>
              <a:t>시네마</a:t>
            </a:r>
            <a:r>
              <a:rPr lang="en-US" altLang="ko-KR" sz="700" dirty="0" smtClean="0"/>
              <a:t>] </a:t>
            </a:r>
            <a:r>
              <a:rPr lang="ko-KR" altLang="en-US" sz="700" dirty="0" err="1" smtClean="0"/>
              <a:t>문의드립니다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0900" y="3284984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4530900" y="3511754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4530900" y="3764528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4530900" y="4027383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4530900" y="4243426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4530900" y="4468971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4530900" y="4678536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4530900" y="4912436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4530900" y="5144492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0900" y="5354166"/>
            <a:ext cx="47314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5095106" y="3291334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5095106" y="3512661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5095106" y="3768782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5095106" y="4021859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5095106" y="4241204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5095106" y="4456181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5095106" y="4687746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5095106" y="4902723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5095106" y="5130452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5095106" y="5345429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69" name="TextBox 68"/>
          <p:cNvSpPr txBox="1"/>
          <p:nvPr/>
        </p:nvSpPr>
        <p:spPr>
          <a:xfrm>
            <a:off x="5791186" y="5345429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2023-07-01</a:t>
            </a:r>
            <a:endParaRPr lang="ko-KR" altLang="en-US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5868144" y="5345429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답변완료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5868144" y="5142527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답변완료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5868144" y="4902675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답변완료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5868144" y="4687073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답변완료</a:t>
            </a:r>
            <a:endParaRPr lang="ko-KR" altLang="en-US" sz="700" dirty="0"/>
          </a:p>
        </p:txBody>
      </p:sp>
      <p:sp>
        <p:nvSpPr>
          <p:cNvPr id="81" name="TextBox 80"/>
          <p:cNvSpPr txBox="1"/>
          <p:nvPr/>
        </p:nvSpPr>
        <p:spPr>
          <a:xfrm>
            <a:off x="5868144" y="4458445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답변완료</a:t>
            </a:r>
            <a:endParaRPr lang="ko-KR" altLang="en-US" sz="7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8144" y="4249193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답변전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5868144" y="4024114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답변전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3775254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답변전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5868144" y="3506058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답변전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5868144" y="3290872"/>
            <a:ext cx="6960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 smtClean="0"/>
              <a:t>답변전</a:t>
            </a:r>
            <a:endParaRPr lang="ko-KR" altLang="en-US" sz="700" dirty="0"/>
          </a:p>
        </p:txBody>
      </p:sp>
      <p:sp>
        <p:nvSpPr>
          <p:cNvPr id="88" name="직사각형 87"/>
          <p:cNvSpPr/>
          <p:nvPr/>
        </p:nvSpPr>
        <p:spPr>
          <a:xfrm>
            <a:off x="5700829" y="278403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답변상태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67474" y="278403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유형   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860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67355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1:1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b="63785"/>
          <a:stretch/>
        </p:blipFill>
        <p:spPr bwMode="auto">
          <a:xfrm>
            <a:off x="1600733" y="2725205"/>
            <a:ext cx="5046540" cy="82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464" y="2744254"/>
            <a:ext cx="27363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 및 포인트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포인트 </a:t>
            </a:r>
            <a:r>
              <a:rPr lang="ko-KR" altLang="en-US" sz="1000" dirty="0" err="1" smtClean="0"/>
              <a:t>문의드립니다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18965" r="1211" b="74350"/>
          <a:stretch/>
        </p:blipFill>
        <p:spPr bwMode="auto">
          <a:xfrm>
            <a:off x="1708150" y="2959693"/>
            <a:ext cx="4446662" cy="23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411760" y="2987521"/>
            <a:ext cx="273630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이름</a:t>
            </a:r>
            <a:r>
              <a:rPr lang="ko-KR" altLang="en-US" sz="700" dirty="0" smtClean="0"/>
              <a:t> 홍길동 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1708150" y="3316178"/>
            <a:ext cx="343991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포인트를 사용해서 영화를 예매했는데 취소하면 포인트도 다시 돌아오나요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2" t="28451" b="63785"/>
          <a:stretch/>
        </p:blipFill>
        <p:spPr bwMode="auto">
          <a:xfrm>
            <a:off x="1600732" y="3510368"/>
            <a:ext cx="5046541" cy="22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35696" y="4296604"/>
            <a:ext cx="3888432" cy="932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25296" y="4318496"/>
            <a:ext cx="646331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답변등록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5" b="69361"/>
          <a:stretch/>
        </p:blipFill>
        <p:spPr bwMode="auto">
          <a:xfrm>
            <a:off x="1623479" y="4098905"/>
            <a:ext cx="5046540" cy="19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906081" y="5373216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목록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75952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03366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2276872"/>
            <a:ext cx="1512168" cy="311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1:1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b="63785"/>
          <a:stretch/>
        </p:blipFill>
        <p:spPr bwMode="auto">
          <a:xfrm>
            <a:off x="1600733" y="2725205"/>
            <a:ext cx="5046540" cy="82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464" y="2744254"/>
            <a:ext cx="27363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회원 및 포인트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포인트 </a:t>
            </a:r>
            <a:r>
              <a:rPr lang="ko-KR" altLang="en-US" sz="1000" dirty="0" err="1" smtClean="0"/>
              <a:t>문의드립니다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18965" r="1211" b="74350"/>
          <a:stretch/>
        </p:blipFill>
        <p:spPr bwMode="auto">
          <a:xfrm>
            <a:off x="1708150" y="2959693"/>
            <a:ext cx="4446662" cy="23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2411760" y="2987521"/>
            <a:ext cx="273630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이름</a:t>
            </a:r>
            <a:r>
              <a:rPr lang="ko-KR" altLang="en-US" sz="700" dirty="0" smtClean="0"/>
              <a:t> 홍길동 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1708150" y="3316178"/>
            <a:ext cx="343991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포인트를 사용해서 영화를 예매했는데 취소하면 포인트도 다시 돌아오나요</a:t>
            </a:r>
            <a:r>
              <a:rPr lang="en-US" altLang="ko-KR" sz="700" dirty="0" smtClean="0"/>
              <a:t>?</a:t>
            </a:r>
            <a:endParaRPr lang="ko-KR" altLang="en-US" sz="700" dirty="0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2" t="28451" b="63785"/>
          <a:stretch/>
        </p:blipFill>
        <p:spPr bwMode="auto">
          <a:xfrm>
            <a:off x="1600732" y="3510368"/>
            <a:ext cx="5046541" cy="22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5" b="69361"/>
          <a:stretch/>
        </p:blipFill>
        <p:spPr bwMode="auto">
          <a:xfrm>
            <a:off x="1623479" y="4098905"/>
            <a:ext cx="5046540" cy="19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906081" y="5373216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목록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08150" y="4393919"/>
            <a:ext cx="408798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답변일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2023.07.01</a:t>
            </a:r>
          </a:p>
          <a:p>
            <a:endParaRPr lang="en-US" altLang="ko-KR" sz="700" dirty="0"/>
          </a:p>
          <a:p>
            <a:r>
              <a:rPr lang="ko-KR" altLang="en-US" sz="700" dirty="0" smtClean="0"/>
              <a:t>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포인트를 사용해 영화를 예매하거나 스토어에서 구매 후 환불 시 포인트는 다시 돌아갑니다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567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26868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99698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3731"/>
              </p:ext>
            </p:extLst>
          </p:nvPr>
        </p:nvGraphicFramePr>
        <p:xfrm>
          <a:off x="1451974" y="2986412"/>
          <a:ext cx="5389550" cy="200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2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3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1254754"/>
                <a:gridCol w="939433"/>
                <a:gridCol w="939433"/>
              </a:tblGrid>
              <a:tr h="29750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회원목록</a:t>
                      </a:r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회원번호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회원아이디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이름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이메일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가입일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</a:rPr>
                        <a:t>aaa111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홍길동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aaa111@naver.com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2023-07-01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</a:rPr>
                        <a:t>bbb222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성춘향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bbb222@naver.com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2023-07-01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</a:rPr>
                        <a:t>ccc333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이몽룡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ccc333@naver.com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2023-07-01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</a:rPr>
                        <a:t>ddd444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변학도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ddd444@naver.com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2023-07-01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</a:rPr>
                        <a:t>eee555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김상재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eee555@naver.com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2023-07-01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570897" y="270417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89577" y="268365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4008" y="270417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선택     </a:t>
            </a:r>
            <a:r>
              <a:rPr lang="ko-KR" altLang="en-US" sz="900" dirty="0" smtClean="0">
                <a:solidFill>
                  <a:schemeClr val="tx1"/>
                </a:solidFill>
              </a:rPr>
              <a:t>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4017" y="3630216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정</a:t>
            </a:r>
            <a:r>
              <a:rPr lang="ko-KR" altLang="en-US" sz="900" dirty="0">
                <a:solidFill>
                  <a:schemeClr val="bg1"/>
                </a:solidFill>
              </a:rPr>
              <a:t>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64017" y="3910059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정지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4017" y="4180073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정지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4017" y="4459916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정</a:t>
            </a:r>
            <a:r>
              <a:rPr lang="ko-KR" altLang="en-US" sz="900" dirty="0">
                <a:solidFill>
                  <a:schemeClr val="bg1"/>
                </a:solidFill>
              </a:rPr>
              <a:t>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64017" y="4732473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해</a:t>
            </a:r>
            <a:r>
              <a:rPr lang="ko-KR" altLang="en-US" sz="900" dirty="0">
                <a:solidFill>
                  <a:schemeClr val="bg1"/>
                </a:solidFill>
              </a:rPr>
              <a:t>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7540" y="5102480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46749" y="5102480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905878" y="51024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092" y="510248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379192" y="5102480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041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89527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71574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1848"/>
              </p:ext>
            </p:extLst>
          </p:nvPr>
        </p:nvGraphicFramePr>
        <p:xfrm>
          <a:off x="1451974" y="2986412"/>
          <a:ext cx="5389550" cy="2293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2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3109"/>
                <a:gridCol w="939433"/>
                <a:gridCol w="939433"/>
                <a:gridCol w="939433"/>
              </a:tblGrid>
              <a:tr h="29750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지점관리</a:t>
                      </a:r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영화관명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지역구분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주소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아이디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비밀번호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유성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대전광역시 유성구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계룡로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봉명동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센트럴프라자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</a:t>
                      </a:r>
                      <a:r>
                        <a:rPr lang="ko-KR" altLang="en-US" sz="700" dirty="0" err="1" smtClean="0"/>
                        <a:t>중앙로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대전광역시 중구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126, (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대흥동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공주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공주시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신관동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흑수골길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논산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논산시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255, 3,4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세종청사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세종특별자치시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도움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어진동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엠브릿지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70897" y="270417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89577" y="268365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270417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지역구분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452" y="5328914"/>
            <a:ext cx="648899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지점등록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5684" y="37361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5684" y="4103049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5684" y="441171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684" y="471879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5684" y="501114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87540" y="5328914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146749" y="5328914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5878" y="532891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3657092" y="532891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4379192" y="5328914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50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6268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69728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5490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81075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7625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70375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5187"/>
              </p:ext>
            </p:extLst>
          </p:nvPr>
        </p:nvGraphicFramePr>
        <p:xfrm>
          <a:off x="1451974" y="2986412"/>
          <a:ext cx="5389550" cy="2293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2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3109"/>
                <a:gridCol w="939433"/>
                <a:gridCol w="939433"/>
                <a:gridCol w="939433"/>
              </a:tblGrid>
              <a:tr h="29750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지점관리</a:t>
                      </a:r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영화관명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지역구분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주소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아이디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비밀번호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유성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대전광역시 유성구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계룡로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봉명동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센트럴프라자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</a:t>
                      </a:r>
                      <a:r>
                        <a:rPr lang="ko-KR" altLang="en-US" sz="700" dirty="0" err="1" smtClean="0"/>
                        <a:t>중앙로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대전광역시 중구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126, (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대흥동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공주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공주시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신관동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흑수골길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논산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논산시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255, 3,4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세종청사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세종특별자치시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도움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어진동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엠브릿지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70897" y="270417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89577" y="268365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270417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지역구분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452" y="5328914"/>
            <a:ext cx="648899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지점등록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5684" y="37361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5684" y="4103049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5684" y="441171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684" y="471879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5684" y="501114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63" y="1772815"/>
            <a:ext cx="6763293" cy="4175903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79712" y="2747628"/>
            <a:ext cx="3216610" cy="2494346"/>
          </a:xfrm>
          <a:prstGeom prst="rect">
            <a:avLst/>
          </a:prstGeom>
          <a:solidFill>
            <a:srgbClr val="F4F6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7784" y="28221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지점등록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21025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영화관명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23728" y="349279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지역구</a:t>
            </a:r>
            <a:r>
              <a:rPr lang="ko-KR" altLang="en-US" sz="1000" dirty="0"/>
              <a:t>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3728" y="377533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23728" y="405786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상세주소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23728" y="434040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아이디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123728" y="462293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 비밀번호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88017" y="3210259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588017" y="3492795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 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              ▼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588017" y="3775331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8017" y="4059570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588017" y="4622938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8017" y="4342263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4958084"/>
            <a:ext cx="432048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0008" y="4958084"/>
            <a:ext cx="432048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23414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7322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70029"/>
              </p:ext>
            </p:extLst>
          </p:nvPr>
        </p:nvGraphicFramePr>
        <p:xfrm>
          <a:off x="1451974" y="2986412"/>
          <a:ext cx="5389550" cy="2293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2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3109"/>
                <a:gridCol w="939433"/>
                <a:gridCol w="939433"/>
                <a:gridCol w="939433"/>
              </a:tblGrid>
              <a:tr h="29750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지점관리</a:t>
                      </a:r>
                      <a:endParaRPr lang="en-US" altLang="ko-KR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영화관명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지역구분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주소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아이디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지점 관리자 </a:t>
                      </a:r>
                      <a:endParaRPr lang="en-US" altLang="ko-KR" sz="900" b="1" dirty="0" smtClean="0"/>
                    </a:p>
                    <a:p>
                      <a:pPr algn="ctr" latinLnBrk="1"/>
                      <a:r>
                        <a:rPr lang="ko-KR" altLang="en-US" sz="900" b="1" dirty="0" smtClean="0"/>
                        <a:t>비밀번호</a:t>
                      </a:r>
                      <a:endParaRPr lang="ko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유성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대전광역시 유성구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계룡로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봉명동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센트럴프라자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admin1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대전 </a:t>
                      </a:r>
                      <a:r>
                        <a:rPr lang="ko-KR" altLang="en-US" sz="700" dirty="0" err="1" smtClean="0"/>
                        <a:t>중앙로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대전광역시 중구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126, (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대흥동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admin2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공주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공주시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신관동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흑수골길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admin3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논산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충청남도 논산시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255, 3,4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admin4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  <a:tr h="275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세종청사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대전</a:t>
                      </a:r>
                      <a:r>
                        <a:rPr lang="en-US" altLang="ko-KR" sz="700" dirty="0" smtClean="0"/>
                        <a:t>/</a:t>
                      </a:r>
                      <a:r>
                        <a:rPr lang="ko-KR" altLang="en-US" sz="700" dirty="0" smtClean="0"/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세종특별자치시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도움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 (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어진동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7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엠브릿지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admin5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570897" y="2704171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89577" y="2683658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2704171"/>
            <a:ext cx="837237" cy="199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지역구분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452" y="5328914"/>
            <a:ext cx="648899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지점등록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5684" y="373613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5684" y="4103049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5684" y="441171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5684" y="471879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5684" y="5011142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863" y="1772815"/>
            <a:ext cx="6763293" cy="4175903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979712" y="2747628"/>
            <a:ext cx="3216610" cy="2494346"/>
          </a:xfrm>
          <a:prstGeom prst="rect">
            <a:avLst/>
          </a:prstGeom>
          <a:solidFill>
            <a:srgbClr val="F4F6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7784" y="282215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지점수정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21025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영화관명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23728" y="349279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지역구</a:t>
            </a:r>
            <a:r>
              <a:rPr lang="ko-KR" altLang="en-US" sz="1000" dirty="0"/>
              <a:t>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3728" y="377533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123728" y="405786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상세주소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123728" y="434040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관리자 아이디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123728" y="462293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관리자 비밀번호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588017" y="3210259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 유</a:t>
            </a:r>
            <a:r>
              <a:rPr lang="ko-KR" altLang="en-US" sz="1000" dirty="0"/>
              <a:t>성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88017" y="3492795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충청</a:t>
            </a:r>
            <a:r>
              <a:rPr lang="ko-KR" altLang="en-US" sz="1000" dirty="0" smtClean="0"/>
              <a:t>            ▼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588017" y="3775331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8017" y="4059570"/>
            <a:ext cx="1416031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센트럴프라자</a:t>
            </a:r>
            <a:r>
              <a:rPr lang="ko-KR" altLang="en-US" sz="800" dirty="0"/>
              <a:t> </a:t>
            </a:r>
            <a:r>
              <a:rPr lang="en-US" altLang="ko-KR" sz="800" dirty="0"/>
              <a:t>5</a:t>
            </a:r>
            <a:r>
              <a:rPr lang="ko-KR" altLang="en-US" sz="800" dirty="0"/>
              <a:t>층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588017" y="4622938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admin1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588017" y="4342263"/>
            <a:ext cx="141603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admin1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4958084"/>
            <a:ext cx="432048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삭</a:t>
            </a:r>
            <a:r>
              <a:rPr lang="ko-KR" altLang="en-US" sz="900" dirty="0">
                <a:solidFill>
                  <a:schemeClr val="bg1"/>
                </a:solidFill>
              </a:rPr>
              <a:t>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80008" y="4958084"/>
            <a:ext cx="432048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8017" y="3739016"/>
            <a:ext cx="141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대전광역시 유성구 </a:t>
            </a:r>
            <a:r>
              <a:rPr lang="ko-KR" altLang="en-US" sz="800" dirty="0" err="1"/>
              <a:t>계룡로</a:t>
            </a:r>
            <a:r>
              <a:rPr lang="en-US" altLang="ko-KR" sz="800" dirty="0"/>
              <a:t>132</a:t>
            </a:r>
            <a:r>
              <a:rPr lang="ko-KR" altLang="en-US" sz="800" dirty="0" err="1"/>
              <a:t>번길</a:t>
            </a:r>
            <a:r>
              <a:rPr lang="ko-KR" altLang="en-US" sz="800" dirty="0"/>
              <a:t> </a:t>
            </a:r>
            <a:r>
              <a:rPr lang="en-US" altLang="ko-KR" sz="800" dirty="0"/>
              <a:t>10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99892" y="4958084"/>
            <a:ext cx="432048" cy="230832"/>
          </a:xfrm>
          <a:prstGeom prst="rect">
            <a:avLst/>
          </a:prstGeom>
          <a:solidFill>
            <a:srgbClr val="343A40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3591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87441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365749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044182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89" y="2807920"/>
            <a:ext cx="5082317" cy="18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2"/>
          <a:stretch/>
        </p:blipFill>
        <p:spPr bwMode="auto">
          <a:xfrm>
            <a:off x="1586288" y="4797153"/>
            <a:ext cx="511373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2" r="76975" b="64700"/>
          <a:stretch/>
        </p:blipFill>
        <p:spPr>
          <a:xfrm>
            <a:off x="1484124" y="2473653"/>
            <a:ext cx="1242324" cy="2949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36096" y="2570609"/>
            <a:ext cx="765229" cy="199678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전체검색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4776" y="2550096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3943" y="2242821"/>
            <a:ext cx="646331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chemeClr val="bg1"/>
                </a:solidFill>
              </a:rPr>
              <a:t>영화등록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57433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5064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980728"/>
            <a:ext cx="6831740" cy="561662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992923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1753071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132856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248561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286540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325209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2792" y="150627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영화등록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1547664" y="1916832"/>
            <a:ext cx="1944216" cy="25202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포스터 등록</a:t>
            </a:r>
            <a:endParaRPr lang="ko-KR" altLang="en-US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0677" y="1916832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0030" y="1916832"/>
            <a:ext cx="180020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50677" y="2590836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러닝타임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0" y="2587418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분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50677" y="2927838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개봉일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0677" y="3264841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상영 종료일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0676" y="2253834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</a:t>
            </a:r>
            <a:r>
              <a:rPr lang="ko-KR" altLang="en-US" sz="1200" dirty="0"/>
              <a:t>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7664" y="476109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영화소개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7664" y="5049208"/>
            <a:ext cx="5112568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60030" y="2252125"/>
            <a:ext cx="180020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0676" y="356238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장르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860030" y="3551516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                          </a:t>
            </a:r>
            <a:r>
              <a:rPr lang="ko-KR" altLang="en-US" sz="1000" dirty="0" smtClean="0"/>
              <a:t>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0676" y="385673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관람등급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0" y="3845866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                           </a:t>
            </a:r>
            <a:r>
              <a:rPr lang="ko-KR" altLang="en-US" sz="1000" dirty="0" smtClean="0"/>
              <a:t>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60030" y="2882622"/>
            <a:ext cx="180020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60030" y="3221559"/>
            <a:ext cx="180020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0676" y="4160113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출연</a:t>
            </a:r>
            <a:r>
              <a:rPr lang="ko-KR" altLang="en-US" sz="1200" dirty="0"/>
              <a:t>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60030" y="4133735"/>
            <a:ext cx="1800201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547664" y="539861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관련사진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547664" y="5805264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예고편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555715" y="5410437"/>
            <a:ext cx="851293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파일선택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55715" y="5806033"/>
            <a:ext cx="851293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파일선택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677" y="6241491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03948" y="6241491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65082" y="4480657"/>
            <a:ext cx="95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상영타입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48678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699793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더빙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346833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497948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자막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203673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354788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2D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068957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0072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37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67846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05286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980728"/>
            <a:ext cx="6831740" cy="5400600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992923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1753071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132856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248561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286540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325209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2792" y="150627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영화수정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1547664" y="1916832"/>
            <a:ext cx="1944216" cy="25202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포스터 등록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50677" y="1916832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50677" y="2590836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러닝타임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50677" y="2927838"/>
            <a:ext cx="9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개봉일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650677" y="3264841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상영 종료일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0676" y="2253834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</a:t>
            </a:r>
            <a:r>
              <a:rPr lang="ko-KR" altLang="en-US" sz="1200" dirty="0"/>
              <a:t>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7664" y="476109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영화소개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547664" y="5049208"/>
            <a:ext cx="5112568" cy="8617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올여름</a:t>
            </a:r>
            <a:r>
              <a:rPr lang="en-US" altLang="ko-KR" sz="1000" dirty="0"/>
              <a:t>, </a:t>
            </a:r>
            <a:r>
              <a:rPr lang="ko-KR" altLang="en-US" sz="1000" dirty="0"/>
              <a:t>세상이 살아 숨 쉰다</a:t>
            </a:r>
            <a:br>
              <a:rPr lang="ko-KR" altLang="en-US" sz="1000" dirty="0"/>
            </a:br>
            <a:r>
              <a:rPr lang="ko-KR" altLang="en-US" sz="1000" dirty="0"/>
              <a:t>불</a:t>
            </a:r>
            <a:r>
              <a:rPr lang="en-US" altLang="ko-KR" sz="1000" dirty="0"/>
              <a:t>, </a:t>
            </a:r>
            <a:r>
              <a:rPr lang="ko-KR" altLang="en-US" sz="1000" dirty="0"/>
              <a:t>물</a:t>
            </a:r>
            <a:r>
              <a:rPr lang="en-US" altLang="ko-KR" sz="1000" dirty="0"/>
              <a:t>, </a:t>
            </a:r>
            <a:r>
              <a:rPr lang="ko-KR" altLang="en-US" sz="1000" dirty="0"/>
              <a:t>공기</a:t>
            </a:r>
            <a:r>
              <a:rPr lang="en-US" altLang="ko-KR" sz="1000" dirty="0"/>
              <a:t>, </a:t>
            </a:r>
            <a:r>
              <a:rPr lang="ko-KR" altLang="en-US" sz="1000" dirty="0"/>
              <a:t>흙 </a:t>
            </a:r>
            <a:r>
              <a:rPr lang="en-US" altLang="ko-KR" sz="1000" dirty="0"/>
              <a:t>4</a:t>
            </a:r>
            <a:r>
              <a:rPr lang="ko-KR" altLang="en-US" sz="1000" dirty="0"/>
              <a:t>개의 원소들이 살고 있는 ‘</a:t>
            </a:r>
            <a:r>
              <a:rPr lang="ko-KR" altLang="en-US" sz="1000" dirty="0" err="1"/>
              <a:t>엘리멘트</a:t>
            </a:r>
            <a:r>
              <a:rPr lang="ko-KR" altLang="en-US" sz="1000" dirty="0"/>
              <a:t> 시티’</a:t>
            </a:r>
            <a:br>
              <a:rPr lang="ko-KR" altLang="en-US" sz="1000" dirty="0"/>
            </a:br>
            <a:r>
              <a:rPr lang="ko-KR" altLang="en-US" sz="1000" dirty="0"/>
              <a:t>재치 있고 불처럼 열정 넘치는 ‘</a:t>
            </a:r>
            <a:r>
              <a:rPr lang="ko-KR" altLang="en-US" sz="1000" dirty="0" err="1"/>
              <a:t>앰버</a:t>
            </a:r>
            <a:r>
              <a:rPr lang="en-US" altLang="ko-KR" sz="1000" dirty="0"/>
              <a:t>'</a:t>
            </a:r>
            <a:r>
              <a:rPr lang="ko-KR" altLang="en-US" sz="1000" dirty="0"/>
              <a:t>는 어느 날 우연히</a:t>
            </a:r>
            <a:br>
              <a:rPr lang="ko-KR" altLang="en-US" sz="1000" dirty="0"/>
            </a:br>
            <a:r>
              <a:rPr lang="ko-KR" altLang="en-US" sz="1000" dirty="0"/>
              <a:t>유쾌하고 감성적이며 물 흐르듯 사는 </a:t>
            </a:r>
            <a:r>
              <a:rPr lang="en-US" altLang="ko-KR" sz="1000" dirty="0"/>
              <a:t>'</a:t>
            </a:r>
            <a:r>
              <a:rPr lang="ko-KR" altLang="en-US" sz="1000" dirty="0" err="1"/>
              <a:t>웨이드</a:t>
            </a:r>
            <a:r>
              <a:rPr lang="en-US" altLang="ko-KR" sz="1000" dirty="0"/>
              <a:t>'</a:t>
            </a:r>
            <a:r>
              <a:rPr lang="ko-KR" altLang="en-US" sz="1000" dirty="0"/>
              <a:t>를 만나 특별한 우정을 쌓으며</a:t>
            </a:r>
            <a:r>
              <a:rPr lang="en-US" altLang="ko-KR" sz="1000" dirty="0"/>
              <a:t>,</a:t>
            </a:r>
            <a:r>
              <a:rPr lang="ko-KR" altLang="en-US" sz="1000" dirty="0"/>
              <a:t/>
            </a:r>
            <a:br>
              <a:rPr lang="ko-KR" altLang="en-US" sz="1000" dirty="0"/>
            </a:br>
            <a:r>
              <a:rPr lang="ko-KR" altLang="en-US" sz="1000" dirty="0"/>
              <a:t>지금껏 믿어온 모든 것들이 흔들리는 새로운 경험을 하게 되는데</a:t>
            </a:r>
            <a:r>
              <a:rPr lang="en-US" altLang="ko-KR" sz="1000" dirty="0"/>
              <a:t>...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0676" y="356238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장르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50676" y="3856736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관람등급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0676" y="4160113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출연</a:t>
            </a:r>
            <a:r>
              <a:rPr lang="ko-KR" altLang="en-US" sz="1200" dirty="0"/>
              <a:t>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65082" y="4480657"/>
            <a:ext cx="95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상영타입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48678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699793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더빙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346833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497948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자막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203673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354788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2D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068957" y="4547156"/>
            <a:ext cx="144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220072" y="448065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D</a:t>
            </a:r>
            <a:endParaRPr lang="ko-KR" altLang="en-US" sz="1100" dirty="0"/>
          </a:p>
        </p:txBody>
      </p:sp>
      <p:pic>
        <p:nvPicPr>
          <p:cNvPr id="50" name="Picture 2" descr="C:\Users\김민경\Desktop\엘리멘탈 포스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98" y="1916831"/>
            <a:ext cx="1944000" cy="256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860030" y="1916832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엘리멘탈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60030" y="2587418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109                            </a:t>
            </a:r>
            <a:r>
              <a:rPr lang="ko-KR" altLang="en-US" sz="1000" dirty="0" smtClean="0"/>
              <a:t>분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60030" y="2252125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피터</a:t>
            </a:r>
            <a:r>
              <a:rPr lang="ko-KR" altLang="en-US" sz="1000" dirty="0" smtClean="0"/>
              <a:t> 손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60030" y="3551516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애니메이션                   </a:t>
            </a:r>
            <a:r>
              <a:rPr lang="ko-KR" altLang="en-US" sz="1000" dirty="0" smtClean="0"/>
              <a:t>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0030" y="3845866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전체관람가                   </a:t>
            </a:r>
            <a:r>
              <a:rPr lang="ko-KR" altLang="en-US" sz="1000" dirty="0" smtClean="0"/>
              <a:t>▼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60030" y="2882622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2023-06-14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30" y="3221559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2023-10-30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60030" y="4133735"/>
            <a:ext cx="1800201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레아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루이스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마무두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아티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448778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√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3284566" y="448778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√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4146748" y="448778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√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014359" y="448778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√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6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39700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95879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980728"/>
            <a:ext cx="6831740" cy="5400600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992923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1753071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132856"/>
            <a:ext cx="133092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248561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286540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325209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62792" y="157827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영화수정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513813" y="2153885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관련사진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513813" y="4304129"/>
            <a:ext cx="120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예고편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2434900" y="2204480"/>
            <a:ext cx="851293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파일추가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97521" y="4356248"/>
            <a:ext cx="851293" cy="2152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파일추가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0677" y="586246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수정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03948" y="5862464"/>
            <a:ext cx="415498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취소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김민경\Desktop\76JndiUpF56aVLnN6bNp5iXf46DO7Cpt_3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96" y="2502892"/>
            <a:ext cx="1100462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민경\Desktop\VN3kKMHKqcg4qxnJ43ED04XsNu99JBbR_3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54" y="2502892"/>
            <a:ext cx="1100462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민경\Desktop\64mK6OauDmWHCdo9Rl6jfY4zap36LIZd_38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25" y="2502892"/>
            <a:ext cx="1100462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김민경\Desktop\5FobYJ7fd2o85fmpQxatbl3U5CY2V9Gi_38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66" y="2502892"/>
            <a:ext cx="1100462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633616" y="3942884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3960687" y="3942884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52" name="직사각형 51"/>
          <p:cNvSpPr/>
          <p:nvPr/>
        </p:nvSpPr>
        <p:spPr>
          <a:xfrm>
            <a:off x="5287758" y="3942884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6614828" y="3942884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t="73793" r="73332"/>
          <a:stretch/>
        </p:blipFill>
        <p:spPr bwMode="auto">
          <a:xfrm>
            <a:off x="1547664" y="4588018"/>
            <a:ext cx="1532756" cy="11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9" t="73793" r="27552"/>
          <a:stretch/>
        </p:blipFill>
        <p:spPr bwMode="auto">
          <a:xfrm>
            <a:off x="5024635" y="4588018"/>
            <a:ext cx="1577249" cy="11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8" t="73793" r="49405"/>
          <a:stretch/>
        </p:blipFill>
        <p:spPr bwMode="auto">
          <a:xfrm>
            <a:off x="3216063" y="4588018"/>
            <a:ext cx="1672929" cy="114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3059840" y="5442536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4761132" y="5442536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61" name="직사각형 60"/>
          <p:cNvSpPr/>
          <p:nvPr/>
        </p:nvSpPr>
        <p:spPr>
          <a:xfrm>
            <a:off x="6529884" y="5442536"/>
            <a:ext cx="144000" cy="144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11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05781"/>
              </p:ext>
            </p:extLst>
          </p:nvPr>
        </p:nvGraphicFramePr>
        <p:xfrm>
          <a:off x="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51851"/>
              </p:ext>
            </p:extLst>
          </p:nvPr>
        </p:nvGraphicFramePr>
        <p:xfrm>
          <a:off x="6948263" y="3096"/>
          <a:ext cx="2111351" cy="614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4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4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55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6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44516" y="1772816"/>
            <a:ext cx="6831740" cy="4176464"/>
            <a:chOff x="0" y="1363611"/>
            <a:chExt cx="9053116" cy="4666067"/>
          </a:xfrm>
        </p:grpSpPr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63611"/>
              <a:ext cx="9053116" cy="4653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직사각형 105"/>
            <p:cNvSpPr/>
            <p:nvPr/>
          </p:nvSpPr>
          <p:spPr>
            <a:xfrm>
              <a:off x="5823" y="1372079"/>
              <a:ext cx="1763688" cy="4656972"/>
            </a:xfrm>
            <a:prstGeom prst="rect">
              <a:avLst/>
            </a:prstGeom>
            <a:solidFill>
              <a:srgbClr val="343A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814568" y="1772816"/>
              <a:ext cx="7238548" cy="4256862"/>
            </a:xfrm>
            <a:prstGeom prst="rect">
              <a:avLst/>
            </a:prstGeom>
            <a:solidFill>
              <a:srgbClr val="F4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907704" y="1412776"/>
              <a:ext cx="7056784" cy="286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1" t="1641" r="35835" b="89526"/>
          <a:stretch/>
        </p:blipFill>
        <p:spPr>
          <a:xfrm>
            <a:off x="3131840" y="1785011"/>
            <a:ext cx="1759100" cy="3478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31" y="2545159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지점관리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931" y="292494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영</a:t>
            </a:r>
            <a:r>
              <a:rPr lang="ko-KR" altLang="en-US" sz="1200" dirty="0">
                <a:solidFill>
                  <a:schemeClr val="bg1"/>
                </a:solidFill>
              </a:rPr>
              <a:t>화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931" y="3277707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고</a:t>
            </a:r>
            <a:r>
              <a:rPr lang="ko-KR" altLang="en-US" sz="1200" dirty="0">
                <a:solidFill>
                  <a:schemeClr val="bg1"/>
                </a:solidFill>
              </a:rPr>
              <a:t>객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1" y="459397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이벤</a:t>
            </a:r>
            <a:r>
              <a:rPr lang="ko-KR" altLang="en-US" sz="1200" dirty="0">
                <a:solidFill>
                  <a:schemeClr val="bg1"/>
                </a:solidFill>
              </a:rPr>
              <a:t>트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7931" y="4980664"/>
            <a:ext cx="133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스토</a:t>
            </a:r>
            <a:r>
              <a:rPr lang="ko-KR" altLang="en-US" sz="1200" dirty="0">
                <a:solidFill>
                  <a:schemeClr val="bg1"/>
                </a:solidFill>
              </a:rPr>
              <a:t>어</a:t>
            </a:r>
            <a:r>
              <a:rPr lang="ko-KR" altLang="en-US" sz="1200" dirty="0" smtClean="0">
                <a:solidFill>
                  <a:schemeClr val="bg1"/>
                </a:solidFill>
              </a:rPr>
              <a:t>관리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16" y="3588700"/>
            <a:ext cx="1354344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공지사항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16" y="3826045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FAQ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516" y="4072266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1:1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문의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516" y="4297378"/>
            <a:ext cx="1354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  회원목록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51150" y="2073375"/>
            <a:ext cx="4449042" cy="3597175"/>
            <a:chOff x="1851150" y="2132856"/>
            <a:chExt cx="4320480" cy="347819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91"/>
            <a:stretch/>
          </p:blipFill>
          <p:spPr bwMode="auto">
            <a:xfrm>
              <a:off x="1851150" y="2132856"/>
              <a:ext cx="4320480" cy="347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961410" y="2545159"/>
              <a:ext cx="319526" cy="91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69145" y="2513216"/>
              <a:ext cx="5040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3128" y="3306331"/>
              <a:ext cx="50405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43128" y="3516675"/>
              <a:ext cx="50405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43128" y="3784998"/>
              <a:ext cx="50405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3128" y="4462512"/>
              <a:ext cx="50405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43128" y="5315197"/>
              <a:ext cx="50405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dirty="0" smtClean="0"/>
                <a:t>DW</a:t>
              </a:r>
              <a:r>
                <a:rPr lang="ko-KR" altLang="en-US" sz="500" dirty="0" smtClean="0"/>
                <a:t>시네마</a:t>
              </a:r>
              <a:endParaRPr lang="ko-KR" altLang="en-US" sz="500" dirty="0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7" t="24045" r="14670" b="8947"/>
          <a:stretch/>
        </p:blipFill>
        <p:spPr bwMode="auto">
          <a:xfrm>
            <a:off x="3018061" y="3009652"/>
            <a:ext cx="2195289" cy="25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0" t="24045" r="14670" b="8947"/>
          <a:stretch/>
        </p:blipFill>
        <p:spPr bwMode="auto">
          <a:xfrm>
            <a:off x="5070474" y="3011502"/>
            <a:ext cx="437629" cy="259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722328" y="5661248"/>
            <a:ext cx="259504" cy="230832"/>
          </a:xfrm>
          <a:prstGeom prst="rect">
            <a:avLst/>
          </a:prstGeom>
          <a:solidFill>
            <a:srgbClr val="EAEA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81537" y="5661248"/>
            <a:ext cx="240177" cy="2308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40666" y="56612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491880" y="5661248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213980" y="5661248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669688" y="5709981"/>
            <a:ext cx="530915" cy="230832"/>
          </a:xfrm>
          <a:prstGeom prst="rect">
            <a:avLst/>
          </a:prstGeom>
          <a:solidFill>
            <a:srgbClr val="343A40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글등록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2939</Words>
  <Application>Microsoft Office PowerPoint</Application>
  <PresentationFormat>화면 슬라이드 쇼(4:3)</PresentationFormat>
  <Paragraphs>1353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김민경</dc:creator>
  <cp:lastModifiedBy>김민경</cp:lastModifiedBy>
  <cp:revision>24</cp:revision>
  <dcterms:created xsi:type="dcterms:W3CDTF">2023-07-01T10:17:55Z</dcterms:created>
  <dcterms:modified xsi:type="dcterms:W3CDTF">2023-07-01T14:11:16Z</dcterms:modified>
</cp:coreProperties>
</file>