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308" r:id="rId4"/>
    <p:sldId id="271" r:id="rId5"/>
    <p:sldId id="259" r:id="rId6"/>
    <p:sldId id="309" r:id="rId7"/>
    <p:sldId id="284" r:id="rId8"/>
    <p:sldId id="310" r:id="rId9"/>
    <p:sldId id="275" r:id="rId10"/>
    <p:sldId id="277" r:id="rId11"/>
    <p:sldId id="317" r:id="rId12"/>
    <p:sldId id="318" r:id="rId13"/>
    <p:sldId id="272" r:id="rId14"/>
    <p:sldId id="286" r:id="rId15"/>
    <p:sldId id="287" r:id="rId16"/>
    <p:sldId id="263" r:id="rId17"/>
    <p:sldId id="288" r:id="rId18"/>
    <p:sldId id="290" r:id="rId19"/>
    <p:sldId id="291" r:id="rId20"/>
    <p:sldId id="292" r:id="rId21"/>
    <p:sldId id="293" r:id="rId22"/>
    <p:sldId id="294" r:id="rId23"/>
    <p:sldId id="305" r:id="rId24"/>
    <p:sldId id="295" r:id="rId25"/>
    <p:sldId id="306" r:id="rId26"/>
    <p:sldId id="296" r:id="rId27"/>
    <p:sldId id="307" r:id="rId28"/>
    <p:sldId id="297" r:id="rId29"/>
    <p:sldId id="289" r:id="rId30"/>
    <p:sldId id="311" r:id="rId31"/>
    <p:sldId id="298" r:id="rId32"/>
    <p:sldId id="312" r:id="rId33"/>
    <p:sldId id="313" r:id="rId34"/>
    <p:sldId id="314" r:id="rId35"/>
    <p:sldId id="315" r:id="rId36"/>
    <p:sldId id="316" r:id="rId37"/>
    <p:sldId id="319" r:id="rId38"/>
    <p:sldId id="320" r:id="rId39"/>
    <p:sldId id="321" r:id="rId40"/>
    <p:sldId id="322" r:id="rId41"/>
    <p:sldId id="262" r:id="rId42"/>
    <p:sldId id="26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2E2"/>
    <a:srgbClr val="E6E4E5"/>
    <a:srgbClr val="E4E3E1"/>
    <a:srgbClr val="E9E9E9"/>
    <a:srgbClr val="EAEBED"/>
    <a:srgbClr val="EDEDED"/>
    <a:srgbClr val="D1D1CF"/>
    <a:srgbClr val="DEDEE0"/>
    <a:srgbClr val="E1E1E2"/>
    <a:srgbClr val="EBEDE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10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custT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ko-KR" altLang="en-US" sz="2800" dirty="0" smtClean="0">
              <a:ea typeface="문체부 궁체 정자체" panose="02030609000101010101" pitchFamily="17" charset="-127"/>
            </a:rPr>
            <a:t>주 관리자</a:t>
          </a:r>
          <a:endParaRPr lang="ko-KR" altLang="en-US" sz="2800" dirty="0">
            <a:ea typeface="문체부 궁체 정자체" panose="02030609000101010101" pitchFamily="17" charset="-127"/>
          </a:endParaRPr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ko-KR" altLang="en-US" dirty="0" smtClean="0">
              <a:ea typeface="문체부 궁체 정자체" panose="02030609000101010101" pitchFamily="17" charset="-127"/>
            </a:rPr>
            <a:t>지점 관리자</a:t>
          </a:r>
          <a:endParaRPr lang="ko-KR" altLang="en-US" dirty="0">
            <a:ea typeface="문체부 궁체 정자체" panose="02030609000101010101" pitchFamily="17" charset="-127"/>
          </a:endParaRPr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custT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ko-KR" altLang="en-US" sz="3200" b="1" dirty="0" smtClean="0">
              <a:ea typeface="문체부 쓰기 정체" panose="02030609000101010101" pitchFamily="17" charset="-127"/>
            </a:rPr>
            <a:t>플랫폼</a:t>
          </a:r>
          <a:endParaRPr lang="ko-KR" altLang="en-US" sz="3200" b="1" dirty="0">
            <a:ea typeface="문체부 쓰기 정체" panose="02030609000101010101" pitchFamily="17" charset="-127"/>
          </a:endParaRPr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custT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r>
            <a:rPr lang="ko-KR" altLang="en-US" sz="3200" dirty="0" smtClean="0">
              <a:ea typeface="문체부 궁체 정자체" panose="02030609000101010101" pitchFamily="17" charset="-127"/>
            </a:rPr>
            <a:t>고객</a:t>
          </a:r>
          <a:endParaRPr lang="ko-KR" altLang="en-US" sz="3200" dirty="0">
            <a:ea typeface="문체부 궁체 정자체" panose="02030609000101010101" pitchFamily="17" charset="-127"/>
          </a:endParaRPr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 custLinFactNeighborX="36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513936" y="0"/>
          <a:ext cx="2213428" cy="2213428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ea typeface="문체부 궁체 정자체" panose="02030609000101010101" pitchFamily="17" charset="-127"/>
            </a:rPr>
            <a:t>주 관리자</a:t>
          </a:r>
          <a:endParaRPr lang="ko-KR" altLang="en-US" sz="2800" kern="1200" dirty="0">
            <a:ea typeface="문체부 궁체 정자체" panose="02030609000101010101" pitchFamily="17" charset="-127"/>
          </a:endParaRPr>
        </a:p>
      </dsp:txBody>
      <dsp:txXfrm>
        <a:off x="2067293" y="1106714"/>
        <a:ext cx="1106714" cy="1106714"/>
      </dsp:txXfrm>
    </dsp:sp>
    <dsp:sp modelId="{B9081641-3E3E-4D63-BDE6-FED6BAA54B1C}">
      <dsp:nvSpPr>
        <dsp:cNvPr id="0" name=""/>
        <dsp:cNvSpPr/>
      </dsp:nvSpPr>
      <dsp:spPr>
        <a:xfrm>
          <a:off x="399187" y="2213428"/>
          <a:ext cx="2213428" cy="2213428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ea typeface="문체부 궁체 정자체" panose="02030609000101010101" pitchFamily="17" charset="-127"/>
            </a:rPr>
            <a:t>지점 관리자</a:t>
          </a:r>
          <a:endParaRPr lang="ko-KR" altLang="en-US" sz="2400" kern="1200" dirty="0">
            <a:ea typeface="문체부 궁체 정자체" panose="02030609000101010101" pitchFamily="17" charset="-127"/>
          </a:endParaRPr>
        </a:p>
      </dsp:txBody>
      <dsp:txXfrm>
        <a:off x="952544" y="3320142"/>
        <a:ext cx="1106714" cy="1106714"/>
      </dsp:txXfrm>
    </dsp:sp>
    <dsp:sp modelId="{4C9C0468-2CFC-4773-A99A-8EC2169C7EA7}">
      <dsp:nvSpPr>
        <dsp:cNvPr id="0" name=""/>
        <dsp:cNvSpPr/>
      </dsp:nvSpPr>
      <dsp:spPr>
        <a:xfrm rot="10800000">
          <a:off x="1505902" y="2213428"/>
          <a:ext cx="2213428" cy="2213428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ea typeface="문체부 쓰기 정체" panose="02030609000101010101" pitchFamily="17" charset="-127"/>
            </a:rPr>
            <a:t>플랫폼</a:t>
          </a:r>
          <a:endParaRPr lang="ko-KR" altLang="en-US" sz="3200" b="1" kern="1200" dirty="0">
            <a:ea typeface="문체부 쓰기 정체" panose="02030609000101010101" pitchFamily="17" charset="-127"/>
          </a:endParaRPr>
        </a:p>
      </dsp:txBody>
      <dsp:txXfrm rot="10800000">
        <a:off x="2059259" y="2213428"/>
        <a:ext cx="1106714" cy="1106714"/>
      </dsp:txXfrm>
    </dsp:sp>
    <dsp:sp modelId="{230401A8-E534-40EF-9B07-4F9CCF86AA7E}">
      <dsp:nvSpPr>
        <dsp:cNvPr id="0" name=""/>
        <dsp:cNvSpPr/>
      </dsp:nvSpPr>
      <dsp:spPr>
        <a:xfrm>
          <a:off x="2612616" y="2213428"/>
          <a:ext cx="2213428" cy="2213428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ea typeface="문체부 궁체 정자체" panose="02030609000101010101" pitchFamily="17" charset="-127"/>
            </a:rPr>
            <a:t>고객</a:t>
          </a:r>
          <a:endParaRPr lang="ko-KR" altLang="en-US" sz="3200" kern="1200" dirty="0">
            <a:ea typeface="문체부 궁체 정자체" panose="02030609000101010101" pitchFamily="17" charset="-127"/>
          </a:endParaRPr>
        </a:p>
      </dsp:txBody>
      <dsp:txXfrm>
        <a:off x="3165973" y="3320142"/>
        <a:ext cx="1106714" cy="1106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0"/>
            <a:ext cx="7216856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630147" y="654209"/>
            <a:ext cx="69204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팀</a:t>
            </a:r>
            <a:r>
              <a:rPr lang="en-US" altLang="ko-K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최종 </a:t>
            </a:r>
            <a:r>
              <a:rPr lang="ko-KR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프로젝트</a:t>
            </a:r>
            <a:endParaRPr lang="en-US" altLang="ko-K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문체부 쓰기 정체" panose="02030609000101010101" pitchFamily="17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착수 발표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문체부 쓰기 정체" panose="02030609000101010101" pitchFamily="17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6000" dirty="0" smtClean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60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864249" y="117972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3200" kern="1200" dirty="0" smtClean="0">
                <a:ea typeface="문체부 쓰기 정체" panose="02030609000101010101" pitchFamily="17" charset="-127"/>
              </a:rPr>
              <a:t>주 관리자</a:t>
            </a:r>
            <a:endParaRPr lang="ko-KR" altLang="en-US" sz="3200" kern="1200" dirty="0">
              <a:ea typeface="문체부 쓰기 정체" panose="02030609000101010101" pitchFamily="17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741138" y="445356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 smtClean="0">
                <a:ea typeface="문체부 쓰기 정체" panose="02030609000101010101" pitchFamily="17" charset="-127"/>
              </a:rPr>
              <a:t>고객</a:t>
            </a:r>
            <a:endParaRPr lang="ko-KR" altLang="en-US" sz="4100" kern="1200" dirty="0">
              <a:ea typeface="문체부 쓰기 정체" panose="02030609000101010101" pitchFamily="17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1987361" y="445356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 smtClean="0">
                <a:ea typeface="문체부 쓰기 정체" panose="02030609000101010101" pitchFamily="17" charset="-127"/>
              </a:rPr>
              <a:t>지점 관리자</a:t>
            </a:r>
            <a:endParaRPr lang="ko-KR" altLang="en-US" sz="2800" kern="1200" dirty="0">
              <a:ea typeface="문체부 쓰기 정체" panose="02030609000101010101" pitchFamily="17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209382" y="120860"/>
            <a:ext cx="2206053" cy="1129716"/>
            <a:chOff x="815266" y="2605072"/>
            <a:chExt cx="2206053" cy="12311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1909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아래쪽 화살표 10"/>
          <p:cNvSpPr/>
          <p:nvPr/>
        </p:nvSpPr>
        <p:spPr>
          <a:xfrm rot="2154943">
            <a:off x="3942909" y="2387695"/>
            <a:ext cx="401144" cy="1903632"/>
          </a:xfrm>
          <a:prstGeom prst="downArrow">
            <a:avLst>
              <a:gd name="adj1" fmla="val 50000"/>
              <a:gd name="adj2" fmla="val 644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9430213">
            <a:off x="7653587" y="2399319"/>
            <a:ext cx="401144" cy="1903632"/>
          </a:xfrm>
          <a:prstGeom prst="downArrow">
            <a:avLst>
              <a:gd name="adj1" fmla="val 50000"/>
              <a:gd name="adj2" fmla="val 644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16200000">
            <a:off x="5808342" y="4049889"/>
            <a:ext cx="401144" cy="2695543"/>
          </a:xfrm>
          <a:prstGeom prst="downArrow">
            <a:avLst>
              <a:gd name="adj1" fmla="val 50000"/>
              <a:gd name="adj2" fmla="val 644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632244" y="2225453"/>
            <a:ext cx="30434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전체 지점 관리</a:t>
            </a:r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박스오피스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전체 공지사항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이벤트 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스토어 관리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8164849" y="2098095"/>
            <a:ext cx="30434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전체 공지사항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1:1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문의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응대</a:t>
            </a:r>
            <a:endParaRPr lang="en-US" altLang="ko-KR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블랙리스트  관리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신고  게시물  관리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4346489" y="3888286"/>
            <a:ext cx="3573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상영 영화 관리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지점별 공지사항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해당 지점 </a:t>
            </a:r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1:1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문의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응대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69712" y="363884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구성 별 기능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4306" y="0"/>
            <a:ext cx="2617694" cy="294490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95448" y="69718"/>
            <a:ext cx="4819818" cy="1172807"/>
            <a:chOff x="815266" y="2605072"/>
            <a:chExt cx="2206053" cy="12780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884251" cy="57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578822"/>
            <a:ext cx="3049494" cy="4606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842281" y="1701100"/>
            <a:ext cx="258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영화관 관리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01575" y="2464411"/>
            <a:ext cx="2627423" cy="360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관리자는 새로운 지점 영화관을 등록하거나 기존 영화관 정보를 수정하고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더 이상 운영하지 않을 경우 해당 영화관을 삭제할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38420" y="778575"/>
            <a:ext cx="320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기능과 특징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4143431" y="1578822"/>
            <a:ext cx="3049494" cy="439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4143431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4154721" y="1701100"/>
            <a:ext cx="301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공지사항 및 이벤트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4330358" y="2590072"/>
            <a:ext cx="2627423" cy="315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관리자는 사용자들에게 공지사항을 등록하고 이벤트를 생성하며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필요에 따라 수정 또는 삭제할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 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7651862" y="1578822"/>
            <a:ext cx="3049494" cy="439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7651862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7859143" y="1701100"/>
            <a:ext cx="258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스토어 관리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7818437" y="2528848"/>
            <a:ext cx="2627423" cy="315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관리자는 영화 예매 플랫폼 내 스토어에 상품을 등록하거나 수정하며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더 이상 판매하지 않을 상품을 삭제할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78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4306" y="0"/>
            <a:ext cx="2617694" cy="294490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95448" y="69718"/>
            <a:ext cx="4819818" cy="1172807"/>
            <a:chOff x="815266" y="2605072"/>
            <a:chExt cx="2206053" cy="12780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884251" cy="57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578822"/>
            <a:ext cx="3049494" cy="393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842281" y="1701100"/>
            <a:ext cx="258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1:1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문의 응대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01575" y="2464411"/>
            <a:ext cx="2627423" cy="2716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사용자들이 문의사항을 남기면 관리자는 해당 문의에 대해 개별적으로 답변하고 도움을 제공합니다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38420" y="778575"/>
            <a:ext cx="320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기능과 특징  </a:t>
            </a:r>
            <a:r>
              <a:rPr lang="en-US" altLang="ko-KR" sz="2400" i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2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4143431" y="1578823"/>
            <a:ext cx="3049494" cy="3932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4143431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4154721" y="1701100"/>
            <a:ext cx="301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블랙리스트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4330358" y="2590072"/>
            <a:ext cx="2627423" cy="2716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관리자는 문제가 있는 고객들을 블랙리스트로 등록하여 특정 서비스 제한 등의 조치를 취할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7651862" y="1578822"/>
            <a:ext cx="3049494" cy="455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7651862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7787546" y="1762655"/>
            <a:ext cx="258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신고 게시물 관리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7818437" y="2528848"/>
            <a:ext cx="2627423" cy="360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사용자들의 신고를 받은 게시물을 확인하고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게시물이 부적절하거나 위반 사항을 포함하고 있다고 판단될 경우 조치를 취할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56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2032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0" y="1437617"/>
            <a:ext cx="5929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로그인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로그아웃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회원가입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en-US" altLang="ko-KR" sz="2400" dirty="0" smtClean="0">
                <a:ea typeface="문체부 쓰기 정체" panose="02030609000101010101" pitchFamily="17" charset="-127"/>
              </a:rPr>
              <a:t>ID/PW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찾기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소셜 로그인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예매 시 입력한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개인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정보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로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비회원 로그인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730668" y="362191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로그인</a:t>
            </a:r>
            <a:r>
              <a:rPr lang="en-US" altLang="ko-KR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비회원 로그인</a:t>
            </a:r>
            <a:endParaRPr lang="ko-KR" altLang="en-US" sz="2400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209382" y="120862"/>
            <a:ext cx="2206053" cy="1128030"/>
            <a:chOff x="815266" y="2605072"/>
            <a:chExt cx="2206053" cy="12292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63543" y="3264162"/>
              <a:ext cx="1909497" cy="570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69712" y="363884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구성 별 기능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4717298" y="3640270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영화 </a:t>
            </a:r>
            <a:r>
              <a:rPr lang="en-US" altLang="ko-KR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이벤트 및 혜택</a:t>
            </a:r>
            <a:endParaRPr lang="ko-KR" altLang="en-US" sz="2400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3402636" y="5187509"/>
            <a:ext cx="4698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영화 조회 및 예매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결제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/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환불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진행중인 이벤트 및 당첨자 조회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</a:t>
            </a:r>
          </a:p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멤버십 혜택 적용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8355847" y="3640269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My page , </a:t>
            </a:r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고객센터</a:t>
            </a:r>
            <a:endParaRPr lang="ko-KR" altLang="en-US" sz="2400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6970851" y="1094956"/>
            <a:ext cx="469872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개인정보 관리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멤버십 등급 조회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구매내역 조회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쿠폰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/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포인트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조회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en-US" altLang="ko-KR" sz="2400" dirty="0" smtClean="0">
                <a:ea typeface="문체부 쓰기 정체" panose="02030609000101010101" pitchFamily="17" charset="-127"/>
              </a:rPr>
              <a:t>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무비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스토리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이벤트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응모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en-US" altLang="ko-KR" sz="2400" dirty="0" smtClean="0">
                <a:ea typeface="문체부 쓰기 정체" panose="02030609000101010101" pitchFamily="17" charset="-127"/>
              </a:rPr>
              <a:t>1:1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문의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공지사항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FAQ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4306" y="0"/>
            <a:ext cx="2617694" cy="294490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95448" y="69718"/>
            <a:ext cx="4819818" cy="1172807"/>
            <a:chOff x="815266" y="2605072"/>
            <a:chExt cx="2206053" cy="12780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884251" cy="57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578822"/>
            <a:ext cx="3049494" cy="439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842281" y="1701100"/>
            <a:ext cx="258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영화 정보 제공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21927" y="2590072"/>
            <a:ext cx="2627423" cy="315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플랫폼은 최신 영화 정보를 제공하여 사용자들이 상영 중인 영화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시간표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예고편 등을 확인할 수 있도록 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38420" y="778575"/>
            <a:ext cx="306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기능과 특징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4143431" y="1578822"/>
            <a:ext cx="3049494" cy="439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4143431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4250925" y="1701100"/>
            <a:ext cx="279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좌석 선택 및 예매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4330358" y="2590072"/>
            <a:ext cx="2627423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사용자들은 원하는 영화와 상영 시간을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선택하고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좌석 선택 기능을 통해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원하는 좌석을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예매할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7651862" y="1578822"/>
            <a:ext cx="3049494" cy="439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7651862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7859143" y="1701100"/>
            <a:ext cx="258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다양한 결제 옵션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7818437" y="2411672"/>
            <a:ext cx="2627423" cy="360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사용자들은 다양한 결제 방법을 통해 티켓을 구매할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신용카드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직불카드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모바일 결제 등 다양한 옵션을 제공합니다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83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4306" y="0"/>
            <a:ext cx="2617694" cy="294490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95448" y="69718"/>
            <a:ext cx="4819818" cy="1172807"/>
            <a:chOff x="815266" y="2605072"/>
            <a:chExt cx="2206053" cy="12780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884251" cy="57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578822"/>
            <a:ext cx="3049494" cy="4508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842281" y="1701100"/>
            <a:ext cx="258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멤버십 및 혜택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21927" y="2484652"/>
            <a:ext cx="2627423" cy="360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플랫폼은 멤버십 프로그램을 운영하여 사용자들에게 특별 혜택을 제공합니다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 </a:t>
            </a:r>
            <a:r>
              <a:rPr lang="ko-KR" altLang="en-US" sz="2400" dirty="0">
                <a:ea typeface="문체부 쓰기 정체" panose="02030609000101010101" pitchFamily="17" charset="-127"/>
              </a:rPr>
              <a:t>등급별 할인 혜택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이벤트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참여 등의 혜택을 제공합니다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38420" y="778575"/>
            <a:ext cx="263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기능과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특징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2 -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4143431" y="1578822"/>
            <a:ext cx="3049494" cy="3840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4143431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4250925" y="1701100"/>
            <a:ext cx="279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예매 내역 및 취소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4330358" y="2590072"/>
            <a:ext cx="2627423" cy="2716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사용자들은 예매한 영화 내역을 확인하고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필요한 경우 취소할 수 있는 기능을 제공합니다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7651862" y="1578822"/>
            <a:ext cx="3049494" cy="4913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7651862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7735149" y="1731877"/>
            <a:ext cx="279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무비 포스트 및 관람평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7818437" y="2411672"/>
            <a:ext cx="2627423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사용자들은 영화를 관람한 후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무비 포스트와 관람평을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작성할 수 있으며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다른 사용자들은 이를 확인하여 영화 선택에 도움을 받을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3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446206" y="1969558"/>
            <a:ext cx="31790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화면 정의 </a:t>
            </a:r>
            <a:endParaRPr lang="en-US" altLang="ko-KR" sz="44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시점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61189" y="3429000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862440" y="1004421"/>
            <a:ext cx="2346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-Part </a:t>
            </a:r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4-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-94130" y="-2"/>
            <a:ext cx="1306768" cy="825158"/>
            <a:chOff x="865106" y="2541541"/>
            <a:chExt cx="1202935" cy="7332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57296" y="2541541"/>
              <a:ext cx="1041324" cy="35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i="1" dirty="0" smtClean="0">
                  <a:latin typeface="+mj-lt"/>
                </a:rPr>
                <a:t>-Part 4-</a:t>
              </a:r>
              <a:endParaRPr lang="ko-KR" altLang="en-US" sz="2000" b="1" i="1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865106" y="2919249"/>
              <a:ext cx="1202935" cy="35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자세히 보기</a:t>
              </a:r>
              <a:endParaRPr lang="ko-KR" altLang="en-US" sz="20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0"/>
            <a:ext cx="10675871" cy="67100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10235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88570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3778" y="1974986"/>
            <a:ext cx="1114954" cy="320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6039" y="1960904"/>
            <a:ext cx="1119309" cy="334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07229" y="1912265"/>
            <a:ext cx="910302" cy="431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6248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126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6273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33556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0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089745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90478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5874065" y="1849398"/>
            <a:ext cx="4615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1.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로그인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회원가입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 rot="19044750">
            <a:off x="8814500" y="659206"/>
            <a:ext cx="2135963" cy="872527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6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42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로그인 및 회원가입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31" y="678905"/>
            <a:ext cx="9703569" cy="6097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6557475" y="94126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499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로그인 후 마이 페이지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회원정보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)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4" y="913683"/>
            <a:ext cx="11842028" cy="368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8284142" y="125069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5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6E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565568" y="230391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4"/>
                </a:solidFill>
                <a:ea typeface="문체부 쓰기 정체" panose="02030609000101010101" pitchFamily="17" charset="-127"/>
              </a:rPr>
              <a:t>목차</a:t>
            </a:r>
            <a:endParaRPr lang="ko-KR" altLang="en-US" sz="3600" b="1" spc="-300" dirty="0">
              <a:solidFill>
                <a:schemeClr val="accent4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781725" y="4040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Start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09781" y="2107555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2571" y="2153846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0416" y="3437394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2571" y="3452084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5777" y="4257550"/>
            <a:ext cx="1168400" cy="822450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5477" y="4257550"/>
            <a:ext cx="8242300" cy="822450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54632" y="4306848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2570" y="4354818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화면 정의</a:t>
            </a:r>
            <a:endParaRPr lang="ko-KR" altLang="en-US" sz="3200" b="1" spc="-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1000806"/>
            <a:ext cx="1168400" cy="832187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5477" y="1000806"/>
            <a:ext cx="8242300" cy="845165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54632" y="106898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문체부 쓰기 정체" panose="02030609000101010101" pitchFamily="17" charset="-127"/>
              </a:rPr>
              <a:t>1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문체부 쓰기 정체" panose="02030609000101010101" pitchFamily="17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2570" y="1111670"/>
            <a:ext cx="5726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조원 소개 </a:t>
            </a:r>
            <a:r>
              <a:rPr lang="en-US" altLang="ko-KR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/ </a:t>
            </a:r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프로젝트 개요 및 주제</a:t>
            </a:r>
            <a:endParaRPr lang="ko-KR" altLang="en-US" sz="3200" b="1" spc="-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5777" y="2004957"/>
            <a:ext cx="1168400" cy="839843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5477" y="2050332"/>
            <a:ext cx="8242300" cy="794468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54632" y="2050332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문체부 쓰기 정체" panose="02030609000101010101" pitchFamily="17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문체부 쓰기 정체" panose="02030609000101010101" pitchFamily="17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2570" y="2133425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개발환경</a:t>
            </a:r>
            <a:endParaRPr lang="ko-KR" altLang="en-US" sz="3200" b="1" spc="-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5777" y="3134125"/>
            <a:ext cx="1168400" cy="828275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5477" y="3134125"/>
            <a:ext cx="8242300" cy="828275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8049" y="3209432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2570" y="3262934"/>
            <a:ext cx="277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분석 및 설계</a:t>
            </a:r>
            <a:endParaRPr lang="ko-KR" altLang="en-US" sz="3200" b="1" spc="-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5777" y="5249228"/>
            <a:ext cx="1168400" cy="911427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5477" y="5249228"/>
            <a:ext cx="8242300" cy="911427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54632" y="5348249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2570" y="5409805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질문과</a:t>
            </a:r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 </a:t>
            </a:r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답</a:t>
            </a:r>
            <a:r>
              <a:rPr lang="ko-KR" altLang="en-US" sz="3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변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마이 페이지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예매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구매내역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)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8" y="648127"/>
            <a:ext cx="11634095" cy="5283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616142" y="94126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699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마이 페이지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영화 관람권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할인 쿠폰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멤버십 포인트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)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10" y="848527"/>
            <a:ext cx="11256173" cy="5515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0290742" y="125069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799" y="125069"/>
            <a:ext cx="603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마이 페이지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나의 무비 스토리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문의 내역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)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4" y="892219"/>
            <a:ext cx="11442846" cy="4186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9167720" y="128188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6017" y="0"/>
            <a:ext cx="1131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latin typeface="+mj-lt"/>
              </a:rPr>
              <a:t>-Part 4-</a:t>
            </a:r>
            <a:endParaRPr lang="ko-KR" altLang="en-US" sz="2000" b="1" i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0"/>
            <a:ext cx="10675871" cy="67100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10235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88570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3778" y="1974986"/>
            <a:ext cx="1114954" cy="320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6039" y="1960904"/>
            <a:ext cx="1119309" cy="334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07229" y="1912265"/>
            <a:ext cx="910302" cy="431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6248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126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6273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33556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0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089745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90478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22655" y="1750542"/>
            <a:ext cx="3695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영화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예매하기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 rot="13151927">
            <a:off x="4728809" y="1338042"/>
            <a:ext cx="789426" cy="295095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3151927">
            <a:off x="3265496" y="1312079"/>
            <a:ext cx="789426" cy="295095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-94130" y="425046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0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영화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예매하기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4" y="648127"/>
            <a:ext cx="11001916" cy="32032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4" y="3882166"/>
            <a:ext cx="6747054" cy="2975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6011542" y="99352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6017" y="0"/>
            <a:ext cx="1131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latin typeface="+mj-lt"/>
              </a:rPr>
              <a:t>-Part 4-</a:t>
            </a:r>
            <a:endParaRPr lang="ko-KR" altLang="en-US" sz="2000" b="1" i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0"/>
            <a:ext cx="10675871" cy="67100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10235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88570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3778" y="1974986"/>
            <a:ext cx="1114954" cy="320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6039" y="1960904"/>
            <a:ext cx="1119309" cy="334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07229" y="1912265"/>
            <a:ext cx="910302" cy="431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6248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126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6273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33556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0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089745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90478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5790871" y="1857259"/>
            <a:ext cx="3169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이벤트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혜택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 rot="18915471">
            <a:off x="7212312" y="1397520"/>
            <a:ext cx="602249" cy="295095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8904332">
            <a:off x="8483171" y="1409239"/>
            <a:ext cx="651494" cy="295095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-94130" y="425046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0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25834" y="94129"/>
            <a:ext cx="3445495" cy="553998"/>
            <a:chOff x="957296" y="2541541"/>
            <a:chExt cx="2524271" cy="3999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57296" y="2541541"/>
              <a:ext cx="1109628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 dirty="0" smtClean="0">
                  <a:latin typeface="+mj-lt"/>
                </a:rPr>
                <a:t>-Part 4-</a:t>
              </a:r>
              <a:endParaRPr lang="ko-KR" altLang="en-US" sz="2800" b="1" i="1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2127241" y="2563759"/>
              <a:ext cx="1354326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자세히 보기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마이 페이지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예매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구매내역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)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2" y="768423"/>
            <a:ext cx="11474595" cy="19124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4" y="2680855"/>
            <a:ext cx="8697910" cy="1956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799613" y="125069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-94130" y="-2"/>
            <a:ext cx="1306768" cy="825158"/>
            <a:chOff x="865106" y="2541541"/>
            <a:chExt cx="1202935" cy="7332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57296" y="2541541"/>
              <a:ext cx="1041324" cy="35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i="1" dirty="0" smtClean="0">
                  <a:latin typeface="+mj-lt"/>
                </a:rPr>
                <a:t>-Part 4-</a:t>
              </a:r>
              <a:endParaRPr lang="ko-KR" altLang="en-US" sz="2000" b="1" i="1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865106" y="2919249"/>
              <a:ext cx="1202935" cy="35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300" dirty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자세히 보기</a:t>
              </a:r>
              <a:endParaRPr lang="ko-KR" altLang="en-US" sz="20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78" y="0"/>
            <a:ext cx="10675871" cy="67100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10235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88570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3778" y="1974986"/>
            <a:ext cx="1114954" cy="320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6039" y="1960904"/>
            <a:ext cx="1119309" cy="334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07229" y="1912265"/>
            <a:ext cx="910302" cy="431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6248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126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6273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33556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0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089745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90478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382807" y="1489623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고객센터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 rot="19652528">
            <a:off x="9476160" y="1342076"/>
            <a:ext cx="1344805" cy="295095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8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25834" y="94129"/>
            <a:ext cx="3445495" cy="553998"/>
            <a:chOff x="957296" y="2541541"/>
            <a:chExt cx="2524271" cy="3999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57296" y="2541541"/>
              <a:ext cx="1109628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 dirty="0" smtClean="0">
                  <a:latin typeface="+mj-lt"/>
                </a:rPr>
                <a:t>-Part </a:t>
              </a:r>
              <a:r>
                <a:rPr lang="en-US" altLang="ko-KR" sz="2800" b="1" i="1" dirty="0" smtClean="0">
                  <a:latin typeface="+mj-lt"/>
                </a:rPr>
                <a:t>4-</a:t>
              </a:r>
              <a:endParaRPr lang="ko-KR" altLang="en-US" sz="2800" b="1" i="1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2127241" y="2563759"/>
              <a:ext cx="1354326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자세히 보기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고객센터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3" y="648127"/>
            <a:ext cx="6114261" cy="59177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93" y="648127"/>
            <a:ext cx="5878171" cy="4965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5325042" y="125069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0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59160" y="-1"/>
            <a:ext cx="1575498" cy="1036262"/>
            <a:chOff x="957296" y="2541541"/>
            <a:chExt cx="1154256" cy="7480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57296" y="2541541"/>
              <a:ext cx="1109628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 dirty="0" smtClean="0">
                  <a:latin typeface="+mj-lt"/>
                </a:rPr>
                <a:t>-Part </a:t>
              </a:r>
              <a:r>
                <a:rPr lang="en-US" altLang="ko-KR" sz="2800" b="1" i="1" dirty="0" smtClean="0">
                  <a:latin typeface="+mj-lt"/>
                </a:rPr>
                <a:t>4-</a:t>
              </a:r>
              <a:endParaRPr lang="ko-KR" altLang="en-US" sz="2800" b="1" i="1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92107" y="2911901"/>
              <a:ext cx="1119445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화면 정의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7" y="0"/>
            <a:ext cx="9706053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692237" y="190500"/>
            <a:ext cx="792736" cy="332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9362" y="3204289"/>
            <a:ext cx="792736" cy="79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34412" y="3204289"/>
            <a:ext cx="792736" cy="79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39462" y="3204288"/>
            <a:ext cx="792736" cy="79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899501" y="3204287"/>
            <a:ext cx="792736" cy="79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24775" y="4463534"/>
            <a:ext cx="607423" cy="289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68122" y="5196959"/>
            <a:ext cx="480604" cy="327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15401" y="5196958"/>
            <a:ext cx="480604" cy="327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11232" y="5196957"/>
            <a:ext cx="871018" cy="327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36626" y="4838700"/>
            <a:ext cx="6195572" cy="857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666702" y="5947490"/>
            <a:ext cx="2353347" cy="2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36625" y="608945"/>
            <a:ext cx="9348347" cy="1976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536322" y="911883"/>
            <a:ext cx="5333511" cy="2400655"/>
            <a:chOff x="1027664" y="2652237"/>
            <a:chExt cx="3907486" cy="17330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2121811" y="2652237"/>
              <a:ext cx="1719192" cy="599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-Part </a:t>
              </a:r>
              <a:r>
                <a:rPr lang="en-US" altLang="ko-KR" sz="4800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1-</a:t>
              </a:r>
              <a:endParaRPr lang="ko-KR" altLang="en-US" sz="48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252126"/>
              <a:ext cx="3907486" cy="1133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조원 소개 및 </a:t>
              </a:r>
              <a:endParaRPr lang="en-US" altLang="ko-KR" sz="4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4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프로젝트 개요 </a:t>
              </a:r>
              <a:r>
                <a:rPr lang="en-US" altLang="ko-KR" sz="4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/ </a:t>
              </a:r>
              <a:r>
                <a:rPr lang="ko-KR" altLang="en-US" sz="4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주제</a:t>
              </a:r>
              <a:endParaRPr lang="ko-KR" altLang="en-US" sz="4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754483" y="3312538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2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893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183305" y="1969558"/>
            <a:ext cx="37048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화면 정의</a:t>
            </a:r>
            <a:endParaRPr lang="en-US" altLang="ko-KR" sz="44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시점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1189" y="3429000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862440" y="1004421"/>
            <a:ext cx="2346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-Part </a:t>
            </a:r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4-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5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12" y="885597"/>
            <a:ext cx="7942588" cy="55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8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150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5" y="1293613"/>
            <a:ext cx="3318002" cy="52214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95" y="1293612"/>
            <a:ext cx="3329137" cy="52214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00" y="1293612"/>
            <a:ext cx="3086917" cy="5221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571329" y="740037"/>
            <a:ext cx="552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영화를 등록 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조회 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수정 할 수 있습니다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0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8" y="1315738"/>
            <a:ext cx="11774112" cy="5224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139529" y="823461"/>
            <a:ext cx="552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관리자는 회원과 게시물을 관리 할 수 있습니다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3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68" y="1309519"/>
            <a:ext cx="4263632" cy="52619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14" y="1309518"/>
            <a:ext cx="4540386" cy="5252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647037" y="833473"/>
            <a:ext cx="688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관리자는 문의 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FAQ , </a:t>
            </a:r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공지사항을 관리 할 수 있습니다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6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5" y="586734"/>
            <a:ext cx="6252854" cy="6271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6996279" y="1214473"/>
            <a:ext cx="38368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이벤트 관리 기능에는 당첨자 관리 기능도 포함됩니다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이벤트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 기능을 통해 관리자는 영화 예매 플랫폼의 이벤트들을 효율적으로 운영하고 사용자들에게 다양한 혜택과 재미를 제공할 수 있습니다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3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16" y="974556"/>
            <a:ext cx="4609225" cy="4778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6513679" y="1112873"/>
            <a:ext cx="3836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스토어 관리를 통해 관리자는 다양한 상품들을 제공하여 사용자들에게 다양한 선택과 혜택을 제공할 수 있습니다</a:t>
            </a:r>
            <a:r>
              <a:rPr lang="en-US" altLang="ko-KR" sz="32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32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3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12169078" cy="6845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598209" y="1969558"/>
            <a:ext cx="48750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화면 정의</a:t>
            </a:r>
            <a:endParaRPr lang="en-US" altLang="ko-KR" sz="44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 시점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1189" y="3429000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862440" y="1004421"/>
            <a:ext cx="2346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-Part </a:t>
            </a:r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4-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161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616142" y="1120846"/>
            <a:ext cx="3836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관리자는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상영 영화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 기능을 통해 해당 지점의 영화관을 효율적으로 운영하고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고객들에게 다양한 영화 선택과 편의성을 제공할 수 있습니다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2" y="1112872"/>
            <a:ext cx="7019709" cy="45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616142" y="1112872"/>
            <a:ext cx="3836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관리자는 공지사항 관리를 통해 해당 영화관의 이벤트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운영 상태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서비스 변경 사항 등을 사용자들에게 효과적으로 전달할 수 있습니다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 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5" y="1112872"/>
            <a:ext cx="6970057" cy="44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2415022" y="43163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/>
                </a:solidFill>
                <a:ea typeface="문체부 쓰기 정체" panose="02030609000101010101" pitchFamily="17" charset="-127"/>
              </a:rPr>
              <a:t>조원 소개 및 역할</a:t>
            </a:r>
            <a:endParaRPr lang="ko-KR" altLang="en-US" sz="3200" spc="-300" dirty="0">
              <a:solidFill>
                <a:schemeClr val="accent4"/>
              </a:solidFill>
              <a:ea typeface="문체부 쓰기 정체" panose="02030609000101010101" pitchFamily="17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1422400" y="1391270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 </a:t>
            </a:r>
            <a:r>
              <a:rPr lang="ko-KR" altLang="en-US" sz="4000" b="1" dirty="0" err="1" smtClean="0">
                <a:ea typeface="문체부 쓰기 정체" panose="02030609000101010101" pitchFamily="17" charset="-127"/>
              </a:rPr>
              <a:t>김상재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52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192499" y="2427087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리더</a:t>
            </a:r>
            <a:r>
              <a:rPr kumimoji="1" lang="en-US" altLang="ko-KR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관리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184702" y="1349212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363589" y="148506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PL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1422400" y="2934058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smtClean="0">
                <a:ea typeface="문체부 쓰기 정체" panose="02030609000101010101" pitchFamily="17" charset="-127"/>
              </a:rPr>
              <a:t>김민경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56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971285" y="3954234"/>
            <a:ext cx="248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아키텍처 설계</a:t>
            </a:r>
            <a:r>
              <a:rPr kumimoji="1" lang="en-US" altLang="ko-KR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기술 해결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184702" y="2923891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333132" y="3059743"/>
            <a:ext cx="899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AA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5169664" y="1349212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smtClean="0">
                <a:ea typeface="문체부 쓰기 정체" panose="02030609000101010101" pitchFamily="17" charset="-127"/>
              </a:rPr>
              <a:t>이지현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60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4926002" y="233918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고객 분석</a:t>
            </a:r>
            <a:r>
              <a:rPr kumimoji="1" lang="en-US" altLang="ko-KR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문서화 작업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931966" y="1339045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080395" y="1474897"/>
            <a:ext cx="899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RE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5169664" y="2943215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smtClean="0">
                <a:ea typeface="문체부 쓰기 정체" panose="02030609000101010101" pitchFamily="17" charset="-127"/>
              </a:rPr>
              <a:t>최동주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64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4877914" y="3933183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개발</a:t>
            </a:r>
            <a:r>
              <a:rPr kumimoji="1" lang="en-US" altLang="ko-KR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테스트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931966" y="2933048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064365" y="3068900"/>
            <a:ext cx="931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DE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8835285" y="1339045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smtClean="0">
                <a:ea typeface="문체부 쓰기 정체" panose="02030609000101010101" pitchFamily="17" charset="-127"/>
              </a:rPr>
              <a:t>송현준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68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8981563" y="2345370"/>
            <a:ext cx="18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버그 추적 및 보고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7597587" y="1328878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7710751" y="1464730"/>
            <a:ext cx="9701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QA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8835285" y="2946067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err="1" smtClean="0">
                <a:ea typeface="문체부 쓰기 정체" panose="02030609000101010101" pitchFamily="17" charset="-127"/>
              </a:rPr>
              <a:t>신철헌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72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7552053" y="3964848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인터페이스 디자인 및 그래픽 작업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7597587" y="2935900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7552053" y="3140222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UI/UX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1424725" y="4638967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smtClean="0">
                <a:ea typeface="문체부 쓰기 정체" panose="02030609000101010101" pitchFamily="17" charset="-127"/>
              </a:rPr>
              <a:t>김성진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76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43577" y="562893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구성 관리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187027" y="4628800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268932" y="4764652"/>
            <a:ext cx="10326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CM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-66716" y="286018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latin typeface="+mj-lt"/>
              </a:rPr>
              <a:t>-Part 1-</a:t>
            </a:r>
            <a:endParaRPr lang="ko-KR" altLang="en-US" sz="4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847179" y="1078450"/>
            <a:ext cx="38368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1:1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문의는 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사용자들의 피드백과 요구를 적극 수용하여 영화관 서비스의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개선과 고객의 불만사항을 해결 할 수 있습니다</a:t>
            </a:r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9" y="1078450"/>
            <a:ext cx="7326771" cy="425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4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514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3746639" y="340659"/>
            <a:ext cx="4698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latin typeface="+mj-lt"/>
                <a:ea typeface="문체부 쓰기 정체" panose="02030609000101010101" pitchFamily="17" charset="-127"/>
              </a:rPr>
              <a:t>질문과 답변</a:t>
            </a:r>
            <a:endParaRPr lang="ko-KR" altLang="en-US" sz="6600" b="1" dirty="0">
              <a:latin typeface="+mj-lt"/>
              <a:ea typeface="문체부 쓰기 정체" panose="02030609000101010101" pitchFamily="17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209382" y="120861"/>
            <a:ext cx="2206053" cy="1172807"/>
            <a:chOff x="815266" y="2605072"/>
            <a:chExt cx="2206053" cy="12780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71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5-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1848583" cy="570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질문과 답변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163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accent4"/>
                </a:solidFill>
              </a:rPr>
              <a:t>이 페이지는 아님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011607" y="1804563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183751" y="516016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4668103" y="2087441"/>
            <a:ext cx="1965434" cy="1965434"/>
          </a:xfrm>
          <a:prstGeom prst="arc">
            <a:avLst>
              <a:gd name="adj1" fmla="val 5320067"/>
              <a:gd name="adj2" fmla="val 17263767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85" y="0"/>
            <a:ext cx="3164115" cy="355962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333664" y="199587"/>
            <a:ext cx="4262705" cy="1540463"/>
            <a:chOff x="901700" y="2721114"/>
            <a:chExt cx="4262705" cy="15404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24048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i="1" dirty="0" smtClean="0">
                  <a:latin typeface="+mj-lt"/>
                </a:rPr>
                <a:t>-Part 1-</a:t>
              </a:r>
              <a:endParaRPr lang="ko-KR" altLang="en-US" sz="4400" b="1" i="1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615246"/>
              <a:ext cx="42627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프로젝트</a:t>
              </a:r>
              <a:r>
                <a:rPr lang="en-US" altLang="ko-KR" sz="36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 </a:t>
              </a:r>
              <a:r>
                <a:rPr lang="ko-KR" altLang="en-US" sz="36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개요 및 주제</a:t>
              </a:r>
              <a:endParaRPr lang="ko-KR" altLang="en-US" sz="36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50598" y="2030995"/>
            <a:ext cx="82807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저희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프로젝트의 주제는 </a:t>
            </a:r>
            <a:r>
              <a:rPr lang="ko-KR" altLang="en-US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영화 예매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플랫폼 개발입니다</a:t>
            </a:r>
            <a:r>
              <a:rPr lang="en-US" altLang="ko-KR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. </a:t>
            </a:r>
            <a:r>
              <a:rPr lang="ko-KR" altLang="en-US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사용자들은 이 플랫폼을 통해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현재 상영 영화 및 개봉 예정 작의 정보를 확인할 수 있습니다</a:t>
            </a:r>
            <a:r>
              <a:rPr lang="en-US" altLang="ko-KR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.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또한 사용자가 원하는 영화관 지점과 원하는 해당 영화를 선택하여 예매할 </a:t>
            </a:r>
            <a:r>
              <a:rPr lang="ko-KR" altLang="en-US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수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있습니다</a:t>
            </a:r>
            <a:r>
              <a:rPr lang="en-US" altLang="ko-KR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.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프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로젝트의 </a:t>
            </a:r>
            <a:r>
              <a:rPr lang="ko-KR" altLang="en-US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주요 목표는 사용자들에게 편리하고 간편한 온라인 영화 예매 서비스를 제공하는 것입니다</a:t>
            </a:r>
            <a:r>
              <a:rPr lang="en-US" altLang="ko-KR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.</a:t>
            </a:r>
            <a:endParaRPr lang="ko-KR" altLang="en-US" sz="2800" spc="-300" dirty="0">
              <a:latin typeface="HY중고딕" panose="02030600000101010101" pitchFamily="18" charset="-127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011944"/>
              </p:ext>
            </p:extLst>
          </p:nvPr>
        </p:nvGraphicFramePr>
        <p:xfrm>
          <a:off x="7117443" y="2213429"/>
          <a:ext cx="5225233" cy="4426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548228" y="839319"/>
            <a:ext cx="2954657" cy="1814189"/>
            <a:chOff x="1065057" y="2609022"/>
            <a:chExt cx="2164669" cy="13096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1390156" y="2609022"/>
              <a:ext cx="1719192" cy="599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-Part </a:t>
              </a:r>
              <a:r>
                <a:rPr lang="en-US" altLang="ko-KR" sz="4800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2-</a:t>
              </a:r>
              <a:endParaRPr lang="ko-KR" altLang="en-US" sz="48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65057" y="3252126"/>
              <a:ext cx="2164669" cy="666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개발 환경</a:t>
              </a:r>
              <a:endParaRPr lang="ko-KR" altLang="en-US" sz="54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683929" y="2561177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4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247230" y="83545"/>
            <a:ext cx="2206053" cy="1231106"/>
            <a:chOff x="815266" y="2605072"/>
            <a:chExt cx="2206053" cy="12311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2-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184759" y="3312958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개발환경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9" name="Google Shape;223;p18">
            <a:extLst>
              <a:ext uri="{FF2B5EF4-FFF2-40B4-BE49-F238E27FC236}">
                <a16:creationId xmlns:a16="http://schemas.microsoft.com/office/drawing/2014/main" id="{7D1D2BAA-E0AB-F282-1C58-CB31E778C94E}"/>
              </a:ext>
            </a:extLst>
          </p:cNvPr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2191506" y="1541522"/>
            <a:ext cx="2443295" cy="1292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4;p18">
            <a:extLst>
              <a:ext uri="{FF2B5EF4-FFF2-40B4-BE49-F238E27FC236}">
                <a16:creationId xmlns:a16="http://schemas.microsoft.com/office/drawing/2014/main" id="{7A2EA1B5-4710-107F-374B-6643B6D8E6E0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017440" y="1537275"/>
            <a:ext cx="1599161" cy="131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5;p18">
            <a:extLst>
              <a:ext uri="{FF2B5EF4-FFF2-40B4-BE49-F238E27FC236}">
                <a16:creationId xmlns:a16="http://schemas.microsoft.com/office/drawing/2014/main" id="{79D59E20-51DD-33EB-E846-40129523BE4E}"/>
              </a:ext>
            </a:extLst>
          </p:cNvPr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487211" y="3194060"/>
            <a:ext cx="2423625" cy="122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8C53701-0189-C58B-6534-CF33E973F4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3" y="4902073"/>
            <a:ext cx="2794590" cy="11545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620590-9166-D193-6A63-643CDD6029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795" t="20294" r="28187" b="23123"/>
          <a:stretch/>
        </p:blipFill>
        <p:spPr>
          <a:xfrm>
            <a:off x="3651747" y="4902073"/>
            <a:ext cx="2133251" cy="11545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22AA702-A74E-CE63-9695-0F792B632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2602" y="4944967"/>
            <a:ext cx="3195567" cy="10175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6DE489-DC84-9D4F-3A22-7A64DC526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2922" y="1532109"/>
            <a:ext cx="2603372" cy="13016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A83037E-092B-8079-9BD3-62BD8602B72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051" t="19804" r="30167" b="23145"/>
          <a:stretch/>
        </p:blipFill>
        <p:spPr>
          <a:xfrm>
            <a:off x="3314950" y="3194060"/>
            <a:ext cx="1642040" cy="12555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8A8A571-855B-81C1-67CF-FCEB9CB550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86282" y="4863895"/>
            <a:ext cx="1230928" cy="12309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96FAAF1-1A12-BBEC-962A-A71DE68EAF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6505" y="3169738"/>
            <a:ext cx="1021030" cy="128197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D99D69-287C-DE4A-FE66-E1D660582DF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474" t="22378" r="6151" b="24101"/>
          <a:stretch/>
        </p:blipFill>
        <p:spPr>
          <a:xfrm>
            <a:off x="6703717" y="3177152"/>
            <a:ext cx="3021203" cy="128941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5888F3-9F12-991B-BB44-983E9FC48D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7211" y="1551884"/>
            <a:ext cx="1311099" cy="131109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BE71821-9541-DD07-D77C-11467FF9AB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86282" y="1645913"/>
            <a:ext cx="1173604" cy="1191208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86A81C-0FE1-6C13-DD74-23C47308670D}"/>
              </a:ext>
            </a:extLst>
          </p:cNvPr>
          <p:cNvGrpSpPr/>
          <p:nvPr/>
        </p:nvGrpSpPr>
        <p:grpSpPr>
          <a:xfrm>
            <a:off x="10087178" y="3193727"/>
            <a:ext cx="1384469" cy="1272840"/>
            <a:chOff x="5792745" y="2335695"/>
            <a:chExt cx="1496563" cy="143686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2386AF2-9B37-13AD-4BDB-B746DA6F30B3}"/>
                </a:ext>
              </a:extLst>
            </p:cNvPr>
            <p:cNvSpPr/>
            <p:nvPr/>
          </p:nvSpPr>
          <p:spPr>
            <a:xfrm>
              <a:off x="5792745" y="2335695"/>
              <a:ext cx="1477513" cy="143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D5B7409-7E35-9939-EC51-9E2875E544B6}"/>
                </a:ext>
              </a:extLst>
            </p:cNvPr>
            <p:cNvGrpSpPr/>
            <p:nvPr/>
          </p:nvGrpSpPr>
          <p:grpSpPr>
            <a:xfrm>
              <a:off x="5985867" y="2433566"/>
              <a:ext cx="1303441" cy="1164214"/>
              <a:chOff x="7357477" y="-727135"/>
              <a:chExt cx="3153714" cy="2703886"/>
            </a:xfrm>
            <a:solidFill>
              <a:schemeClr val="bg1"/>
            </a:solidFill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447C08-86EA-098E-AD8D-13B6EC964A8F}"/>
                  </a:ext>
                </a:extLst>
              </p:cNvPr>
              <p:cNvSpPr txBox="1"/>
              <p:nvPr/>
            </p:nvSpPr>
            <p:spPr>
              <a:xfrm>
                <a:off x="7357477" y="1192163"/>
                <a:ext cx="3153714" cy="784588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tx1"/>
                    </a:solidFill>
                  </a:rPr>
                  <a:t>Google Calendar</a:t>
                </a:r>
              </a:p>
              <a:p>
                <a:pPr algn="ctr"/>
                <a:r>
                  <a:rPr lang="en-US" altLang="ko-KR" sz="1500" b="1" dirty="0">
                    <a:solidFill>
                      <a:schemeClr val="tx1"/>
                    </a:solidFill>
                  </a:rPr>
                  <a:t>API</a:t>
                </a:r>
                <a:endParaRPr lang="ko-KR" altLang="en-US" sz="15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DE59ACF-0C91-85FE-E108-E0AF8F5F3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18242" y="-727135"/>
                <a:ext cx="1607187" cy="1607186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18391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4435222" y="852021"/>
            <a:ext cx="3336170" cy="1721856"/>
            <a:chOff x="1027664" y="2609022"/>
            <a:chExt cx="2444177" cy="12429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1390156" y="2609022"/>
              <a:ext cx="1719192" cy="599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-Part 3-</a:t>
              </a:r>
              <a:endParaRPr lang="ko-KR" altLang="en-US" sz="48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252126"/>
              <a:ext cx="2444177" cy="599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4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693829" y="2573877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847166" y="1350394"/>
            <a:ext cx="5410515" cy="25969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5977966" y="1350393"/>
            <a:ext cx="5410515" cy="25969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847166" y="3782659"/>
            <a:ext cx="5410515" cy="25969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5977966" y="3782658"/>
            <a:ext cx="5410515" cy="25969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4146714" y="3151145"/>
            <a:ext cx="167403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주 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9120299" y="3143111"/>
            <a:ext cx="201372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지점 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4934876" y="5736838"/>
            <a:ext cx="88319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고객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9120299" y="5754615"/>
            <a:ext cx="201372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비회원 고객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016854" y="1420425"/>
            <a:ext cx="4428248" cy="222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지점 영화관 및 영화 관리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지점 관리자 및 고객 관리</a:t>
            </a:r>
            <a:endParaRPr lang="en-US" altLang="ko-KR" sz="2400" spc="-150" dirty="0" smtClean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이벤트 관리</a:t>
            </a:r>
            <a:endParaRPr lang="en-US" altLang="ko-KR" sz="2400" spc="-150" dirty="0" smtClean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스토어 관리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6147654" y="1562899"/>
            <a:ext cx="4428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상영 영화 관리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해당 지점 및 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고객센터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 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관리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016854" y="3812549"/>
            <a:ext cx="3918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영화 및 스토어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이벤트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마이 페이지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멤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버십 및 </a:t>
            </a:r>
            <a:r>
              <a:rPr lang="ko-KR" altLang="en-US" sz="2400" spc="-150" dirty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혜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택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6167948" y="4030500"/>
            <a:ext cx="2952350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영화 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209382" y="120860"/>
            <a:ext cx="2206053" cy="1129716"/>
            <a:chOff x="815266" y="2605072"/>
            <a:chExt cx="2206053" cy="12311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1909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331277" y="72735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구성 별 기능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6167948" y="4520873"/>
            <a:ext cx="295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1:1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문의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 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1128</Words>
  <Application>Microsoft Office PowerPoint</Application>
  <PresentationFormat>와이드스크린</PresentationFormat>
  <Paragraphs>256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6" baseType="lpstr">
      <vt:lpstr>HY견고딕</vt:lpstr>
      <vt:lpstr>HY중고딕</vt:lpstr>
      <vt:lpstr>Montserrat Black</vt:lpstr>
      <vt:lpstr>Montserrat SemiBold</vt:lpstr>
      <vt:lpstr>Pretendard</vt:lpstr>
      <vt:lpstr>Pretendard ExtraBold</vt:lpstr>
      <vt:lpstr>나눔스퀘어 Light</vt:lpstr>
      <vt:lpstr>맑은 고딕 Semilight</vt:lpstr>
      <vt:lpstr>문체부 궁체 정자체</vt:lpstr>
      <vt:lpstr>문체부 쓰기 정체</vt:lpstr>
      <vt:lpstr>Arial</vt:lpstr>
      <vt:lpstr>Baskerville Old Face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151</cp:revision>
  <dcterms:created xsi:type="dcterms:W3CDTF">2021-10-22T06:13:27Z</dcterms:created>
  <dcterms:modified xsi:type="dcterms:W3CDTF">2023-06-30T07:25:17Z</dcterms:modified>
</cp:coreProperties>
</file>