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Sentiment of tweets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datesenti!$H$6</c:f>
              <c:strCache>
                <c:ptCount val="1"/>
                <c:pt idx="0">
                  <c:v>Negative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datesenti!$G$7:$G$15</c:f>
              <c:strCache>
                <c:ptCount val="9"/>
                <c:pt idx="0">
                  <c:v>16-Feb</c:v>
                </c:pt>
                <c:pt idx="1">
                  <c:v>17-Feb</c:v>
                </c:pt>
                <c:pt idx="2">
                  <c:v>18-Feb</c:v>
                </c:pt>
                <c:pt idx="3">
                  <c:v>19-Feb</c:v>
                </c:pt>
                <c:pt idx="4">
                  <c:v>20-Feb</c:v>
                </c:pt>
                <c:pt idx="5">
                  <c:v>21-Feb</c:v>
                </c:pt>
                <c:pt idx="6">
                  <c:v>22-Feb</c:v>
                </c:pt>
                <c:pt idx="7">
                  <c:v>23-Feb</c:v>
                </c:pt>
                <c:pt idx="8">
                  <c:v>24-Feb</c:v>
                </c:pt>
              </c:strCache>
            </c:strRef>
          </c:cat>
          <c:val>
            <c:numRef>
              <c:f>datesenti!$H$7:$H$15</c:f>
              <c:numCache>
                <c:formatCode>General</c:formatCode>
                <c:ptCount val="9"/>
                <c:pt idx="0">
                  <c:v>3</c:v>
                </c:pt>
                <c:pt idx="1">
                  <c:v>838</c:v>
                </c:pt>
                <c:pt idx="2">
                  <c:v>736</c:v>
                </c:pt>
                <c:pt idx="3">
                  <c:v>751</c:v>
                </c:pt>
                <c:pt idx="4">
                  <c:v>835</c:v>
                </c:pt>
                <c:pt idx="5">
                  <c:v>1049</c:v>
                </c:pt>
                <c:pt idx="6">
                  <c:v>2266</c:v>
                </c:pt>
                <c:pt idx="7">
                  <c:v>1919</c:v>
                </c:pt>
                <c:pt idx="8">
                  <c:v>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A9-464F-A436-08BFA3C10E3A}"/>
            </c:ext>
          </c:extLst>
        </c:ser>
        <c:ser>
          <c:idx val="1"/>
          <c:order val="1"/>
          <c:tx>
            <c:v>Neutral</c:v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datesenti!$I$7:$I$15</c:f>
              <c:numCache>
                <c:formatCode>General</c:formatCode>
                <c:ptCount val="9"/>
                <c:pt idx="0">
                  <c:v>1</c:v>
                </c:pt>
                <c:pt idx="1">
                  <c:v>297</c:v>
                </c:pt>
                <c:pt idx="2">
                  <c:v>335</c:v>
                </c:pt>
                <c:pt idx="3">
                  <c:v>329</c:v>
                </c:pt>
                <c:pt idx="4">
                  <c:v>383</c:v>
                </c:pt>
                <c:pt idx="5">
                  <c:v>278</c:v>
                </c:pt>
                <c:pt idx="6">
                  <c:v>463</c:v>
                </c:pt>
                <c:pt idx="7">
                  <c:v>676</c:v>
                </c:pt>
                <c:pt idx="8">
                  <c:v>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A9-464F-A436-08BFA3C10E3A}"/>
            </c:ext>
          </c:extLst>
        </c:ser>
        <c:ser>
          <c:idx val="2"/>
          <c:order val="2"/>
          <c:tx>
            <c:v>Positive</c:v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datesenti!$J$7:$J$15</c:f>
              <c:numCache>
                <c:formatCode>General</c:formatCode>
                <c:ptCount val="9"/>
                <c:pt idx="0">
                  <c:v>0</c:v>
                </c:pt>
                <c:pt idx="1">
                  <c:v>273</c:v>
                </c:pt>
                <c:pt idx="2">
                  <c:v>273</c:v>
                </c:pt>
                <c:pt idx="3">
                  <c:v>296</c:v>
                </c:pt>
                <c:pt idx="4">
                  <c:v>282</c:v>
                </c:pt>
                <c:pt idx="5">
                  <c:v>230</c:v>
                </c:pt>
                <c:pt idx="6">
                  <c:v>350</c:v>
                </c:pt>
                <c:pt idx="7">
                  <c:v>433</c:v>
                </c:pt>
                <c:pt idx="8">
                  <c:v>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A9-464F-A436-08BFA3C10E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7818495"/>
        <c:axId val="1859040559"/>
      </c:lineChart>
      <c:catAx>
        <c:axId val="1867818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040559"/>
        <c:crosses val="autoZero"/>
        <c:auto val="1"/>
        <c:lblAlgn val="ctr"/>
        <c:lblOffset val="100"/>
        <c:noMultiLvlLbl val="0"/>
      </c:catAx>
      <c:valAx>
        <c:axId val="185904055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Tweets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6781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4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4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9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9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4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411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6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3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8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9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9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079DC6E-9C6F-481B-B773-683E9FFF5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5" b="95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4DEA5-D790-4758-A290-FC8D0189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>
                <a:latin typeface="Selawik Semibold" panose="020B0604020202020204" pitchFamily="34" charset="0"/>
              </a:rPr>
              <a:t>US Airline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CFEC1-F94B-4894-8E0A-0A7B4F4F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C57B"/>
                </a:solidFill>
              </a:rPr>
              <a:t>MGSC 410 Homework 1</a:t>
            </a:r>
          </a:p>
          <a:p>
            <a:r>
              <a:rPr lang="en-US">
                <a:solidFill>
                  <a:srgbClr val="FFC57B"/>
                </a:solidFill>
              </a:rPr>
              <a:t>JJ Goh</a:t>
            </a:r>
          </a:p>
        </p:txBody>
      </p:sp>
    </p:spTree>
    <p:extLst>
      <p:ext uri="{BB962C8B-B14F-4D97-AF65-F5344CB8AC3E}">
        <p14:creationId xmlns:p14="http://schemas.microsoft.com/office/powerpoint/2010/main" val="297867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7656-E384-4F80-AAFD-03BF7795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EA13-A4F2-4A2D-AA01-09FF06FC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62% of tweets were negative </a:t>
            </a:r>
          </a:p>
          <a:p>
            <a:r>
              <a:rPr lang="en-US" dirty="0"/>
              <a:t>United Airlines was the most tweeted about from February 16 to February 24</a:t>
            </a:r>
          </a:p>
          <a:p>
            <a:r>
              <a:rPr lang="en-US" dirty="0"/>
              <a:t> Top negative reason was due to customer service issue </a:t>
            </a:r>
          </a:p>
          <a:p>
            <a:r>
              <a:rPr lang="en-US" dirty="0"/>
              <a:t>Virgin America has the least negative reasons </a:t>
            </a:r>
          </a:p>
          <a:p>
            <a:r>
              <a:rPr lang="en-US" dirty="0"/>
              <a:t>People tweeted the most on February 22 (Sunday) </a:t>
            </a:r>
          </a:p>
          <a:p>
            <a:r>
              <a:rPr lang="en-US" dirty="0"/>
              <a:t>US Airways frequented a lot of negative words and is most likely to be associated with negative words </a:t>
            </a:r>
          </a:p>
          <a:p>
            <a:r>
              <a:rPr lang="en-US" dirty="0"/>
              <a:t>Virgin America is most likely to be associated with positive words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4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64054-9A53-4FDD-A5C8-E5DBD8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859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Appendix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8B9-F76B-4CBC-B3EA-EA80DC00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475" y="1328005"/>
            <a:ext cx="6541655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Graph 1.1 – Word Frequency for Delta/American</a:t>
            </a:r>
          </a:p>
          <a:p>
            <a:pPr marL="36900" indent="0">
              <a:buNone/>
            </a:pPr>
            <a:r>
              <a:rPr lang="en-US" dirty="0"/>
              <a:t>Graph 1.2 – Word Frequency US Airway/Virgin America</a:t>
            </a:r>
          </a:p>
          <a:p>
            <a:pPr marL="36900" indent="0">
              <a:buNone/>
            </a:pPr>
            <a:r>
              <a:rPr lang="en-US" dirty="0"/>
              <a:t>Graph 1.3 – Word Frequencies for United/Southwest</a:t>
            </a:r>
          </a:p>
          <a:p>
            <a:pPr marL="36900" indent="0">
              <a:buNone/>
            </a:pPr>
            <a:r>
              <a:rPr lang="en-US" dirty="0"/>
              <a:t>Graph 2.1 – Word Usage for Delta/American</a:t>
            </a:r>
          </a:p>
          <a:p>
            <a:pPr marL="36900" indent="0">
              <a:buNone/>
            </a:pPr>
            <a:r>
              <a:rPr lang="en-US" dirty="0"/>
              <a:t>Graph 2.2 – Word Usage for US Airway/Virgin America </a:t>
            </a:r>
          </a:p>
          <a:p>
            <a:pPr marL="36900" indent="0">
              <a:buNone/>
            </a:pPr>
            <a:r>
              <a:rPr lang="en-US" dirty="0"/>
              <a:t>Graph 2.3 – Word Usage for United/Southwest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9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8EA-8B89-43E3-96FE-8017790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271"/>
            <a:ext cx="10353762" cy="970450"/>
          </a:xfrm>
        </p:spPr>
        <p:txBody>
          <a:bodyPr/>
          <a:lstStyle/>
          <a:p>
            <a:r>
              <a:rPr lang="en-US" dirty="0"/>
              <a:t>1.1 Word Frequency for Delta/American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DB4E551-282E-4D5E-8B7D-2ADAA010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7" y="1283957"/>
            <a:ext cx="6217098" cy="49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8EA-8B89-43E3-96FE-8017790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27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1.2 Word Frequency for US Airway/Virgin America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B63A5E6-E825-4927-91F2-6BC2724E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7" y="1274721"/>
            <a:ext cx="6217098" cy="49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5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8EA-8B89-43E3-96FE-8017790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271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1.3 Word Frequency for United/Southwest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3F97B1B-492B-47F4-84E6-C1AE65163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03" y="1274721"/>
            <a:ext cx="6227746" cy="49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8EA-8B89-43E3-96FE-8017790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271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2.1 Word Usage for Delta/American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C0CF49B-912D-45D5-927B-14D889EE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79" y="1274721"/>
            <a:ext cx="6238394" cy="49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8EA-8B89-43E3-96FE-8017790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27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2.2 Word Usage for US Airway/Virgin America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2DE4977-3105-4D56-9678-00D773EA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79" y="1274721"/>
            <a:ext cx="6238394" cy="49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8EA-8B89-43E3-96FE-8017790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271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2.3 Word Usage for United/Southwest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FD2600-0FF8-4177-9488-2041C1D9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79" y="1274721"/>
            <a:ext cx="6238394" cy="49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3EC5E-E4AF-46C4-BF12-7B5AD77A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Overall Sentiment for each Airlines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C47D5E5B-9538-4965-B405-FF8198D7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Majority of the tweets are negative (62%)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United, US Airways and American are the top 3 airlines that was tweeted about during this time period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Virgin America was the airline that was least tweeted about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Next, I focused on the negative reasons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2AF4BF46-C711-4E3E-8488-B4419351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609483"/>
            <a:ext cx="5676236" cy="3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9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14BB6-7D39-457D-BE45-FF0F2A9A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Negative Reasons</a:t>
            </a:r>
          </a:p>
        </p:txBody>
      </p:sp>
      <p:sp>
        <p:nvSpPr>
          <p:cNvPr id="33" name="Content Placeholder 24">
            <a:extLst>
              <a:ext uri="{FF2B5EF4-FFF2-40B4-BE49-F238E27FC236}">
                <a16:creationId xmlns:a16="http://schemas.microsoft.com/office/drawing/2014/main" id="{F8B7F395-9982-44C0-A3DA-6DE080DB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 negative reason across all airlines is Customer Service Issue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Second highest negative reason is late flights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Next, I looked at the negative reasons by Airlines  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6721F78-C5C7-4DB8-956D-DE3B143E2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59" y="1473473"/>
            <a:ext cx="6355462" cy="39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14729-57EC-4C85-A195-8A673A0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210" y="597159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Negative Reasons by Airline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6DDD6-DDE7-427D-9D06-7B050879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209" y="1778757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 Airways, American, and United has the highest amount of Customer Service Issue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Delta’s main negative reason is due to late flights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Late flights are also US Airways’, American’s, and United’s next top negative reason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Virgin American has the least complaints among all other airlines in this dataset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BAD22AAA-535C-4A7D-A969-7F710F50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7" y="597159"/>
            <a:ext cx="6213899" cy="5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93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7A355-23D7-4929-A499-BD6FEE74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Count of Tweets over time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F624E2-DADE-47F1-8B3C-C32B435D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number of tweets increased sharply from February 16 to February 17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Tweets increased significantly on February 22 and started to drop drastically February 23 onwards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Reason for rapid increase in tweets might be because February 22 is a Sunday and people might be travelling on the weekend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People might still be tweeting about their experiences on February 23 (Monday).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Count of tweets over time">
            <a:extLst>
              <a:ext uri="{FF2B5EF4-FFF2-40B4-BE49-F238E27FC236}">
                <a16:creationId xmlns:a16="http://schemas.microsoft.com/office/drawing/2014/main" id="{6627E48E-E559-4CDD-90B3-BA161D62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3" y="1387256"/>
            <a:ext cx="6325333" cy="3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589-E5EA-498F-BDA0-325A259E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Count of Sentiment of Tweets over Time</a:t>
            </a: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6001C7-71BF-4DA8-A560-998F64C8A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53455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79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D6324-E38C-4AC3-9322-6E6182D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6897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Word Cloud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7A9DC9B-FC85-45C6-A7A2-EADEB49E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44244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Cleaned texts and analyzed for the top 150 words tweeted across the dataset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Words such as ‘flight’, ‘cancelled’, ‘delayed’, ‘hold’ and ‘thanks’ appeared the most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Although thanks/thank might have a positive connotation, it is important to note that the tweet might be sarcastic and might imply a negative sentiment </a:t>
            </a:r>
          </a:p>
        </p:txBody>
      </p:sp>
      <p:pic>
        <p:nvPicPr>
          <p:cNvPr id="10" name="Content Placeholder 9" descr="A picture containing map&#10;&#10;Description automatically generated">
            <a:extLst>
              <a:ext uri="{FF2B5EF4-FFF2-40B4-BE49-F238E27FC236}">
                <a16:creationId xmlns:a16="http://schemas.microsoft.com/office/drawing/2014/main" id="{177ABD60-48DC-4DB2-8EA5-1E9C70AF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39" y="772122"/>
            <a:ext cx="6642193" cy="53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7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BCC0-F6FB-4761-BB6F-05B6A597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 for each Airline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B9E4-E207-4C10-9326-DE2F2474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word frequencies for each airline (refer to appendix for graph) </a:t>
            </a:r>
          </a:p>
          <a:p>
            <a:r>
              <a:rPr lang="en-US" dirty="0"/>
              <a:t>Words near the line represents the same amount of frequency used while words further away from line are used much more by one Airline compared to the other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C955D-0AAA-4585-90CA-ECF392D4C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27621"/>
              </p:ext>
            </p:extLst>
          </p:nvPr>
        </p:nvGraphicFramePr>
        <p:xfrm>
          <a:off x="3381343" y="3535321"/>
          <a:ext cx="541866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2398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236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Similar Words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8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Delta/American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Time, Flight, Cancelled, Malfunction,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1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 Airway/Virgin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Answering, cancelled, LGA, Reschedule,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United/Southwest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Customer, Bag, Hours, Wi-Fi, Honest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3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96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A118-C68B-457B-84A2-1C1DD86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Word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371B-5FB7-4FD1-8191-805B37AB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log odds ratio to compare what words will most/least likely to be associated with each airline (refer to graphs in appendix)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8F165-E5BC-4E25-AACC-2F36682F9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50314"/>
              </p:ext>
            </p:extLst>
          </p:nvPr>
        </p:nvGraphicFramePr>
        <p:xfrm>
          <a:off x="2026676" y="290080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07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3777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associated words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American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DFW (Terminal in Dallas), Automated, Rebooked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4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Fleek, CEO, Battles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9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Deals, Austin, Incredible,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9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 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Miles, Rude, Issues, Worst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Supervisor, Premier, Milage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Southwest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DestinationDragons</a:t>
                      </a:r>
                      <a:r>
                        <a:rPr lang="en-US" dirty="0"/>
                        <a:t>, SWA, luv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6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021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924"/>
      </a:dk2>
      <a:lt2>
        <a:srgbClr val="E2E8E4"/>
      </a:lt2>
      <a:accent1>
        <a:srgbClr val="D739A2"/>
      </a:accent1>
      <a:accent2>
        <a:srgbClr val="C5274E"/>
      </a:accent2>
      <a:accent3>
        <a:srgbClr val="D75439"/>
      </a:accent3>
      <a:accent4>
        <a:srgbClr val="C58427"/>
      </a:accent4>
      <a:accent5>
        <a:srgbClr val="A9A92D"/>
      </a:accent5>
      <a:accent6>
        <a:srgbClr val="76B223"/>
      </a:accent6>
      <a:hlink>
        <a:srgbClr val="31945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640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Calisto MT</vt:lpstr>
      <vt:lpstr>Century Gothic</vt:lpstr>
      <vt:lpstr>Elephant</vt:lpstr>
      <vt:lpstr>Selawik Semibold</vt:lpstr>
      <vt:lpstr>Wingdings 2</vt:lpstr>
      <vt:lpstr>BrushVTI</vt:lpstr>
      <vt:lpstr>Slate</vt:lpstr>
      <vt:lpstr>US Airline Sentiment Analysis</vt:lpstr>
      <vt:lpstr>Overall Sentiment for each Airlines</vt:lpstr>
      <vt:lpstr>Negative Reasons</vt:lpstr>
      <vt:lpstr>Negative Reasons by Airline</vt:lpstr>
      <vt:lpstr>Count of Tweets over time </vt:lpstr>
      <vt:lpstr>Count of Sentiment of Tweets over Time</vt:lpstr>
      <vt:lpstr>Word Cloud</vt:lpstr>
      <vt:lpstr>Word Frequencies for each Airline</vt:lpstr>
      <vt:lpstr>Comparing Word Usage </vt:lpstr>
      <vt:lpstr>Key Findings </vt:lpstr>
      <vt:lpstr>Appendix</vt:lpstr>
      <vt:lpstr>1.1 Word Frequency for Delta/American </vt:lpstr>
      <vt:lpstr>1.2 Word Frequency for US Airway/Virgin America</vt:lpstr>
      <vt:lpstr>1.3 Word Frequency for United/Southwest</vt:lpstr>
      <vt:lpstr>2.1 Word Usage for Delta/American</vt:lpstr>
      <vt:lpstr>2.2 Word Usage for US Airway/Virgin America</vt:lpstr>
      <vt:lpstr>2.3 Word Usage for United/Southwest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Airline Sentiment Analysis</dc:title>
  <dc:creator>Goh, Jun Jie (Student)</dc:creator>
  <cp:lastModifiedBy>Goh, Jun Jie (Student)</cp:lastModifiedBy>
  <cp:revision>1</cp:revision>
  <dcterms:created xsi:type="dcterms:W3CDTF">2020-10-08T04:01:22Z</dcterms:created>
  <dcterms:modified xsi:type="dcterms:W3CDTF">2020-10-09T04:36:23Z</dcterms:modified>
</cp:coreProperties>
</file>