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50"/>
  </p:notesMasterIdLst>
  <p:handoutMasterIdLst>
    <p:handoutMasterId r:id="rId51"/>
  </p:handoutMasterIdLst>
  <p:sldIdLst>
    <p:sldId id="308" r:id="rId2"/>
    <p:sldId id="281" r:id="rId3"/>
    <p:sldId id="266" r:id="rId4"/>
    <p:sldId id="303" r:id="rId5"/>
    <p:sldId id="257" r:id="rId6"/>
    <p:sldId id="265" r:id="rId7"/>
    <p:sldId id="302" r:id="rId8"/>
    <p:sldId id="301" r:id="rId9"/>
    <p:sldId id="260" r:id="rId10"/>
    <p:sldId id="261" r:id="rId11"/>
    <p:sldId id="268" r:id="rId12"/>
    <p:sldId id="272" r:id="rId13"/>
    <p:sldId id="269" r:id="rId14"/>
    <p:sldId id="270" r:id="rId15"/>
    <p:sldId id="273" r:id="rId16"/>
    <p:sldId id="262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3" r:id="rId25"/>
    <p:sldId id="282" r:id="rId26"/>
    <p:sldId id="310" r:id="rId27"/>
    <p:sldId id="285" r:id="rId28"/>
    <p:sldId id="286" r:id="rId29"/>
    <p:sldId id="287" r:id="rId30"/>
    <p:sldId id="289" r:id="rId31"/>
    <p:sldId id="288" r:id="rId32"/>
    <p:sldId id="284" r:id="rId33"/>
    <p:sldId id="311" r:id="rId34"/>
    <p:sldId id="312" r:id="rId35"/>
    <p:sldId id="290" r:id="rId36"/>
    <p:sldId id="291" r:id="rId37"/>
    <p:sldId id="292" r:id="rId38"/>
    <p:sldId id="296" r:id="rId39"/>
    <p:sldId id="297" r:id="rId40"/>
    <p:sldId id="293" r:id="rId41"/>
    <p:sldId id="294" r:id="rId42"/>
    <p:sldId id="295" r:id="rId43"/>
    <p:sldId id="298" r:id="rId44"/>
    <p:sldId id="299" r:id="rId45"/>
    <p:sldId id="305" r:id="rId46"/>
    <p:sldId id="309" r:id="rId47"/>
    <p:sldId id="307" r:id="rId48"/>
    <p:sldId id="306" r:id="rId49"/>
  </p:sldIdLst>
  <p:sldSz cx="9144000" cy="6858000" type="screen4x3"/>
  <p:notesSz cx="6889750" cy="100187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B2B2B2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7" autoAdjust="0"/>
  </p:normalViewPr>
  <p:slideViewPr>
    <p:cSldViewPr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2CEA68B-1E25-4AEB-A9BD-B787B91D7678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2597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7FEB94C-0134-46CB-89F1-A37DC5F5C7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6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06DF5C9-A5EC-4F4F-A8F1-0609A0B17B93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10150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02597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B8DDC8A-FE9D-4B71-B24F-125439879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1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65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código</a:t>
            </a:r>
            <a:r>
              <a:rPr lang="es-ES" b="1" baseline="0" dirty="0"/>
              <a:t> fuente </a:t>
            </a:r>
            <a:r>
              <a:rPr lang="es-ES" baseline="0" dirty="0"/>
              <a:t>es el que escribe el programador que luego lo </a:t>
            </a:r>
            <a:r>
              <a:rPr lang="es-ES" u="sng" baseline="0" dirty="0"/>
              <a:t>compila</a:t>
            </a:r>
            <a:r>
              <a:rPr lang="es-ES" baseline="0" dirty="0"/>
              <a:t> a </a:t>
            </a:r>
            <a:r>
              <a:rPr lang="es-ES" b="1" baseline="0" dirty="0"/>
              <a:t>código máquina</a:t>
            </a:r>
            <a:r>
              <a:rPr lang="es-ES" baseline="0" dirty="0"/>
              <a:t>. </a:t>
            </a:r>
            <a:r>
              <a:rPr lang="es-ES" u="sng" baseline="0" dirty="0"/>
              <a:t>Compilar</a:t>
            </a:r>
            <a:r>
              <a:rPr lang="es-ES" baseline="0" dirty="0"/>
              <a:t> equivale a transformar el programa inteligible por el programador al programa inteligible por la máquina. El </a:t>
            </a:r>
            <a:r>
              <a:rPr lang="es-ES" b="1" baseline="0" dirty="0"/>
              <a:t>código fuente </a:t>
            </a:r>
            <a:r>
              <a:rPr lang="es-ES" baseline="0" dirty="0"/>
              <a:t>(o </a:t>
            </a:r>
            <a:r>
              <a:rPr lang="es-ES" i="1" baseline="0" dirty="0"/>
              <a:t>programa</a:t>
            </a:r>
            <a:r>
              <a:rPr lang="es-ES" baseline="0" dirty="0"/>
              <a:t> </a:t>
            </a:r>
            <a:r>
              <a:rPr lang="es-ES" i="1" baseline="0" dirty="0"/>
              <a:t>fuente</a:t>
            </a:r>
            <a:r>
              <a:rPr lang="es-ES" baseline="0" dirty="0"/>
              <a:t>) está escrito en un lenguaje de programación y el </a:t>
            </a:r>
            <a:r>
              <a:rPr lang="es-ES" u="sng" baseline="0" dirty="0"/>
              <a:t>compilador</a:t>
            </a:r>
            <a:r>
              <a:rPr lang="es-ES" baseline="0" dirty="0"/>
              <a:t> es un programa que se encarga de transformar el </a:t>
            </a:r>
            <a:r>
              <a:rPr lang="es-ES" b="1" baseline="0" dirty="0"/>
              <a:t>código fuente </a:t>
            </a:r>
            <a:r>
              <a:rPr lang="es-ES" baseline="0" dirty="0"/>
              <a:t>en </a:t>
            </a:r>
            <a:r>
              <a:rPr lang="es-ES" b="1" baseline="0" dirty="0"/>
              <a:t>código máquina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Java, una vez compilado el programa, se puede ejecutar en cualquier plataforma solamente con tener instalada la máquina virtual (</a:t>
            </a:r>
            <a:r>
              <a:rPr lang="es-ES" i="1" dirty="0"/>
              <a:t>Virtual Machine </a:t>
            </a:r>
            <a:r>
              <a:rPr lang="es-ES" dirty="0"/>
              <a:t>– VM) de Java. Sin embargo</a:t>
            </a:r>
            <a:r>
              <a:rPr lang="es-ES" baseline="0" dirty="0"/>
              <a:t> en C, C++ u otro lenguaje, deberemos recompilar el programa para el sistema destino con la siguiente pérdida de flexibilidad.</a:t>
            </a:r>
          </a:p>
          <a:p>
            <a:endParaRPr lang="es-ES" baseline="0" dirty="0"/>
          </a:p>
          <a:p>
            <a:r>
              <a:rPr lang="es-ES" baseline="0" dirty="0"/>
              <a:t>El </a:t>
            </a:r>
            <a:r>
              <a:rPr lang="es-ES" b="1" baseline="0" dirty="0" err="1"/>
              <a:t>bytecode</a:t>
            </a:r>
            <a:r>
              <a:rPr lang="es-ES" baseline="0" dirty="0"/>
              <a:t> es independiente de la arquitectura y, por lo tanto, puede ser ejecutado en cualquier sistema.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/>
              <a:t>Importante</a:t>
            </a:r>
            <a:r>
              <a:rPr lang="es-ES" dirty="0"/>
              <a:t>:</a:t>
            </a:r>
          </a:p>
          <a:p>
            <a:r>
              <a:rPr lang="es-ES" dirty="0"/>
              <a:t>Una vez descargado e instalado el </a:t>
            </a:r>
            <a:r>
              <a:rPr lang="es-ES" i="0" dirty="0"/>
              <a:t>JDK</a:t>
            </a:r>
            <a:r>
              <a:rPr lang="es-ES" dirty="0"/>
              <a:t> hay que modificar los valore de dos variables de entorno:</a:t>
            </a:r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dirty="0"/>
              <a:t>Variable </a:t>
            </a:r>
            <a:r>
              <a:rPr lang="es-ES" b="1" dirty="0"/>
              <a:t>PATH</a:t>
            </a:r>
            <a:r>
              <a:rPr lang="es-ES" dirty="0"/>
              <a:t>. Apunta donde está situado el directorio </a:t>
            </a:r>
            <a:r>
              <a:rPr lang="es-ES" b="1" i="1" dirty="0" err="1"/>
              <a:t>bin</a:t>
            </a:r>
            <a:r>
              <a:rPr lang="es-ES" dirty="0"/>
              <a:t> del JDK.</a:t>
            </a:r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dirty="0"/>
              <a:t>Variable </a:t>
            </a:r>
            <a:r>
              <a:rPr lang="es-ES" b="1" dirty="0"/>
              <a:t>CLASSPATH</a:t>
            </a:r>
            <a:r>
              <a:rPr lang="es-ES" dirty="0"/>
              <a:t>.</a:t>
            </a:r>
            <a:r>
              <a:rPr lang="es-ES" baseline="0" dirty="0"/>
              <a:t> Apunta donde están situadas las clases del JDK.</a:t>
            </a:r>
          </a:p>
          <a:p>
            <a:endParaRPr lang="es-ES" baseline="0" dirty="0"/>
          </a:p>
          <a:p>
            <a:r>
              <a:rPr lang="es-ES" baseline="0" dirty="0"/>
              <a:t>Podemos descargar y utilizar varios JDK simplemente modificando los valores de ambas variables.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634"/>
              </a:spcAft>
              <a:buClr>
                <a:srgbClr val="0000CC"/>
              </a:buClr>
            </a:pPr>
            <a:r>
              <a:rPr lang="es-ES" sz="1300" dirty="0"/>
              <a:t>Numerosas empresas fabrican su propios entornos de desarrollo, algunos incluyen el compilador y otras utilizan el propio </a:t>
            </a:r>
            <a:r>
              <a:rPr lang="es-ES" sz="1300" i="1" dirty="0"/>
              <a:t>JDK</a:t>
            </a:r>
            <a:r>
              <a:rPr lang="es-ES" sz="1300" dirty="0"/>
              <a:t> de </a:t>
            </a:r>
            <a:r>
              <a:rPr lang="es-ES" sz="1300" i="1" dirty="0" err="1"/>
              <a:t>Sun</a:t>
            </a:r>
            <a:r>
              <a:rPr lang="es-ES" sz="1300" dirty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300" b="1" u="sng" dirty="0"/>
              <a:t>Los comentarios:</a:t>
            </a:r>
          </a:p>
          <a:p>
            <a:r>
              <a:rPr lang="es-ES" sz="1300" dirty="0"/>
              <a:t>Existen comentarios de una línea solamente (</a:t>
            </a:r>
            <a:r>
              <a:rPr lang="es-ES" sz="1300" dirty="0">
                <a:solidFill>
                  <a:srgbClr val="0000FF"/>
                </a:solidFill>
              </a:rPr>
              <a:t>//</a:t>
            </a:r>
            <a:r>
              <a:rPr lang="es-ES" sz="1300" dirty="0"/>
              <a:t>) y comentarios </a:t>
            </a:r>
            <a:r>
              <a:rPr lang="es-ES" sz="1300" dirty="0" err="1"/>
              <a:t>multilínea</a:t>
            </a:r>
            <a:r>
              <a:rPr lang="es-ES" sz="1300" dirty="0"/>
              <a:t> </a:t>
            </a:r>
            <a:r>
              <a:rPr lang="es-ES" sz="1300" dirty="0">
                <a:solidFill>
                  <a:srgbClr val="0000FF"/>
                </a:solidFill>
              </a:rPr>
              <a:t>(/* */</a:t>
            </a:r>
            <a:r>
              <a:rPr lang="es-ES" sz="1300" dirty="0"/>
              <a:t>). </a:t>
            </a:r>
          </a:p>
          <a:p>
            <a:endParaRPr lang="es-ES" sz="1300" dirty="0"/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sz="1300" b="1" dirty="0"/>
              <a:t>//</a:t>
            </a:r>
            <a:r>
              <a:rPr lang="es-ES" sz="1300" dirty="0"/>
              <a:t>. Estos comentarios comienzan en la doble barra y terminan hasta el final de la línea.</a:t>
            </a:r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sz="1300" b="1" dirty="0"/>
              <a:t>/* */ </a:t>
            </a:r>
            <a:r>
              <a:rPr lang="es-ES" sz="1300" dirty="0"/>
              <a:t>. Estos comentarios comienzan con los caracteres /* y terminan con los caracteres */ y se pueden extender múltiples líneas.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71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tipos de datos se utilizan generalmente al declarar variables y son necesarias par que el intérprete</a:t>
            </a:r>
            <a:r>
              <a:rPr lang="es-ES" baseline="0" dirty="0"/>
              <a:t> o compilador conozca de antemano el tipo de información que va a contener una variable</a:t>
            </a:r>
            <a:r>
              <a:rPr lang="es-ES" baseline="0"/>
              <a:t>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190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25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879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módulo de</a:t>
            </a:r>
            <a:r>
              <a:rPr lang="es-ES" baseline="0" dirty="0"/>
              <a:t> una división entera es el resto de la división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 los</a:t>
            </a:r>
            <a:r>
              <a:rPr lang="es-ES" baseline="0" dirty="0"/>
              <a:t> operadores relacionales se puede evaluar la igualdad y la magnitud (mayor/menor).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</a:t>
            </a:r>
            <a:r>
              <a:rPr lang="es-ES" baseline="0" dirty="0"/>
              <a:t> l</a:t>
            </a:r>
            <a:r>
              <a:rPr lang="es-ES" dirty="0"/>
              <a:t>os operadores lógicos se pueden realizar operaciones lógicas: AND, OR, NOT y XOR.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</a:t>
            </a:r>
            <a:r>
              <a:rPr lang="es-ES" baseline="0" dirty="0"/>
              <a:t> l</a:t>
            </a:r>
            <a:r>
              <a:rPr lang="es-ES" dirty="0"/>
              <a:t>os operadores lógicos se pueden realizar operaciones lógicas: AND, OR, NOT y XOR.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i="0" dirty="0"/>
              <a:t>Consejo</a:t>
            </a:r>
            <a:r>
              <a:rPr lang="es-ES" dirty="0"/>
              <a:t>: utiliza</a:t>
            </a:r>
            <a:r>
              <a:rPr lang="es-ES" baseline="0" dirty="0"/>
              <a:t> paréntesis y de esa forma puedes dejar los programas más legibles y controlar las operaciones sin tener que depender de la precedencia.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Existen dos tipos de conversiones:</a:t>
            </a:r>
            <a:r>
              <a:rPr lang="es-ES" baseline="0" dirty="0"/>
              <a:t> las </a:t>
            </a:r>
            <a:r>
              <a:rPr lang="es-ES" b="1" baseline="0" dirty="0"/>
              <a:t>explícitas</a:t>
            </a:r>
            <a:r>
              <a:rPr lang="es-ES" baseline="0" dirty="0"/>
              <a:t> y las </a:t>
            </a:r>
            <a:r>
              <a:rPr lang="es-ES" b="1" baseline="0" dirty="0"/>
              <a:t>implícitas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/>
              <a:t>Como puede ser comprensible, no se pueden realizar conversiones entre enteros y booleanos o reales y booleanos.</a:t>
            </a:r>
          </a:p>
          <a:p>
            <a:endParaRPr lang="es-ES" baseline="0" dirty="0"/>
          </a:p>
          <a:p>
            <a:r>
              <a:rPr lang="es-ES" i="1" u="sng" baseline="0" dirty="0"/>
              <a:t>Consejo</a:t>
            </a:r>
            <a:r>
              <a:rPr lang="es-ES" baseline="0" dirty="0"/>
              <a:t>: Intenta evitar las conversiones de tipos en la medida de lo posible. En algunas conversiones explícitas puede perderse información en algunos casos.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fase inicial</a:t>
            </a:r>
            <a:r>
              <a:rPr lang="es-ES" dirty="0"/>
              <a:t>, en un símil con la construcción de</a:t>
            </a:r>
            <a:r>
              <a:rPr lang="es-ES" baseline="0" dirty="0"/>
              <a:t> un edificio, sería ver si se dispone de licencia de construcción, cuánto va a costar el edificio, cuántos trabajadores vamos a necesitar para construirlo, quién lo va a construir…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8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58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300" dirty="0"/>
              <a:t>Existe un </a:t>
            </a:r>
            <a:r>
              <a:rPr lang="es-ES" sz="1300" dirty="0" err="1"/>
              <a:t>indice</a:t>
            </a:r>
            <a:r>
              <a:rPr lang="es-ES" sz="1300" dirty="0"/>
              <a:t> de ranking en cuanto a los lenguajes de programación más utilizados. Llamado </a:t>
            </a:r>
            <a:r>
              <a:rPr lang="es-ES" sz="1300" b="1" dirty="0" err="1"/>
              <a:t>indice</a:t>
            </a:r>
            <a:r>
              <a:rPr lang="es-ES" sz="1300" b="1" dirty="0"/>
              <a:t> TIOBE </a:t>
            </a:r>
            <a:r>
              <a:rPr lang="es-ES" sz="1300" dirty="0"/>
              <a:t>analizando estadísticas en cuanto a uso, formación, y uso del mismo por terceros (Compañías principalmente)</a:t>
            </a:r>
            <a:endParaRPr lang="es-ES" dirty="0">
              <a:hlinkClick r:id="rId3"/>
            </a:endParaRPr>
          </a:p>
          <a:p>
            <a:endParaRPr lang="es-ES" dirty="0">
              <a:hlinkClick r:id="rId3"/>
            </a:endParaRPr>
          </a:p>
          <a:p>
            <a:r>
              <a:rPr lang="es-ES" dirty="0">
                <a:hlinkClick r:id="rId3"/>
              </a:rPr>
              <a:t>https://www.tiobe.com/tiobe-index/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3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r>
              <a:rPr lang="es-ES" dirty="0"/>
              <a:t>Los </a:t>
            </a:r>
            <a:r>
              <a:rPr lang="es-ES" b="1" dirty="0"/>
              <a:t>lenguajes ensamblador </a:t>
            </a:r>
            <a:r>
              <a:rPr lang="es-ES" dirty="0"/>
              <a:t>son</a:t>
            </a:r>
            <a:r>
              <a:rPr lang="es-ES" baseline="0" dirty="0"/>
              <a:t> considerados lenguajes de bajo nivel porque están muy cerca del lenguaje que manejan las máquinas.</a:t>
            </a:r>
            <a:r>
              <a:rPr lang="es-ES" dirty="0"/>
              <a:t> La principal ventaja de los </a:t>
            </a:r>
            <a:r>
              <a:rPr lang="es-ES" b="1" dirty="0"/>
              <a:t>lenguajes de alto </a:t>
            </a:r>
            <a:r>
              <a:rPr lang="es-ES" dirty="0"/>
              <a:t>nivel respecto a los de bajo nivel es que son más fáciles</a:t>
            </a:r>
            <a:r>
              <a:rPr lang="es-ES" baseline="0" dirty="0"/>
              <a:t> de leer, escribir y mantener por los humanos. Al final, los programas escritos en alto nivel deben ser traducidos en un lenguaje máquina específico empleando un </a:t>
            </a:r>
            <a:r>
              <a:rPr lang="es-ES" b="1" baseline="0" dirty="0"/>
              <a:t>compilador</a:t>
            </a:r>
            <a:r>
              <a:rPr lang="es-ES" baseline="0" dirty="0"/>
              <a:t> o un </a:t>
            </a:r>
            <a:r>
              <a:rPr lang="es-ES" b="1" baseline="0" dirty="0"/>
              <a:t>intérprete</a:t>
            </a:r>
            <a:r>
              <a:rPr lang="es-ES" baseline="0" dirty="0"/>
              <a:t>. De esta manera pueden ser ejecutados en una máquina específica.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3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dirty="0"/>
              <a:t>Aunque existen diversos paradigmas de programación, distinguiremos dos grandes ramas: la </a:t>
            </a:r>
            <a:r>
              <a:rPr lang="es-ES" sz="1100" b="1" dirty="0"/>
              <a:t>programación imperativa </a:t>
            </a:r>
            <a:r>
              <a:rPr lang="es-ES" sz="1100" dirty="0"/>
              <a:t>y la </a:t>
            </a:r>
            <a:r>
              <a:rPr lang="es-ES" sz="1100" b="1" dirty="0"/>
              <a:t>programación declarativa</a:t>
            </a:r>
            <a:r>
              <a:rPr lang="es-ES" sz="1100" dirty="0"/>
              <a:t>. De éstas, a su vez, derivan otros paradigmas que podríamos llamar sub-paradigmas.</a:t>
            </a:r>
          </a:p>
          <a:p>
            <a:pPr marL="483078" indent="-483078">
              <a:buAutoNum type="arabicPeriod"/>
            </a:pPr>
            <a:r>
              <a:rPr lang="es-ES" sz="1100" b="1" dirty="0"/>
              <a:t>Imperativo</a:t>
            </a:r>
            <a:r>
              <a:rPr lang="es-ES" sz="1100" dirty="0"/>
              <a:t>. Los programas se componen de un conjunto de comandos que ordenan acciones a la computadora.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Orientado a objetos</a:t>
            </a:r>
            <a:r>
              <a:rPr lang="es-ES" sz="1100" dirty="0"/>
              <a:t>. Se basa en intentar que el código de los programas se parezca lo más </a:t>
            </a:r>
            <a:r>
              <a:rPr lang="es-ES" sz="1100" dirty="0" err="1"/>
              <a:t>posiblea</a:t>
            </a:r>
            <a:r>
              <a:rPr lang="es-ES" sz="1100" dirty="0"/>
              <a:t> la forma de pensar de las personas. Usa una estructura de datos llamada </a:t>
            </a:r>
            <a:r>
              <a:rPr lang="es-ES" sz="1100" i="1" u="sng" dirty="0"/>
              <a:t>objetos</a:t>
            </a:r>
            <a:r>
              <a:rPr lang="es-ES" sz="1100" dirty="0"/>
              <a:t> que agrupan propiedades y métodos.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Ejemplos: C++, Java,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Smalltalk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, PHP, Python…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Orientado a aspectos</a:t>
            </a:r>
            <a:r>
              <a:rPr lang="es-ES" sz="1100" dirty="0"/>
              <a:t>. Relativamente reciente, incluye como característica el concepto de “Aspecto”. Apunta a dividir el programa en módulos independientes, cada uno con un comportamiento bien definido. Ejemplos: </a:t>
            </a:r>
            <a:r>
              <a:rPr lang="es-ES" sz="1100" dirty="0" err="1"/>
              <a:t>AspectJ</a:t>
            </a:r>
            <a:r>
              <a:rPr lang="es-ES" sz="1100" dirty="0"/>
              <a:t>, </a:t>
            </a:r>
            <a:r>
              <a:rPr lang="es-ES" sz="1100" dirty="0" err="1"/>
              <a:t>AspectC</a:t>
            </a:r>
            <a:r>
              <a:rPr lang="es-ES" sz="1100" dirty="0"/>
              <a:t>++.</a:t>
            </a:r>
          </a:p>
          <a:p>
            <a:pPr marL="483078" lvl="1"/>
            <a:endParaRPr lang="es-ES" sz="1100" dirty="0"/>
          </a:p>
          <a:p>
            <a:pPr marL="483078" indent="-483078">
              <a:buAutoNum type="arabicPeriod"/>
            </a:pPr>
            <a:r>
              <a:rPr lang="es-ES" sz="1100" b="1" dirty="0"/>
              <a:t>Declarativo</a:t>
            </a:r>
            <a:r>
              <a:rPr lang="es-ES" sz="1100" dirty="0"/>
              <a:t>. Opuesto al imperativo. Los programas describen los resultados esperados sin listar explícitamente los pasos a llevar a cabo para alcanzarlos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Lógico</a:t>
            </a:r>
            <a:r>
              <a:rPr lang="es-ES" sz="1100" dirty="0"/>
              <a:t>. El problema se modela con enunciados de </a:t>
            </a:r>
            <a:r>
              <a:rPr lang="es-ES" sz="1100" i="1" u="sng" dirty="0"/>
              <a:t>lógica de primer orden</a:t>
            </a:r>
            <a:r>
              <a:rPr lang="es-ES" sz="1100" dirty="0"/>
              <a:t>. Ejemplos: </a:t>
            </a:r>
            <a:r>
              <a:rPr lang="es-ES" sz="1100" dirty="0" err="1"/>
              <a:t>Prolog</a:t>
            </a:r>
            <a:r>
              <a:rPr lang="es-ES" sz="1100" dirty="0"/>
              <a:t>, Mercury, Oz.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Funcional</a:t>
            </a:r>
            <a:r>
              <a:rPr lang="es-ES" sz="1100" dirty="0"/>
              <a:t>. Los programas se componen de </a:t>
            </a:r>
            <a:r>
              <a:rPr lang="es-ES" sz="1100" i="1" u="sng" dirty="0"/>
              <a:t>funciones</a:t>
            </a:r>
            <a:r>
              <a:rPr lang="es-ES" sz="1100" dirty="0"/>
              <a:t>, es decir, implementaciones de comportamiento. Ejemplos: LISP, </a:t>
            </a:r>
            <a:r>
              <a:rPr lang="es-ES" sz="1100" dirty="0" err="1"/>
              <a:t>Scheme</a:t>
            </a:r>
            <a:r>
              <a:rPr lang="es-ES" sz="1100" dirty="0"/>
              <a:t>, </a:t>
            </a:r>
            <a:r>
              <a:rPr lang="es-ES" sz="1100" dirty="0" err="1"/>
              <a:t>Scala</a:t>
            </a:r>
            <a:r>
              <a:rPr lang="es-ES" sz="1100" dirty="0"/>
              <a:t>, </a:t>
            </a:r>
            <a:r>
              <a:rPr lang="es-ES" sz="1100" dirty="0" err="1"/>
              <a:t>Haskell</a:t>
            </a:r>
            <a:r>
              <a:rPr lang="es-ES" sz="1100" dirty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35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r>
              <a:rPr lang="es-ES" sz="1300" dirty="0"/>
              <a:t>A diferencia de los compiladores, los </a:t>
            </a:r>
            <a:r>
              <a:rPr lang="es-ES" sz="1300" b="1" i="1" dirty="0"/>
              <a:t>intérpretes</a:t>
            </a:r>
            <a:r>
              <a:rPr lang="es-ES" sz="1300" dirty="0"/>
              <a:t> leen línea a línea el código fuente y lo ejecutan. Este proceso es muy lento y requiere tener cargado en memoria el intérprete.  La ventaja de los intérpretes es que la depuración y corrección de errores del programa es mucho más sencilla que con los compiladores.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93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70E8-AA17-4D55-BE37-98F2C5ABD203}" type="datetime1">
              <a:rPr lang="es-ES" smtClean="0"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186B-E073-48A1-BBEE-BE6D63B5E9A4}" type="datetime1">
              <a:rPr lang="es-ES" smtClean="0"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7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CC26-F7C7-460D-AA0F-2C102BBC4051}" type="datetime1">
              <a:rPr lang="es-ES" smtClean="0"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7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5681-CB5D-493A-A867-03D4007F2F7C}" type="datetime1">
              <a:rPr lang="es-ES" smtClean="0"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72F4-450F-4E8A-AF76-A8D336505D4B}" type="datetime1">
              <a:rPr lang="es-ES" smtClean="0"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0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F36D-FF75-4613-B899-48EB16B1D87B}" type="datetime1">
              <a:rPr lang="es-ES" smtClean="0"/>
              <a:t>25/09/2020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35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7C8-F13E-4BF9-9505-87547F0CCABD}" type="datetime1">
              <a:rPr lang="es-ES" smtClean="0"/>
              <a:t>25/09/2020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5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0D88-771F-42C0-8366-3B6DFCC74870}" type="datetime1">
              <a:rPr lang="es-ES" smtClean="0"/>
              <a:t>25/09/2020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95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88C-45BA-4E14-913D-80F2CE3E0E08}" type="datetime1">
              <a:rPr lang="es-ES" smtClean="0"/>
              <a:t>25/09/2020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883-06EE-4158-A213-1E9178FB9FA6}" type="datetime1">
              <a:rPr lang="es-ES" smtClean="0"/>
              <a:t>25/09/2020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6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D5A6-4E56-4183-8206-14DD4B70E0CA}" type="datetime1">
              <a:rPr lang="es-ES" smtClean="0"/>
              <a:t>25/09/2020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6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7439-3643-4CCD-A914-FED5C0FC3265}" type="datetime1">
              <a:rPr lang="es-ES" smtClean="0"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jorgesanchez.net/programacion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innova.es/monografias2011/ene2011/java.pdf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208912" cy="3600400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Unidad 1</a:t>
            </a:r>
            <a:b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br>
              <a:rPr lang="es-ES" sz="2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r>
              <a:rPr lang="es-ES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ELEMENTOS DE UN PROGRAMA INFORMÁTICO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082806"/>
            <a:ext cx="4176464" cy="1008112"/>
          </a:xfrm>
        </p:spPr>
        <p:txBody>
          <a:bodyPr>
            <a:normAutofit/>
          </a:bodyPr>
          <a:lstStyle/>
          <a:p>
            <a:pPr algn="l"/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Módulo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 dirty="0"/>
              <a:t> PROGRAMACIÓN</a:t>
            </a:r>
          </a:p>
          <a:p>
            <a:pPr algn="l"/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CFGS</a:t>
            </a:r>
            <a:r>
              <a:rPr lang="es-ES" sz="2000" dirty="0"/>
              <a:t> Desarrollo de Aplicaciones Web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95536" y="4365104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2 Subtítulo"/>
          <p:cNvSpPr txBox="1">
            <a:spLocks/>
          </p:cNvSpPr>
          <p:nvPr/>
        </p:nvSpPr>
        <p:spPr>
          <a:xfrm>
            <a:off x="5220072" y="5082806"/>
            <a:ext cx="367240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Profesor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 dirty="0"/>
              <a:t> Javier Guillén	</a:t>
            </a:r>
          </a:p>
          <a:p>
            <a:pPr algn="l"/>
            <a:r>
              <a:rPr lang="es-ES" sz="2000" dirty="0"/>
              <a:t>IES Jaroso </a:t>
            </a:r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(Cuevas de Almanzora)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7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2" y="1772816"/>
            <a:ext cx="7258735" cy="429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6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268760"/>
            <a:ext cx="8362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i="1" dirty="0">
                <a:solidFill>
                  <a:srgbClr val="0000FF"/>
                </a:solidFill>
              </a:rPr>
              <a:t>Java</a:t>
            </a:r>
            <a:r>
              <a:rPr lang="es-ES" sz="2400" dirty="0">
                <a:solidFill>
                  <a:srgbClr val="0000FF"/>
                </a:solidFill>
              </a:rPr>
              <a:t> es uno de los lenguajes más utilizados en la actualidad.</a:t>
            </a:r>
          </a:p>
          <a:p>
            <a:pPr marL="26352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Es un lenguaje de propósito general y su éxito radica en que es el lenguaje de Internet.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Es un lenguaje </a:t>
            </a:r>
            <a:r>
              <a:rPr lang="es-ES" sz="2400" b="1" dirty="0">
                <a:solidFill>
                  <a:srgbClr val="0000FF"/>
                </a:solidFill>
              </a:rPr>
              <a:t>orientado a objetos</a:t>
            </a:r>
            <a:r>
              <a:rPr lang="es-ES" sz="2400" dirty="0">
                <a:solidFill>
                  <a:srgbClr val="0000FF"/>
                </a:solidFill>
              </a:rPr>
              <a:t>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Su sintaxis es similar a </a:t>
            </a:r>
            <a:r>
              <a:rPr lang="es-ES" sz="2400" b="1" dirty="0">
                <a:solidFill>
                  <a:srgbClr val="0000FF"/>
                </a:solidFill>
              </a:rPr>
              <a:t>C</a:t>
            </a:r>
            <a:r>
              <a:rPr lang="es-ES" sz="2400" dirty="0">
                <a:solidFill>
                  <a:srgbClr val="0000FF"/>
                </a:solidFill>
              </a:rPr>
              <a:t> y </a:t>
            </a:r>
            <a:r>
              <a:rPr lang="es-ES" sz="2400" b="1" dirty="0">
                <a:solidFill>
                  <a:srgbClr val="0000FF"/>
                </a:solidFill>
              </a:rPr>
              <a:t>C++</a:t>
            </a:r>
            <a:r>
              <a:rPr lang="es-ES" sz="2400" dirty="0">
                <a:solidFill>
                  <a:srgbClr val="0000FF"/>
                </a:solidFill>
              </a:rPr>
              <a:t>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¿Es lo mismo </a:t>
            </a:r>
            <a:r>
              <a:rPr lang="es-ES" sz="2400" b="1" i="1" dirty="0">
                <a:solidFill>
                  <a:srgbClr val="0000FF"/>
                </a:solidFill>
              </a:rPr>
              <a:t>Java</a:t>
            </a:r>
            <a:r>
              <a:rPr lang="es-ES" sz="2400" dirty="0">
                <a:solidFill>
                  <a:srgbClr val="0000FF"/>
                </a:solidFill>
              </a:rPr>
              <a:t> que </a:t>
            </a:r>
            <a:r>
              <a:rPr lang="es-ES" sz="2400" b="1" i="1" dirty="0">
                <a:solidFill>
                  <a:srgbClr val="0000FF"/>
                </a:solidFill>
              </a:rPr>
              <a:t>JavaScript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258763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b="1" i="1" dirty="0"/>
              <a:t>Java</a:t>
            </a:r>
            <a:r>
              <a:rPr lang="es-ES" sz="2100" dirty="0"/>
              <a:t> es un lenguaje completo que permite realizar todo tipo de aplicaciones. </a:t>
            </a:r>
          </a:p>
          <a:p>
            <a:pPr marL="258763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b="1" i="1" dirty="0"/>
              <a:t>JavaScript</a:t>
            </a:r>
            <a:r>
              <a:rPr lang="es-ES" sz="2100" dirty="0"/>
              <a:t> es código que está inmerso en una página web.</a:t>
            </a:r>
          </a:p>
          <a:p>
            <a:pPr marL="258763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finalidad de </a:t>
            </a:r>
            <a:r>
              <a:rPr lang="es-ES" sz="2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 mejorar el dinamismo de las páginas web. La finalidad de </a:t>
            </a:r>
            <a:r>
              <a:rPr lang="es-ES" sz="2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 crear aplicaciones de todo tipo (aunque está muy preparado para crear sobre todo aplicaciones de red).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413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391063"/>
            <a:ext cx="821860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8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Es un lenguaje </a:t>
            </a:r>
            <a:r>
              <a:rPr lang="es-ES" sz="2400" b="1" dirty="0">
                <a:solidFill>
                  <a:srgbClr val="0000FF"/>
                </a:solidFill>
              </a:rPr>
              <a:t>multiplataforma</a:t>
            </a:r>
            <a:r>
              <a:rPr lang="es-ES" sz="2400" dirty="0">
                <a:solidFill>
                  <a:srgbClr val="0000FF"/>
                </a:solidFill>
              </a:rPr>
              <a:t>.</a:t>
            </a:r>
          </a:p>
          <a:p>
            <a:pPr marL="2635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Utiliza una </a:t>
            </a:r>
            <a:r>
              <a:rPr lang="es-ES" sz="2200" b="1" i="1" dirty="0"/>
              <a:t>máquina virtual  </a:t>
            </a:r>
            <a:r>
              <a:rPr lang="es-ES" sz="2200" dirty="0"/>
              <a:t>(instalada en el ordenador donde se va a ejecutar) y por lo tanto no hace falta recompilar de nuevo las aplicaciones para cada sistema operativo.</a:t>
            </a:r>
          </a:p>
          <a:p>
            <a:pPr marL="263525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es multiplataforma y programas en Java pueden ser ejecutados en Windows, GNU/Linux y Mac OS X entre otros sistemas.</a:t>
            </a:r>
          </a:p>
          <a:p>
            <a:pPr marL="285750" indent="-285750" algn="just">
              <a:spcBef>
                <a:spcPts val="24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i="1" dirty="0">
                <a:solidFill>
                  <a:srgbClr val="0000FF"/>
                </a:solidFill>
              </a:rPr>
              <a:t>Java</a:t>
            </a:r>
            <a:r>
              <a:rPr lang="es-ES" sz="2400" dirty="0">
                <a:solidFill>
                  <a:srgbClr val="0000FF"/>
                </a:solidFill>
              </a:rPr>
              <a:t> es un </a:t>
            </a:r>
            <a:r>
              <a:rPr lang="es-ES" sz="2400" i="1" dirty="0">
                <a:solidFill>
                  <a:srgbClr val="0000FF"/>
                </a:solidFill>
              </a:rPr>
              <a:t>compilador</a:t>
            </a:r>
            <a:r>
              <a:rPr lang="es-ES" sz="2400" dirty="0">
                <a:solidFill>
                  <a:srgbClr val="0000FF"/>
                </a:solidFill>
              </a:rPr>
              <a:t> y a la vez un </a:t>
            </a:r>
            <a:r>
              <a:rPr lang="es-ES" sz="2400" i="1" dirty="0">
                <a:solidFill>
                  <a:srgbClr val="0000FF"/>
                </a:solidFill>
              </a:rPr>
              <a:t>intérprete</a:t>
            </a:r>
            <a:r>
              <a:rPr lang="es-ES" sz="2400" dirty="0">
                <a:solidFill>
                  <a:srgbClr val="0000FF"/>
                </a:solidFill>
              </a:rPr>
              <a:t>. </a:t>
            </a:r>
          </a:p>
          <a:p>
            <a:pPr marL="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El compilador compila a un código intermedio (denominado </a:t>
            </a:r>
            <a:r>
              <a:rPr lang="es-ES" sz="2200" b="1" i="1" dirty="0" err="1"/>
              <a:t>bytecode</a:t>
            </a:r>
            <a:r>
              <a:rPr lang="es-ES" sz="2200" dirty="0"/>
              <a:t>) y el intérprete se encarga de ejecutar ese código en la máquina real.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7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391063"/>
            <a:ext cx="8218606" cy="54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i="1" dirty="0">
                <a:solidFill>
                  <a:srgbClr val="0000FF"/>
                </a:solidFill>
              </a:rPr>
              <a:t>¿Qué es una </a:t>
            </a:r>
            <a:r>
              <a:rPr lang="es-ES" sz="2400" b="1" i="1" dirty="0">
                <a:solidFill>
                  <a:srgbClr val="0000FF"/>
                </a:solidFill>
              </a:rPr>
              <a:t>máquina virtual</a:t>
            </a:r>
            <a:r>
              <a:rPr lang="es-ES" sz="2400" i="1" dirty="0">
                <a:solidFill>
                  <a:srgbClr val="0000FF"/>
                </a:solidFill>
              </a:rPr>
              <a:t>?</a:t>
            </a:r>
            <a:endParaRPr lang="es-ES" sz="2400" dirty="0">
              <a:solidFill>
                <a:srgbClr val="0000FF"/>
              </a:solidFill>
            </a:endParaRPr>
          </a:p>
          <a:p>
            <a:pPr marL="606425" indent="-34290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Es una </a:t>
            </a:r>
            <a:r>
              <a:rPr lang="es-ES" sz="2200" b="1" dirty="0"/>
              <a:t>máquina ficticia </a:t>
            </a:r>
            <a:r>
              <a:rPr lang="es-ES" sz="2200" dirty="0"/>
              <a:t>que traduce las instrucciones máquina ficticias en instrucciones para la </a:t>
            </a:r>
            <a:r>
              <a:rPr lang="es-ES" sz="2200" b="1" dirty="0"/>
              <a:t>máquina real</a:t>
            </a:r>
            <a:r>
              <a:rPr lang="es-ES" sz="2200" dirty="0"/>
              <a:t>. </a:t>
            </a:r>
          </a:p>
          <a:p>
            <a:pPr marL="606425" indent="-34290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La ventaja de la misma es que los programas se pueden ejecutar en cualquier tipo de hardware siempre y cuando tenga instalada la </a:t>
            </a:r>
            <a:r>
              <a:rPr lang="es-ES" sz="2200" i="1" dirty="0"/>
              <a:t>máquina virtual </a:t>
            </a:r>
            <a:r>
              <a:rPr lang="es-ES" sz="2200" dirty="0"/>
              <a:t>correspondiente. </a:t>
            </a:r>
          </a:p>
          <a:p>
            <a:pPr marL="62865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</a:pP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programas no van a cambiar, lo que cambiará es la máquina virtual dependiendo del hardware (no será igual la máquina virtual de un </a:t>
            </a:r>
            <a:r>
              <a:rPr lang="es-E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smartphone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 la de un </a:t>
            </a:r>
            <a:r>
              <a:rPr lang="es-E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marL="606425" indent="-34290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El lenguaje máquina que genera Java es un lenguaje intermedio (</a:t>
            </a:r>
            <a:r>
              <a:rPr lang="es-ES" sz="2200" b="1" i="1" dirty="0" err="1"/>
              <a:t>bytecode</a:t>
            </a:r>
            <a:r>
              <a:rPr lang="es-ES" sz="2200" dirty="0"/>
              <a:t>) interpretable por una máquina virtual instalada en el ordenador donde se va a ejecutar.</a:t>
            </a:r>
          </a:p>
          <a:p>
            <a:pPr marL="263525" algn="just">
              <a:spcAft>
                <a:spcPts val="600"/>
              </a:spcAft>
              <a:buClr>
                <a:srgbClr val="0000CC"/>
              </a:buClr>
            </a:pPr>
            <a:endParaRPr lang="es-ES" sz="22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 descr="android-compilation1.png">
            <a:extLst>
              <a:ext uri="{FF2B5EF4-FFF2-40B4-BE49-F238E27FC236}">
                <a16:creationId xmlns:a16="http://schemas.microsoft.com/office/drawing/2014/main" id="{546DC02D-FC09-471A-8849-F05208CF1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3" y="2621176"/>
            <a:ext cx="7222444" cy="2166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46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30" y="1556792"/>
            <a:ext cx="5244075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72" y="1588465"/>
            <a:ext cx="5159613" cy="386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11560" y="573325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Recompilación</a:t>
            </a:r>
            <a:r>
              <a:rPr lang="es-ES" dirty="0"/>
              <a:t> del programa para cada sistema operativo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114559" y="573325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Una única compilación en </a:t>
            </a:r>
            <a:r>
              <a:rPr lang="es-ES" i="1" dirty="0"/>
              <a:t>Java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JDK</a:t>
            </a:r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Java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b="1" i="1" dirty="0">
                <a:solidFill>
                  <a:srgbClr val="0000FF"/>
                </a:solidFill>
              </a:rPr>
              <a:t>J</a:t>
            </a:r>
            <a:r>
              <a:rPr lang="es-ES" sz="2200" i="1" dirty="0">
                <a:solidFill>
                  <a:srgbClr val="0000FF"/>
                </a:solidFill>
              </a:rPr>
              <a:t>ava </a:t>
            </a:r>
            <a:r>
              <a:rPr lang="es-ES" sz="2200" b="1" i="1" dirty="0" err="1">
                <a:solidFill>
                  <a:srgbClr val="0000FF"/>
                </a:solidFill>
              </a:rPr>
              <a:t>D</a:t>
            </a:r>
            <a:r>
              <a:rPr lang="es-ES" sz="2200" i="1" dirty="0" err="1">
                <a:solidFill>
                  <a:srgbClr val="0000FF"/>
                </a:solidFill>
              </a:rPr>
              <a:t>evelopment</a:t>
            </a:r>
            <a:r>
              <a:rPr lang="es-ES" sz="2200" i="1" dirty="0">
                <a:solidFill>
                  <a:srgbClr val="0000FF"/>
                </a:solidFill>
              </a:rPr>
              <a:t> </a:t>
            </a:r>
            <a:r>
              <a:rPr lang="es-ES" sz="2200" b="1" i="1" dirty="0">
                <a:solidFill>
                  <a:srgbClr val="0000FF"/>
                </a:solidFill>
              </a:rPr>
              <a:t>K</a:t>
            </a:r>
            <a:r>
              <a:rPr lang="es-ES" sz="2200" i="1" dirty="0">
                <a:solidFill>
                  <a:srgbClr val="0000FF"/>
                </a:solidFill>
              </a:rPr>
              <a:t>it</a:t>
            </a:r>
            <a:r>
              <a:rPr lang="es-ES" sz="2200" dirty="0"/>
              <a:t>. Conjunto de programas y librerías que permiten desarrollar, compilar y ejecutar programas en Java.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Incluye el </a:t>
            </a:r>
            <a:r>
              <a:rPr lang="es-ES" sz="2200" b="1" i="1" dirty="0"/>
              <a:t>JRE</a:t>
            </a:r>
            <a:r>
              <a:rPr lang="es-ES" sz="2200" dirty="0"/>
              <a:t> 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sz="2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s-E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ava </a:t>
            </a:r>
            <a:r>
              <a:rPr lang="es-ES" sz="22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s-E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untime</a:t>
            </a:r>
            <a:r>
              <a:rPr lang="es-E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2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s-E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nvironment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s-ES" sz="2200" dirty="0"/>
              <a:t>, que consta de los mínimos componentes necesario para  ejecutar una aplicación Java, como son la máquina virtual y las librerías.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El </a:t>
            </a:r>
            <a:r>
              <a:rPr lang="es-ES" sz="2200" b="1" i="1" dirty="0"/>
              <a:t>JDK</a:t>
            </a:r>
            <a:r>
              <a:rPr lang="es-ES" sz="2200" dirty="0"/>
              <a:t> contiene, entre otras, las siguientes herramientas de consola: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>
                <a:solidFill>
                  <a:srgbClr val="0000FF"/>
                </a:solidFill>
              </a:rPr>
              <a:t>java</a:t>
            </a:r>
            <a:r>
              <a:rPr lang="es-ES" sz="2100" dirty="0"/>
              <a:t>. Es la máquina virtual de </a:t>
            </a:r>
            <a:r>
              <a:rPr lang="es-ES" sz="2100" i="1" dirty="0"/>
              <a:t>Java</a:t>
            </a:r>
            <a:r>
              <a:rPr lang="es-ES" sz="2100" dirty="0"/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javac</a:t>
            </a:r>
            <a:r>
              <a:rPr lang="es-ES" sz="2100" dirty="0"/>
              <a:t>. Es el compilador de </a:t>
            </a:r>
            <a:r>
              <a:rPr lang="es-ES" sz="2100" i="1" dirty="0"/>
              <a:t>Java</a:t>
            </a:r>
            <a:r>
              <a:rPr lang="es-ES" sz="2100" dirty="0"/>
              <a:t>. 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javap</a:t>
            </a:r>
            <a:r>
              <a:rPr lang="es-ES" sz="2100" dirty="0"/>
              <a:t>. Es un desensamblador de clases.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jdb</a:t>
            </a:r>
            <a:r>
              <a:rPr lang="es-ES" sz="2100" dirty="0"/>
              <a:t>. Es el depurador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debagger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s-ES" sz="2100" dirty="0"/>
              <a:t>de consola de </a:t>
            </a:r>
            <a:r>
              <a:rPr lang="es-ES" sz="2100" i="1" dirty="0"/>
              <a:t>Java</a:t>
            </a:r>
            <a:r>
              <a:rPr lang="es-ES" sz="2100" dirty="0"/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javadoc</a:t>
            </a:r>
            <a:r>
              <a:rPr lang="es-ES" sz="2100" dirty="0"/>
              <a:t>. Es el generador de documentación.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appletviewer</a:t>
            </a:r>
            <a:r>
              <a:rPr lang="es-ES" sz="2100" dirty="0"/>
              <a:t>. Visor de </a:t>
            </a:r>
            <a:r>
              <a:rPr lang="es-ES" sz="2100" i="1" dirty="0" err="1"/>
              <a:t>Applets</a:t>
            </a:r>
            <a:r>
              <a:rPr lang="es-ES" sz="2100" dirty="0"/>
              <a:t>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5072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aplicaciones </a:t>
            </a:r>
            <a:r>
              <a:rPr lang="es-ES" sz="32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 err="1">
                <a:solidFill>
                  <a:srgbClr val="0000FF"/>
                </a:solidFill>
              </a:rPr>
              <a:t>Applet</a:t>
            </a:r>
            <a:endParaRPr lang="es-ES" sz="2400" dirty="0">
              <a:solidFill>
                <a:srgbClr val="0000FF"/>
              </a:solidFill>
            </a:endParaRP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Son programas Java pensados para ser colocados dentro de una página web. Pueden ser interpretados por cualquier navegador con capacidades Java.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 err="1">
                <a:solidFill>
                  <a:srgbClr val="0000FF"/>
                </a:solidFill>
              </a:rPr>
              <a:t>Servlets</a:t>
            </a:r>
            <a:endParaRPr lang="es-ES" sz="2400" dirty="0">
              <a:solidFill>
                <a:srgbClr val="0000FF"/>
              </a:solidFill>
            </a:endParaRP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Son aplicaciones que se ejecutan en un servidor de aplicaciones web y que como resultado de su ejecución se origina una página web.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00FF"/>
                </a:solidFill>
              </a:rPr>
              <a:t>Aplicaciones de consola</a:t>
            </a: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Son programas independientes al igual que los creados con los lenguajes tradicionales.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00FF"/>
                </a:solidFill>
              </a:rPr>
              <a:t>Aplicaciones gráficas</a:t>
            </a: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Aquellas que utilizan las clases con capacidades gráficas (como </a:t>
            </a:r>
            <a:r>
              <a:rPr lang="es-ES" sz="2100" b="1" i="1" dirty="0" err="1"/>
              <a:t>awt</a:t>
            </a:r>
            <a:r>
              <a:rPr lang="es-ES" sz="2100" dirty="0"/>
              <a:t> por ejemplo).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1993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Entornos integrados de desarrollo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El código en Java se puede escribir en cualquier editor de texto. Y para compilar el código en </a:t>
            </a:r>
            <a:r>
              <a:rPr lang="es-ES" sz="2100" i="1" dirty="0" err="1"/>
              <a:t>bytecodes</a:t>
            </a:r>
            <a:r>
              <a:rPr lang="es-ES" sz="2100" dirty="0"/>
              <a:t>, sólo hace falta descargar la versión de </a:t>
            </a:r>
            <a:r>
              <a:rPr lang="es-ES" sz="2100" i="1" dirty="0"/>
              <a:t>JDK</a:t>
            </a:r>
            <a:r>
              <a:rPr lang="es-ES" sz="2100" dirty="0"/>
              <a:t> deseada. Sin embargo, la escritura y compilación de programas así utilizada es un poco incómoda. </a:t>
            </a:r>
          </a:p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Los </a:t>
            </a:r>
            <a:r>
              <a:rPr lang="es-ES" sz="2400" b="1" i="1" dirty="0" err="1">
                <a:solidFill>
                  <a:srgbClr val="0000FF"/>
                </a:solidFill>
              </a:rPr>
              <a:t>IDE</a:t>
            </a:r>
            <a:r>
              <a:rPr lang="es-ES" sz="2400" dirty="0" err="1"/>
              <a:t>s</a:t>
            </a:r>
            <a:r>
              <a:rPr lang="es-ES" sz="2100" dirty="0"/>
              <a:t> 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sz="2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ntegrated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evelopment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nvironment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s-ES" sz="2100" dirty="0"/>
              <a:t>son entornos de desarrollo integrados. En un mismo programa es posible escribir el código </a:t>
            </a:r>
            <a:r>
              <a:rPr lang="es-ES" sz="2100" i="1" dirty="0"/>
              <a:t>Java</a:t>
            </a:r>
            <a:r>
              <a:rPr lang="es-ES" sz="2100" dirty="0"/>
              <a:t>, compilarlo y ejecutarlo sin tener que cambiar de aplicación.</a:t>
            </a:r>
          </a:p>
        </p:txBody>
      </p:sp>
      <p:pic>
        <p:nvPicPr>
          <p:cNvPr id="2050" name="Picture 2" descr="https://www.eclipse.org/artwork/images/v2/logo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4" y="4365105"/>
            <a:ext cx="2140296" cy="5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ogramacion.codeandcoke.com/lib/exe/fetch.php?cache=&amp;media=bloque1:netbean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43" y="4158712"/>
            <a:ext cx="1903872" cy="92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lamopc.org/graphics/r00204i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9" y="5314496"/>
            <a:ext cx="1345921" cy="1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75" y="525111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Resultado de imagen de IntelliJ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12" descr="Resultado de imagen de IntelliJ IDE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56" y="5310959"/>
            <a:ext cx="1118264" cy="11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2.bp.blogspot.com/-BpW-zbEGUmo/WHx3DcnP3UI/AAAAAAAAQls/7dt8gLzchdQP6Ot8Typkbu74AhuJ9H-ygCLcB/s1600/intelli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05" y="4276478"/>
            <a:ext cx="2398127" cy="64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76" y="5314496"/>
            <a:ext cx="1458056" cy="106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9644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Los programas en </a:t>
            </a:r>
            <a:r>
              <a:rPr lang="es-ES" sz="32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6" y="3717032"/>
            <a:ext cx="4662264" cy="34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95536" y="1340768"/>
            <a:ext cx="83529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Los programas o aplicaciones en Java se componen de una serie de ficheros </a:t>
            </a:r>
            <a:r>
              <a:rPr lang="es-ES" sz="2100" b="1" dirty="0">
                <a:solidFill>
                  <a:srgbClr val="0000FF"/>
                </a:solidFill>
              </a:rPr>
              <a:t>.</a:t>
            </a:r>
            <a:r>
              <a:rPr lang="es-ES" sz="2100" b="1" dirty="0" err="1">
                <a:solidFill>
                  <a:srgbClr val="0000FF"/>
                </a:solidFill>
              </a:rPr>
              <a:t>class</a:t>
            </a:r>
            <a:r>
              <a:rPr lang="es-ES" sz="2100" b="1" dirty="0">
                <a:solidFill>
                  <a:srgbClr val="0000FF"/>
                </a:solidFill>
              </a:rPr>
              <a:t> </a:t>
            </a:r>
            <a:r>
              <a:rPr lang="es-ES" sz="2100" dirty="0"/>
              <a:t>(ficheros en </a:t>
            </a:r>
            <a:r>
              <a:rPr lang="es-ES" sz="2100" i="1" dirty="0" err="1"/>
              <a:t>bytecode</a:t>
            </a:r>
            <a:r>
              <a:rPr lang="es-ES" sz="2100" i="1" dirty="0"/>
              <a:t>)</a:t>
            </a:r>
            <a:r>
              <a:rPr lang="es-ES" sz="2100" dirty="0"/>
              <a:t> que contienen las clases del programa.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Estos ficheros no tienen por qué estar situados en un directorio concreto, si no que pueden estar distribuidos en varios discos duros o incluso en varias máquinas.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La aplicación se ejecuta desde el método principal o </a:t>
            </a:r>
            <a:r>
              <a:rPr lang="es-ES" sz="2100" b="1" i="1" dirty="0" err="1">
                <a:solidFill>
                  <a:srgbClr val="0000FF"/>
                </a:solidFill>
              </a:rPr>
              <a:t>main</a:t>
            </a:r>
            <a:r>
              <a:rPr lang="es-ES" sz="2100" b="1" i="1" dirty="0">
                <a:solidFill>
                  <a:srgbClr val="0000FF"/>
                </a:solidFill>
              </a:rPr>
              <a:t>() </a:t>
            </a:r>
            <a:r>
              <a:rPr lang="es-ES" sz="2100" dirty="0"/>
              <a:t>situado en una clase. A partir de aquí se van creando objetos a partir de las clases y se va ejecutando la aplicación. 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5652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58619" y="1815206"/>
            <a:ext cx="7826762" cy="3908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Programa </a:t>
            </a:r>
            <a:r>
              <a:rPr lang="es-E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endParaRPr lang="es-ES" sz="2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>
              <a:spcBef>
                <a:spcPts val="600"/>
              </a:spcBef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Lo único que hace este programa </a:t>
            </a:r>
          </a:p>
          <a:p>
            <a:pPr lvl="1"/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es mostrar la cadena “Hola Mundo” </a:t>
            </a:r>
          </a:p>
          <a:p>
            <a:pPr lvl="1"/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por pantalla */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(“Hola Mundo”);</a:t>
            </a:r>
          </a:p>
          <a:p>
            <a:pPr lvl="1">
              <a:spcAft>
                <a:spcPts val="600"/>
              </a:spcAft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2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17759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9208" y="332656"/>
            <a:ext cx="8229600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ÍNDICE</a:t>
            </a:r>
            <a:endParaRPr lang="es-E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187624" y="1391063"/>
            <a:ext cx="7200800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Algoritmos y Diagramas de Flujo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Programas y Lenguajes de Programación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El lenguaje Java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Entornos Integrados de Desarrollo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Estructura y bloques fundamentales de un programa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Tipos de datos simples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Constantes y literales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Variables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Operadores y expresiones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Conversiones de tipos 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Fases de desarrollo de software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892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La clase </a:t>
            </a:r>
            <a:r>
              <a:rPr lang="es-E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holamundo</a:t>
            </a:r>
            <a:endParaRPr lang="es-ES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Arial" panose="020B0604020202020204" pitchFamily="34" charset="0"/>
              </a:rPr>
              <a:t>En </a:t>
            </a:r>
            <a:r>
              <a:rPr lang="es-ES" sz="2100" i="1" dirty="0">
                <a:cs typeface="Arial" panose="020B0604020202020204" pitchFamily="34" charset="0"/>
              </a:rPr>
              <a:t>Java</a:t>
            </a:r>
            <a:r>
              <a:rPr lang="es-ES" sz="2100" dirty="0">
                <a:cs typeface="Arial" panose="020B0604020202020204" pitchFamily="34" charset="0"/>
              </a:rPr>
              <a:t> generalmente cada </a:t>
            </a:r>
            <a:r>
              <a:rPr lang="es-ES" sz="2100" b="1" i="1" dirty="0">
                <a:solidFill>
                  <a:srgbClr val="0000FF"/>
                </a:solidFill>
                <a:cs typeface="Arial" panose="020B0604020202020204" pitchFamily="34" charset="0"/>
              </a:rPr>
              <a:t>clase</a:t>
            </a:r>
            <a:r>
              <a:rPr lang="es-ES" sz="21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s-ES" sz="2100" dirty="0">
                <a:cs typeface="Arial" panose="020B0604020202020204" pitchFamily="34" charset="0"/>
              </a:rPr>
              <a:t>es un fichero distinto. </a:t>
            </a: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Arial" panose="020B0604020202020204" pitchFamily="34" charset="0"/>
              </a:rPr>
              <a:t>Las </a:t>
            </a:r>
            <a:r>
              <a:rPr lang="es-ES" sz="2100" i="1" dirty="0">
                <a:cs typeface="Arial" panose="020B0604020202020204" pitchFamily="34" charset="0"/>
              </a:rPr>
              <a:t>clases</a:t>
            </a:r>
            <a:r>
              <a:rPr lang="es-ES" sz="2100" dirty="0">
                <a:cs typeface="Arial" panose="020B0604020202020204" pitchFamily="34" charset="0"/>
              </a:rPr>
              <a:t> tienen el mismo nombre que su fichero </a:t>
            </a:r>
            <a:r>
              <a:rPr lang="es-ES" sz="2100" b="1" dirty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  <a:r>
              <a:rPr lang="es-ES" sz="20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s-ES" sz="21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s-ES" sz="2100" dirty="0">
                <a:cs typeface="Arial" panose="020B0604020202020204" pitchFamily="34" charset="0"/>
              </a:rPr>
              <a:t>y es importante que mayúsculas y minúsculas coincidan. La clase abarca desde la primera llave que abre hasta la última que cierra.</a:t>
            </a: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Arial" panose="020B0604020202020204" pitchFamily="34" charset="0"/>
              </a:rPr>
              <a:t>Si existieran varias clases en el fichero, la clase cuyo nombre coincide con el nombre del fichero debería llevar el modificador </a:t>
            </a:r>
            <a:r>
              <a:rPr lang="es-ES" sz="2100" dirty="0" err="1">
                <a:cs typeface="Arial" panose="020B0604020202020204" pitchFamily="34" charset="0"/>
              </a:rPr>
              <a:t>public</a:t>
            </a:r>
            <a:r>
              <a:rPr lang="es-ES" sz="2100" dirty="0">
                <a:cs typeface="Arial" panose="020B0604020202020204" pitchFamily="34" charset="0"/>
              </a:rPr>
              <a:t> (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r>
              <a:rPr lang="es-ES" sz="2100" dirty="0">
                <a:cs typeface="Arial" panose="020B0604020202020204" pitchFamily="34" charset="0"/>
              </a:rPr>
              <a:t>) y es la que e puede utilizar desde fuera del fichero.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735796" y="5157192"/>
            <a:ext cx="367240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0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La función o método </a:t>
            </a:r>
            <a:r>
              <a:rPr lang="es-E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0088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cs typeface="Courier New" panose="02070309020205020404" pitchFamily="49" charset="0"/>
              </a:rPr>
              <a:t>El código Java en las clases se agrupa en métodos o funciones. Cuando </a:t>
            </a:r>
            <a:r>
              <a:rPr lang="es-ES" sz="2200" i="1" dirty="0">
                <a:cs typeface="Courier New" panose="02070309020205020404" pitchFamily="49" charset="0"/>
              </a:rPr>
              <a:t>Java</a:t>
            </a:r>
            <a:r>
              <a:rPr lang="es-ES" sz="2200" dirty="0">
                <a:cs typeface="Courier New" panose="02070309020205020404" pitchFamily="49" charset="0"/>
              </a:rPr>
              <a:t> va a ejecutar el código de una clase, lo primero que hace es buscar el método </a:t>
            </a:r>
            <a:r>
              <a:rPr lang="es-ES" sz="2200" b="1" i="1" dirty="0" err="1">
                <a:cs typeface="Courier New" panose="02070309020205020404" pitchFamily="49" charset="0"/>
              </a:rPr>
              <a:t>main</a:t>
            </a:r>
            <a:r>
              <a:rPr lang="es-ES" sz="2200" dirty="0">
                <a:cs typeface="Courier New" panose="02070309020205020404" pitchFamily="49" charset="0"/>
              </a:rPr>
              <a:t> de dicha clase para ejecutarlo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47106" y="3573016"/>
            <a:ext cx="57966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dirty="0"/>
          </a:p>
        </p:txBody>
      </p:sp>
      <p:sp>
        <p:nvSpPr>
          <p:cNvPr id="3" name="2 Rectángulo"/>
          <p:cNvSpPr/>
          <p:nvPr/>
        </p:nvSpPr>
        <p:spPr>
          <a:xfrm>
            <a:off x="1043980" y="5246914"/>
            <a:ext cx="71710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cs typeface="Courier New" panose="02070309020205020404" pitchFamily="49" charset="0"/>
              </a:rPr>
              <a:t>El método </a:t>
            </a:r>
            <a:r>
              <a:rPr lang="es-ES" sz="2200" b="1" i="1" dirty="0" err="1">
                <a:cs typeface="Courier New" panose="02070309020205020404" pitchFamily="49" charset="0"/>
              </a:rPr>
              <a:t>main</a:t>
            </a:r>
            <a:r>
              <a:rPr lang="es-ES" sz="2200" b="1" i="1" dirty="0">
                <a:cs typeface="Courier New" panose="02070309020205020404" pitchFamily="49" charset="0"/>
              </a:rPr>
              <a:t> </a:t>
            </a:r>
            <a:r>
              <a:rPr lang="es-ES" sz="2200" dirty="0">
                <a:cs typeface="Courier New" panose="02070309020205020404" pitchFamily="49" charset="0"/>
              </a:rPr>
              <a:t>abarca todo el código contenido entre llaves.</a:t>
            </a:r>
            <a:endParaRPr lang="es-ES" sz="22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1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200" dirty="0"/>
              <a:t>El método </a:t>
            </a:r>
            <a:r>
              <a:rPr lang="es-E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/>
              <a:t>mantiene las siguientes particularidades: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Es público (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dirty="0">
                <a:cs typeface="Courier New" panose="02070309020205020404" pitchFamily="49" charset="0"/>
              </a:rPr>
              <a:t>). Esto es así para poder llamarlo desde cualquier lado.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Es estático (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dirty="0">
                <a:cs typeface="Courier New" panose="02070309020205020404" pitchFamily="49" charset="0"/>
              </a:rPr>
              <a:t>). Al ser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dirty="0">
                <a:cs typeface="Courier New" panose="02070309020205020404" pitchFamily="49" charset="0"/>
              </a:rPr>
              <a:t> se le puede llamar sin tener que instanciar la clase.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No devuelve ningún valor (modificador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200" dirty="0">
                <a:cs typeface="Courier New" panose="02070309020205020404" pitchFamily="49" charset="0"/>
              </a:rPr>
              <a:t>).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Admite una serie de parámetros (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200" dirty="0">
                <a:cs typeface="Courier New" panose="02070309020205020404" pitchFamily="49" charset="0"/>
              </a:rPr>
              <a:t>) que en este ejemplo concreto no son utilizados.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8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Mostrar texto por pantalla</a:t>
            </a:r>
            <a:endParaRPr lang="es-E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0088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Courier New" panose="02070309020205020404" pitchFamily="49" charset="0"/>
              </a:rPr>
              <a:t>El texto se mostrará por pantalla ejecutando la siguiente línea: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47106" y="2614999"/>
            <a:ext cx="6453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(“Hola Mundo”);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95536" y="3501008"/>
            <a:ext cx="832635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Courier New" panose="02070309020205020404" pitchFamily="49" charset="0"/>
              </a:rPr>
              <a:t>Para sacar información por pantalla en Java se utiliza la clase </a:t>
            </a:r>
            <a:r>
              <a:rPr lang="es-ES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21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que puede ser llamada desde cualquier punto del programa, la cual tiene un atributo </a:t>
            </a:r>
            <a:r>
              <a:rPr lang="es-E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ES" sz="21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que a su vez tiene dos métodos muy utilizados: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100" dirty="0">
                <a:cs typeface="Courier New" panose="02070309020205020404" pitchFamily="49" charset="0"/>
              </a:rPr>
              <a:t>y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100" dirty="0">
                <a:cs typeface="Courier New" panose="02070309020205020404" pitchFamily="49" charset="0"/>
              </a:rPr>
              <a:t>. La diferencia entre estos dos últimos métodos es que en el segundo se añade un retorno de línea al texto introducido. </a:t>
            </a: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Courier New" panose="02070309020205020404" pitchFamily="49" charset="0"/>
              </a:rPr>
              <a:t>La orden termina en </a:t>
            </a:r>
            <a:r>
              <a:rPr lang="es-ES" sz="2100" b="1" dirty="0">
                <a:solidFill>
                  <a:srgbClr val="0000FF"/>
                </a:solidFill>
                <a:cs typeface="Courier New" panose="02070309020205020404" pitchFamily="49" charset="0"/>
              </a:rPr>
              <a:t>;</a:t>
            </a:r>
            <a:r>
              <a:rPr lang="es-ES" sz="2100" b="1" dirty="0"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(todas las ordenes en </a:t>
            </a:r>
            <a:r>
              <a:rPr lang="es-ES" sz="2100" i="1" dirty="0">
                <a:cs typeface="Courier New" panose="02070309020205020404" pitchFamily="49" charset="0"/>
              </a:rPr>
              <a:t>Java</a:t>
            </a:r>
            <a:r>
              <a:rPr lang="es-ES" sz="2100" dirty="0">
                <a:cs typeface="Courier New" panose="02070309020205020404" pitchFamily="49" charset="0"/>
              </a:rPr>
              <a:t> terminan en ; salvo los cierres del llaves)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2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datos simples 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28332"/>
              </p:ext>
            </p:extLst>
          </p:nvPr>
        </p:nvGraphicFramePr>
        <p:xfrm>
          <a:off x="365110" y="1700808"/>
          <a:ext cx="8352928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Tipo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Información representada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Rango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/>
                        <a:t>-128 </a:t>
                      </a:r>
                      <a:r>
                        <a:rPr lang="es-ES" sz="1700" dirty="0">
                          <a:sym typeface="Wingdings" panose="05000000000000000000" pitchFamily="2" charset="2"/>
                        </a:rPr>
                        <a:t> +127</a:t>
                      </a:r>
                      <a:endParaRPr lang="es-E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/>
                        <a:t>Se utilizan</a:t>
                      </a:r>
                      <a:r>
                        <a:rPr lang="es-ES" sz="1700" baseline="0" dirty="0"/>
                        <a:t> 8 bits (1 byte) para almacenar el dato.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/>
                        <a:t>-32768 </a:t>
                      </a:r>
                      <a:r>
                        <a:rPr lang="es-ES" sz="1700" dirty="0">
                          <a:sym typeface="Wingdings" panose="05000000000000000000" pitchFamily="2" charset="2"/>
                        </a:rPr>
                        <a:t>  +32767</a:t>
                      </a:r>
                      <a:endParaRPr lang="es-E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de 16 bits de longitud (independientemente de la plataforma).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int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-2147483648 ←→ +2147483647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de 32 bits de longitud (independientemente de la plataforma).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long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-9223372036854775 808 ←→ +92233720 36854775807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de 64 bits de longitud (independientemente de la plataforma).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07028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datos simples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18254"/>
              </p:ext>
            </p:extLst>
          </p:nvPr>
        </p:nvGraphicFramePr>
        <p:xfrm>
          <a:off x="395536" y="1397000"/>
          <a:ext cx="835292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Tipo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Información representada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Rango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char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enteros</a:t>
                      </a:r>
                      <a:r>
                        <a:rPr lang="es-ES" baseline="0" dirty="0"/>
                        <a:t> y caracteres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←→ 65535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rango es para representar números en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los ASCII se representan con los valores del 0 al 127. ASCII es un subconjunto del juego de caracteres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float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Datos en coma</a:t>
                      </a:r>
                      <a:r>
                        <a:rPr lang="es-ES" baseline="0" dirty="0"/>
                        <a:t> flotante de 32 bits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Precisión aproximada de 7 dígitos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en coma flotante de 32 bits en formato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754 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 bit de signo, 8 para el exponente y 24 para la mantisa)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double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 coma</a:t>
                      </a:r>
                      <a:r>
                        <a:rPr lang="es-ES" baseline="0" dirty="0"/>
                        <a:t> flotante de 32 bits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Precisión aproximada de 16 dígitos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en coma flotante de 64 bits en formato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754 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 bit de signo, 11 para el exponente y 52 para la mantisa)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boolean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Valores booleanos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true/false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Utilizado para evaluar si el resultado de una expresión booleanas es verdadero (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o falso (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datos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7149BE-4E27-4CC7-8A80-B90E503F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2" y="1000896"/>
            <a:ext cx="8532440" cy="54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9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Constantes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1124744"/>
            <a:ext cx="8640960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Las constantes se utilizan en datos que nunca varían (por ejemplo: PI, IVA, etc.).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Utilizando constantes y no variables nos aseguramos de que su valor no va a poder ser modificado nunca.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Usar constantes permite centralizar el valor de un dato en una sola línea de código.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ejemplo: si se quiere cambiar el valor del IVA, pongamos que es 16, se hará solamente en una línea en vez de si se utiliza el valor 16 en muchas partes del programa.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Las constantes se declaran siguiendo el siguiente formato: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[</a:t>
            </a:r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&lt;tipo</a:t>
            </a:r>
            <a:r>
              <a:rPr lang="es-ES" sz="20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s-ES" sz="20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datos&gt; &lt;nombre</a:t>
            </a:r>
            <a:r>
              <a:rPr lang="es-ES" sz="20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&lt;valor&gt;;</a:t>
            </a:r>
          </a:p>
          <a:p>
            <a:pPr marL="357188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Donde el calificador 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identificará que es una constante, la palabra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 se declara implicará que solo existirá una copia de dicha constante en el programa aunque se declare varias veces, el tipo de datos de la constante seguido del nombre y por último el valor que toma</a:t>
            </a:r>
            <a:r>
              <a:rPr lang="es-ES" sz="2100" dirty="0"/>
              <a:t>.</a:t>
            </a:r>
          </a:p>
          <a:p>
            <a:pPr marL="357188" algn="ctr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PI=3.141592;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6955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126876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Una variable es una zona de memoria donde se puede almacenar información del tipo que desee el programador.</a:t>
            </a:r>
            <a:endParaRPr lang="es-E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2256127"/>
            <a:ext cx="784887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=15;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miembro de la clase 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{ </a:t>
            </a:r>
          </a:p>
          <a:p>
            <a:pPr marL="1431925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variables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locales 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/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431925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(“LA SUMA ES: “ +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5576" y="5301208"/>
            <a:ext cx="79928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variables declaradas en el bloque de la clase como </a:t>
            </a:r>
            <a:r>
              <a:rPr lang="es-ES" sz="2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consideran miembros de la clase, mientras que las variables </a:t>
            </a:r>
            <a:r>
              <a:rPr lang="es-ES" sz="2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es-E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suma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pertenecen al método </a:t>
            </a:r>
            <a:r>
              <a:rPr lang="es-ES" sz="2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solo pueden ser utilizados en el mismo.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1917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359532" y="1064051"/>
            <a:ext cx="8424936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rgbClr val="0000FF"/>
                </a:solidFill>
              </a:rPr>
              <a:t>Declaración 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Una variable se define especificando el tipo y su nombre.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Se utiliza la palabra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100" dirty="0"/>
              <a:t> para indicar la ausencia de un tipo de variable determinado.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Las variables no pueden declararse fuera de una clase. Se declaran dentro de un bloque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(por bloque se entiende el contenido entre las llaves { })</a:t>
            </a:r>
            <a:r>
              <a:rPr lang="es-ES" sz="2100" dirty="0"/>
              <a:t> y son accesibles solo dentro de ese bloque.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Las variables declaradas en el bloque de código de un método son variables que se crean cuando el bloque se declara, y se destruyen cuando finaliza la ejecución de dicho bloque. 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Una variable local no puede ser declarada como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100" dirty="0"/>
              <a:t>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El nombre que se le da a una variable es muy importante; intenta usar siempre nombres significativos que, de alguna forma, identifiquen el contenido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endParaRPr lang="es-ES" sz="21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2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Algoritmos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70C0"/>
                </a:solidFill>
              </a:rPr>
              <a:t>¿Qué es un </a:t>
            </a:r>
            <a:r>
              <a:rPr lang="es-ES" sz="2400" b="1" i="1" dirty="0">
                <a:solidFill>
                  <a:srgbClr val="0070C0"/>
                </a:solidFill>
              </a:rPr>
              <a:t>algoritmo</a:t>
            </a:r>
            <a:r>
              <a:rPr lang="es-ES" sz="2400" dirty="0">
                <a:solidFill>
                  <a:srgbClr val="0070C0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Conjunto de instrucciones que se deben seguir para resolver un problema.</a:t>
            </a:r>
          </a:p>
          <a:p>
            <a:pPr marL="342900" indent="-342900" algn="just">
              <a:spcBef>
                <a:spcPts val="18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70C0"/>
                </a:solidFill>
              </a:rPr>
              <a:t>Características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b="1" dirty="0"/>
              <a:t>Preciso</a:t>
            </a:r>
            <a:r>
              <a:rPr lang="es-ES" sz="2400" dirty="0"/>
              <a:t>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explicación de cada uno de los pasos a seguir debe ser suficientemente clara, sin ambigüedades.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b="1" dirty="0"/>
              <a:t>Finito</a:t>
            </a:r>
            <a:r>
              <a:rPr lang="es-ES" sz="2400" dirty="0"/>
              <a:t>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Debe tener un principio y un fin.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b="1" dirty="0"/>
              <a:t>Bien definido</a:t>
            </a:r>
            <a:r>
              <a:rPr lang="es-ES" sz="2400" dirty="0"/>
              <a:t>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mismo algoritmo ante los mismos elementos de entrada debe dar siempre los mismos resultados.</a:t>
            </a:r>
            <a:r>
              <a:rPr lang="es-ES" sz="2400" dirty="0"/>
              <a:t> </a:t>
            </a:r>
          </a:p>
          <a:p>
            <a:pPr marL="342900" indent="-342900" algn="just">
              <a:spcBef>
                <a:spcPts val="1800"/>
              </a:spcBef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70C0"/>
                </a:solidFill>
              </a:rPr>
              <a:t>Representación gráfica: </a:t>
            </a:r>
            <a:r>
              <a:rPr lang="es-ES" sz="2400" b="1" dirty="0"/>
              <a:t>Diagrama de flujo</a:t>
            </a:r>
            <a:r>
              <a:rPr lang="es-ES" sz="2400" dirty="0"/>
              <a:t>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9653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372412" y="1179306"/>
            <a:ext cx="842493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8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rgbClr val="0000FF"/>
                </a:solidFill>
              </a:rPr>
              <a:t>Inicialización</a:t>
            </a:r>
          </a:p>
          <a:p>
            <a:pPr marL="628650" lvl="1" indent="-2667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Las variables miembros de una clase se inicializan por defecto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(las numéricas con </a:t>
            </a:r>
            <a:r>
              <a:rPr lang="es-ES" sz="2100" i="1" dirty="0">
                <a:solidFill>
                  <a:srgbClr val="0000FF"/>
                </a:solidFill>
              </a:rPr>
              <a:t>0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los caracteres con </a:t>
            </a:r>
            <a:r>
              <a:rPr lang="es-ES" sz="2100" i="1" dirty="0">
                <a:solidFill>
                  <a:srgbClr val="0000FF"/>
                </a:solidFill>
              </a:rPr>
              <a:t>‘\0’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las referencias a objetos y cadenas con </a:t>
            </a:r>
            <a:r>
              <a:rPr lang="es-ES" sz="2100" i="1" dirty="0" err="1">
                <a:solidFill>
                  <a:srgbClr val="0000FF"/>
                </a:solidFill>
              </a:rPr>
              <a:t>null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s-ES" sz="2100" dirty="0"/>
              <a:t>, mientras que las variables locales no se inicializan por defecto.</a:t>
            </a:r>
          </a:p>
          <a:p>
            <a:pPr marL="342900" indent="-34290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rgbClr val="0000FF"/>
                </a:solidFill>
              </a:rPr>
              <a:t>Visibilidad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i="1" dirty="0"/>
              <a:t>Visibilidad</a:t>
            </a:r>
            <a:r>
              <a:rPr lang="es-ES" sz="2100" dirty="0"/>
              <a:t> (o </a:t>
            </a:r>
            <a:r>
              <a:rPr lang="es-ES" sz="2100" i="1" dirty="0"/>
              <a:t>ámbito</a:t>
            </a:r>
            <a:r>
              <a:rPr lang="es-ES" sz="2100" dirty="0"/>
              <a:t>) de una variable es la parte del código de una aplicación donde la variable es accesible y puede ser utilizada.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Por regla general, en Java, todas las variables que están dentro de un bloque (entre { y }) son visibles y existen dentro de dicho bloque. Las funciones miembro de una clase, podrán acceder a todas las variables miembro de dicha clase pero no a las variables locales de otra función miembro.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9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392177" y="1136055"/>
            <a:ext cx="87844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Ejemplos de utilización de tipos de datos en la declaración de variables: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31569"/>
              </p:ext>
            </p:extLst>
          </p:nvPr>
        </p:nvGraphicFramePr>
        <p:xfrm>
          <a:off x="395536" y="1772816"/>
          <a:ext cx="8352928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Tipo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Código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a;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b, c=5;</a:t>
                      </a:r>
                      <a:endParaRPr lang="es-E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int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d=-25;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e=0xA134;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long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x=2244;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y=4L;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la letra L en este caso indica Long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char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car1=‘A’;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car1 y car2 son lo mismo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car2=65; 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porque el 65 en decimal es la ‘A’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float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pi=3.1416;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pi=3.1416F;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//la F en este caso indica </a:t>
                      </a:r>
                      <a:r>
                        <a:rPr lang="es-ES" sz="16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s-E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medio=1/2F;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0.5 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double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millon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=1e6;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1x10</a:t>
                      </a:r>
                      <a:r>
                        <a:rPr lang="es-ES" sz="1600" baseline="30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medio=1/2D;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0.5, la D indica </a:t>
                      </a:r>
                      <a:r>
                        <a:rPr lang="es-ES" sz="16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2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Normas de estilo y palabras clave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14805" y="1340768"/>
            <a:ext cx="835292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Normas de estilo</a:t>
            </a:r>
          </a:p>
          <a:p>
            <a:pPr marL="358775" algn="just">
              <a:buClr>
                <a:srgbClr val="0000CC"/>
              </a:buClr>
            </a:pPr>
            <a:r>
              <a:rPr lang="es-ES" sz="2200" dirty="0"/>
              <a:t>Las </a:t>
            </a:r>
            <a:r>
              <a:rPr lang="es-ES" sz="2200" b="1" dirty="0"/>
              <a:t>constantes</a:t>
            </a:r>
            <a:r>
              <a:rPr lang="es-ES" sz="2200" dirty="0"/>
              <a:t> se declaran en </a:t>
            </a:r>
            <a:r>
              <a:rPr lang="es-ES" sz="2200" i="1" dirty="0"/>
              <a:t>mayúscula</a:t>
            </a:r>
            <a:r>
              <a:rPr lang="es-ES" sz="2200" dirty="0"/>
              <a:t> mientas que las </a:t>
            </a:r>
            <a:r>
              <a:rPr lang="es-ES" sz="2200" b="1" dirty="0"/>
              <a:t>variables</a:t>
            </a:r>
            <a:r>
              <a:rPr lang="es-ES" sz="2200" dirty="0"/>
              <a:t> se hacen en </a:t>
            </a:r>
            <a:r>
              <a:rPr lang="es-ES" sz="2200" i="1" dirty="0"/>
              <a:t>minúscula</a:t>
            </a:r>
            <a:r>
              <a:rPr lang="es-ES" sz="2200" dirty="0"/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130" y="2780928"/>
            <a:ext cx="8352928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Palabras reservadas o clave </a:t>
            </a:r>
          </a:p>
          <a:p>
            <a:pPr marL="35877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Las palabras clave son las órdenes del lenguaje de programación. El compilador espera esos identificadores para comprender el programa, compilarlo y poder ejecutarlo. Por lo tanto queda </a:t>
            </a:r>
            <a:r>
              <a:rPr lang="es-ES" sz="2200" b="1" dirty="0"/>
              <a:t>PROHIBIDO</a:t>
            </a:r>
            <a:r>
              <a:rPr lang="es-ES" sz="2200" dirty="0"/>
              <a:t> utilizar palabras clave como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2200" dirty="0"/>
              <a:t>… utilizadas por el propio Java para nombrar variables dentro de un programa.</a:t>
            </a:r>
          </a:p>
          <a:p>
            <a:pPr marL="358775" algn="just">
              <a:spcBef>
                <a:spcPts val="600"/>
              </a:spcBef>
              <a:buClr>
                <a:srgbClr val="0000CC"/>
              </a:buClr>
            </a:pPr>
            <a:r>
              <a:rPr lang="es-ES" sz="2200" dirty="0"/>
              <a:t>Tampoco se pueden utilizar caracteres especiales para nombrar variables, como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ES" sz="2200" dirty="0"/>
              <a:t>,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2200" dirty="0"/>
              <a:t>,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2200" dirty="0"/>
              <a:t>…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4720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Enumerados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130" y="1213733"/>
            <a:ext cx="8352928" cy="516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Los enumerados son conjuntos de valores constantes para los que no existe un tipo predefinido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Por ejemplo, no existe ningún tipo predefinido para representar los días de la semana, las estaciones, etc.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Para definir un tipo enumerado con sus valores se haría de la siguiente forma:</a:t>
            </a:r>
          </a:p>
          <a:p>
            <a:pPr lvl="2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 err="1"/>
              <a:t>enum</a:t>
            </a:r>
            <a:r>
              <a:rPr lang="es-ES" sz="2400" dirty="0"/>
              <a:t> </a:t>
            </a:r>
            <a:r>
              <a:rPr lang="es-ES" sz="2400" dirty="0" err="1"/>
              <a:t>DíaSemana</a:t>
            </a:r>
            <a:r>
              <a:rPr lang="es-ES" sz="2400" dirty="0"/>
              <a:t> {LUNES, MARTES, MIÉRCOLES, JUEVES, VIERNES, SABADO, DOMINGO}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	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	</a:t>
            </a:r>
            <a:r>
              <a:rPr lang="es-ES" sz="2400" dirty="0" err="1"/>
              <a:t>enum</a:t>
            </a:r>
            <a:r>
              <a:rPr lang="es-ES" sz="2400" dirty="0"/>
              <a:t> </a:t>
            </a:r>
            <a:r>
              <a:rPr lang="es-ES" sz="2400" dirty="0" err="1"/>
              <a:t>TurnoDeClase</a:t>
            </a:r>
            <a:r>
              <a:rPr lang="es-ES" sz="2400" dirty="0"/>
              <a:t> {MAÑANA, TARDE}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endParaRPr lang="es-ES" sz="2400" dirty="0"/>
          </a:p>
          <a:p>
            <a:pPr lvl="2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 err="1"/>
              <a:t>enum</a:t>
            </a:r>
            <a:r>
              <a:rPr lang="es-ES" sz="2400" dirty="0"/>
              <a:t> </a:t>
            </a:r>
            <a:r>
              <a:rPr lang="es-ES" sz="2400" dirty="0" err="1"/>
              <a:t>TipoDeClase</a:t>
            </a:r>
            <a:r>
              <a:rPr lang="es-ES" sz="2400" dirty="0"/>
              <a:t> {TEORIA, LABORATORIO, SEMINARIO, CHARLA,EXPERIMENTO}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88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Enumerados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34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231255-68AE-46BB-B019-B6A8A19B1E90}"/>
              </a:ext>
            </a:extLst>
          </p:cNvPr>
          <p:cNvSpPr txBox="1"/>
          <p:nvPr/>
        </p:nvSpPr>
        <p:spPr>
          <a:xfrm>
            <a:off x="179512" y="1443841"/>
            <a:ext cx="896448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Dias</a:t>
            </a:r>
            <a:r>
              <a:rPr lang="es-ES" sz="20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LUNES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MARTES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MIÉRCOLES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JUEVES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VIERNES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SABADO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DOMINGO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s-ES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sz="20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8872" indent="0">
              <a:buNone/>
            </a:pPr>
            <a:endParaRPr lang="es-E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hoy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JUEVES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DOMINGO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ES" sz="20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"Hoy es "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ES" sz="20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hoy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ES" sz="20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 ultimo día es "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s-ES" sz="20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s-ES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082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aritméticos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21207"/>
              </p:ext>
            </p:extLst>
          </p:nvPr>
        </p:nvGraphicFramePr>
        <p:xfrm>
          <a:off x="1643844" y="1988840"/>
          <a:ext cx="5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4725144"/>
            <a:ext cx="835292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Ejemplos:  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a=2, b;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b=a*a;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b=4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b=b-a;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b=2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b=b+a+10;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b=14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b=b/a;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b=7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b%a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b=1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6402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55213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relacionales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93240"/>
              </p:ext>
            </p:extLst>
          </p:nvPr>
        </p:nvGraphicFramePr>
        <p:xfrm>
          <a:off x="1187624" y="2492896"/>
          <a:ext cx="676875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menor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mayor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menor o igual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mayor o igual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igual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distinto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4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55213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relacionales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2204864"/>
            <a:ext cx="835292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Ejemplos:    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a=2, b=5;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a&gt;b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a&lt;b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a&gt;=b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a&lt;=b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a==b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a!=b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0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lógicos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91"/>
              </p:ext>
            </p:extLst>
          </p:nvPr>
        </p:nvGraphicFramePr>
        <p:xfrm>
          <a:off x="539552" y="2204864"/>
          <a:ext cx="8208912" cy="412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22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dirty="0"/>
                        <a:t>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dirty="0"/>
                        <a:t>Uso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AND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B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El resultado será TRUE si ambos operandos son TRUE y FALSE en caso contrario 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OR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B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El resultado será FALSE si ambos operandos son FALSE y TRUE en caso contrario 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NOT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A 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Si el operando es TRUE, el resultado es FALSE;           si el operando es FALSE, el resultado es TRUE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XOR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El resultado será TRUE si un operando es TRUE y el otro es FALSE, y FALSE en caso contrario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8589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lógicos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80503"/>
              </p:ext>
            </p:extLst>
          </p:nvPr>
        </p:nvGraphicFramePr>
        <p:xfrm>
          <a:off x="1547664" y="2060848"/>
          <a:ext cx="63367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+mn-lt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+mn-lt"/>
                          <a:cs typeface="Courier New" panose="02070309020205020404" pitchFamily="49" charset="0"/>
                        </a:rPr>
                        <a:t>||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+mn-lt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+mn-lt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98730" y="4509120"/>
            <a:ext cx="83497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Ejemplos:     </a:t>
            </a:r>
          </a:p>
          <a:p>
            <a:pPr marL="361950" algn="just"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x=2, y=5;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res=x&gt;y &amp;&amp; x&gt;=y;  	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res=x&lt;y &amp;&amp; x&lt;=y;  	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res=!(x&lt;y || x!=y);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6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Diagramas de Flujo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8" name="Picture 2" descr="https://adriansaldaa1.files.wordpress.com/2015/04/flujo-cocinar-hue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23" y="1442447"/>
            <a:ext cx="3856449" cy="46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3/3d/LampFlowchart_es.svg/800px-LampFlowchart_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8053"/>
            <a:ext cx="3528392" cy="481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277281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de asignación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61463"/>
              </p:ext>
            </p:extLst>
          </p:nvPr>
        </p:nvGraphicFramePr>
        <p:xfrm>
          <a:off x="395536" y="1988840"/>
          <a:ext cx="835292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4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Expresión equivalente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Suma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s-E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Resta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a=a-b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Multiplicación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División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Módulo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s-E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4941168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Ejemplo:     </a:t>
            </a:r>
          </a:p>
          <a:p>
            <a:pPr marL="361950" algn="just"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+=5; 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=10, equivale a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=num+5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*=2; 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=20, equivale a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unitarios (o unarios)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78026"/>
              </p:ext>
            </p:extLst>
          </p:nvPr>
        </p:nvGraphicFramePr>
        <p:xfrm>
          <a:off x="1223628" y="2132856"/>
          <a:ext cx="669674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Complemento</a:t>
                      </a:r>
                      <a:r>
                        <a:rPr lang="es-ES" sz="1800" baseline="0" dirty="0"/>
                        <a:t> a 1 de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Cambio de signo del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Incremento</a:t>
                      </a:r>
                      <a:r>
                        <a:rPr lang="es-ES" sz="1800" baseline="0" dirty="0"/>
                        <a:t> </a:t>
                      </a:r>
                      <a:r>
                        <a:rPr lang="es-ES" sz="1800" dirty="0"/>
                        <a:t>de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Decremento de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Not</a:t>
                      </a:r>
                      <a:r>
                        <a:rPr lang="es-ES" sz="1800" dirty="0"/>
                        <a:t>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4941168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Ejemplos:     </a:t>
            </a:r>
          </a:p>
          <a:p>
            <a:pPr marL="361950" algn="just"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a=3, b=7;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a++;  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a=4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b--;  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b=6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0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de bits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7406"/>
              </p:ext>
            </p:extLst>
          </p:nvPr>
        </p:nvGraphicFramePr>
        <p:xfrm>
          <a:off x="539552" y="1988840"/>
          <a:ext cx="820891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AND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B  </a:t>
                      </a: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(AND lógico)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OR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B  </a:t>
                      </a: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(OR lógico)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XOR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B  </a:t>
                      </a: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(XOR lógico)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^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Desplazamiento</a:t>
                      </a:r>
                      <a:r>
                        <a:rPr lang="es-E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a la izquierda de A B bits rellenando con  ceros por la  derecha</a:t>
                      </a: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&lt;&lt;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Desplazamiento</a:t>
                      </a:r>
                      <a:r>
                        <a:rPr lang="es-E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a la derecha de A B bits rellenando con  el BIT de signo por la izquierda</a:t>
                      </a: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Desplazamiento</a:t>
                      </a:r>
                      <a:r>
                        <a:rPr lang="es-E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a la derecha de A B bits rellenando con  ceros por la  derecha</a:t>
                      </a: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&gt;&gt;&gt;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79512" y="5680412"/>
            <a:ext cx="85689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Ejemplo:    	  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&lt;&lt;1;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&gt;&gt;1;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0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2130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Precedencia de operadores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5327"/>
            <a:ext cx="6296030" cy="47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5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2130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Precedencia de operadores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1988840"/>
            <a:ext cx="6120680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Ejemplos:     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a=3, b=5, res;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res=5*a+3; 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res=3+5*a;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res=5+a*3;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res=5+a*3+b;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res=3-5/a;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res=3-a/5;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res=3+b/a-5;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*3/5;    		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860032" y="2924944"/>
            <a:ext cx="3312368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res=18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res=18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res=14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res=19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res=2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res=3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res=-1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Conversiones de tipos </a:t>
            </a:r>
            <a:r>
              <a:rPr lang="es-ES" sz="32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(CAST)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1350339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b="1" dirty="0"/>
              <a:t>Conversiones implícitas</a:t>
            </a:r>
            <a:r>
              <a:rPr lang="es-ES" sz="2200" dirty="0"/>
              <a:t>. </a:t>
            </a:r>
          </a:p>
          <a:p>
            <a:pPr marL="35877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Se realiza de forma automática entre dos tipos de datos diferentes. Requiere que la variable destino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(la colocada a la izquierda)</a:t>
            </a:r>
            <a:r>
              <a:rPr lang="es-ES" sz="2200" dirty="0"/>
              <a:t> tenga más precisión que la variable origen 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(situada a la derecha)</a:t>
            </a:r>
            <a:r>
              <a:rPr lang="es-ES" sz="2200" dirty="0"/>
              <a:t>.</a:t>
            </a:r>
            <a:endParaRPr lang="es-E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2188" y="4235297"/>
            <a:ext cx="504989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b="1" dirty="0"/>
              <a:t>Conversiones explícitas</a:t>
            </a:r>
            <a:r>
              <a:rPr lang="es-ES" sz="2200" dirty="0"/>
              <a:t>. </a:t>
            </a:r>
          </a:p>
          <a:p>
            <a:pPr marL="358775" algn="just">
              <a:spcBef>
                <a:spcPts val="600"/>
              </a:spcBef>
              <a:buClr>
                <a:srgbClr val="0000CC"/>
              </a:buClr>
            </a:pPr>
            <a:r>
              <a:rPr lang="es-ES" sz="2200" dirty="0"/>
              <a:t>En este caso es el programador el que fuerza la conversión mediante una operación llamada </a:t>
            </a:r>
            <a:r>
              <a:rPr lang="es-ES" sz="2200" b="1" i="1" dirty="0" err="1"/>
              <a:t>cast</a:t>
            </a:r>
            <a:r>
              <a:rPr lang="es-ES" sz="2200" dirty="0"/>
              <a:t> con el formato: 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(tipo) expresión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796136" y="4683333"/>
            <a:ext cx="316835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(byte)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Mostrará 5 por pantalla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52" y="1350339"/>
            <a:ext cx="3770767" cy="2828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0158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  <p:bldP spid="7" grpId="0" uiExpand="1" build="p"/>
      <p:bldP spid="8" grpId="0" uiExpand="1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Fases de desarrollo de software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23132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b="1" dirty="0"/>
              <a:t>Fase inicial</a:t>
            </a:r>
            <a:r>
              <a:rPr lang="es-ES" sz="2400" dirty="0"/>
              <a:t>. </a:t>
            </a:r>
            <a:r>
              <a:rPr lang="es-ES" dirty="0"/>
              <a:t>Se establecen las bases de cómo se van a desarrollar el resto de fases del proyecto: se hacen estimaciones, se conviene si el proyecto es rentable o no, etc…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Análisis</a:t>
            </a:r>
            <a:r>
              <a:rPr lang="es-ES" sz="2400" dirty="0"/>
              <a:t>. </a:t>
            </a:r>
            <a:r>
              <a:rPr lang="es-ES" dirty="0"/>
              <a:t>Se  analiza el problema. Consiste en recopilar, examinar y formular los requisitos del cliente y analizar cualquier restricción que se pueda aplicar.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Diseño</a:t>
            </a:r>
            <a:r>
              <a:rPr lang="es-ES" dirty="0"/>
              <a:t>. Se determinan los requisitos generales de la arquitectura de la aplicación y se construye una definición precisa de cada subconjunto de la aplicación.</a:t>
            </a:r>
            <a:endParaRPr lang="es-ES" sz="2400" b="1" dirty="0"/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Codificación </a:t>
            </a:r>
            <a:r>
              <a:rPr lang="es-ES" sz="2400" dirty="0"/>
              <a:t>o</a:t>
            </a:r>
            <a:r>
              <a:rPr lang="es-ES" sz="2400" b="1" dirty="0"/>
              <a:t> implementación</a:t>
            </a:r>
            <a:r>
              <a:rPr lang="es-ES" sz="2400" dirty="0"/>
              <a:t> </a:t>
            </a:r>
            <a:r>
              <a:rPr lang="es-ES" dirty="0"/>
              <a:t>del software en un lenguaje de programación.</a:t>
            </a:r>
            <a:endParaRPr lang="es-ES" sz="2400" b="1" dirty="0"/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Pruebas</a:t>
            </a:r>
            <a:r>
              <a:rPr lang="es-ES" sz="2400" dirty="0"/>
              <a:t>. </a:t>
            </a:r>
            <a:r>
              <a:rPr lang="es-ES" dirty="0"/>
              <a:t>Se realizan pruebas para garantizar que la aplicación se programó de acuerdo a las especificaciones originales .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Explotación</a:t>
            </a:r>
            <a:r>
              <a:rPr lang="es-ES" dirty="0"/>
              <a:t>. Se instala el software en el entorno real de uso y se trabaja con él de forma cotidiana.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Mantenimiento</a:t>
            </a:r>
            <a:r>
              <a:rPr lang="es-ES" dirty="0"/>
              <a:t>. Se hacen correcciones de fallos y actualizaciones del software.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6183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Bibliografía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484784"/>
            <a:ext cx="8352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 dirty="0"/>
              <a:t>MORENO PÉREZ, JUAN CARLOS (2011). </a:t>
            </a:r>
            <a:r>
              <a:rPr lang="es-ES" sz="2000" i="1" dirty="0"/>
              <a:t>Programación</a:t>
            </a:r>
            <a:r>
              <a:rPr lang="es-ES" sz="2000" dirty="0"/>
              <a:t>. Editorial RA-MA.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 dirty="0"/>
              <a:t>SÁNCHEZ ASENJO, JORGE. </a:t>
            </a:r>
            <a:r>
              <a:rPr lang="es-ES" sz="2000" i="1" dirty="0"/>
              <a:t>Fundamentos de Programación</a:t>
            </a:r>
            <a:r>
              <a:rPr lang="es-ES" sz="2000" dirty="0"/>
              <a:t>. Disponible en: </a:t>
            </a:r>
            <a:r>
              <a:rPr lang="es-ES" sz="2000" dirty="0">
                <a:hlinkClick r:id="rId3"/>
              </a:rPr>
              <a:t>http://jorgesanchez.net/programacion</a:t>
            </a:r>
            <a:endParaRPr lang="es-ES" sz="2000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 dirty="0"/>
              <a:t>PÉREZ MONTES, F.M. Ejercicios de Programación en Java. Disponible en: </a:t>
            </a:r>
            <a:r>
              <a:rPr lang="es-ES" sz="2000" dirty="0">
                <a:hlinkClick r:id="rId4"/>
              </a:rPr>
              <a:t>www.eduinnova.es/monografias2011/ene2011/java.pdf</a:t>
            </a:r>
            <a:r>
              <a:rPr lang="es-ES" sz="2000" dirty="0"/>
              <a:t>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543800" cy="144016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s-E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Fin  </a:t>
            </a:r>
            <a: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Unidad 1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1763688" y="3429000"/>
            <a:ext cx="56166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4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391063"/>
            <a:ext cx="471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Algunas definiciones importantes: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1560" y="2132856"/>
            <a:ext cx="792088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el </a:t>
            </a:r>
            <a:r>
              <a:rPr lang="es-ES" sz="2400" b="1" i="1" dirty="0">
                <a:solidFill>
                  <a:srgbClr val="0000FF"/>
                </a:solidFill>
              </a:rPr>
              <a:t>software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Término informático que hace referencia a un programa o conjunto de programas que permiten realizar distintas tareas en un sistemas informático.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un </a:t>
            </a:r>
            <a:r>
              <a:rPr lang="es-ES" sz="2400" b="1" i="1" dirty="0">
                <a:solidFill>
                  <a:srgbClr val="0000FF"/>
                </a:solidFill>
              </a:rPr>
              <a:t>programa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indent="-358775" algn="just">
              <a:buClr>
                <a:srgbClr val="0000CC"/>
              </a:buClr>
            </a:pPr>
            <a:r>
              <a:rPr lang="es-ES" sz="2400" dirty="0"/>
              <a:t>	Una serie de órdenes o instrucciones ordenadas con una finalidad concreta que realizan una función determinada.</a:t>
            </a:r>
          </a:p>
          <a:p>
            <a:pPr marL="358775" indent="-358775" algn="just">
              <a:buClr>
                <a:srgbClr val="0000CC"/>
              </a:buClr>
            </a:pPr>
            <a:r>
              <a:rPr lang="es-ES" sz="2400" dirty="0"/>
              <a:t>	</a:t>
            </a:r>
          </a:p>
          <a:p>
            <a:pPr marL="358775" indent="-358775" algn="just">
              <a:buClr>
                <a:srgbClr val="0000CC"/>
              </a:buClr>
            </a:pPr>
            <a:r>
              <a:rPr lang="es-ES" sz="2400" dirty="0"/>
              <a:t>	</a:t>
            </a:r>
            <a:r>
              <a:rPr lang="es-E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Ejemplos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editores de textos, navegadores, juegos, reproductores de música o películas, etc.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86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¿Para qué sirven los </a:t>
            </a:r>
            <a:r>
              <a:rPr lang="es-ES" sz="2400" b="1" i="1" dirty="0">
                <a:solidFill>
                  <a:srgbClr val="0000FF"/>
                </a:solidFill>
              </a:rPr>
              <a:t>lenguajes de programación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Para escribir programas de manera entendible por los humanos que luego traduciremos al </a:t>
            </a:r>
            <a:r>
              <a:rPr lang="es-ES" sz="2400" i="1" dirty="0"/>
              <a:t>lenguaje máquina </a:t>
            </a:r>
            <a:r>
              <a:rPr lang="es-ES" sz="2400" dirty="0"/>
              <a:t>entendible por los ordenadores mediante otros programas llamados intérpretes o compiladores.</a:t>
            </a:r>
          </a:p>
        </p:txBody>
      </p:sp>
      <p:pic>
        <p:nvPicPr>
          <p:cNvPr id="2050" name="Picture 2" descr="Lenguajes de ProgramaciÃ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10" y="3573016"/>
            <a:ext cx="5911180" cy="295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1285719" y="1299137"/>
            <a:ext cx="2232248" cy="11787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Lenguaje de alto nivel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1285719" y="3373928"/>
            <a:ext cx="2232248" cy="11787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Lenguaje de bajo nivel (ensamblador)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285719" y="5358172"/>
            <a:ext cx="2232248" cy="11787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Lenguaje máquina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283968" y="3356992"/>
            <a:ext cx="240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Las instrucciones se representan con palabras nemotécnicas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(abreviaturas del inglés)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283968" y="5606443"/>
            <a:ext cx="240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Las instrucciones se escriben en </a:t>
            </a:r>
            <a:r>
              <a:rPr lang="es-ES" b="1" dirty="0"/>
              <a:t>BINARIO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283968" y="1565337"/>
            <a:ext cx="240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Parecidos al lenguaje natural humano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197022" y="1806133"/>
            <a:ext cx="16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C=A+B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164287" y="3484693"/>
            <a:ext cx="164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A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B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C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164286" y="5485873"/>
            <a:ext cx="164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00010101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00010110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00010111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1927509" y="2690863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Compilador</a:t>
            </a:r>
          </a:p>
        </p:txBody>
      </p:sp>
      <p:sp>
        <p:nvSpPr>
          <p:cNvPr id="29" name="28 Flecha curvada hacia la derecha"/>
          <p:cNvSpPr/>
          <p:nvPr/>
        </p:nvSpPr>
        <p:spPr>
          <a:xfrm>
            <a:off x="412303" y="1888503"/>
            <a:ext cx="873415" cy="400207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29 Flecha abajo"/>
          <p:cNvSpPr/>
          <p:nvPr/>
        </p:nvSpPr>
        <p:spPr>
          <a:xfrm>
            <a:off x="1661846" y="2507975"/>
            <a:ext cx="216024" cy="7351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Flecha abajo"/>
          <p:cNvSpPr/>
          <p:nvPr/>
        </p:nvSpPr>
        <p:spPr>
          <a:xfrm>
            <a:off x="1658761" y="4585587"/>
            <a:ext cx="222194" cy="71144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1859381" y="4682584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Ensamblador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395536" y="3373343"/>
            <a:ext cx="461665" cy="118397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Compilador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1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8" grpId="0"/>
      <p:bldP spid="13" grpId="0"/>
      <p:bldP spid="14" grpId="0"/>
      <p:bldP spid="15" grpId="0"/>
      <p:bldP spid="16" grpId="0"/>
      <p:bldP spid="17" grpId="0"/>
      <p:bldP spid="21" grpId="0"/>
      <p:bldP spid="29" grpId="0" animBg="1"/>
      <p:bldP spid="30" grpId="0" animBg="1"/>
      <p:bldP spid="33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un </a:t>
            </a:r>
            <a:r>
              <a:rPr lang="es-ES" sz="2400" b="1" i="1" dirty="0">
                <a:solidFill>
                  <a:srgbClr val="0000FF"/>
                </a:solidFill>
              </a:rPr>
              <a:t>paradigma de programación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651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Es un estilo de desarrollo de programas.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 decir, un modelo para resolver problemas computacionales.</a:t>
            </a:r>
          </a:p>
          <a:p>
            <a:pPr marL="3651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Los lenguajes de programación se encuadran en uno o varios paradigmas a la vez.</a:t>
            </a:r>
          </a:p>
          <a:p>
            <a:pPr marL="3651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endParaRPr lang="es-ES" sz="2400" dirty="0"/>
          </a:p>
          <a:p>
            <a:pPr algn="just">
              <a:spcAft>
                <a:spcPts val="600"/>
              </a:spcAft>
              <a:buClr>
                <a:srgbClr val="0000CC"/>
              </a:buClr>
            </a:pPr>
            <a:endParaRPr lang="es-ES" sz="24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http://1.bp.blogspot.com/-jOLwBecWe3c/U_r0G5vEjyI/AAAAAAAAAK0/OxYdTFO28BE/s1600/diagra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501008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9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296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un </a:t>
            </a:r>
            <a:r>
              <a:rPr lang="es-ES" sz="2400" b="1" i="1" dirty="0">
                <a:solidFill>
                  <a:srgbClr val="0000FF"/>
                </a:solidFill>
              </a:rPr>
              <a:t>compilador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Son programas específicos para un lenguaje de programación, que transforman el </a:t>
            </a:r>
            <a:r>
              <a:rPr lang="es-ES" sz="2400" b="1" i="1" dirty="0"/>
              <a:t>código fuente</a:t>
            </a:r>
            <a:r>
              <a:rPr lang="es-ES" sz="2400" dirty="0"/>
              <a:t> (el que escribe el programador) en </a:t>
            </a:r>
            <a:r>
              <a:rPr lang="es-ES" sz="2400" b="1" i="1" dirty="0"/>
              <a:t>código máquina </a:t>
            </a:r>
            <a:r>
              <a:rPr lang="es-ES" sz="2400" dirty="0"/>
              <a:t>(ejecutable por la máquina destino).</a:t>
            </a:r>
          </a:p>
          <a:p>
            <a:pPr marL="358775" algn="just">
              <a:buClr>
                <a:srgbClr val="0000CC"/>
              </a:buClr>
            </a:pPr>
            <a:endParaRPr lang="es-ES" sz="1600" dirty="0"/>
          </a:p>
          <a:p>
            <a:pPr marL="358775" algn="just">
              <a:buClr>
                <a:srgbClr val="0000CC"/>
              </a:buClr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No es posible compilar un programa escrito en 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lenguaje Java 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con un 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compilador de C 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porque éste no lo entendería.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4869160"/>
            <a:ext cx="835292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¿Cuál es la diferencia entre </a:t>
            </a:r>
            <a:r>
              <a:rPr lang="es-ES" sz="2400" b="1" i="1" dirty="0">
                <a:solidFill>
                  <a:srgbClr val="0000FF"/>
                </a:solidFill>
              </a:rPr>
              <a:t>intérprete</a:t>
            </a:r>
            <a:r>
              <a:rPr lang="es-ES" sz="2400" dirty="0">
                <a:solidFill>
                  <a:srgbClr val="0000FF"/>
                </a:solidFill>
              </a:rPr>
              <a:t> y </a:t>
            </a:r>
            <a:r>
              <a:rPr lang="es-ES" sz="2400" b="1" i="1" dirty="0">
                <a:solidFill>
                  <a:srgbClr val="0000FF"/>
                </a:solidFill>
              </a:rPr>
              <a:t>compilador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A diferencia de los compiladores, los </a:t>
            </a:r>
            <a:r>
              <a:rPr lang="es-ES" sz="2400" b="1" i="1" dirty="0"/>
              <a:t>intérpretes</a:t>
            </a:r>
            <a:r>
              <a:rPr lang="es-ES" sz="2400" dirty="0"/>
              <a:t> leen línea a línea el código fuente y lo ejecutan.</a:t>
            </a:r>
            <a:endParaRPr lang="es-ES" sz="16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61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6336</TotalTime>
  <Words>5175</Words>
  <Application>Microsoft Office PowerPoint</Application>
  <PresentationFormat>Presentación en pantalla (4:3)</PresentationFormat>
  <Paragraphs>670</Paragraphs>
  <Slides>48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Arial</vt:lpstr>
      <vt:lpstr>Arial Rounded MT Bold</vt:lpstr>
      <vt:lpstr>Calibri</vt:lpstr>
      <vt:lpstr>Courier New</vt:lpstr>
      <vt:lpstr>Wingdings</vt:lpstr>
      <vt:lpstr>Tema de Office</vt:lpstr>
      <vt:lpstr>Unidad 1  ELEMENTOS DE UN PROGRAMA INFORMÁTICO</vt:lpstr>
      <vt:lpstr>ÍNDICE</vt:lpstr>
      <vt:lpstr>Algoritmos</vt:lpstr>
      <vt:lpstr>Diagramas de Flujo</vt:lpstr>
      <vt:lpstr>Programas y Lenguajes de Programación</vt:lpstr>
      <vt:lpstr>Programas y Lenguajes de Programación</vt:lpstr>
      <vt:lpstr>Programas y Lenguajes de Programación</vt:lpstr>
      <vt:lpstr>Programas y Lenguajes de Programación</vt:lpstr>
      <vt:lpstr>Programas y Lenguajes de Programación</vt:lpstr>
      <vt:lpstr>Programas y Lenguajes de Programación</vt:lpstr>
      <vt:lpstr>El lenguaje Java</vt:lpstr>
      <vt:lpstr>El lenguaje Java</vt:lpstr>
      <vt:lpstr>El lenguaje Java</vt:lpstr>
      <vt:lpstr>El lenguaje Java</vt:lpstr>
      <vt:lpstr>El JDK de Java</vt:lpstr>
      <vt:lpstr>Tipos de aplicaciones Java</vt:lpstr>
      <vt:lpstr>Entornos integrados de desarrollo</vt:lpstr>
      <vt:lpstr>Los programas en Java</vt:lpstr>
      <vt:lpstr>Estructura y bloques fundamentales de un programa</vt:lpstr>
      <vt:lpstr>Estructura y bloques fundamentales de un programa</vt:lpstr>
      <vt:lpstr>Estructura y bloques fundamentales de un programa</vt:lpstr>
      <vt:lpstr>Estructura y bloques fundamentales de un programa</vt:lpstr>
      <vt:lpstr>Estructura y bloques fundamentales de un programa</vt:lpstr>
      <vt:lpstr>Tipos de datos simples </vt:lpstr>
      <vt:lpstr>Tipos de datos simples</vt:lpstr>
      <vt:lpstr>Tipos de datos</vt:lpstr>
      <vt:lpstr>Constantes</vt:lpstr>
      <vt:lpstr>Variables</vt:lpstr>
      <vt:lpstr>Variables</vt:lpstr>
      <vt:lpstr>Variables</vt:lpstr>
      <vt:lpstr>Variables</vt:lpstr>
      <vt:lpstr>Normas de estilo y palabras clave</vt:lpstr>
      <vt:lpstr>Enumerados</vt:lpstr>
      <vt:lpstr>Enumerados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Conversiones de tipos (CAST)</vt:lpstr>
      <vt:lpstr>Fases de desarrollo de software</vt:lpstr>
      <vt:lpstr>Bibliografía</vt:lpstr>
      <vt:lpstr>Fin  Unidad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1 - Elementos de un programa informático</dc:title>
  <dc:subject>Programación</dc:subject>
  <dc:creator>Víctor V.</dc:creator>
  <cp:lastModifiedBy>Familia Guillén Linares</cp:lastModifiedBy>
  <cp:revision>177</cp:revision>
  <cp:lastPrinted>2019-10-07T10:27:28Z</cp:lastPrinted>
  <dcterms:created xsi:type="dcterms:W3CDTF">2019-05-23T11:04:47Z</dcterms:created>
  <dcterms:modified xsi:type="dcterms:W3CDTF">2020-09-25T14:19:51Z</dcterms:modified>
</cp:coreProperties>
</file>