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44"/>
  </p:notesMasterIdLst>
  <p:handoutMasterIdLst>
    <p:handoutMasterId r:id="rId45"/>
  </p:handoutMasterIdLst>
  <p:sldIdLst>
    <p:sldId id="256" r:id="rId2"/>
    <p:sldId id="281" r:id="rId3"/>
    <p:sldId id="308" r:id="rId4"/>
    <p:sldId id="310" r:id="rId5"/>
    <p:sldId id="309" r:id="rId6"/>
    <p:sldId id="312" r:id="rId7"/>
    <p:sldId id="311" r:id="rId8"/>
    <p:sldId id="313" r:id="rId9"/>
    <p:sldId id="316" r:id="rId10"/>
    <p:sldId id="315" r:id="rId11"/>
    <p:sldId id="318" r:id="rId12"/>
    <p:sldId id="314" r:id="rId13"/>
    <p:sldId id="321" r:id="rId14"/>
    <p:sldId id="317" r:id="rId15"/>
    <p:sldId id="320" r:id="rId16"/>
    <p:sldId id="322" r:id="rId17"/>
    <p:sldId id="323" r:id="rId18"/>
    <p:sldId id="324" r:id="rId19"/>
    <p:sldId id="32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29" r:id="rId36"/>
    <p:sldId id="327" r:id="rId37"/>
    <p:sldId id="326" r:id="rId38"/>
    <p:sldId id="333" r:id="rId39"/>
    <p:sldId id="332" r:id="rId40"/>
    <p:sldId id="335" r:id="rId41"/>
    <p:sldId id="307" r:id="rId42"/>
    <p:sldId id="306" r:id="rId43"/>
  </p:sldIdLst>
  <p:sldSz cx="9144000" cy="6858000" type="screen4x3"/>
  <p:notesSz cx="6889750" cy="100187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8000"/>
    <a:srgbClr val="00CC99"/>
    <a:srgbClr val="F4F7ED"/>
    <a:srgbClr val="F0F8FA"/>
    <a:srgbClr val="33CCCC"/>
    <a:srgbClr val="009999"/>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46" autoAdjust="0"/>
  </p:normalViewPr>
  <p:slideViewPr>
    <p:cSldViewPr>
      <p:cViewPr varScale="1">
        <p:scale>
          <a:sx n="66" d="100"/>
          <a:sy n="66" d="100"/>
        </p:scale>
        <p:origin x="1930" y="58"/>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5558" cy="500936"/>
          </a:xfrm>
          <a:prstGeom prst="rect">
            <a:avLst/>
          </a:prstGeom>
        </p:spPr>
        <p:txBody>
          <a:bodyPr vert="horz" lIns="96616" tIns="48308" rIns="96616" bIns="48308" rtlCol="0"/>
          <a:lstStyle>
            <a:lvl1pPr algn="l">
              <a:defRPr sz="1300"/>
            </a:lvl1pPr>
          </a:lstStyle>
          <a:p>
            <a:endParaRPr lang="es-ES"/>
          </a:p>
        </p:txBody>
      </p:sp>
      <p:sp>
        <p:nvSpPr>
          <p:cNvPr id="3" name="2 Marcador de fecha"/>
          <p:cNvSpPr>
            <a:spLocks noGrp="1"/>
          </p:cNvSpPr>
          <p:nvPr>
            <p:ph type="dt" sz="quarter" idx="1"/>
          </p:nvPr>
        </p:nvSpPr>
        <p:spPr>
          <a:xfrm>
            <a:off x="3902597" y="0"/>
            <a:ext cx="2985558" cy="500936"/>
          </a:xfrm>
          <a:prstGeom prst="rect">
            <a:avLst/>
          </a:prstGeom>
        </p:spPr>
        <p:txBody>
          <a:bodyPr vert="horz" lIns="96616" tIns="48308" rIns="96616" bIns="48308" rtlCol="0"/>
          <a:lstStyle>
            <a:lvl1pPr algn="r">
              <a:defRPr sz="1300"/>
            </a:lvl1pPr>
          </a:lstStyle>
          <a:p>
            <a:fld id="{EB58EF05-F5DA-43A8-90B5-95DC2BDCCEB5}" type="datetimeFigureOut">
              <a:rPr lang="es-ES" smtClean="0"/>
              <a:t>25/10/2020</a:t>
            </a:fld>
            <a:endParaRPr lang="es-ES"/>
          </a:p>
        </p:txBody>
      </p:sp>
      <p:sp>
        <p:nvSpPr>
          <p:cNvPr id="4" name="3 Marcador de pie de página"/>
          <p:cNvSpPr>
            <a:spLocks noGrp="1"/>
          </p:cNvSpPr>
          <p:nvPr>
            <p:ph type="ftr" sz="quarter" idx="2"/>
          </p:nvPr>
        </p:nvSpPr>
        <p:spPr>
          <a:xfrm>
            <a:off x="0" y="9516038"/>
            <a:ext cx="2985558" cy="500936"/>
          </a:xfrm>
          <a:prstGeom prst="rect">
            <a:avLst/>
          </a:prstGeom>
        </p:spPr>
        <p:txBody>
          <a:bodyPr vert="horz" lIns="96616" tIns="48308" rIns="96616" bIns="48308" rtlCol="0" anchor="b"/>
          <a:lstStyle>
            <a:lvl1pPr algn="l">
              <a:defRPr sz="1300"/>
            </a:lvl1pPr>
          </a:lstStyle>
          <a:p>
            <a:endParaRPr lang="es-ES"/>
          </a:p>
        </p:txBody>
      </p:sp>
      <p:sp>
        <p:nvSpPr>
          <p:cNvPr id="5" name="4 Marcador de número de diapositiva"/>
          <p:cNvSpPr>
            <a:spLocks noGrp="1"/>
          </p:cNvSpPr>
          <p:nvPr>
            <p:ph type="sldNum" sz="quarter" idx="3"/>
          </p:nvPr>
        </p:nvSpPr>
        <p:spPr>
          <a:xfrm>
            <a:off x="3902597" y="9516038"/>
            <a:ext cx="2985558" cy="500936"/>
          </a:xfrm>
          <a:prstGeom prst="rect">
            <a:avLst/>
          </a:prstGeom>
        </p:spPr>
        <p:txBody>
          <a:bodyPr vert="horz" lIns="96616" tIns="48308" rIns="96616" bIns="48308" rtlCol="0" anchor="b"/>
          <a:lstStyle>
            <a:lvl1pPr algn="r">
              <a:defRPr sz="1300"/>
            </a:lvl1pPr>
          </a:lstStyle>
          <a:p>
            <a:fld id="{153F61B1-8684-4487-947A-81DAC7410180}" type="slidenum">
              <a:rPr lang="es-ES" smtClean="0"/>
              <a:t>‹Nº›</a:t>
            </a:fld>
            <a:endParaRPr lang="es-ES"/>
          </a:p>
        </p:txBody>
      </p:sp>
    </p:spTree>
    <p:extLst>
      <p:ext uri="{BB962C8B-B14F-4D97-AF65-F5344CB8AC3E}">
        <p14:creationId xmlns:p14="http://schemas.microsoft.com/office/powerpoint/2010/main" val="2813225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5558" cy="500936"/>
          </a:xfrm>
          <a:prstGeom prst="rect">
            <a:avLst/>
          </a:prstGeom>
        </p:spPr>
        <p:txBody>
          <a:bodyPr vert="horz" lIns="96616" tIns="48308" rIns="96616" bIns="48308" rtlCol="0"/>
          <a:lstStyle>
            <a:lvl1pPr algn="l">
              <a:defRPr sz="1300"/>
            </a:lvl1pPr>
          </a:lstStyle>
          <a:p>
            <a:endParaRPr lang="es-ES"/>
          </a:p>
        </p:txBody>
      </p:sp>
      <p:sp>
        <p:nvSpPr>
          <p:cNvPr id="3" name="2 Marcador de fecha"/>
          <p:cNvSpPr>
            <a:spLocks noGrp="1"/>
          </p:cNvSpPr>
          <p:nvPr>
            <p:ph type="dt" idx="1"/>
          </p:nvPr>
        </p:nvSpPr>
        <p:spPr>
          <a:xfrm>
            <a:off x="3902597" y="0"/>
            <a:ext cx="2985558" cy="500936"/>
          </a:xfrm>
          <a:prstGeom prst="rect">
            <a:avLst/>
          </a:prstGeom>
        </p:spPr>
        <p:txBody>
          <a:bodyPr vert="horz" lIns="96616" tIns="48308" rIns="96616" bIns="48308" rtlCol="0"/>
          <a:lstStyle>
            <a:lvl1pPr algn="r">
              <a:defRPr sz="1300"/>
            </a:lvl1pPr>
          </a:lstStyle>
          <a:p>
            <a:fld id="{606DF5C9-A5EC-4F4F-A8F1-0609A0B17B93}" type="datetimeFigureOut">
              <a:rPr lang="es-ES" smtClean="0"/>
              <a:t>25/10/2020</a:t>
            </a:fld>
            <a:endParaRPr lang="es-ES"/>
          </a:p>
        </p:txBody>
      </p:sp>
      <p:sp>
        <p:nvSpPr>
          <p:cNvPr id="4" name="3 Marcador de imagen de diapositiva"/>
          <p:cNvSpPr>
            <a:spLocks noGrp="1" noRot="1" noChangeAspect="1"/>
          </p:cNvSpPr>
          <p:nvPr>
            <p:ph type="sldImg" idx="2"/>
          </p:nvPr>
        </p:nvSpPr>
        <p:spPr>
          <a:xfrm>
            <a:off x="939800" y="750888"/>
            <a:ext cx="5010150" cy="3757612"/>
          </a:xfrm>
          <a:prstGeom prst="rect">
            <a:avLst/>
          </a:prstGeom>
          <a:noFill/>
          <a:ln w="12700">
            <a:solidFill>
              <a:prstClr val="black"/>
            </a:solidFill>
          </a:ln>
        </p:spPr>
        <p:txBody>
          <a:bodyPr vert="horz" lIns="96616" tIns="48308" rIns="96616" bIns="48308" rtlCol="0" anchor="ctr"/>
          <a:lstStyle/>
          <a:p>
            <a:endParaRPr lang="es-ES"/>
          </a:p>
        </p:txBody>
      </p:sp>
      <p:sp>
        <p:nvSpPr>
          <p:cNvPr id="5" name="4 Marcador de notas"/>
          <p:cNvSpPr>
            <a:spLocks noGrp="1"/>
          </p:cNvSpPr>
          <p:nvPr>
            <p:ph type="body" sz="quarter" idx="3"/>
          </p:nvPr>
        </p:nvSpPr>
        <p:spPr>
          <a:xfrm>
            <a:off x="688975" y="4758889"/>
            <a:ext cx="5511800" cy="4508421"/>
          </a:xfrm>
          <a:prstGeom prst="rect">
            <a:avLst/>
          </a:prstGeom>
        </p:spPr>
        <p:txBody>
          <a:bodyPr vert="horz" lIns="96616" tIns="48308" rIns="96616" bIns="48308"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516038"/>
            <a:ext cx="2985558" cy="500936"/>
          </a:xfrm>
          <a:prstGeom prst="rect">
            <a:avLst/>
          </a:prstGeom>
        </p:spPr>
        <p:txBody>
          <a:bodyPr vert="horz" lIns="96616" tIns="48308" rIns="96616" bIns="48308"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3902597" y="9516038"/>
            <a:ext cx="2985558" cy="500936"/>
          </a:xfrm>
          <a:prstGeom prst="rect">
            <a:avLst/>
          </a:prstGeom>
        </p:spPr>
        <p:txBody>
          <a:bodyPr vert="horz" lIns="96616" tIns="48308" rIns="96616" bIns="48308" rtlCol="0" anchor="b"/>
          <a:lstStyle>
            <a:lvl1pPr algn="r">
              <a:defRPr sz="1300"/>
            </a:lvl1pPr>
          </a:lstStyle>
          <a:p>
            <a:fld id="{DB8DDC8A-FE9D-4B71-B24F-125439879B5E}" type="slidenum">
              <a:rPr lang="es-ES" smtClean="0"/>
              <a:t>‹Nº›</a:t>
            </a:fld>
            <a:endParaRPr lang="es-ES"/>
          </a:p>
        </p:txBody>
      </p:sp>
    </p:spTree>
    <p:extLst>
      <p:ext uri="{BB962C8B-B14F-4D97-AF65-F5344CB8AC3E}">
        <p14:creationId xmlns:p14="http://schemas.microsoft.com/office/powerpoint/2010/main" val="89017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a:t>Una </a:t>
            </a:r>
            <a:r>
              <a:rPr lang="es-ES" b="1"/>
              <a:t>expresión</a:t>
            </a:r>
            <a:r>
              <a:rPr lang="es-ES"/>
              <a:t> es una serie</a:t>
            </a:r>
            <a:r>
              <a:rPr lang="es-ES" baseline="0"/>
              <a:t> de variables/constantes/datos unidos por operadores (por ejemplo </a:t>
            </a:r>
            <a:r>
              <a:rPr lang="es-ES" i="1" baseline="0"/>
              <a:t>2*PI*radio</a:t>
            </a:r>
            <a:r>
              <a:rPr lang="es-ES" baseline="0"/>
              <a:t>).</a:t>
            </a:r>
          </a:p>
          <a:p>
            <a:r>
              <a:rPr lang="es-ES" baseline="0"/>
              <a:t>Una </a:t>
            </a:r>
            <a:r>
              <a:rPr lang="es-ES" b="1" baseline="0"/>
              <a:t>sentencia</a:t>
            </a:r>
            <a:r>
              <a:rPr lang="es-ES" baseline="0"/>
              <a:t> es una expresión que acaba en </a:t>
            </a:r>
            <a:r>
              <a:rPr lang="es-ES" b="1" baseline="0"/>
              <a:t>;</a:t>
            </a:r>
            <a:r>
              <a:rPr lang="es-ES" baseline="0"/>
              <a:t> (por ejemplo </a:t>
            </a:r>
            <a:r>
              <a:rPr lang="es-ES" i="1" baseline="0" err="1"/>
              <a:t>area</a:t>
            </a:r>
            <a:r>
              <a:rPr lang="es-ES" i="1" baseline="0"/>
              <a:t>=2*PI*radio;</a:t>
            </a:r>
            <a:r>
              <a:rPr lang="es-ES" baseline="0"/>
              <a:t>).</a:t>
            </a:r>
          </a:p>
          <a:p>
            <a:endParaRPr lang="es-ES" baseline="0"/>
          </a:p>
          <a:p>
            <a:r>
              <a:rPr lang="es-ES" b="1" i="1" baseline="0" err="1"/>
              <a:t>expbool</a:t>
            </a:r>
            <a:r>
              <a:rPr lang="es-ES" baseline="0"/>
              <a:t> es una expresión booleana que puede ser verdadera o falsa. Por ejemplo: </a:t>
            </a:r>
            <a:r>
              <a:rPr lang="es-ES" baseline="0" err="1"/>
              <a:t>num</a:t>
            </a:r>
            <a:r>
              <a:rPr lang="es-ES" baseline="0"/>
              <a:t>&gt;10, a&lt;=b, etc… Dependiendo si es verdadera o falsa se ejecutarán o no unas sentencias.</a:t>
            </a:r>
          </a:p>
          <a:p>
            <a:endParaRPr lang="es-ES" baseline="0"/>
          </a:p>
          <a:p>
            <a:r>
              <a:rPr lang="es-ES" baseline="0"/>
              <a:t>El caso 3 (</a:t>
            </a:r>
            <a:r>
              <a:rPr lang="es-ES" i="1" baseline="0" err="1"/>
              <a:t>if-elseif-else</a:t>
            </a:r>
            <a:r>
              <a:rPr lang="es-ES" baseline="0"/>
              <a:t>) sería el producto de combinar o anidar un </a:t>
            </a:r>
            <a:r>
              <a:rPr lang="es-ES" baseline="0" err="1"/>
              <a:t>if</a:t>
            </a:r>
            <a:r>
              <a:rPr lang="es-ES" baseline="0"/>
              <a:t> dentro de otro</a:t>
            </a:r>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u="sng" baseline="0"/>
              <a:t>Consejo</a:t>
            </a:r>
            <a:r>
              <a:rPr lang="es-ES" baseline="0"/>
              <a:t>: Se desaconseja el uso de las sentencias </a:t>
            </a:r>
            <a:r>
              <a:rPr lang="es-ES" b="1" i="1" baseline="0"/>
              <a:t>break</a:t>
            </a:r>
            <a:r>
              <a:rPr lang="es-ES" baseline="0"/>
              <a:t> y </a:t>
            </a:r>
            <a:r>
              <a:rPr lang="es-ES" b="1" i="1" baseline="0" err="1"/>
              <a:t>continue</a:t>
            </a:r>
            <a:r>
              <a:rPr lang="es-ES" baseline="0"/>
              <a:t> salvo la sentencia break para la estructura </a:t>
            </a:r>
            <a:r>
              <a:rPr lang="es-ES" b="1" i="1" baseline="0" err="1"/>
              <a:t>switch</a:t>
            </a:r>
            <a:r>
              <a:rPr lang="es-ES" baseline="0"/>
              <a:t>. Las sentencias de salto dificultan la legibilidad de los programas y evitan que la programación sea estructurada.</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defTabSz="966155">
              <a:defRPr/>
            </a:pPr>
            <a:r>
              <a:rPr lang="es-ES" sz="1300"/>
              <a:t>El programa intentará proteger las sentencias situadas dentro del bloque </a:t>
            </a:r>
            <a:r>
              <a:rPr lang="es-ES" sz="1300" b="1">
                <a:latin typeface="Consolas" panose="020B0609020204030204" pitchFamily="49" charset="0"/>
              </a:rPr>
              <a:t>try</a:t>
            </a:r>
            <a:r>
              <a:rPr lang="es-ES" sz="1300"/>
              <a:t>, en el caso de que ocurra un error se intentará controlar la excepción mediante los bloques </a:t>
            </a:r>
            <a:r>
              <a:rPr lang="es-ES" sz="1300" b="1">
                <a:latin typeface="Consolas" panose="020B0609020204030204" pitchFamily="49" charset="0"/>
              </a:rPr>
              <a:t>catch</a:t>
            </a:r>
            <a:r>
              <a:rPr lang="es-ES" sz="1300"/>
              <a:t> (dependiendo de la excepción se ejecutará un bloque de código u otro). El bloque </a:t>
            </a:r>
            <a:r>
              <a:rPr lang="es-ES" sz="1300" b="1" err="1">
                <a:latin typeface="Consolas" panose="020B0609020204030204" pitchFamily="49" charset="0"/>
              </a:rPr>
              <a:t>finally</a:t>
            </a:r>
            <a:r>
              <a:rPr lang="es-ES" sz="1300"/>
              <a:t> es opcional, pero en caso de existir éste se ejecutará siempre.</a:t>
            </a:r>
          </a:p>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20</a:t>
            </a:fld>
            <a:endParaRPr lang="es-ES"/>
          </a:p>
        </p:txBody>
      </p:sp>
    </p:spTree>
    <p:extLst>
      <p:ext uri="{BB962C8B-B14F-4D97-AF65-F5344CB8AC3E}">
        <p14:creationId xmlns:p14="http://schemas.microsoft.com/office/powerpoint/2010/main" val="2512979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21</a:t>
            </a:fld>
            <a:endParaRPr lang="es-ES"/>
          </a:p>
        </p:txBody>
      </p:sp>
    </p:spTree>
    <p:extLst>
      <p:ext uri="{BB962C8B-B14F-4D97-AF65-F5344CB8AC3E}">
        <p14:creationId xmlns:p14="http://schemas.microsoft.com/office/powerpoint/2010/main" val="2080980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a:t>Flujo de ejecución en estructuras IF y estructuras IF-ELSE</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22</a:t>
            </a:fld>
            <a:endParaRPr lang="es-ES"/>
          </a:p>
        </p:txBody>
      </p:sp>
    </p:spTree>
    <p:extLst>
      <p:ext uri="{BB962C8B-B14F-4D97-AF65-F5344CB8AC3E}">
        <p14:creationId xmlns:p14="http://schemas.microsoft.com/office/powerpoint/2010/main" val="1197550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23</a:t>
            </a:fld>
            <a:endParaRPr lang="es-ES"/>
          </a:p>
        </p:txBody>
      </p:sp>
    </p:spTree>
    <p:extLst>
      <p:ext uri="{BB962C8B-B14F-4D97-AF65-F5344CB8AC3E}">
        <p14:creationId xmlns:p14="http://schemas.microsoft.com/office/powerpoint/2010/main" val="1150070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25</a:t>
            </a:fld>
            <a:endParaRPr lang="es-ES"/>
          </a:p>
        </p:txBody>
      </p:sp>
    </p:spTree>
    <p:extLst>
      <p:ext uri="{BB962C8B-B14F-4D97-AF65-F5344CB8AC3E}">
        <p14:creationId xmlns:p14="http://schemas.microsoft.com/office/powerpoint/2010/main" val="452330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a:t>El método </a:t>
            </a:r>
            <a:r>
              <a:rPr lang="es-ES" baseline="0" dirty="0" err="1"/>
              <a:t>readLine</a:t>
            </a:r>
            <a:r>
              <a:rPr lang="es-ES" baseline="0" dirty="0"/>
              <a:t>() siempre devuelve </a:t>
            </a:r>
            <a:r>
              <a:rPr lang="es-ES" baseline="0" dirty="0" err="1"/>
              <a:t>String</a:t>
            </a:r>
            <a:r>
              <a:rPr lang="es-ES" baseline="0" dirty="0"/>
              <a:t> y la clase </a:t>
            </a:r>
            <a:r>
              <a:rPr lang="es-ES" baseline="0" dirty="0" err="1"/>
              <a:t>BufferedReader</a:t>
            </a:r>
            <a:r>
              <a:rPr lang="es-ES" baseline="0" dirty="0"/>
              <a:t>  no tiene un método para leer enteros, así que debemos convertirlo.</a:t>
            </a:r>
          </a:p>
          <a:p>
            <a:r>
              <a:rPr lang="es-ES" baseline="0" dirty="0"/>
              <a:t>En lugar de lanzar la excepción prueba a capturar la excepción con un bloque try - catch </a:t>
            </a:r>
          </a:p>
          <a:p>
            <a:pPr>
              <a:lnSpc>
                <a:spcPct val="115000"/>
              </a:lnSpc>
              <a:spcAft>
                <a:spcPts val="600"/>
              </a:spcAft>
            </a:pPr>
            <a:endParaRPr lang="es-ES" sz="1200" dirty="0">
              <a:effectLst/>
              <a:latin typeface="Arial Rounded MT Bold" panose="020F0704030504030204" pitchFamily="34" charset="0"/>
              <a:ea typeface="Times New Roman" panose="02020603050405020304" pitchFamily="18" charset="0"/>
              <a:cs typeface="Calibri" panose="020F0502020204030204" pitchFamily="34" charset="0"/>
            </a:endParaRPr>
          </a:p>
          <a:p>
            <a:pPr>
              <a:lnSpc>
                <a:spcPct val="115000"/>
              </a:lnSpc>
              <a:spcAft>
                <a:spcPts val="600"/>
              </a:spcAft>
            </a:pPr>
            <a:r>
              <a:rPr lang="es-ES" sz="1200" dirty="0">
                <a:effectLst/>
                <a:latin typeface="Arial Rounded MT Bold" panose="020F0704030504030204" pitchFamily="34" charset="0"/>
                <a:ea typeface="Times New Roman" panose="02020603050405020304" pitchFamily="18" charset="0"/>
                <a:cs typeface="Calibri" panose="020F0502020204030204" pitchFamily="34" charset="0"/>
              </a:rPr>
              <a:t>Ejercicio:</a:t>
            </a:r>
            <a:endParaRPr lang="es-ES" sz="1200" dirty="0">
              <a:effectLst/>
              <a:latin typeface="Times New Roman" panose="02020603050405020304" pitchFamily="18" charset="0"/>
              <a:ea typeface="Times New Roman" panose="02020603050405020304" pitchFamily="18" charset="0"/>
            </a:endParaRPr>
          </a:p>
          <a:p>
            <a:pPr algn="just">
              <a:lnSpc>
                <a:spcPct val="115000"/>
              </a:lnSpc>
              <a:spcAft>
                <a:spcPts val="600"/>
              </a:spcAft>
            </a:pPr>
            <a:r>
              <a:rPr lang="es-ES" sz="1200" dirty="0">
                <a:effectLst/>
                <a:latin typeface="Calibri" panose="020F0502020204030204" pitchFamily="34" charset="0"/>
                <a:ea typeface="Times New Roman" panose="02020603050405020304" pitchFamily="18" charset="0"/>
              </a:rPr>
              <a:t>Escribe un programa que pida introducir por teclado los siguientes datos acerca de un producto: nombre del producto, precio y descuento. </a:t>
            </a:r>
          </a:p>
          <a:p>
            <a:pPr algn="just">
              <a:lnSpc>
                <a:spcPct val="115000"/>
              </a:lnSpc>
              <a:spcAft>
                <a:spcPts val="600"/>
              </a:spcAft>
            </a:pPr>
            <a:r>
              <a:rPr lang="es-ES" sz="1200" dirty="0">
                <a:effectLst/>
                <a:latin typeface="Calibri" panose="020F0502020204030204" pitchFamily="34" charset="0"/>
                <a:ea typeface="Times New Roman" panose="02020603050405020304" pitchFamily="18" charset="0"/>
              </a:rPr>
              <a:t>El programa debe mostrar el precio final del producto una vez aplicado el descuento.</a:t>
            </a:r>
            <a:endParaRPr lang="es-ES" sz="1200" dirty="0">
              <a:effectLst/>
              <a:latin typeface="Times New Roman" panose="02020603050405020304" pitchFamily="18" charset="0"/>
              <a:ea typeface="Times New Roman" panose="02020603050405020304" pitchFamily="18" charset="0"/>
            </a:endParaRPr>
          </a:p>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26</a:t>
            </a:fld>
            <a:endParaRPr lang="es-ES"/>
          </a:p>
        </p:txBody>
      </p:sp>
    </p:spTree>
    <p:extLst>
      <p:ext uri="{BB962C8B-B14F-4D97-AF65-F5344CB8AC3E}">
        <p14:creationId xmlns:p14="http://schemas.microsoft.com/office/powerpoint/2010/main" val="3107102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27</a:t>
            </a:fld>
            <a:endParaRPr lang="es-ES"/>
          </a:p>
        </p:txBody>
      </p:sp>
    </p:spTree>
    <p:extLst>
      <p:ext uri="{BB962C8B-B14F-4D97-AF65-F5344CB8AC3E}">
        <p14:creationId xmlns:p14="http://schemas.microsoft.com/office/powerpoint/2010/main" val="1023022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28</a:t>
            </a:fld>
            <a:endParaRPr lang="es-ES"/>
          </a:p>
        </p:txBody>
      </p:sp>
    </p:spTree>
    <p:extLst>
      <p:ext uri="{BB962C8B-B14F-4D97-AF65-F5344CB8AC3E}">
        <p14:creationId xmlns:p14="http://schemas.microsoft.com/office/powerpoint/2010/main" val="22813400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29</a:t>
            </a:fld>
            <a:endParaRPr lang="es-ES"/>
          </a:p>
        </p:txBody>
      </p:sp>
    </p:spTree>
    <p:extLst>
      <p:ext uri="{BB962C8B-B14F-4D97-AF65-F5344CB8AC3E}">
        <p14:creationId xmlns:p14="http://schemas.microsoft.com/office/powerpoint/2010/main" val="3282981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30</a:t>
            </a:fld>
            <a:endParaRPr lang="es-ES"/>
          </a:p>
        </p:txBody>
      </p:sp>
    </p:spTree>
    <p:extLst>
      <p:ext uri="{BB962C8B-B14F-4D97-AF65-F5344CB8AC3E}">
        <p14:creationId xmlns:p14="http://schemas.microsoft.com/office/powerpoint/2010/main" val="2766411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31</a:t>
            </a:fld>
            <a:endParaRPr lang="es-ES"/>
          </a:p>
        </p:txBody>
      </p:sp>
    </p:spTree>
    <p:extLst>
      <p:ext uri="{BB962C8B-B14F-4D97-AF65-F5344CB8AC3E}">
        <p14:creationId xmlns:p14="http://schemas.microsoft.com/office/powerpoint/2010/main" val="1408998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32</a:t>
            </a:fld>
            <a:endParaRPr lang="es-ES"/>
          </a:p>
        </p:txBody>
      </p:sp>
    </p:spTree>
    <p:extLst>
      <p:ext uri="{BB962C8B-B14F-4D97-AF65-F5344CB8AC3E}">
        <p14:creationId xmlns:p14="http://schemas.microsoft.com/office/powerpoint/2010/main" val="38433431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33</a:t>
            </a:fld>
            <a:endParaRPr lang="es-ES"/>
          </a:p>
        </p:txBody>
      </p:sp>
    </p:spTree>
    <p:extLst>
      <p:ext uri="{BB962C8B-B14F-4D97-AF65-F5344CB8AC3E}">
        <p14:creationId xmlns:p14="http://schemas.microsoft.com/office/powerpoint/2010/main" val="1455790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34</a:t>
            </a:fld>
            <a:endParaRPr lang="es-ES"/>
          </a:p>
        </p:txBody>
      </p:sp>
    </p:spTree>
    <p:extLst>
      <p:ext uri="{BB962C8B-B14F-4D97-AF65-F5344CB8AC3E}">
        <p14:creationId xmlns:p14="http://schemas.microsoft.com/office/powerpoint/2010/main" val="3770860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a:t>El </a:t>
            </a:r>
            <a:r>
              <a:rPr lang="es-ES" b="1" i="1" baseline="0" err="1"/>
              <a:t>testing</a:t>
            </a:r>
            <a:r>
              <a:rPr lang="es-ES" baseline="0"/>
              <a:t> se integra dentro de las diferentes fases del ciclo del software y es habitual que dicho proceso de pruebas se inicie desde el mismo momento en que empieza el desarrollo y continúe hasta que finalice el mismo.</a:t>
            </a:r>
          </a:p>
          <a:p>
            <a:endParaRPr lang="es-ES" baseline="0"/>
          </a:p>
          <a:p>
            <a:r>
              <a:rPr lang="es-ES" baseline="0"/>
              <a:t>Dicha fase ha sido a menudo descuidada y, en ocasiones, casi sacrificada ante las presiones sobre plazos o costes de los proyectos, lo que llevaba a una carencia en la planificación de la misma y una mala documentación desarrollada. Lo ideal es definir un </a:t>
            </a:r>
            <a:r>
              <a:rPr lang="es-ES" b="1" baseline="0"/>
              <a:t>Plan de Prueba </a:t>
            </a:r>
            <a:r>
              <a:rPr lang="es-ES" baseline="0"/>
              <a:t>con una perfecta planificación de tal proceso.</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0" u="none"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usuario</a:t>
            </a:r>
            <a:r>
              <a:rPr lang="es-ES" sz="1300"/>
              <a:t>. Este manual debe de servirle al usuario para aprender cómo se maneja la aplicación y qué es lo que hay que hacer y lo que no.</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técnico</a:t>
            </a:r>
            <a:r>
              <a:rPr lang="es-ES" sz="1300"/>
              <a:t>. Es el manual dirigido a los técnicos. Con esta documentación, cualquier técnico que conozca el lenguaje con el que la aplicación ha sido creada, debería poder conocerla casi tan bien como el personal que la creó.</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instalación</a:t>
            </a:r>
            <a:r>
              <a:rPr lang="es-ES" sz="1300"/>
              <a:t>. En este manual se explican paso a paso los requisitos y cómo se instala y pone en funcionamiento la aplicación.</a:t>
            </a:r>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41</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u="sng" baseline="0"/>
              <a:t>Recuerda</a:t>
            </a:r>
            <a:r>
              <a:rPr lang="es-ES" baseline="0"/>
              <a:t>: si no se escribe la sentencia </a:t>
            </a:r>
            <a:r>
              <a:rPr lang="es-ES" b="1" i="1" baseline="0"/>
              <a:t>break</a:t>
            </a:r>
            <a:r>
              <a:rPr lang="es-ES" baseline="0"/>
              <a:t>, el programa seguirá ejecutando las siguientes sentencias hasta encontrarse con un </a:t>
            </a:r>
            <a:r>
              <a:rPr lang="es-ES" b="1" i="1" baseline="0"/>
              <a:t>break</a:t>
            </a:r>
            <a:r>
              <a:rPr lang="es-ES" baseline="0"/>
              <a:t> o el fin del </a:t>
            </a:r>
            <a:r>
              <a:rPr lang="es-ES" b="1" i="1" baseline="0" err="1"/>
              <a:t>switch</a:t>
            </a:r>
            <a:r>
              <a:rPr lang="es-ES" baseline="0"/>
              <a:t>.</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defTabSz="966155">
              <a:defRPr/>
            </a:pPr>
            <a:r>
              <a:rPr lang="es-ES">
                <a:solidFill>
                  <a:srgbClr val="3F7F5F"/>
                </a:solidFill>
              </a:rPr>
              <a:t>numero++</a:t>
            </a:r>
            <a:r>
              <a:rPr lang="es-ES" baseline="0">
                <a:solidFill>
                  <a:srgbClr val="3F7F5F"/>
                </a:solidFill>
              </a:rPr>
              <a:t> es s</a:t>
            </a:r>
            <a:r>
              <a:rPr lang="es-ES">
                <a:solidFill>
                  <a:srgbClr val="3F7F5F"/>
                </a:solidFill>
              </a:rPr>
              <a:t>imilar a la sentencia </a:t>
            </a:r>
            <a:r>
              <a:rPr lang="es-ES" i="1">
                <a:solidFill>
                  <a:srgbClr val="3F7F5F"/>
                </a:solidFill>
              </a:rPr>
              <a:t>numero=numero+1</a:t>
            </a:r>
            <a:r>
              <a:rPr lang="es-ES" i="1">
                <a:solidFill>
                  <a:srgbClr val="3F7F5F"/>
                </a:solidFill>
                <a:latin typeface="Consolas"/>
              </a:rPr>
              <a:t>;</a:t>
            </a:r>
          </a:p>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11</a:t>
            </a:fld>
            <a:endParaRPr lang="es-ES"/>
          </a:p>
        </p:txBody>
      </p:sp>
    </p:spTree>
    <p:extLst>
      <p:ext uri="{BB962C8B-B14F-4D97-AF65-F5344CB8AC3E}">
        <p14:creationId xmlns:p14="http://schemas.microsoft.com/office/powerpoint/2010/main" val="712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96ABB764-A854-43BD-AF74-DF7190EA87D4}" type="datetime1">
              <a:rPr lang="es-ES" smtClean="0"/>
              <a:t>25/10/2020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34681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9B82E6D-D138-48F3-8F8F-EBAD225CC1CE}" type="datetime1">
              <a:rPr lang="es-ES" smtClean="0"/>
              <a:t>25/10/2020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70676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54CB684-8FE1-4540-93C3-19A0B7638EFB}" type="datetime1">
              <a:rPr lang="es-ES" smtClean="0"/>
              <a:t>25/10/2020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07976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92E13CD8-0053-4E5A-ACF3-E4FD1EA33B19}" type="datetime1">
              <a:rPr lang="es-ES" smtClean="0"/>
              <a:t>25/10/2020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16876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6343CD2F-ABB9-4942-9930-B3495A5F8E71}" type="datetime1">
              <a:rPr lang="es-ES" smtClean="0"/>
              <a:t>25/10/2020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28402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8C833A23-E32D-4245-B249-A815155EF4FA}" type="datetime1">
              <a:rPr lang="es-ES" smtClean="0"/>
              <a:t>25/10/2020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60735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4F658705-2224-4511-A0B2-89EE1EF832FE}" type="datetime1">
              <a:rPr lang="es-ES" smtClean="0"/>
              <a:t>25/10/2020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81157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0FDA8373-59F6-4552-B801-D16165794606}" type="datetime1">
              <a:rPr lang="es-ES" smtClean="0"/>
              <a:t>25/10/2020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25395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D68A9D9-030D-401B-A04E-33C3956A8578}" type="datetime1">
              <a:rPr lang="es-ES" smtClean="0"/>
              <a:t>25/10/2020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88325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18AE9C1-1B0B-4291-AEAF-86618FC2A285}" type="datetime1">
              <a:rPr lang="es-ES" smtClean="0"/>
              <a:t>25/10/2020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37864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64F00B56-8FE8-4F2E-807D-BCF1ED1F0AE4}" type="datetime1">
              <a:rPr lang="es-ES" smtClean="0"/>
              <a:t>25/10/2020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67536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842D8-900F-42BC-9B27-AA6ADB9A7FEA}" type="datetime1">
              <a:rPr lang="es-ES" smtClean="0"/>
              <a:t>25/10/2020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04615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hyperlink" Target="http://jorgesanchez.net/programacion"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hyperlink" Target="http://www.programarya.com/Cursos/Java" TargetMode="External"/><Relationship Id="rId4" Type="http://schemas.openxmlformats.org/officeDocument/2006/relationships/hyperlink" Target="http://www.eduinnova.es/monografias2011/ene2011/java.pdf"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404664"/>
            <a:ext cx="8208912" cy="3600400"/>
          </a:xfrm>
        </p:spPr>
        <p:txBody>
          <a:bodyPr>
            <a:normAutofit/>
          </a:bodyPr>
          <a:lstStyle/>
          <a:p>
            <a:pPr>
              <a:lnSpc>
                <a:spcPct val="125000"/>
              </a:lnSpc>
            </a:pPr>
            <a:r>
              <a:rPr lang="es-E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Unidad 2</a:t>
            </a:r>
            <a:b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br>
              <a:rPr lang="es-ES" sz="2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sz="4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ESTRUCTURAS BÁSICAS DE CONTROL</a:t>
            </a:r>
          </a:p>
        </p:txBody>
      </p:sp>
      <p:sp>
        <p:nvSpPr>
          <p:cNvPr id="3" name="2 Subtítulo"/>
          <p:cNvSpPr>
            <a:spLocks noGrp="1"/>
          </p:cNvSpPr>
          <p:nvPr>
            <p:ph type="subTitle" idx="1"/>
          </p:nvPr>
        </p:nvSpPr>
        <p:spPr>
          <a:xfrm>
            <a:off x="539552" y="5082806"/>
            <a:ext cx="4176464" cy="1008112"/>
          </a:xfrm>
        </p:spPr>
        <p:txBody>
          <a:bodyPr>
            <a:normAutofit/>
          </a:bodyPr>
          <a:lstStyle/>
          <a:p>
            <a:pPr algn="l"/>
            <a:r>
              <a:rPr lang="es-ES" sz="2000" i="1" dirty="0">
                <a:solidFill>
                  <a:schemeClr val="bg1">
                    <a:lumMod val="75000"/>
                  </a:schemeClr>
                </a:solidFill>
              </a:rPr>
              <a:t>Módulo</a:t>
            </a:r>
            <a:r>
              <a:rPr lang="es-ES" sz="2000" dirty="0">
                <a:solidFill>
                  <a:schemeClr val="bg1">
                    <a:lumMod val="75000"/>
                  </a:schemeClr>
                </a:solidFill>
              </a:rPr>
              <a:t>:</a:t>
            </a:r>
            <a:r>
              <a:rPr lang="es-ES" sz="2000" dirty="0"/>
              <a:t> PROGRAMACIÓN</a:t>
            </a:r>
          </a:p>
          <a:p>
            <a:pPr algn="l"/>
            <a:r>
              <a:rPr lang="es-ES" sz="2000" i="1" dirty="0">
                <a:solidFill>
                  <a:schemeClr val="bg1">
                    <a:lumMod val="75000"/>
                  </a:schemeClr>
                </a:solidFill>
              </a:rPr>
              <a:t>CFGS</a:t>
            </a:r>
            <a:r>
              <a:rPr lang="es-ES" sz="2000" dirty="0"/>
              <a:t> Desarrollo de Aplicaciones Web</a:t>
            </a:r>
          </a:p>
        </p:txBody>
      </p:sp>
      <p:cxnSp>
        <p:nvCxnSpPr>
          <p:cNvPr id="4" name="3 Conector recto"/>
          <p:cNvCxnSpPr/>
          <p:nvPr/>
        </p:nvCxnSpPr>
        <p:spPr>
          <a:xfrm>
            <a:off x="395536" y="4365104"/>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1</a:t>
            </a:fld>
            <a:endParaRPr lang="es-ES" dirty="0"/>
          </a:p>
        </p:txBody>
      </p:sp>
      <p:sp>
        <p:nvSpPr>
          <p:cNvPr id="8" name="2 Subtítulo">
            <a:extLst>
              <a:ext uri="{FF2B5EF4-FFF2-40B4-BE49-F238E27FC236}">
                <a16:creationId xmlns:a16="http://schemas.microsoft.com/office/drawing/2014/main" id="{0CA751DD-3E42-4F45-9A09-0715E534D2C5}"/>
              </a:ext>
            </a:extLst>
          </p:cNvPr>
          <p:cNvSpPr txBox="1">
            <a:spLocks/>
          </p:cNvSpPr>
          <p:nvPr/>
        </p:nvSpPr>
        <p:spPr>
          <a:xfrm>
            <a:off x="5220072" y="5082806"/>
            <a:ext cx="3672408" cy="100811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s-ES" sz="2000" i="1" dirty="0">
                <a:solidFill>
                  <a:schemeClr val="bg1">
                    <a:lumMod val="75000"/>
                  </a:schemeClr>
                </a:solidFill>
              </a:rPr>
              <a:t>Profesor</a:t>
            </a:r>
            <a:r>
              <a:rPr lang="es-ES" sz="2000" dirty="0">
                <a:solidFill>
                  <a:schemeClr val="bg1">
                    <a:lumMod val="75000"/>
                  </a:schemeClr>
                </a:solidFill>
              </a:rPr>
              <a:t>:</a:t>
            </a:r>
            <a:r>
              <a:rPr lang="es-ES" sz="2000" dirty="0"/>
              <a:t> Javier Guillén	</a:t>
            </a:r>
          </a:p>
          <a:p>
            <a:pPr algn="l"/>
            <a:r>
              <a:rPr lang="es-ES" sz="2000" dirty="0"/>
              <a:t>IES Jaroso </a:t>
            </a:r>
            <a:r>
              <a:rPr lang="es-ES" sz="2000" i="1" dirty="0">
                <a:solidFill>
                  <a:schemeClr val="bg1">
                    <a:lumMod val="75000"/>
                  </a:schemeClr>
                </a:solidFill>
              </a:rPr>
              <a:t>(Cuevas de Almanzora)</a:t>
            </a:r>
          </a:p>
        </p:txBody>
      </p:sp>
    </p:spTree>
    <p:extLst>
      <p:ext uri="{BB962C8B-B14F-4D97-AF65-F5344CB8AC3E}">
        <p14:creationId xmlns:p14="http://schemas.microsoft.com/office/powerpoint/2010/main" val="23394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46 CuadroTexto"/>
          <p:cNvSpPr txBox="1"/>
          <p:nvPr/>
        </p:nvSpPr>
        <p:spPr>
          <a:xfrm>
            <a:off x="4139952" y="1825493"/>
            <a:ext cx="4608512" cy="4124206"/>
          </a:xfrm>
          <a:prstGeom prst="rect">
            <a:avLst/>
          </a:prstGeom>
          <a:solidFill>
            <a:srgbClr val="F4F7ED"/>
          </a:solidFill>
        </p:spPr>
        <p:txBody>
          <a:bodyPr wrap="square" rtlCol="0">
            <a:spAutoFit/>
          </a:bodyPr>
          <a:lstStyle/>
          <a:p>
            <a:endParaRPr lang="es-ES"/>
          </a:p>
          <a:p>
            <a:endParaRPr lang="es-ES"/>
          </a:p>
          <a:p>
            <a:endParaRPr lang="es-ES" sz="1000"/>
          </a:p>
          <a:p>
            <a:r>
              <a:rPr lang="es-ES"/>
              <a:t>    </a:t>
            </a:r>
          </a:p>
          <a:p>
            <a:r>
              <a:rPr lang="es-ES"/>
              <a:t>    </a:t>
            </a:r>
          </a:p>
          <a:p>
            <a:endParaRPr lang="es-ES"/>
          </a:p>
          <a:p>
            <a:r>
              <a:rPr lang="es-ES">
                <a:solidFill>
                  <a:schemeClr val="accent3">
                    <a:lumMod val="50000"/>
                  </a:schemeClr>
                </a:solidFill>
              </a:rPr>
              <a:t>                                          true                                              </a:t>
            </a:r>
          </a:p>
          <a:p>
            <a:endParaRPr lang="es-ES">
              <a:solidFill>
                <a:schemeClr val="accent3">
                  <a:lumMod val="50000"/>
                </a:schemeClr>
              </a:solidFill>
            </a:endParaRPr>
          </a:p>
          <a:p>
            <a:endParaRPr lang="es-ES">
              <a:solidFill>
                <a:schemeClr val="accent3">
                  <a:lumMod val="50000"/>
                </a:schemeClr>
              </a:solidFill>
            </a:endParaRPr>
          </a:p>
          <a:p>
            <a:r>
              <a:rPr lang="es-ES">
                <a:solidFill>
                  <a:schemeClr val="accent3">
                    <a:lumMod val="50000"/>
                  </a:schemeClr>
                </a:solidFill>
              </a:rPr>
              <a:t> </a:t>
            </a:r>
          </a:p>
          <a:p>
            <a:r>
              <a:rPr lang="es-ES">
                <a:solidFill>
                  <a:schemeClr val="accent3">
                    <a:lumMod val="50000"/>
                  </a:schemeClr>
                </a:solidFill>
              </a:rPr>
              <a:t>                      false</a:t>
            </a:r>
          </a:p>
          <a:p>
            <a:endParaRPr lang="es-ES">
              <a:solidFill>
                <a:schemeClr val="accent3">
                  <a:lumMod val="50000"/>
                </a:schemeClr>
              </a:solidFill>
            </a:endParaRPr>
          </a:p>
          <a:p>
            <a:endParaRPr lang="es-ES">
              <a:solidFill>
                <a:schemeClr val="accent3">
                  <a:lumMod val="50000"/>
                </a:schemeClr>
              </a:solidFill>
            </a:endParaRPr>
          </a:p>
          <a:p>
            <a:endParaRPr lang="es-ES">
              <a:solidFill>
                <a:schemeClr val="accent3">
                  <a:lumMod val="50000"/>
                </a:schemeClr>
              </a:solidFill>
            </a:endParaRPr>
          </a:p>
          <a:p>
            <a:r>
              <a:rPr lang="es-ES">
                <a:solidFill>
                  <a:schemeClr val="accent3">
                    <a:lumMod val="50000"/>
                  </a:schemeClr>
                </a:solidFill>
              </a:rPr>
              <a:t> </a:t>
            </a:r>
          </a:p>
        </p:txBody>
      </p:sp>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repetición: WHILE</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30" name="29 Conector recto"/>
          <p:cNvCxnSpPr/>
          <p:nvPr/>
        </p:nvCxnSpPr>
        <p:spPr>
          <a:xfrm>
            <a:off x="5288840" y="2132856"/>
            <a:ext cx="0" cy="1200748"/>
          </a:xfrm>
          <a:prstGeom prst="line">
            <a:avLst/>
          </a:prstGeom>
        </p:spPr>
        <p:style>
          <a:lnRef idx="2">
            <a:schemeClr val="accent3"/>
          </a:lnRef>
          <a:fillRef idx="0">
            <a:schemeClr val="accent3"/>
          </a:fillRef>
          <a:effectRef idx="1">
            <a:schemeClr val="accent3"/>
          </a:effectRef>
          <a:fontRef idx="minor">
            <a:schemeClr val="tx1"/>
          </a:fontRef>
        </p:style>
      </p:cxnSp>
      <p:sp>
        <p:nvSpPr>
          <p:cNvPr id="31" name="30 Rombo"/>
          <p:cNvSpPr/>
          <p:nvPr/>
        </p:nvSpPr>
        <p:spPr>
          <a:xfrm>
            <a:off x="4388740" y="3333604"/>
            <a:ext cx="1800200" cy="823366"/>
          </a:xfrm>
          <a:prstGeom prst="diamon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600" b="1" err="1">
                <a:solidFill>
                  <a:srgbClr val="0000CC"/>
                </a:solidFill>
              </a:rPr>
              <a:t>expbool</a:t>
            </a:r>
            <a:endParaRPr lang="es-ES" sz="1600" b="1">
              <a:solidFill>
                <a:srgbClr val="0000CC"/>
              </a:solidFill>
            </a:endParaRPr>
          </a:p>
        </p:txBody>
      </p:sp>
      <p:sp>
        <p:nvSpPr>
          <p:cNvPr id="34" name="33 Rectángulo"/>
          <p:cNvSpPr/>
          <p:nvPr/>
        </p:nvSpPr>
        <p:spPr>
          <a:xfrm>
            <a:off x="7227146" y="3452528"/>
            <a:ext cx="1307492" cy="5855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600" b="1">
                <a:solidFill>
                  <a:srgbClr val="0000CC"/>
                </a:solidFill>
              </a:rPr>
              <a:t>sentencias</a:t>
            </a:r>
          </a:p>
        </p:txBody>
      </p:sp>
      <p:cxnSp>
        <p:nvCxnSpPr>
          <p:cNvPr id="37" name="36 Conector angular"/>
          <p:cNvCxnSpPr>
            <a:endCxn id="34" idx="0"/>
          </p:cNvCxnSpPr>
          <p:nvPr/>
        </p:nvCxnSpPr>
        <p:spPr>
          <a:xfrm>
            <a:off x="5297595" y="2733230"/>
            <a:ext cx="2583297" cy="719298"/>
          </a:xfrm>
          <a:prstGeom prst="bentConnector2">
            <a:avLst/>
          </a:prstGeom>
        </p:spPr>
        <p:style>
          <a:lnRef idx="2">
            <a:schemeClr val="accent3"/>
          </a:lnRef>
          <a:fillRef idx="0">
            <a:schemeClr val="accent3"/>
          </a:fillRef>
          <a:effectRef idx="1">
            <a:schemeClr val="accent3"/>
          </a:effectRef>
          <a:fontRef idx="minor">
            <a:schemeClr val="tx1"/>
          </a:fontRef>
        </p:style>
      </p:cxnSp>
      <p:cxnSp>
        <p:nvCxnSpPr>
          <p:cNvPr id="43" name="42 Conector recto"/>
          <p:cNvCxnSpPr>
            <a:stCxn id="34" idx="1"/>
          </p:cNvCxnSpPr>
          <p:nvPr/>
        </p:nvCxnSpPr>
        <p:spPr>
          <a:xfrm flipH="1">
            <a:off x="6188940" y="3745287"/>
            <a:ext cx="103820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44 Conector recto"/>
          <p:cNvCxnSpPr/>
          <p:nvPr/>
        </p:nvCxnSpPr>
        <p:spPr>
          <a:xfrm>
            <a:off x="5297595" y="4156970"/>
            <a:ext cx="0" cy="1360262"/>
          </a:xfrm>
          <a:prstGeom prst="line">
            <a:avLst/>
          </a:prstGeom>
        </p:spPr>
        <p:style>
          <a:lnRef idx="2">
            <a:schemeClr val="accent3"/>
          </a:lnRef>
          <a:fillRef idx="0">
            <a:schemeClr val="accent3"/>
          </a:fillRef>
          <a:effectRef idx="1">
            <a:schemeClr val="accent3"/>
          </a:effectRef>
          <a:fontRef idx="minor">
            <a:schemeClr val="tx1"/>
          </a:fontRef>
        </p:style>
      </p:cxnSp>
      <p:sp>
        <p:nvSpPr>
          <p:cNvPr id="33" name="32 CuadroTexto"/>
          <p:cNvSpPr txBox="1"/>
          <p:nvPr/>
        </p:nvSpPr>
        <p:spPr>
          <a:xfrm>
            <a:off x="683568" y="2677187"/>
            <a:ext cx="2592288" cy="2169825"/>
          </a:xfrm>
          <a:prstGeom prst="rect">
            <a:avLst/>
          </a:prstGeom>
          <a:solidFill>
            <a:schemeClr val="accent3">
              <a:lumMod val="40000"/>
              <a:lumOff val="60000"/>
            </a:schemeClr>
          </a:solidFill>
        </p:spPr>
        <p:txBody>
          <a:bodyPr wrap="square" rtlCol="0">
            <a:spAutoFit/>
          </a:bodyPr>
          <a:lstStyle/>
          <a:p>
            <a:pPr>
              <a:lnSpc>
                <a:spcPct val="150000"/>
              </a:lnSpc>
            </a:pPr>
            <a:endParaRPr lang="es-ES" b="1">
              <a:latin typeface="Consolas" panose="020B0609020204030204" pitchFamily="49" charset="0"/>
            </a:endParaRPr>
          </a:p>
          <a:p>
            <a:pPr>
              <a:lnSpc>
                <a:spcPct val="150000"/>
              </a:lnSpc>
            </a:pPr>
            <a:r>
              <a:rPr lang="es-ES" b="1">
                <a:latin typeface="Consolas" panose="020B0609020204030204" pitchFamily="49" charset="0"/>
              </a:rPr>
              <a:t> </a:t>
            </a:r>
            <a:r>
              <a:rPr lang="es-ES" b="1" err="1">
                <a:latin typeface="Consolas" panose="020B0609020204030204" pitchFamily="49" charset="0"/>
              </a:rPr>
              <a:t>while</a:t>
            </a:r>
            <a:r>
              <a:rPr lang="es-ES">
                <a:latin typeface="Consolas" panose="020B0609020204030204" pitchFamily="49" charset="0"/>
              </a:rPr>
              <a:t> </a:t>
            </a:r>
            <a:r>
              <a:rPr lang="es-ES"/>
              <a:t>(</a:t>
            </a:r>
            <a:r>
              <a:rPr lang="es-ES" i="1" err="1"/>
              <a:t>expbool</a:t>
            </a:r>
            <a:r>
              <a:rPr lang="es-ES"/>
              <a:t>)</a:t>
            </a:r>
            <a:r>
              <a:rPr lang="es-ES" b="1">
                <a:latin typeface="Consolas" panose="020B0609020204030204" pitchFamily="49" charset="0"/>
              </a:rPr>
              <a:t> </a:t>
            </a:r>
            <a:r>
              <a:rPr lang="es-ES">
                <a:latin typeface="Consolas" panose="020B0609020204030204" pitchFamily="49" charset="0"/>
              </a:rPr>
              <a:t>{</a:t>
            </a:r>
          </a:p>
          <a:p>
            <a:pPr>
              <a:lnSpc>
                <a:spcPct val="150000"/>
              </a:lnSpc>
            </a:pPr>
            <a:r>
              <a:rPr lang="es-ES">
                <a:latin typeface="Consolas" panose="020B0609020204030204" pitchFamily="49" charset="0"/>
              </a:rPr>
              <a:t>     </a:t>
            </a:r>
            <a:r>
              <a:rPr lang="es-ES">
                <a:solidFill>
                  <a:srgbClr val="0000CC"/>
                </a:solidFill>
                <a:latin typeface="Consolas" panose="020B0609020204030204" pitchFamily="49" charset="0"/>
              </a:rPr>
              <a:t>sentencias</a:t>
            </a:r>
            <a:r>
              <a:rPr lang="es-ES">
                <a:latin typeface="Consolas" panose="020B0609020204030204" pitchFamily="49" charset="0"/>
              </a:rPr>
              <a:t>;</a:t>
            </a:r>
          </a:p>
          <a:p>
            <a:pPr>
              <a:lnSpc>
                <a:spcPct val="150000"/>
              </a:lnSpc>
            </a:pPr>
            <a:r>
              <a:rPr lang="es-ES">
                <a:latin typeface="Consolas" panose="020B0609020204030204" pitchFamily="49" charset="0"/>
              </a:rPr>
              <a:t> }</a:t>
            </a:r>
            <a:r>
              <a:rPr lang="es-ES"/>
              <a:t>; </a:t>
            </a:r>
            <a:endParaRPr lang="es-ES">
              <a:latin typeface="Consolas" panose="020B0609020204030204" pitchFamily="49" charset="0"/>
            </a:endParaRPr>
          </a:p>
          <a:p>
            <a:pPr>
              <a:lnSpc>
                <a:spcPct val="150000"/>
              </a:lnSpc>
            </a:pPr>
            <a:endParaRPr lang="es-ES">
              <a:latin typeface="Consolas" panose="020B0609020204030204" pitchFamily="49" charset="0"/>
            </a:endParaRPr>
          </a:p>
        </p:txBody>
      </p:sp>
      <p:sp>
        <p:nvSpPr>
          <p:cNvPr id="2" name="1 Marcador de número de diapositiva"/>
          <p:cNvSpPr>
            <a:spLocks noGrp="1"/>
          </p:cNvSpPr>
          <p:nvPr>
            <p:ph type="sldNum" sz="quarter" idx="12"/>
          </p:nvPr>
        </p:nvSpPr>
        <p:spPr/>
        <p:txBody>
          <a:bodyPr/>
          <a:lstStyle/>
          <a:p>
            <a:fld id="{132FADFE-3B8F-471C-ABF0-DBC7717ECBBC}" type="slidenum">
              <a:rPr lang="es-ES" smtClean="0"/>
              <a:t>10</a:t>
            </a:fld>
            <a:endParaRPr lang="es-ES"/>
          </a:p>
        </p:txBody>
      </p:sp>
    </p:spTree>
    <p:extLst>
      <p:ext uri="{BB962C8B-B14F-4D97-AF65-F5344CB8AC3E}">
        <p14:creationId xmlns:p14="http://schemas.microsoft.com/office/powerpoint/2010/main" val="12083029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3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2000"/>
                                        <p:tgtEl>
                                          <p:spTgt spid="5"/>
                                        </p:tgtEl>
                                      </p:cBhvr>
                                    </p:animEffect>
                                  </p:childTnLst>
                                </p:cTn>
                              </p:par>
                            </p:childTnLst>
                          </p:cTn>
                        </p:par>
                        <p:par>
                          <p:cTn id="11" fill="hold">
                            <p:stCondLst>
                              <p:cond delay="2000"/>
                            </p:stCondLst>
                            <p:childTnLst>
                              <p:par>
                                <p:cTn id="12" presetID="22" presetClass="entr" presetSubtype="1"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up)">
                                      <p:cBhvr>
                                        <p:cTn id="14" dur="750"/>
                                        <p:tgtEl>
                                          <p:spTgt spid="33"/>
                                        </p:tgtEl>
                                      </p:cBhvr>
                                    </p:animEffect>
                                  </p:childTnLst>
                                </p:cTn>
                              </p:par>
                            </p:childTnLst>
                          </p:cTn>
                        </p:par>
                        <p:par>
                          <p:cTn id="15" fill="hold">
                            <p:stCondLst>
                              <p:cond delay="2750"/>
                            </p:stCondLst>
                            <p:childTnLst>
                              <p:par>
                                <p:cTn id="16" presetID="22" presetClass="entr" presetSubtype="1"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childTnLst>
                          </p:cTn>
                        </p:par>
                        <p:par>
                          <p:cTn id="19" fill="hold">
                            <p:stCondLst>
                              <p:cond delay="3250"/>
                            </p:stCondLst>
                            <p:childTnLst>
                              <p:par>
                                <p:cTn id="20" presetID="22" presetClass="entr" presetSubtype="1"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up)">
                                      <p:cBhvr>
                                        <p:cTn id="22" dur="500"/>
                                        <p:tgtEl>
                                          <p:spTgt spid="31"/>
                                        </p:tgtEl>
                                      </p:cBhvr>
                                    </p:animEffect>
                                  </p:childTnLst>
                                </p:cTn>
                              </p:par>
                            </p:childTnLst>
                          </p:cTn>
                        </p:par>
                        <p:par>
                          <p:cTn id="23" fill="hold">
                            <p:stCondLst>
                              <p:cond delay="3750"/>
                            </p:stCondLst>
                            <p:childTnLst>
                              <p:par>
                                <p:cTn id="24" presetID="22" presetClass="entr" presetSubtype="1" fill="hold"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up)">
                                      <p:cBhvr>
                                        <p:cTn id="26" dur="500"/>
                                        <p:tgtEl>
                                          <p:spTgt spid="43"/>
                                        </p:tgtEl>
                                      </p:cBhvr>
                                    </p:animEffect>
                                  </p:childTnLst>
                                </p:cTn>
                              </p:par>
                            </p:childTnLst>
                          </p:cTn>
                        </p:par>
                        <p:par>
                          <p:cTn id="27" fill="hold">
                            <p:stCondLst>
                              <p:cond delay="4250"/>
                            </p:stCondLst>
                            <p:childTnLst>
                              <p:par>
                                <p:cTn id="28" presetID="22" presetClass="entr" presetSubtype="1"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up)">
                                      <p:cBhvr>
                                        <p:cTn id="30" dur="500"/>
                                        <p:tgtEl>
                                          <p:spTgt spid="34"/>
                                        </p:tgtEl>
                                      </p:cBhvr>
                                    </p:animEffect>
                                  </p:childTnLst>
                                </p:cTn>
                              </p:par>
                            </p:childTnLst>
                          </p:cTn>
                        </p:par>
                        <p:par>
                          <p:cTn id="31" fill="hold">
                            <p:stCondLst>
                              <p:cond delay="4750"/>
                            </p:stCondLst>
                            <p:childTnLst>
                              <p:par>
                                <p:cTn id="32" presetID="22" presetClass="entr" presetSubtype="4" fill="hold"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down)">
                                      <p:cBhvr>
                                        <p:cTn id="34" dur="500"/>
                                        <p:tgtEl>
                                          <p:spTgt spid="37"/>
                                        </p:tgtEl>
                                      </p:cBhvr>
                                    </p:animEffect>
                                  </p:childTnLst>
                                </p:cTn>
                              </p:par>
                            </p:childTnLst>
                          </p:cTn>
                        </p:par>
                        <p:par>
                          <p:cTn id="35" fill="hold">
                            <p:stCondLst>
                              <p:cond delay="5250"/>
                            </p:stCondLst>
                            <p:childTnLst>
                              <p:par>
                                <p:cTn id="36" presetID="22" presetClass="entr" presetSubtype="1" fill="hold" nodeType="after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wipe(up)">
                                      <p:cBhvr>
                                        <p:cTn id="38" dur="500"/>
                                        <p:tgtEl>
                                          <p:spTgt spid="45"/>
                                        </p:tgtEl>
                                      </p:cBhvr>
                                    </p:animEffect>
                                  </p:childTnLst>
                                </p:cTn>
                              </p:par>
                              <p:par>
                                <p:cTn id="39" presetID="6" presetClass="entr" presetSubtype="32"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circle(out)">
                                      <p:cBhvr>
                                        <p:cTn id="41"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 grpId="0"/>
      <p:bldP spid="31" grpId="0" animBg="1"/>
      <p:bldP spid="34"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repetición: WHILE</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2" name="11 CuadroTexto"/>
          <p:cNvSpPr txBox="1"/>
          <p:nvPr/>
        </p:nvSpPr>
        <p:spPr>
          <a:xfrm>
            <a:off x="395536" y="1467208"/>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4</a:t>
            </a:r>
            <a:r>
              <a:rPr lang="es-ES" sz="2000"/>
              <a:t>:  Muestra por pantalla los números del 1 al 10.</a:t>
            </a:r>
          </a:p>
        </p:txBody>
      </p:sp>
      <p:sp>
        <p:nvSpPr>
          <p:cNvPr id="2" name="1 Rectángulo"/>
          <p:cNvSpPr/>
          <p:nvPr/>
        </p:nvSpPr>
        <p:spPr>
          <a:xfrm>
            <a:off x="1619671" y="2060848"/>
            <a:ext cx="5256585" cy="1785104"/>
          </a:xfrm>
          <a:prstGeom prst="rect">
            <a:avLst/>
          </a:prstGeom>
          <a:solidFill>
            <a:schemeClr val="accent3">
              <a:lumMod val="20000"/>
              <a:lumOff val="80000"/>
            </a:schemeClr>
          </a:solidFill>
        </p:spPr>
        <p:txBody>
          <a:bodyPr wrap="square">
            <a:spAutoFit/>
          </a:bodyPr>
          <a:lstStyle/>
          <a:p>
            <a:pPr>
              <a:spcBef>
                <a:spcPts val="300"/>
              </a:spcBef>
              <a:spcAft>
                <a:spcPts val="300"/>
              </a:spcAft>
            </a:pPr>
            <a:r>
              <a:rPr lang="es-ES" err="1">
                <a:solidFill>
                  <a:srgbClr val="7F0055"/>
                </a:solidFill>
                <a:latin typeface="Consolas"/>
              </a:rPr>
              <a:t>int</a:t>
            </a:r>
            <a:r>
              <a:rPr lang="es-ES">
                <a:solidFill>
                  <a:srgbClr val="000000"/>
                </a:solidFill>
                <a:latin typeface="Consolas"/>
              </a:rPr>
              <a:t> </a:t>
            </a:r>
            <a:r>
              <a:rPr lang="es-ES">
                <a:solidFill>
                  <a:srgbClr val="6A3E3E"/>
                </a:solidFill>
                <a:latin typeface="Consolas"/>
              </a:rPr>
              <a:t>numero</a:t>
            </a:r>
            <a:r>
              <a:rPr lang="es-ES">
                <a:solidFill>
                  <a:srgbClr val="000000"/>
                </a:solidFill>
                <a:latin typeface="Consolas"/>
              </a:rPr>
              <a:t> = 1;</a:t>
            </a:r>
          </a:p>
          <a:p>
            <a:pPr>
              <a:spcBef>
                <a:spcPts val="300"/>
              </a:spcBef>
              <a:spcAft>
                <a:spcPts val="300"/>
              </a:spcAft>
            </a:pPr>
            <a:r>
              <a:rPr lang="es-ES" b="1" err="1">
                <a:solidFill>
                  <a:srgbClr val="7F0055"/>
                </a:solidFill>
                <a:latin typeface="Consolas"/>
              </a:rPr>
              <a:t>while</a:t>
            </a:r>
            <a:r>
              <a:rPr lang="es-ES">
                <a:solidFill>
                  <a:srgbClr val="000000"/>
                </a:solidFill>
                <a:latin typeface="Consolas"/>
              </a:rPr>
              <a:t> (</a:t>
            </a:r>
            <a:r>
              <a:rPr lang="es-ES">
                <a:solidFill>
                  <a:srgbClr val="6A3E3E"/>
                </a:solidFill>
                <a:latin typeface="Consolas"/>
              </a:rPr>
              <a:t>numero</a:t>
            </a:r>
            <a:r>
              <a:rPr lang="es-ES">
                <a:solidFill>
                  <a:srgbClr val="000000"/>
                </a:solidFill>
                <a:latin typeface="Consolas"/>
              </a:rPr>
              <a:t> &lt;= 10) {		</a:t>
            </a:r>
            <a:endParaRPr lang="es-ES">
              <a:solidFill>
                <a:srgbClr val="3F7F5F"/>
              </a:solidFill>
            </a:endParaRPr>
          </a:p>
          <a:p>
            <a:pPr>
              <a:spcBef>
                <a:spcPts val="300"/>
              </a:spcBef>
              <a:spcAft>
                <a:spcPts val="300"/>
              </a:spcAft>
            </a:pPr>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.println</a:t>
            </a:r>
            <a:r>
              <a:rPr lang="es-ES" i="1">
                <a:solidFill>
                  <a:srgbClr val="000000"/>
                </a:solidFill>
                <a:latin typeface="Consolas"/>
              </a:rPr>
              <a:t>(</a:t>
            </a:r>
            <a:r>
              <a:rPr lang="es-ES" i="1">
                <a:solidFill>
                  <a:srgbClr val="6A3E3E"/>
                </a:solidFill>
                <a:latin typeface="Consolas"/>
              </a:rPr>
              <a:t>numero</a:t>
            </a:r>
            <a:r>
              <a:rPr lang="es-ES" i="1">
                <a:solidFill>
                  <a:srgbClr val="000000"/>
                </a:solidFill>
                <a:latin typeface="Consolas"/>
              </a:rPr>
              <a:t>);   </a:t>
            </a:r>
          </a:p>
          <a:p>
            <a:pPr>
              <a:spcBef>
                <a:spcPts val="300"/>
              </a:spcBef>
              <a:spcAft>
                <a:spcPts val="300"/>
              </a:spcAft>
            </a:pPr>
            <a:r>
              <a:rPr lang="es-ES">
                <a:solidFill>
                  <a:srgbClr val="6A3E3E"/>
                </a:solidFill>
                <a:latin typeface="Consolas"/>
              </a:rPr>
              <a:t>	numero</a:t>
            </a:r>
            <a:r>
              <a:rPr lang="es-ES">
                <a:solidFill>
                  <a:srgbClr val="000000"/>
                </a:solidFill>
                <a:latin typeface="Consolas"/>
              </a:rPr>
              <a:t>++;			</a:t>
            </a:r>
          </a:p>
          <a:p>
            <a:pPr>
              <a:spcBef>
                <a:spcPts val="300"/>
              </a:spcBef>
              <a:spcAft>
                <a:spcPts val="300"/>
              </a:spcAft>
            </a:pPr>
            <a:r>
              <a:rPr lang="es-ES">
                <a:solidFill>
                  <a:srgbClr val="000000"/>
                </a:solidFill>
                <a:latin typeface="Consolas"/>
              </a:rPr>
              <a:t>}</a:t>
            </a:r>
            <a:endParaRPr lang="es-ES"/>
          </a:p>
        </p:txBody>
      </p:sp>
      <p:sp>
        <p:nvSpPr>
          <p:cNvPr id="14" name="13 CuadroTexto"/>
          <p:cNvSpPr txBox="1"/>
          <p:nvPr/>
        </p:nvSpPr>
        <p:spPr>
          <a:xfrm>
            <a:off x="410275" y="4124551"/>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5</a:t>
            </a:r>
            <a:r>
              <a:rPr lang="es-ES" sz="2000"/>
              <a:t>:  Muestra por pantalla los números del 10 al 1.</a:t>
            </a:r>
          </a:p>
        </p:txBody>
      </p:sp>
      <p:sp>
        <p:nvSpPr>
          <p:cNvPr id="15" name="14 Rectángulo"/>
          <p:cNvSpPr/>
          <p:nvPr/>
        </p:nvSpPr>
        <p:spPr>
          <a:xfrm>
            <a:off x="1619670" y="4797152"/>
            <a:ext cx="5256585" cy="1785104"/>
          </a:xfrm>
          <a:prstGeom prst="rect">
            <a:avLst/>
          </a:prstGeom>
          <a:solidFill>
            <a:schemeClr val="accent3">
              <a:lumMod val="20000"/>
              <a:lumOff val="80000"/>
            </a:schemeClr>
          </a:solidFill>
        </p:spPr>
        <p:txBody>
          <a:bodyPr wrap="square">
            <a:spAutoFit/>
          </a:bodyPr>
          <a:lstStyle/>
          <a:p>
            <a:pPr>
              <a:spcBef>
                <a:spcPts val="300"/>
              </a:spcBef>
              <a:spcAft>
                <a:spcPts val="300"/>
              </a:spcAft>
            </a:pPr>
            <a:r>
              <a:rPr lang="es-ES" err="1">
                <a:solidFill>
                  <a:srgbClr val="7F0055"/>
                </a:solidFill>
                <a:latin typeface="Consolas"/>
              </a:rPr>
              <a:t>int</a:t>
            </a:r>
            <a:r>
              <a:rPr lang="es-ES">
                <a:solidFill>
                  <a:srgbClr val="000000"/>
                </a:solidFill>
                <a:latin typeface="Consolas"/>
              </a:rPr>
              <a:t> </a:t>
            </a:r>
            <a:r>
              <a:rPr lang="es-ES">
                <a:solidFill>
                  <a:srgbClr val="6A3E3E"/>
                </a:solidFill>
                <a:latin typeface="Consolas"/>
              </a:rPr>
              <a:t>numero</a:t>
            </a:r>
            <a:r>
              <a:rPr lang="es-ES">
                <a:solidFill>
                  <a:srgbClr val="000000"/>
                </a:solidFill>
                <a:latin typeface="Consolas"/>
              </a:rPr>
              <a:t> = 10;</a:t>
            </a:r>
          </a:p>
          <a:p>
            <a:pPr>
              <a:spcBef>
                <a:spcPts val="300"/>
              </a:spcBef>
              <a:spcAft>
                <a:spcPts val="300"/>
              </a:spcAft>
            </a:pPr>
            <a:r>
              <a:rPr lang="es-ES" b="1" err="1">
                <a:solidFill>
                  <a:srgbClr val="7F0055"/>
                </a:solidFill>
                <a:latin typeface="Consolas"/>
              </a:rPr>
              <a:t>while</a:t>
            </a:r>
            <a:r>
              <a:rPr lang="es-ES">
                <a:solidFill>
                  <a:srgbClr val="000000"/>
                </a:solidFill>
                <a:latin typeface="Consolas"/>
              </a:rPr>
              <a:t> (</a:t>
            </a:r>
            <a:r>
              <a:rPr lang="es-ES">
                <a:solidFill>
                  <a:srgbClr val="6A3E3E"/>
                </a:solidFill>
                <a:latin typeface="Consolas"/>
              </a:rPr>
              <a:t>numero</a:t>
            </a:r>
            <a:r>
              <a:rPr lang="es-ES">
                <a:solidFill>
                  <a:srgbClr val="000000"/>
                </a:solidFill>
                <a:latin typeface="Consolas"/>
              </a:rPr>
              <a:t> &gt;= 1) {		</a:t>
            </a:r>
            <a:endParaRPr lang="es-ES">
              <a:solidFill>
                <a:srgbClr val="3F7F5F"/>
              </a:solidFill>
            </a:endParaRPr>
          </a:p>
          <a:p>
            <a:pPr>
              <a:spcBef>
                <a:spcPts val="300"/>
              </a:spcBef>
              <a:spcAft>
                <a:spcPts val="300"/>
              </a:spcAft>
            </a:pPr>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a:t>
            </a:r>
            <a:r>
              <a:rPr lang="es-ES" i="1">
                <a:solidFill>
                  <a:srgbClr val="000000"/>
                </a:solidFill>
                <a:latin typeface="Consolas"/>
              </a:rPr>
              <a:t>(</a:t>
            </a:r>
            <a:r>
              <a:rPr lang="es-ES" i="1">
                <a:solidFill>
                  <a:srgbClr val="6A3E3E"/>
                </a:solidFill>
                <a:latin typeface="Consolas"/>
              </a:rPr>
              <a:t>numero+</a:t>
            </a:r>
            <a:r>
              <a:rPr lang="en-US" i="1">
                <a:solidFill>
                  <a:srgbClr val="2A00FF"/>
                </a:solidFill>
                <a:latin typeface="Consolas"/>
              </a:rPr>
              <a:t>" "</a:t>
            </a:r>
            <a:r>
              <a:rPr lang="es-ES" i="1">
                <a:solidFill>
                  <a:srgbClr val="000000"/>
                </a:solidFill>
                <a:latin typeface="Consolas"/>
              </a:rPr>
              <a:t>);   </a:t>
            </a:r>
          </a:p>
          <a:p>
            <a:pPr>
              <a:spcBef>
                <a:spcPts val="300"/>
              </a:spcBef>
              <a:spcAft>
                <a:spcPts val="300"/>
              </a:spcAft>
            </a:pPr>
            <a:r>
              <a:rPr lang="es-ES">
                <a:solidFill>
                  <a:srgbClr val="6A3E3E"/>
                </a:solidFill>
                <a:latin typeface="Consolas"/>
              </a:rPr>
              <a:t>	numero</a:t>
            </a:r>
            <a:r>
              <a:rPr lang="es-ES">
                <a:solidFill>
                  <a:srgbClr val="000000"/>
                </a:solidFill>
                <a:latin typeface="Consolas"/>
              </a:rPr>
              <a:t>--;			</a:t>
            </a:r>
          </a:p>
          <a:p>
            <a:pPr>
              <a:spcBef>
                <a:spcPts val="300"/>
              </a:spcBef>
              <a:spcAft>
                <a:spcPts val="300"/>
              </a:spcAft>
            </a:pPr>
            <a:r>
              <a:rPr lang="es-ES">
                <a:solidFill>
                  <a:srgbClr val="000000"/>
                </a:solidFill>
                <a:latin typeface="Consolas"/>
              </a:rPr>
              <a:t>}</a:t>
            </a:r>
            <a:endParaRPr lang="es-ES"/>
          </a:p>
        </p:txBody>
      </p:sp>
      <p:sp>
        <p:nvSpPr>
          <p:cNvPr id="3" name="2 Marcador de número de diapositiva"/>
          <p:cNvSpPr>
            <a:spLocks noGrp="1"/>
          </p:cNvSpPr>
          <p:nvPr>
            <p:ph type="sldNum" sz="quarter" idx="12"/>
          </p:nvPr>
        </p:nvSpPr>
        <p:spPr/>
        <p:txBody>
          <a:bodyPr/>
          <a:lstStyle/>
          <a:p>
            <a:fld id="{132FADFE-3B8F-471C-ABF0-DBC7717ECBBC}" type="slidenum">
              <a:rPr lang="es-ES" smtClean="0"/>
              <a:t>11</a:t>
            </a:fld>
            <a:endParaRPr lang="es-ES"/>
          </a:p>
        </p:txBody>
      </p:sp>
    </p:spTree>
    <p:extLst>
      <p:ext uri="{BB962C8B-B14F-4D97-AF65-F5344CB8AC3E}">
        <p14:creationId xmlns:p14="http://schemas.microsoft.com/office/powerpoint/2010/main" val="12451598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animBg="1"/>
      <p:bldP spid="14"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27 CuadroTexto"/>
          <p:cNvSpPr txBox="1"/>
          <p:nvPr/>
        </p:nvSpPr>
        <p:spPr>
          <a:xfrm>
            <a:off x="4572000" y="1788492"/>
            <a:ext cx="3744416" cy="4001095"/>
          </a:xfrm>
          <a:prstGeom prst="rect">
            <a:avLst/>
          </a:prstGeom>
          <a:solidFill>
            <a:srgbClr val="F0F8FA"/>
          </a:solidFill>
        </p:spPr>
        <p:txBody>
          <a:bodyPr wrap="square" rtlCol="0">
            <a:spAutoFit/>
          </a:bodyPr>
          <a:lstStyle/>
          <a:p>
            <a:endParaRPr lang="es-ES"/>
          </a:p>
          <a:p>
            <a:endParaRPr lang="es-ES"/>
          </a:p>
          <a:p>
            <a:endParaRPr lang="es-ES" sz="1000"/>
          </a:p>
          <a:p>
            <a:r>
              <a:rPr lang="es-ES"/>
              <a:t>    </a:t>
            </a:r>
          </a:p>
          <a:p>
            <a:r>
              <a:rPr lang="es-ES"/>
              <a:t>    </a:t>
            </a:r>
          </a:p>
          <a:p>
            <a:endParaRPr lang="es-ES">
              <a:solidFill>
                <a:srgbClr val="0000CC"/>
              </a:solidFill>
            </a:endParaRPr>
          </a:p>
          <a:p>
            <a:endParaRPr lang="es-ES">
              <a:solidFill>
                <a:srgbClr val="0000CC"/>
              </a:solidFill>
            </a:endParaRPr>
          </a:p>
          <a:p>
            <a:endParaRPr lang="es-ES">
              <a:solidFill>
                <a:srgbClr val="0000CC"/>
              </a:solidFill>
            </a:endParaRPr>
          </a:p>
          <a:p>
            <a:r>
              <a:rPr lang="es-ES">
                <a:solidFill>
                  <a:srgbClr val="0000CC"/>
                </a:solidFill>
              </a:rPr>
              <a:t>          true</a:t>
            </a:r>
          </a:p>
          <a:p>
            <a:endParaRPr lang="es-ES"/>
          </a:p>
          <a:p>
            <a:endParaRPr lang="es-ES"/>
          </a:p>
          <a:p>
            <a:endParaRPr lang="es-ES" sz="1000"/>
          </a:p>
          <a:p>
            <a:r>
              <a:rPr lang="es-ES"/>
              <a:t>                                      </a:t>
            </a:r>
            <a:r>
              <a:rPr lang="es-ES">
                <a:solidFill>
                  <a:srgbClr val="0000CC"/>
                </a:solidFill>
              </a:rPr>
              <a:t>false</a:t>
            </a:r>
          </a:p>
          <a:p>
            <a:endParaRPr lang="es-ES"/>
          </a:p>
          <a:p>
            <a:endParaRPr lang="es-ES"/>
          </a:p>
        </p:txBody>
      </p:sp>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repetición: DO WHILE</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6" name="5 Conector recto"/>
          <p:cNvCxnSpPr/>
          <p:nvPr/>
        </p:nvCxnSpPr>
        <p:spPr>
          <a:xfrm>
            <a:off x="6516216" y="1973451"/>
            <a:ext cx="0" cy="703737"/>
          </a:xfrm>
          <a:prstGeom prst="line">
            <a:avLst/>
          </a:prstGeom>
        </p:spPr>
        <p:style>
          <a:lnRef idx="2">
            <a:schemeClr val="accent1"/>
          </a:lnRef>
          <a:fillRef idx="0">
            <a:schemeClr val="accent1"/>
          </a:fillRef>
          <a:effectRef idx="1">
            <a:schemeClr val="accent1"/>
          </a:effectRef>
          <a:fontRef idx="minor">
            <a:schemeClr val="tx1"/>
          </a:fontRef>
        </p:style>
      </p:cxnSp>
      <p:sp>
        <p:nvSpPr>
          <p:cNvPr id="16" name="15 Rombo"/>
          <p:cNvSpPr/>
          <p:nvPr/>
        </p:nvSpPr>
        <p:spPr>
          <a:xfrm>
            <a:off x="5630552" y="3773651"/>
            <a:ext cx="1800200" cy="823366"/>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b="1" err="1">
                <a:solidFill>
                  <a:srgbClr val="0000CC"/>
                </a:solidFill>
              </a:rPr>
              <a:t>expbool</a:t>
            </a:r>
            <a:endParaRPr lang="es-ES" sz="1600" b="1">
              <a:solidFill>
                <a:srgbClr val="0000CC"/>
              </a:solidFill>
            </a:endParaRPr>
          </a:p>
        </p:txBody>
      </p:sp>
      <p:cxnSp>
        <p:nvCxnSpPr>
          <p:cNvPr id="17" name="16 Conector recto"/>
          <p:cNvCxnSpPr/>
          <p:nvPr/>
        </p:nvCxnSpPr>
        <p:spPr>
          <a:xfrm>
            <a:off x="6516216" y="3279048"/>
            <a:ext cx="0" cy="494603"/>
          </a:xfrm>
          <a:prstGeom prst="line">
            <a:avLst/>
          </a:prstGeom>
        </p:spPr>
        <p:style>
          <a:lnRef idx="2">
            <a:schemeClr val="accent1"/>
          </a:lnRef>
          <a:fillRef idx="0">
            <a:schemeClr val="accent1"/>
          </a:fillRef>
          <a:effectRef idx="1">
            <a:schemeClr val="accent1"/>
          </a:effectRef>
          <a:fontRef idx="minor">
            <a:schemeClr val="tx1"/>
          </a:fontRef>
        </p:style>
      </p:cxnSp>
      <p:sp>
        <p:nvSpPr>
          <p:cNvPr id="18" name="17 Rectángulo"/>
          <p:cNvSpPr/>
          <p:nvPr/>
        </p:nvSpPr>
        <p:spPr>
          <a:xfrm>
            <a:off x="5630552" y="2677188"/>
            <a:ext cx="1800200" cy="5855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b="1">
                <a:solidFill>
                  <a:srgbClr val="0000CC"/>
                </a:solidFill>
              </a:rPr>
              <a:t>sentencias</a:t>
            </a:r>
          </a:p>
        </p:txBody>
      </p:sp>
      <p:cxnSp>
        <p:nvCxnSpPr>
          <p:cNvPr id="19" name="18 Conector recto"/>
          <p:cNvCxnSpPr/>
          <p:nvPr/>
        </p:nvCxnSpPr>
        <p:spPr>
          <a:xfrm>
            <a:off x="6516216" y="4580674"/>
            <a:ext cx="0" cy="86409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23 Conector angular"/>
          <p:cNvCxnSpPr>
            <a:stCxn id="16" idx="1"/>
          </p:cNvCxnSpPr>
          <p:nvPr/>
        </p:nvCxnSpPr>
        <p:spPr>
          <a:xfrm rot="10800000" flipH="1">
            <a:off x="5630552" y="2405500"/>
            <a:ext cx="885664" cy="1779835"/>
          </a:xfrm>
          <a:prstGeom prst="bentConnector4">
            <a:avLst>
              <a:gd name="adj1" fmla="val -61660"/>
              <a:gd name="adj2" fmla="val 100810"/>
            </a:avLst>
          </a:prstGeom>
        </p:spPr>
        <p:style>
          <a:lnRef idx="2">
            <a:schemeClr val="accent1"/>
          </a:lnRef>
          <a:fillRef idx="0">
            <a:schemeClr val="accent1"/>
          </a:fillRef>
          <a:effectRef idx="1">
            <a:schemeClr val="accent1"/>
          </a:effectRef>
          <a:fontRef idx="minor">
            <a:schemeClr val="tx1"/>
          </a:fontRef>
        </p:style>
      </p:cxnSp>
      <p:sp>
        <p:nvSpPr>
          <p:cNvPr id="50" name="49 CuadroTexto"/>
          <p:cNvSpPr txBox="1"/>
          <p:nvPr/>
        </p:nvSpPr>
        <p:spPr>
          <a:xfrm>
            <a:off x="899592" y="2677188"/>
            <a:ext cx="2592288" cy="2031325"/>
          </a:xfrm>
          <a:prstGeom prst="rect">
            <a:avLst/>
          </a:prstGeom>
          <a:solidFill>
            <a:schemeClr val="accent5">
              <a:lumMod val="40000"/>
              <a:lumOff val="60000"/>
            </a:schemeClr>
          </a:solidFill>
        </p:spPr>
        <p:txBody>
          <a:bodyPr wrap="square" rtlCol="0">
            <a:spAutoFit/>
          </a:bodyPr>
          <a:lstStyle/>
          <a:p>
            <a:pPr>
              <a:lnSpc>
                <a:spcPct val="150000"/>
              </a:lnSpc>
            </a:pPr>
            <a:endParaRPr lang="es-ES" sz="1200" b="1">
              <a:latin typeface="Consolas" panose="020B0609020204030204" pitchFamily="49" charset="0"/>
            </a:endParaRPr>
          </a:p>
          <a:p>
            <a:pPr>
              <a:lnSpc>
                <a:spcPct val="150000"/>
              </a:lnSpc>
            </a:pPr>
            <a:r>
              <a:rPr lang="es-ES" b="1">
                <a:latin typeface="Consolas" panose="020B0609020204030204" pitchFamily="49" charset="0"/>
              </a:rPr>
              <a:t> do </a:t>
            </a:r>
            <a:r>
              <a:rPr lang="es-ES">
                <a:latin typeface="Consolas" panose="020B0609020204030204" pitchFamily="49" charset="0"/>
              </a:rPr>
              <a:t>{</a:t>
            </a:r>
          </a:p>
          <a:p>
            <a:pPr>
              <a:lnSpc>
                <a:spcPct val="150000"/>
              </a:lnSpc>
            </a:pPr>
            <a:r>
              <a:rPr lang="es-ES">
                <a:latin typeface="Consolas" panose="020B0609020204030204" pitchFamily="49" charset="0"/>
              </a:rPr>
              <a:t>      </a:t>
            </a:r>
            <a:r>
              <a:rPr lang="es-ES">
                <a:solidFill>
                  <a:srgbClr val="0000CC"/>
                </a:solidFill>
                <a:latin typeface="Consolas" panose="020B0609020204030204" pitchFamily="49" charset="0"/>
              </a:rPr>
              <a:t>sentencias</a:t>
            </a:r>
            <a:r>
              <a:rPr lang="es-ES">
                <a:latin typeface="Consolas" panose="020B0609020204030204" pitchFamily="49" charset="0"/>
              </a:rPr>
              <a:t>;</a:t>
            </a:r>
          </a:p>
          <a:p>
            <a:pPr>
              <a:lnSpc>
                <a:spcPct val="150000"/>
              </a:lnSpc>
            </a:pPr>
            <a:r>
              <a:rPr lang="es-ES">
                <a:latin typeface="Consolas" panose="020B0609020204030204" pitchFamily="49" charset="0"/>
              </a:rPr>
              <a:t> } </a:t>
            </a:r>
            <a:r>
              <a:rPr lang="es-ES" b="1" err="1">
                <a:latin typeface="Consolas" panose="020B0609020204030204" pitchFamily="49" charset="0"/>
              </a:rPr>
              <a:t>while</a:t>
            </a:r>
            <a:r>
              <a:rPr lang="es-ES">
                <a:latin typeface="Consolas" panose="020B0609020204030204" pitchFamily="49" charset="0"/>
              </a:rPr>
              <a:t> </a:t>
            </a:r>
            <a:r>
              <a:rPr lang="es-ES"/>
              <a:t>(</a:t>
            </a:r>
            <a:r>
              <a:rPr lang="es-ES" i="1" err="1"/>
              <a:t>expbool</a:t>
            </a:r>
            <a:r>
              <a:rPr lang="es-ES"/>
              <a:t>); </a:t>
            </a:r>
            <a:endParaRPr lang="es-ES">
              <a:latin typeface="Consolas" panose="020B0609020204030204" pitchFamily="49" charset="0"/>
            </a:endParaRPr>
          </a:p>
          <a:p>
            <a:pPr>
              <a:lnSpc>
                <a:spcPct val="150000"/>
              </a:lnSpc>
            </a:pPr>
            <a:endParaRPr lang="es-ES">
              <a:latin typeface="Consolas" panose="020B0609020204030204" pitchFamily="49" charset="0"/>
            </a:endParaRPr>
          </a:p>
        </p:txBody>
      </p:sp>
      <p:sp>
        <p:nvSpPr>
          <p:cNvPr id="2" name="1 Marcador de número de diapositiva"/>
          <p:cNvSpPr>
            <a:spLocks noGrp="1"/>
          </p:cNvSpPr>
          <p:nvPr>
            <p:ph type="sldNum" sz="quarter" idx="12"/>
          </p:nvPr>
        </p:nvSpPr>
        <p:spPr/>
        <p:txBody>
          <a:bodyPr/>
          <a:lstStyle/>
          <a:p>
            <a:fld id="{132FADFE-3B8F-471C-ABF0-DBC7717ECBBC}" type="slidenum">
              <a:rPr lang="es-ES" smtClean="0"/>
              <a:t>12</a:t>
            </a:fld>
            <a:endParaRPr lang="es-ES"/>
          </a:p>
        </p:txBody>
      </p:sp>
    </p:spTree>
    <p:extLst>
      <p:ext uri="{BB962C8B-B14F-4D97-AF65-F5344CB8AC3E}">
        <p14:creationId xmlns:p14="http://schemas.microsoft.com/office/powerpoint/2010/main" val="274044249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up)">
                                      <p:cBhvr>
                                        <p:cTn id="16" dur="750"/>
                                        <p:tgtEl>
                                          <p:spTgt spid="50"/>
                                        </p:tgtEl>
                                      </p:cBhvr>
                                    </p:animEffect>
                                  </p:childTnLst>
                                </p:cTn>
                              </p:par>
                            </p:childTnLst>
                          </p:cTn>
                        </p:par>
                        <p:par>
                          <p:cTn id="17" fill="hold">
                            <p:stCondLst>
                              <p:cond delay="1750"/>
                            </p:stCondLst>
                            <p:childTnLst>
                              <p:par>
                                <p:cTn id="18" presetID="22"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2250"/>
                            </p:stCondLst>
                            <p:childTnLst>
                              <p:par>
                                <p:cTn id="22" presetID="22" presetClass="entr" presetSubtype="1"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par>
                          <p:cTn id="25" fill="hold">
                            <p:stCondLst>
                              <p:cond delay="2750"/>
                            </p:stCondLst>
                            <p:childTnLst>
                              <p:par>
                                <p:cTn id="26" presetID="22" presetClass="entr" presetSubtype="1"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childTnLst>
                          </p:cTn>
                        </p:par>
                        <p:par>
                          <p:cTn id="29" fill="hold">
                            <p:stCondLst>
                              <p:cond delay="3250"/>
                            </p:stCondLst>
                            <p:childTnLst>
                              <p:par>
                                <p:cTn id="30" presetID="22" presetClass="entr" presetSubtype="1"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par>
                          <p:cTn id="33" fill="hold">
                            <p:stCondLst>
                              <p:cond delay="3750"/>
                            </p:stCondLst>
                            <p:childTnLst>
                              <p:par>
                                <p:cTn id="34" presetID="22" presetClass="entr" presetSubtype="4"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down)">
                                      <p:cBhvr>
                                        <p:cTn id="36" dur="500"/>
                                        <p:tgtEl>
                                          <p:spTgt spid="24"/>
                                        </p:tgtEl>
                                      </p:cBhvr>
                                    </p:animEffect>
                                  </p:childTnLst>
                                </p:cTn>
                              </p:par>
                              <p:par>
                                <p:cTn id="37" presetID="6" presetClass="entr" presetSubtype="32"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circle(out)">
                                      <p:cBhvr>
                                        <p:cTn id="39" dur="2000"/>
                                        <p:tgtEl>
                                          <p:spTgt spid="28"/>
                                        </p:tgtEl>
                                      </p:cBhvr>
                                    </p:animEffect>
                                  </p:childTnLst>
                                </p:cTn>
                              </p:par>
                              <p:par>
                                <p:cTn id="40" presetID="22" presetClass="entr" presetSubtype="1"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 grpId="0"/>
      <p:bldP spid="16" grpId="0" animBg="1"/>
      <p:bldP spid="18" grpId="0" animBg="1"/>
      <p:bldP spid="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repetición: DO WHILE</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2" name="11 CuadroTexto"/>
          <p:cNvSpPr txBox="1"/>
          <p:nvPr/>
        </p:nvSpPr>
        <p:spPr>
          <a:xfrm>
            <a:off x="395536" y="1467208"/>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6</a:t>
            </a:r>
            <a:r>
              <a:rPr lang="es-ES" sz="2000"/>
              <a:t>:  Muestra por pantalla los números del 1 al 100.</a:t>
            </a:r>
          </a:p>
        </p:txBody>
      </p:sp>
      <p:sp>
        <p:nvSpPr>
          <p:cNvPr id="2" name="1 Rectángulo"/>
          <p:cNvSpPr/>
          <p:nvPr/>
        </p:nvSpPr>
        <p:spPr>
          <a:xfrm>
            <a:off x="1619671" y="2060848"/>
            <a:ext cx="5256585" cy="1672253"/>
          </a:xfrm>
          <a:prstGeom prst="rect">
            <a:avLst/>
          </a:prstGeom>
          <a:solidFill>
            <a:schemeClr val="accent3">
              <a:lumMod val="20000"/>
              <a:lumOff val="80000"/>
            </a:schemeClr>
          </a:solidFill>
        </p:spPr>
        <p:txBody>
          <a:bodyPr wrap="square">
            <a:spAutoFit/>
          </a:bodyPr>
          <a:lstStyle/>
          <a:p>
            <a:pPr>
              <a:spcBef>
                <a:spcPts val="400"/>
              </a:spcBef>
              <a:spcAft>
                <a:spcPts val="400"/>
              </a:spcAft>
            </a:pPr>
            <a:r>
              <a:rPr lang="es-ES" err="1">
                <a:solidFill>
                  <a:srgbClr val="7F0055"/>
                </a:solidFill>
                <a:latin typeface="Consolas"/>
              </a:rPr>
              <a:t>int</a:t>
            </a:r>
            <a:r>
              <a:rPr lang="es-ES">
                <a:solidFill>
                  <a:srgbClr val="000000"/>
                </a:solidFill>
                <a:latin typeface="Consolas"/>
              </a:rPr>
              <a:t> </a:t>
            </a:r>
            <a:r>
              <a:rPr lang="es-ES" err="1">
                <a:solidFill>
                  <a:srgbClr val="6A3E3E"/>
                </a:solidFill>
                <a:latin typeface="Consolas"/>
              </a:rPr>
              <a:t>conta</a:t>
            </a:r>
            <a:r>
              <a:rPr lang="es-ES">
                <a:solidFill>
                  <a:srgbClr val="000000"/>
                </a:solidFill>
                <a:latin typeface="Consolas"/>
              </a:rPr>
              <a:t> = 1;</a:t>
            </a:r>
          </a:p>
          <a:p>
            <a:pPr>
              <a:spcBef>
                <a:spcPts val="400"/>
              </a:spcBef>
              <a:spcAft>
                <a:spcPts val="400"/>
              </a:spcAft>
            </a:pPr>
            <a:endParaRPr lang="es-ES" sz="400">
              <a:solidFill>
                <a:srgbClr val="000000"/>
              </a:solidFill>
              <a:latin typeface="Consolas"/>
            </a:endParaRPr>
          </a:p>
          <a:p>
            <a:pPr>
              <a:spcBef>
                <a:spcPts val="400"/>
              </a:spcBef>
              <a:spcAft>
                <a:spcPts val="400"/>
              </a:spcAft>
            </a:pPr>
            <a:r>
              <a:rPr lang="es-ES" b="1">
                <a:solidFill>
                  <a:srgbClr val="7F0055"/>
                </a:solidFill>
                <a:latin typeface="Consolas"/>
              </a:rPr>
              <a:t>do</a:t>
            </a:r>
            <a:r>
              <a:rPr lang="es-ES">
                <a:solidFill>
                  <a:srgbClr val="000000"/>
                </a:solidFill>
                <a:latin typeface="Consolas"/>
              </a:rPr>
              <a:t> {</a:t>
            </a:r>
          </a:p>
          <a:p>
            <a:pPr>
              <a:spcBef>
                <a:spcPts val="400"/>
              </a:spcBef>
              <a:spcAft>
                <a:spcPts val="400"/>
              </a:spcAft>
            </a:pPr>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.println</a:t>
            </a:r>
            <a:r>
              <a:rPr lang="es-ES" i="1">
                <a:solidFill>
                  <a:srgbClr val="000000"/>
                </a:solidFill>
                <a:latin typeface="Consolas"/>
              </a:rPr>
              <a:t>(</a:t>
            </a:r>
            <a:r>
              <a:rPr lang="es-ES" i="1" err="1">
                <a:solidFill>
                  <a:srgbClr val="6A3E3E"/>
                </a:solidFill>
                <a:latin typeface="Consolas"/>
              </a:rPr>
              <a:t>conta</a:t>
            </a:r>
            <a:r>
              <a:rPr lang="es-ES" i="1">
                <a:solidFill>
                  <a:srgbClr val="000000"/>
                </a:solidFill>
                <a:latin typeface="Consolas"/>
              </a:rPr>
              <a:t>++);</a:t>
            </a:r>
          </a:p>
          <a:p>
            <a:pPr>
              <a:spcBef>
                <a:spcPts val="400"/>
              </a:spcBef>
              <a:spcAft>
                <a:spcPts val="400"/>
              </a:spcAft>
            </a:pPr>
            <a:r>
              <a:rPr lang="es-ES">
                <a:solidFill>
                  <a:srgbClr val="000000"/>
                </a:solidFill>
                <a:latin typeface="Consolas"/>
              </a:rPr>
              <a:t>} </a:t>
            </a:r>
            <a:r>
              <a:rPr lang="es-ES" b="1" err="1">
                <a:solidFill>
                  <a:srgbClr val="7F0055"/>
                </a:solidFill>
                <a:latin typeface="Consolas"/>
              </a:rPr>
              <a:t>while</a:t>
            </a:r>
            <a:r>
              <a:rPr lang="es-ES">
                <a:solidFill>
                  <a:srgbClr val="000000"/>
                </a:solidFill>
                <a:latin typeface="Consolas"/>
              </a:rPr>
              <a:t> ( </a:t>
            </a:r>
            <a:r>
              <a:rPr lang="es-ES" err="1">
                <a:solidFill>
                  <a:srgbClr val="6A3E3E"/>
                </a:solidFill>
                <a:latin typeface="Consolas"/>
              </a:rPr>
              <a:t>conta</a:t>
            </a:r>
            <a:r>
              <a:rPr lang="es-ES">
                <a:solidFill>
                  <a:srgbClr val="000000"/>
                </a:solidFill>
                <a:latin typeface="Consolas"/>
              </a:rPr>
              <a:t>&lt;=100 );</a:t>
            </a:r>
            <a:endParaRPr lang="es-ES"/>
          </a:p>
        </p:txBody>
      </p:sp>
      <p:sp>
        <p:nvSpPr>
          <p:cNvPr id="14" name="13 CuadroTexto"/>
          <p:cNvSpPr txBox="1"/>
          <p:nvPr/>
        </p:nvSpPr>
        <p:spPr>
          <a:xfrm>
            <a:off x="395536" y="4097874"/>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7</a:t>
            </a:r>
            <a:r>
              <a:rPr lang="es-ES" sz="2000"/>
              <a:t>:  Muestra por pantalla los números del 100 al 1.</a:t>
            </a:r>
          </a:p>
        </p:txBody>
      </p:sp>
      <p:sp>
        <p:nvSpPr>
          <p:cNvPr id="15" name="14 Rectángulo"/>
          <p:cNvSpPr/>
          <p:nvPr/>
        </p:nvSpPr>
        <p:spPr>
          <a:xfrm>
            <a:off x="1619670" y="4797152"/>
            <a:ext cx="5256585" cy="1672253"/>
          </a:xfrm>
          <a:prstGeom prst="rect">
            <a:avLst/>
          </a:prstGeom>
          <a:solidFill>
            <a:schemeClr val="accent3">
              <a:lumMod val="20000"/>
              <a:lumOff val="80000"/>
            </a:schemeClr>
          </a:solidFill>
        </p:spPr>
        <p:txBody>
          <a:bodyPr wrap="square">
            <a:spAutoFit/>
          </a:bodyPr>
          <a:lstStyle/>
          <a:p>
            <a:pPr>
              <a:spcBef>
                <a:spcPts val="400"/>
              </a:spcBef>
              <a:spcAft>
                <a:spcPts val="400"/>
              </a:spcAft>
            </a:pPr>
            <a:r>
              <a:rPr lang="es-ES" err="1">
                <a:solidFill>
                  <a:srgbClr val="7F0055"/>
                </a:solidFill>
                <a:latin typeface="Consolas"/>
              </a:rPr>
              <a:t>int</a:t>
            </a:r>
            <a:r>
              <a:rPr lang="es-ES">
                <a:solidFill>
                  <a:srgbClr val="000000"/>
                </a:solidFill>
                <a:latin typeface="Consolas"/>
              </a:rPr>
              <a:t> </a:t>
            </a:r>
            <a:r>
              <a:rPr lang="es-ES" err="1">
                <a:solidFill>
                  <a:srgbClr val="6A3E3E"/>
                </a:solidFill>
                <a:latin typeface="Consolas"/>
              </a:rPr>
              <a:t>conta</a:t>
            </a:r>
            <a:r>
              <a:rPr lang="es-ES">
                <a:solidFill>
                  <a:srgbClr val="000000"/>
                </a:solidFill>
                <a:latin typeface="Consolas"/>
              </a:rPr>
              <a:t> = 101;</a:t>
            </a:r>
          </a:p>
          <a:p>
            <a:pPr>
              <a:spcBef>
                <a:spcPts val="400"/>
              </a:spcBef>
              <a:spcAft>
                <a:spcPts val="400"/>
              </a:spcAft>
            </a:pPr>
            <a:endParaRPr lang="es-ES" sz="400">
              <a:solidFill>
                <a:srgbClr val="000000"/>
              </a:solidFill>
              <a:latin typeface="Consolas"/>
            </a:endParaRPr>
          </a:p>
          <a:p>
            <a:pPr>
              <a:spcBef>
                <a:spcPts val="400"/>
              </a:spcBef>
              <a:spcAft>
                <a:spcPts val="400"/>
              </a:spcAft>
            </a:pPr>
            <a:r>
              <a:rPr lang="es-ES" b="1">
                <a:solidFill>
                  <a:srgbClr val="7F0055"/>
                </a:solidFill>
                <a:latin typeface="Consolas"/>
              </a:rPr>
              <a:t>do</a:t>
            </a:r>
            <a:r>
              <a:rPr lang="es-ES">
                <a:solidFill>
                  <a:srgbClr val="000000"/>
                </a:solidFill>
                <a:latin typeface="Consolas"/>
              </a:rPr>
              <a:t> {</a:t>
            </a:r>
          </a:p>
          <a:p>
            <a:pPr>
              <a:spcBef>
                <a:spcPts val="400"/>
              </a:spcBef>
              <a:spcAft>
                <a:spcPts val="400"/>
              </a:spcAft>
            </a:pPr>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a:t>
            </a:r>
            <a:r>
              <a:rPr lang="es-ES" i="1">
                <a:solidFill>
                  <a:srgbClr val="000000"/>
                </a:solidFill>
                <a:latin typeface="Consolas"/>
              </a:rPr>
              <a:t>(</a:t>
            </a:r>
            <a:r>
              <a:rPr lang="es-ES" b="1" i="1">
                <a:solidFill>
                  <a:srgbClr val="000000"/>
                </a:solidFill>
                <a:latin typeface="Consolas"/>
              </a:rPr>
              <a:t>--</a:t>
            </a:r>
            <a:r>
              <a:rPr lang="es-ES" i="1" err="1">
                <a:solidFill>
                  <a:srgbClr val="6A3E3E"/>
                </a:solidFill>
                <a:latin typeface="Consolas"/>
              </a:rPr>
              <a:t>conta</a:t>
            </a:r>
            <a:r>
              <a:rPr lang="es-ES" i="1">
                <a:solidFill>
                  <a:srgbClr val="000000"/>
                </a:solidFill>
                <a:latin typeface="Consolas"/>
              </a:rPr>
              <a:t>+</a:t>
            </a:r>
            <a:r>
              <a:rPr lang="es-ES" i="1">
                <a:solidFill>
                  <a:srgbClr val="2A00FF"/>
                </a:solidFill>
                <a:latin typeface="Consolas"/>
              </a:rPr>
              <a:t>"\t"</a:t>
            </a:r>
            <a:r>
              <a:rPr lang="es-ES" i="1">
                <a:solidFill>
                  <a:srgbClr val="000000"/>
                </a:solidFill>
                <a:latin typeface="Consolas"/>
              </a:rPr>
              <a:t>);</a:t>
            </a:r>
          </a:p>
          <a:p>
            <a:pPr>
              <a:spcBef>
                <a:spcPts val="400"/>
              </a:spcBef>
              <a:spcAft>
                <a:spcPts val="400"/>
              </a:spcAft>
            </a:pPr>
            <a:r>
              <a:rPr lang="es-ES">
                <a:solidFill>
                  <a:srgbClr val="000000"/>
                </a:solidFill>
                <a:latin typeface="Consolas"/>
              </a:rPr>
              <a:t>} </a:t>
            </a:r>
            <a:r>
              <a:rPr lang="es-ES" b="1" err="1">
                <a:solidFill>
                  <a:srgbClr val="7F0055"/>
                </a:solidFill>
                <a:latin typeface="Consolas"/>
              </a:rPr>
              <a:t>while</a:t>
            </a:r>
            <a:r>
              <a:rPr lang="es-ES">
                <a:solidFill>
                  <a:srgbClr val="000000"/>
                </a:solidFill>
                <a:latin typeface="Consolas"/>
              </a:rPr>
              <a:t> ( </a:t>
            </a:r>
            <a:r>
              <a:rPr lang="es-ES" err="1">
                <a:solidFill>
                  <a:srgbClr val="6A3E3E"/>
                </a:solidFill>
                <a:latin typeface="Consolas"/>
              </a:rPr>
              <a:t>conta</a:t>
            </a:r>
            <a:r>
              <a:rPr lang="es-ES">
                <a:solidFill>
                  <a:srgbClr val="000000"/>
                </a:solidFill>
                <a:latin typeface="Consolas"/>
              </a:rPr>
              <a:t>&gt;1 );</a:t>
            </a:r>
          </a:p>
        </p:txBody>
      </p:sp>
      <p:sp>
        <p:nvSpPr>
          <p:cNvPr id="3" name="2 Marcador de número de diapositiva"/>
          <p:cNvSpPr>
            <a:spLocks noGrp="1"/>
          </p:cNvSpPr>
          <p:nvPr>
            <p:ph type="sldNum" sz="quarter" idx="12"/>
          </p:nvPr>
        </p:nvSpPr>
        <p:spPr/>
        <p:txBody>
          <a:bodyPr/>
          <a:lstStyle/>
          <a:p>
            <a:fld id="{132FADFE-3B8F-471C-ABF0-DBC7717ECBBC}" type="slidenum">
              <a:rPr lang="es-ES" smtClean="0"/>
              <a:t>13</a:t>
            </a:fld>
            <a:endParaRPr lang="es-ES"/>
          </a:p>
        </p:txBody>
      </p:sp>
    </p:spTree>
    <p:extLst>
      <p:ext uri="{BB962C8B-B14F-4D97-AF65-F5344CB8AC3E}">
        <p14:creationId xmlns:p14="http://schemas.microsoft.com/office/powerpoint/2010/main" val="18971603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animBg="1"/>
      <p:bldP spid="14" grpId="0"/>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27 CuadroTexto"/>
          <p:cNvSpPr txBox="1"/>
          <p:nvPr/>
        </p:nvSpPr>
        <p:spPr>
          <a:xfrm>
            <a:off x="5292080" y="1587704"/>
            <a:ext cx="3096344" cy="4832092"/>
          </a:xfrm>
          <a:prstGeom prst="rect">
            <a:avLst/>
          </a:prstGeom>
          <a:solidFill>
            <a:srgbClr val="F0F8FA"/>
          </a:solidFill>
        </p:spPr>
        <p:txBody>
          <a:bodyPr wrap="square" rtlCol="0">
            <a:spAutoFit/>
          </a:bodyPr>
          <a:lstStyle/>
          <a:p>
            <a:endParaRPr lang="es-ES"/>
          </a:p>
          <a:p>
            <a:endParaRPr lang="es-ES"/>
          </a:p>
          <a:p>
            <a:endParaRPr lang="es-ES"/>
          </a:p>
          <a:p>
            <a:endParaRPr lang="es-ES"/>
          </a:p>
          <a:p>
            <a:endParaRPr lang="es-ES"/>
          </a:p>
          <a:p>
            <a:endParaRPr lang="es-ES"/>
          </a:p>
          <a:p>
            <a:endParaRPr lang="es-ES" sz="1000"/>
          </a:p>
          <a:p>
            <a:r>
              <a:rPr lang="es-ES"/>
              <a:t>    </a:t>
            </a:r>
          </a:p>
          <a:p>
            <a:r>
              <a:rPr lang="es-ES"/>
              <a:t>    </a:t>
            </a:r>
          </a:p>
          <a:p>
            <a:endParaRPr lang="es-ES">
              <a:solidFill>
                <a:srgbClr val="0000CC"/>
              </a:solidFill>
            </a:endParaRPr>
          </a:p>
          <a:p>
            <a:endParaRPr lang="es-ES">
              <a:solidFill>
                <a:srgbClr val="0000CC"/>
              </a:solidFill>
            </a:endParaRPr>
          </a:p>
          <a:p>
            <a:endParaRPr lang="es-ES">
              <a:solidFill>
                <a:srgbClr val="0000CC"/>
              </a:solidFill>
            </a:endParaRPr>
          </a:p>
          <a:p>
            <a:r>
              <a:rPr lang="es-ES">
                <a:solidFill>
                  <a:srgbClr val="0000CC"/>
                </a:solidFill>
              </a:rPr>
              <a:t>         true</a:t>
            </a:r>
          </a:p>
          <a:p>
            <a:endParaRPr lang="es-ES"/>
          </a:p>
          <a:p>
            <a:endParaRPr lang="es-ES"/>
          </a:p>
          <a:p>
            <a:endParaRPr lang="es-ES" sz="1000"/>
          </a:p>
          <a:p>
            <a:r>
              <a:rPr lang="es-ES"/>
              <a:t>                              </a:t>
            </a:r>
            <a:r>
              <a:rPr lang="es-ES">
                <a:solidFill>
                  <a:srgbClr val="0000CC"/>
                </a:solidFill>
              </a:rPr>
              <a:t>false</a:t>
            </a:r>
            <a:endParaRPr lang="es-ES"/>
          </a:p>
          <a:p>
            <a:endParaRPr lang="es-ES">
              <a:solidFill>
                <a:srgbClr val="0000CC"/>
              </a:solidFill>
            </a:endParaRPr>
          </a:p>
        </p:txBody>
      </p:sp>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repetición: FOR</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6" name="15 Rombo"/>
          <p:cNvSpPr/>
          <p:nvPr/>
        </p:nvSpPr>
        <p:spPr>
          <a:xfrm>
            <a:off x="5961720" y="4809926"/>
            <a:ext cx="1800200" cy="823366"/>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b="1" err="1">
                <a:solidFill>
                  <a:srgbClr val="0000CC"/>
                </a:solidFill>
              </a:rPr>
              <a:t>expbool</a:t>
            </a:r>
            <a:endParaRPr lang="es-ES" sz="1600" b="1">
              <a:solidFill>
                <a:srgbClr val="0000CC"/>
              </a:solidFill>
            </a:endParaRPr>
          </a:p>
        </p:txBody>
      </p:sp>
      <p:cxnSp>
        <p:nvCxnSpPr>
          <p:cNvPr id="17" name="16 Conector recto"/>
          <p:cNvCxnSpPr/>
          <p:nvPr/>
        </p:nvCxnSpPr>
        <p:spPr>
          <a:xfrm>
            <a:off x="6847384" y="2583942"/>
            <a:ext cx="0" cy="494603"/>
          </a:xfrm>
          <a:prstGeom prst="line">
            <a:avLst/>
          </a:prstGeom>
        </p:spPr>
        <p:style>
          <a:lnRef idx="2">
            <a:schemeClr val="accent1"/>
          </a:lnRef>
          <a:fillRef idx="0">
            <a:schemeClr val="accent1"/>
          </a:fillRef>
          <a:effectRef idx="1">
            <a:schemeClr val="accent1"/>
          </a:effectRef>
          <a:fontRef idx="minor">
            <a:schemeClr val="tx1"/>
          </a:fontRef>
        </p:style>
      </p:cxnSp>
      <p:sp>
        <p:nvSpPr>
          <p:cNvPr id="18" name="17 Rectángulo"/>
          <p:cNvSpPr/>
          <p:nvPr/>
        </p:nvSpPr>
        <p:spPr>
          <a:xfrm>
            <a:off x="5988514" y="2121610"/>
            <a:ext cx="1800200" cy="4623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b="1" i="1">
                <a:solidFill>
                  <a:srgbClr val="0000CC"/>
                </a:solidFill>
              </a:rPr>
              <a:t>inicialización</a:t>
            </a:r>
          </a:p>
        </p:txBody>
      </p:sp>
      <p:cxnSp>
        <p:nvCxnSpPr>
          <p:cNvPr id="24" name="23 Conector angular"/>
          <p:cNvCxnSpPr>
            <a:stCxn id="16" idx="1"/>
          </p:cNvCxnSpPr>
          <p:nvPr/>
        </p:nvCxnSpPr>
        <p:spPr>
          <a:xfrm rot="10800000" flipH="1">
            <a:off x="5961720" y="2816669"/>
            <a:ext cx="885664" cy="2404940"/>
          </a:xfrm>
          <a:prstGeom prst="bentConnector4">
            <a:avLst>
              <a:gd name="adj1" fmla="val -25811"/>
              <a:gd name="adj2" fmla="val 98995"/>
            </a:avLst>
          </a:prstGeom>
        </p:spPr>
        <p:style>
          <a:lnRef idx="2">
            <a:schemeClr val="accent1"/>
          </a:lnRef>
          <a:fillRef idx="0">
            <a:schemeClr val="accent1"/>
          </a:fillRef>
          <a:effectRef idx="1">
            <a:schemeClr val="accent1"/>
          </a:effectRef>
          <a:fontRef idx="minor">
            <a:schemeClr val="tx1"/>
          </a:fontRef>
        </p:style>
      </p:cxnSp>
      <p:sp>
        <p:nvSpPr>
          <p:cNvPr id="50" name="49 CuadroTexto"/>
          <p:cNvSpPr txBox="1"/>
          <p:nvPr/>
        </p:nvSpPr>
        <p:spPr>
          <a:xfrm>
            <a:off x="395536" y="2677188"/>
            <a:ext cx="4464496" cy="2077492"/>
          </a:xfrm>
          <a:prstGeom prst="rect">
            <a:avLst/>
          </a:prstGeom>
          <a:solidFill>
            <a:schemeClr val="accent5">
              <a:lumMod val="40000"/>
              <a:lumOff val="60000"/>
            </a:schemeClr>
          </a:solidFill>
        </p:spPr>
        <p:txBody>
          <a:bodyPr wrap="square" rtlCol="0">
            <a:spAutoFit/>
          </a:bodyPr>
          <a:lstStyle/>
          <a:p>
            <a:pPr>
              <a:lnSpc>
                <a:spcPct val="150000"/>
              </a:lnSpc>
            </a:pPr>
            <a:endParaRPr lang="es-ES" sz="1700" b="1">
              <a:latin typeface="Consolas" panose="020B0609020204030204" pitchFamily="49" charset="0"/>
            </a:endParaRPr>
          </a:p>
          <a:p>
            <a:pPr>
              <a:lnSpc>
                <a:spcPct val="150000"/>
              </a:lnSpc>
            </a:pPr>
            <a:r>
              <a:rPr lang="es-ES" sz="1700" b="1">
                <a:latin typeface="Consolas" panose="020B0609020204030204" pitchFamily="49" charset="0"/>
              </a:rPr>
              <a:t> </a:t>
            </a:r>
            <a:r>
              <a:rPr lang="es-ES" b="1" err="1">
                <a:latin typeface="Consolas" panose="020B0609020204030204" pitchFamily="49" charset="0"/>
              </a:rPr>
              <a:t>for</a:t>
            </a:r>
            <a:r>
              <a:rPr lang="es-ES" sz="1700" b="1">
                <a:latin typeface="Consolas" panose="020B0609020204030204" pitchFamily="49" charset="0"/>
              </a:rPr>
              <a:t> (</a:t>
            </a:r>
            <a:r>
              <a:rPr lang="es-ES" sz="1700" i="1">
                <a:solidFill>
                  <a:srgbClr val="0000CC"/>
                </a:solidFill>
              </a:rPr>
              <a:t>inicialización</a:t>
            </a:r>
            <a:r>
              <a:rPr lang="es-ES" sz="1700" b="1">
                <a:latin typeface="Consolas" panose="020B0609020204030204" pitchFamily="49" charset="0"/>
              </a:rPr>
              <a:t>;</a:t>
            </a:r>
            <a:r>
              <a:rPr lang="es-ES" sz="1700"/>
              <a:t> </a:t>
            </a:r>
            <a:r>
              <a:rPr lang="es-ES" sz="1700" err="1">
                <a:solidFill>
                  <a:srgbClr val="0000CC"/>
                </a:solidFill>
              </a:rPr>
              <a:t>expbool</a:t>
            </a:r>
            <a:r>
              <a:rPr lang="es-ES" sz="1700" b="1">
                <a:latin typeface="Consolas" panose="020B0609020204030204" pitchFamily="49" charset="0"/>
              </a:rPr>
              <a:t>;</a:t>
            </a:r>
            <a:r>
              <a:rPr lang="es-ES" sz="1700"/>
              <a:t> </a:t>
            </a:r>
            <a:r>
              <a:rPr lang="es-ES" sz="1700" i="1">
                <a:solidFill>
                  <a:srgbClr val="0000CC"/>
                </a:solidFill>
              </a:rPr>
              <a:t>incremento</a:t>
            </a:r>
            <a:r>
              <a:rPr lang="es-ES" sz="1700" b="1">
                <a:latin typeface="Consolas" panose="020B0609020204030204" pitchFamily="49" charset="0"/>
              </a:rPr>
              <a:t>) </a:t>
            </a:r>
            <a:r>
              <a:rPr lang="es-ES" sz="1700">
                <a:latin typeface="Consolas" panose="020B0609020204030204" pitchFamily="49" charset="0"/>
              </a:rPr>
              <a:t>{</a:t>
            </a:r>
          </a:p>
          <a:p>
            <a:pPr>
              <a:lnSpc>
                <a:spcPct val="150000"/>
              </a:lnSpc>
            </a:pPr>
            <a:r>
              <a:rPr lang="es-ES" sz="1700">
                <a:latin typeface="Consolas" panose="020B0609020204030204" pitchFamily="49" charset="0"/>
              </a:rPr>
              <a:t>      sentencias;</a:t>
            </a:r>
          </a:p>
          <a:p>
            <a:pPr>
              <a:lnSpc>
                <a:spcPct val="150000"/>
              </a:lnSpc>
            </a:pPr>
            <a:r>
              <a:rPr lang="es-ES" sz="1700">
                <a:latin typeface="Consolas" panose="020B0609020204030204" pitchFamily="49" charset="0"/>
              </a:rPr>
              <a:t> }</a:t>
            </a:r>
            <a:r>
              <a:rPr lang="es-ES" sz="1700" b="1"/>
              <a:t>;</a:t>
            </a:r>
            <a:r>
              <a:rPr lang="es-ES" sz="1700"/>
              <a:t> </a:t>
            </a:r>
            <a:endParaRPr lang="es-ES" sz="1700">
              <a:latin typeface="Consolas" panose="020B0609020204030204" pitchFamily="49" charset="0"/>
            </a:endParaRPr>
          </a:p>
          <a:p>
            <a:pPr>
              <a:lnSpc>
                <a:spcPct val="150000"/>
              </a:lnSpc>
            </a:pPr>
            <a:endParaRPr lang="es-ES" sz="1700">
              <a:latin typeface="Consolas" panose="020B0609020204030204" pitchFamily="49" charset="0"/>
            </a:endParaRPr>
          </a:p>
        </p:txBody>
      </p:sp>
      <p:cxnSp>
        <p:nvCxnSpPr>
          <p:cNvPr id="20" name="19 Conector recto"/>
          <p:cNvCxnSpPr/>
          <p:nvPr/>
        </p:nvCxnSpPr>
        <p:spPr>
          <a:xfrm>
            <a:off x="6861820" y="1627007"/>
            <a:ext cx="0" cy="494603"/>
          </a:xfrm>
          <a:prstGeom prst="line">
            <a:avLst/>
          </a:prstGeom>
        </p:spPr>
        <p:style>
          <a:lnRef idx="2">
            <a:schemeClr val="accent1"/>
          </a:lnRef>
          <a:fillRef idx="0">
            <a:schemeClr val="accent1"/>
          </a:fillRef>
          <a:effectRef idx="1">
            <a:schemeClr val="accent1"/>
          </a:effectRef>
          <a:fontRef idx="minor">
            <a:schemeClr val="tx1"/>
          </a:fontRef>
        </p:style>
      </p:cxnSp>
      <p:sp>
        <p:nvSpPr>
          <p:cNvPr id="21" name="20 Rectángulo"/>
          <p:cNvSpPr/>
          <p:nvPr/>
        </p:nvSpPr>
        <p:spPr>
          <a:xfrm>
            <a:off x="5961720" y="3032764"/>
            <a:ext cx="1800200" cy="4623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b="1">
                <a:solidFill>
                  <a:schemeClr val="tx1"/>
                </a:solidFill>
                <a:latin typeface="Consolas" panose="020B0609020204030204" pitchFamily="49" charset="0"/>
              </a:rPr>
              <a:t>sentencias</a:t>
            </a:r>
          </a:p>
        </p:txBody>
      </p:sp>
      <p:sp>
        <p:nvSpPr>
          <p:cNvPr id="23" name="22 Rectángulo"/>
          <p:cNvSpPr/>
          <p:nvPr/>
        </p:nvSpPr>
        <p:spPr>
          <a:xfrm>
            <a:off x="5961720" y="3827276"/>
            <a:ext cx="1800200" cy="4623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b="1" i="1">
                <a:solidFill>
                  <a:srgbClr val="0000CC"/>
                </a:solidFill>
              </a:rPr>
              <a:t>incremento</a:t>
            </a:r>
          </a:p>
        </p:txBody>
      </p:sp>
      <p:cxnSp>
        <p:nvCxnSpPr>
          <p:cNvPr id="25" name="24 Conector recto"/>
          <p:cNvCxnSpPr>
            <a:endCxn id="23" idx="0"/>
          </p:cNvCxnSpPr>
          <p:nvPr/>
        </p:nvCxnSpPr>
        <p:spPr>
          <a:xfrm>
            <a:off x="6861820" y="3495096"/>
            <a:ext cx="0" cy="3321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25 Conector recto"/>
          <p:cNvCxnSpPr>
            <a:stCxn id="23" idx="2"/>
            <a:endCxn id="16" idx="0"/>
          </p:cNvCxnSpPr>
          <p:nvPr/>
        </p:nvCxnSpPr>
        <p:spPr>
          <a:xfrm>
            <a:off x="6861820" y="4289608"/>
            <a:ext cx="0" cy="52031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34 Conector recto"/>
          <p:cNvCxnSpPr/>
          <p:nvPr/>
        </p:nvCxnSpPr>
        <p:spPr>
          <a:xfrm>
            <a:off x="6865077" y="5633292"/>
            <a:ext cx="0" cy="520318"/>
          </a:xfrm>
          <a:prstGeom prst="line">
            <a:avLst/>
          </a:prstGeom>
        </p:spPr>
        <p:style>
          <a:lnRef idx="2">
            <a:schemeClr val="accent1"/>
          </a:lnRef>
          <a:fillRef idx="0">
            <a:schemeClr val="accent1"/>
          </a:fillRef>
          <a:effectRef idx="1">
            <a:schemeClr val="accent1"/>
          </a:effectRef>
          <a:fontRef idx="minor">
            <a:schemeClr val="tx1"/>
          </a:fontRef>
        </p:style>
      </p:cxnSp>
      <p:sp>
        <p:nvSpPr>
          <p:cNvPr id="2" name="1 Marcador de número de diapositiva"/>
          <p:cNvSpPr>
            <a:spLocks noGrp="1"/>
          </p:cNvSpPr>
          <p:nvPr>
            <p:ph type="sldNum" sz="quarter" idx="12"/>
          </p:nvPr>
        </p:nvSpPr>
        <p:spPr/>
        <p:txBody>
          <a:bodyPr/>
          <a:lstStyle/>
          <a:p>
            <a:fld id="{132FADFE-3B8F-471C-ABF0-DBC7717ECBBC}" type="slidenum">
              <a:rPr lang="es-ES" smtClean="0"/>
              <a:t>14</a:t>
            </a:fld>
            <a:endParaRPr lang="es-ES"/>
          </a:p>
        </p:txBody>
      </p:sp>
    </p:spTree>
    <p:extLst>
      <p:ext uri="{BB962C8B-B14F-4D97-AF65-F5344CB8AC3E}">
        <p14:creationId xmlns:p14="http://schemas.microsoft.com/office/powerpoint/2010/main" val="35174188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up)">
                                      <p:cBhvr>
                                        <p:cTn id="16" dur="750"/>
                                        <p:tgtEl>
                                          <p:spTgt spid="50"/>
                                        </p:tgtEl>
                                      </p:cBhvr>
                                    </p:animEffect>
                                  </p:childTnLst>
                                </p:cTn>
                              </p:par>
                            </p:childTnLst>
                          </p:cTn>
                        </p:par>
                        <p:par>
                          <p:cTn id="17" fill="hold">
                            <p:stCondLst>
                              <p:cond delay="1750"/>
                            </p:stCondLst>
                            <p:childTnLst>
                              <p:par>
                                <p:cTn id="18" presetID="22" presetClass="entr" presetSubtype="1"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2250"/>
                            </p:stCondLst>
                            <p:childTnLst>
                              <p:par>
                                <p:cTn id="22" presetID="22" presetClass="entr" presetSubtype="1"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par>
                          <p:cTn id="25" fill="hold">
                            <p:stCondLst>
                              <p:cond delay="2750"/>
                            </p:stCondLst>
                            <p:childTnLst>
                              <p:par>
                                <p:cTn id="26" presetID="22" presetClass="entr" presetSubtype="1"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childTnLst>
                          </p:cTn>
                        </p:par>
                        <p:par>
                          <p:cTn id="29" fill="hold">
                            <p:stCondLst>
                              <p:cond delay="3250"/>
                            </p:stCondLst>
                            <p:childTnLst>
                              <p:par>
                                <p:cTn id="30" presetID="22" presetClass="entr" presetSubtype="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par>
                          <p:cTn id="33" fill="hold">
                            <p:stCondLst>
                              <p:cond delay="3750"/>
                            </p:stCondLst>
                            <p:childTnLst>
                              <p:par>
                                <p:cTn id="34" presetID="22" presetClass="entr" presetSubtype="1"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childTnLst>
                          </p:cTn>
                        </p:par>
                        <p:par>
                          <p:cTn id="37" fill="hold">
                            <p:stCondLst>
                              <p:cond delay="4250"/>
                            </p:stCondLst>
                            <p:childTnLst>
                              <p:par>
                                <p:cTn id="38" presetID="22" presetClass="entr" presetSubtype="1"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up)">
                                      <p:cBhvr>
                                        <p:cTn id="40" dur="500"/>
                                        <p:tgtEl>
                                          <p:spTgt spid="23"/>
                                        </p:tgtEl>
                                      </p:cBhvr>
                                    </p:animEffect>
                                  </p:childTnLst>
                                </p:cTn>
                              </p:par>
                            </p:childTnLst>
                          </p:cTn>
                        </p:par>
                        <p:par>
                          <p:cTn id="41" fill="hold">
                            <p:stCondLst>
                              <p:cond delay="4750"/>
                            </p:stCondLst>
                            <p:childTnLst>
                              <p:par>
                                <p:cTn id="42" presetID="22" presetClass="entr" presetSubtype="1"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up)">
                                      <p:cBhvr>
                                        <p:cTn id="44" dur="500"/>
                                        <p:tgtEl>
                                          <p:spTgt spid="26"/>
                                        </p:tgtEl>
                                      </p:cBhvr>
                                    </p:animEffect>
                                  </p:childTnLst>
                                </p:cTn>
                              </p:par>
                            </p:childTnLst>
                          </p:cTn>
                        </p:par>
                        <p:par>
                          <p:cTn id="45" fill="hold">
                            <p:stCondLst>
                              <p:cond delay="5250"/>
                            </p:stCondLst>
                            <p:childTnLst>
                              <p:par>
                                <p:cTn id="46" presetID="22" presetClass="entr" presetSubtype="1"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up)">
                                      <p:cBhvr>
                                        <p:cTn id="48" dur="500"/>
                                        <p:tgtEl>
                                          <p:spTgt spid="16"/>
                                        </p:tgtEl>
                                      </p:cBhvr>
                                    </p:animEffect>
                                  </p:childTnLst>
                                </p:cTn>
                              </p:par>
                            </p:childTnLst>
                          </p:cTn>
                        </p:par>
                        <p:par>
                          <p:cTn id="49" fill="hold">
                            <p:stCondLst>
                              <p:cond delay="5750"/>
                            </p:stCondLst>
                            <p:childTnLst>
                              <p:par>
                                <p:cTn id="50" presetID="22" presetClass="entr" presetSubtype="4" fill="hold"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par>
                                <p:cTn id="53" presetID="6" presetClass="entr" presetSubtype="32"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circle(out)">
                                      <p:cBhvr>
                                        <p:cTn id="55" dur="2000"/>
                                        <p:tgtEl>
                                          <p:spTgt spid="28"/>
                                        </p:tgtEl>
                                      </p:cBhvr>
                                    </p:animEffect>
                                  </p:childTnLst>
                                </p:cTn>
                              </p:par>
                              <p:par>
                                <p:cTn id="56" presetID="22" presetClass="entr" presetSubtype="1" fill="hold"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up)">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 grpId="0"/>
      <p:bldP spid="16" grpId="0" animBg="1"/>
      <p:bldP spid="18" grpId="0" animBg="1"/>
      <p:bldP spid="50" grpId="0" animBg="1"/>
      <p:bldP spid="21"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repetición: FOR</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9" name="18 CuadroTexto"/>
          <p:cNvSpPr txBox="1"/>
          <p:nvPr/>
        </p:nvSpPr>
        <p:spPr>
          <a:xfrm>
            <a:off x="395536" y="1321302"/>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8</a:t>
            </a:r>
            <a:r>
              <a:rPr lang="es-ES" sz="2000"/>
              <a:t>: Muestra por pantalla los números del 1 al 10.</a:t>
            </a:r>
          </a:p>
        </p:txBody>
      </p:sp>
      <p:sp>
        <p:nvSpPr>
          <p:cNvPr id="2" name="1 Rectángulo"/>
          <p:cNvSpPr/>
          <p:nvPr/>
        </p:nvSpPr>
        <p:spPr>
          <a:xfrm>
            <a:off x="1842283" y="2060848"/>
            <a:ext cx="5454352" cy="1128514"/>
          </a:xfrm>
          <a:prstGeom prst="rect">
            <a:avLst/>
          </a:prstGeom>
          <a:solidFill>
            <a:schemeClr val="accent3">
              <a:lumMod val="20000"/>
              <a:lumOff val="80000"/>
            </a:schemeClr>
          </a:solidFill>
        </p:spPr>
        <p:txBody>
          <a:bodyPr wrap="square">
            <a:spAutoFit/>
          </a:bodyPr>
          <a:lstStyle/>
          <a:p>
            <a:pPr>
              <a:spcBef>
                <a:spcPts val="400"/>
              </a:spcBef>
              <a:spcAft>
                <a:spcPts val="400"/>
              </a:spcAft>
            </a:pPr>
            <a:r>
              <a:rPr lang="pt-BR" b="1">
                <a:solidFill>
                  <a:srgbClr val="7F0055"/>
                </a:solidFill>
                <a:latin typeface="Consolas"/>
              </a:rPr>
              <a:t>for</a:t>
            </a:r>
            <a:r>
              <a:rPr lang="pt-BR">
                <a:solidFill>
                  <a:srgbClr val="000000"/>
                </a:solidFill>
                <a:latin typeface="Consolas"/>
              </a:rPr>
              <a:t> (</a:t>
            </a:r>
            <a:r>
              <a:rPr lang="pt-BR" err="1">
                <a:solidFill>
                  <a:srgbClr val="000000"/>
                </a:solidFill>
                <a:latin typeface="Consolas"/>
              </a:rPr>
              <a:t>int</a:t>
            </a:r>
            <a:r>
              <a:rPr lang="pt-BR">
                <a:solidFill>
                  <a:srgbClr val="000000"/>
                </a:solidFill>
                <a:latin typeface="Consolas"/>
              </a:rPr>
              <a:t> </a:t>
            </a:r>
            <a:r>
              <a:rPr lang="pt-BR">
                <a:solidFill>
                  <a:srgbClr val="6A3E3E"/>
                </a:solidFill>
                <a:latin typeface="Consolas"/>
              </a:rPr>
              <a:t>num</a:t>
            </a:r>
            <a:r>
              <a:rPr lang="pt-BR">
                <a:solidFill>
                  <a:srgbClr val="000000"/>
                </a:solidFill>
                <a:latin typeface="Consolas"/>
              </a:rPr>
              <a:t>=1; </a:t>
            </a:r>
            <a:r>
              <a:rPr lang="pt-BR">
                <a:solidFill>
                  <a:srgbClr val="6A3E3E"/>
                </a:solidFill>
                <a:latin typeface="Consolas"/>
              </a:rPr>
              <a:t>num</a:t>
            </a:r>
            <a:r>
              <a:rPr lang="pt-BR">
                <a:solidFill>
                  <a:srgbClr val="000000"/>
                </a:solidFill>
                <a:latin typeface="Consolas"/>
              </a:rPr>
              <a:t>&lt;=10; </a:t>
            </a:r>
            <a:r>
              <a:rPr lang="pt-BR">
                <a:solidFill>
                  <a:srgbClr val="6A3E3E"/>
                </a:solidFill>
                <a:latin typeface="Consolas"/>
              </a:rPr>
              <a:t>num</a:t>
            </a:r>
            <a:r>
              <a:rPr lang="pt-BR">
                <a:solidFill>
                  <a:srgbClr val="000000"/>
                </a:solidFill>
                <a:latin typeface="Consolas"/>
              </a:rPr>
              <a:t>++) {</a:t>
            </a:r>
          </a:p>
          <a:p>
            <a:pPr>
              <a:spcBef>
                <a:spcPts val="400"/>
              </a:spcBef>
              <a:spcAft>
                <a:spcPts val="400"/>
              </a:spcAft>
            </a:pPr>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.println</a:t>
            </a:r>
            <a:r>
              <a:rPr lang="es-ES" i="1">
                <a:solidFill>
                  <a:srgbClr val="000000"/>
                </a:solidFill>
                <a:latin typeface="Consolas"/>
              </a:rPr>
              <a:t>(</a:t>
            </a:r>
            <a:r>
              <a:rPr lang="es-ES" i="1" err="1">
                <a:solidFill>
                  <a:srgbClr val="6A3E3E"/>
                </a:solidFill>
                <a:latin typeface="Consolas"/>
              </a:rPr>
              <a:t>num</a:t>
            </a:r>
            <a:r>
              <a:rPr lang="es-ES" i="1">
                <a:solidFill>
                  <a:srgbClr val="000000"/>
                </a:solidFill>
                <a:latin typeface="Consolas"/>
              </a:rPr>
              <a:t>);</a:t>
            </a:r>
          </a:p>
          <a:p>
            <a:pPr>
              <a:spcBef>
                <a:spcPts val="400"/>
              </a:spcBef>
              <a:spcAft>
                <a:spcPts val="400"/>
              </a:spcAft>
            </a:pPr>
            <a:r>
              <a:rPr lang="es-ES">
                <a:solidFill>
                  <a:srgbClr val="000000"/>
                </a:solidFill>
                <a:latin typeface="Consolas"/>
              </a:rPr>
              <a:t>}</a:t>
            </a:r>
            <a:endParaRPr lang="es-ES"/>
          </a:p>
        </p:txBody>
      </p:sp>
      <p:sp>
        <p:nvSpPr>
          <p:cNvPr id="3" name="2 Rectángulo"/>
          <p:cNvSpPr/>
          <p:nvPr/>
        </p:nvSpPr>
        <p:spPr>
          <a:xfrm>
            <a:off x="1849760" y="4581128"/>
            <a:ext cx="5454352" cy="1508105"/>
          </a:xfrm>
          <a:prstGeom prst="rect">
            <a:avLst/>
          </a:prstGeom>
          <a:solidFill>
            <a:schemeClr val="accent3">
              <a:lumMod val="20000"/>
              <a:lumOff val="80000"/>
            </a:schemeClr>
          </a:solidFill>
        </p:spPr>
        <p:txBody>
          <a:bodyPr wrap="square">
            <a:spAutoFit/>
          </a:bodyPr>
          <a:lstStyle/>
          <a:p>
            <a:pPr>
              <a:spcBef>
                <a:spcPts val="400"/>
              </a:spcBef>
              <a:spcAft>
                <a:spcPts val="400"/>
              </a:spcAft>
            </a:pPr>
            <a:r>
              <a:rPr lang="es-ES" err="1">
                <a:solidFill>
                  <a:srgbClr val="7F0055"/>
                </a:solidFill>
                <a:latin typeface="Consolas"/>
              </a:rPr>
              <a:t>int</a:t>
            </a:r>
            <a:r>
              <a:rPr lang="es-ES">
                <a:solidFill>
                  <a:srgbClr val="000000"/>
                </a:solidFill>
                <a:latin typeface="Consolas"/>
              </a:rPr>
              <a:t> </a:t>
            </a:r>
            <a:r>
              <a:rPr lang="es-ES" err="1">
                <a:solidFill>
                  <a:srgbClr val="6A3E3E"/>
                </a:solidFill>
                <a:latin typeface="Consolas"/>
              </a:rPr>
              <a:t>conta</a:t>
            </a:r>
            <a:r>
              <a:rPr lang="es-ES">
                <a:solidFill>
                  <a:srgbClr val="000000"/>
                </a:solidFill>
                <a:latin typeface="Consolas"/>
              </a:rPr>
              <a:t>;</a:t>
            </a:r>
          </a:p>
          <a:p>
            <a:pPr>
              <a:spcBef>
                <a:spcPts val="400"/>
              </a:spcBef>
              <a:spcAft>
                <a:spcPts val="400"/>
              </a:spcAft>
            </a:pPr>
            <a:r>
              <a:rPr lang="pt-BR" b="1">
                <a:solidFill>
                  <a:srgbClr val="7F0055"/>
                </a:solidFill>
                <a:latin typeface="Consolas"/>
              </a:rPr>
              <a:t>for</a:t>
            </a:r>
            <a:r>
              <a:rPr lang="pt-BR">
                <a:solidFill>
                  <a:srgbClr val="000000"/>
                </a:solidFill>
                <a:latin typeface="Consolas"/>
              </a:rPr>
              <a:t> (</a:t>
            </a:r>
            <a:r>
              <a:rPr lang="pt-BR">
                <a:solidFill>
                  <a:srgbClr val="6A3E3E"/>
                </a:solidFill>
                <a:latin typeface="Consolas"/>
              </a:rPr>
              <a:t>conta</a:t>
            </a:r>
            <a:r>
              <a:rPr lang="pt-BR">
                <a:solidFill>
                  <a:srgbClr val="000000"/>
                </a:solidFill>
                <a:latin typeface="Consolas"/>
              </a:rPr>
              <a:t>=2; </a:t>
            </a:r>
            <a:r>
              <a:rPr lang="pt-BR">
                <a:solidFill>
                  <a:srgbClr val="6A3E3E"/>
                </a:solidFill>
                <a:latin typeface="Consolas"/>
              </a:rPr>
              <a:t>conta</a:t>
            </a:r>
            <a:r>
              <a:rPr lang="pt-BR">
                <a:solidFill>
                  <a:srgbClr val="000000"/>
                </a:solidFill>
                <a:latin typeface="Consolas"/>
              </a:rPr>
              <a:t>&lt;=100; </a:t>
            </a:r>
            <a:r>
              <a:rPr lang="pt-BR">
                <a:solidFill>
                  <a:srgbClr val="6A3E3E"/>
                </a:solidFill>
                <a:latin typeface="Consolas"/>
              </a:rPr>
              <a:t>conta</a:t>
            </a:r>
            <a:r>
              <a:rPr lang="pt-BR">
                <a:solidFill>
                  <a:srgbClr val="000000"/>
                </a:solidFill>
                <a:latin typeface="Consolas"/>
              </a:rPr>
              <a:t>+=2)</a:t>
            </a:r>
          </a:p>
          <a:p>
            <a:pPr>
              <a:spcBef>
                <a:spcPts val="400"/>
              </a:spcBef>
              <a:spcAft>
                <a:spcPts val="400"/>
              </a:spcAft>
            </a:pPr>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a:t>
            </a:r>
            <a:r>
              <a:rPr lang="es-ES" i="1">
                <a:solidFill>
                  <a:srgbClr val="000000"/>
                </a:solidFill>
                <a:latin typeface="Consolas"/>
              </a:rPr>
              <a:t>(</a:t>
            </a:r>
            <a:r>
              <a:rPr lang="es-ES" i="1" err="1">
                <a:solidFill>
                  <a:srgbClr val="6A3E3E"/>
                </a:solidFill>
                <a:latin typeface="Consolas"/>
              </a:rPr>
              <a:t>conta</a:t>
            </a:r>
            <a:r>
              <a:rPr lang="es-ES" i="1">
                <a:solidFill>
                  <a:srgbClr val="000000"/>
                </a:solidFill>
                <a:latin typeface="Consolas"/>
              </a:rPr>
              <a:t>+</a:t>
            </a:r>
            <a:r>
              <a:rPr lang="es-ES" i="1">
                <a:solidFill>
                  <a:srgbClr val="2A00FF"/>
                </a:solidFill>
                <a:latin typeface="Consolas"/>
              </a:rPr>
              <a:t>" "</a:t>
            </a:r>
            <a:r>
              <a:rPr lang="es-ES" i="1">
                <a:solidFill>
                  <a:srgbClr val="000000"/>
                </a:solidFill>
                <a:latin typeface="Consolas"/>
              </a:rPr>
              <a:t>);</a:t>
            </a:r>
          </a:p>
          <a:p>
            <a:pPr>
              <a:spcBef>
                <a:spcPts val="400"/>
              </a:spcBef>
              <a:spcAft>
                <a:spcPts val="400"/>
              </a:spcAft>
            </a:pPr>
            <a:r>
              <a:rPr lang="es-ES">
                <a:solidFill>
                  <a:srgbClr val="000000"/>
                </a:solidFill>
                <a:latin typeface="Consolas"/>
              </a:rPr>
              <a:t>}</a:t>
            </a:r>
            <a:endParaRPr lang="es-ES"/>
          </a:p>
        </p:txBody>
      </p:sp>
      <p:sp>
        <p:nvSpPr>
          <p:cNvPr id="22" name="21 CuadroTexto"/>
          <p:cNvSpPr txBox="1"/>
          <p:nvPr/>
        </p:nvSpPr>
        <p:spPr>
          <a:xfrm>
            <a:off x="395536" y="3861048"/>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9</a:t>
            </a:r>
            <a:r>
              <a:rPr lang="es-ES" sz="2000"/>
              <a:t>: Muestra por pantalla los números pares desde el 2 hasta el 100.</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15</a:t>
            </a:fld>
            <a:endParaRPr lang="es-ES"/>
          </a:p>
        </p:txBody>
      </p:sp>
    </p:spTree>
    <p:extLst>
      <p:ext uri="{BB962C8B-B14F-4D97-AF65-F5344CB8AC3E}">
        <p14:creationId xmlns:p14="http://schemas.microsoft.com/office/powerpoint/2010/main" val="10102183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animBg="1"/>
      <p:bldP spid="3" grpId="0" animBg="1"/>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salto</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72126"/>
            <a:ext cx="4669742" cy="461665"/>
          </a:xfrm>
          <a:prstGeom prst="rect">
            <a:avLst/>
          </a:prstGeom>
          <a:noFill/>
        </p:spPr>
        <p:txBody>
          <a:bodyPr wrap="square" rtlCol="0">
            <a:spAutoFit/>
          </a:bodyPr>
          <a:lstStyle/>
          <a:p>
            <a:pPr marL="342900" indent="-342900">
              <a:buClr>
                <a:srgbClr val="0000CC"/>
              </a:buClr>
              <a:buFont typeface="Wingdings" panose="05000000000000000000" pitchFamily="2" charset="2"/>
              <a:buChar char="q"/>
            </a:pPr>
            <a:r>
              <a:rPr lang="es-ES" sz="2400" b="1"/>
              <a:t> Sentencias </a:t>
            </a:r>
            <a:r>
              <a:rPr lang="es-ES" sz="2400" b="1" i="1"/>
              <a:t>BREAK</a:t>
            </a:r>
            <a:r>
              <a:rPr lang="es-ES" sz="2400" b="1"/>
              <a:t> y </a:t>
            </a:r>
            <a:r>
              <a:rPr lang="es-ES" sz="2400" b="1" i="1"/>
              <a:t>CONTINUE</a:t>
            </a:r>
          </a:p>
        </p:txBody>
      </p:sp>
      <p:sp>
        <p:nvSpPr>
          <p:cNvPr id="6" name="5 CuadroTexto"/>
          <p:cNvSpPr txBox="1"/>
          <p:nvPr/>
        </p:nvSpPr>
        <p:spPr>
          <a:xfrm>
            <a:off x="800382" y="1885599"/>
            <a:ext cx="7948082" cy="2150140"/>
          </a:xfrm>
          <a:prstGeom prst="rect">
            <a:avLst/>
          </a:prstGeom>
          <a:noFill/>
        </p:spPr>
        <p:txBody>
          <a:bodyPr wrap="square" rtlCol="0">
            <a:spAutoFit/>
          </a:bodyPr>
          <a:lstStyle/>
          <a:p>
            <a:pPr marL="285750" indent="-285750" algn="just">
              <a:lnSpc>
                <a:spcPct val="114000"/>
              </a:lnSpc>
              <a:spcAft>
                <a:spcPts val="600"/>
              </a:spcAft>
              <a:buClr>
                <a:srgbClr val="0000CC"/>
              </a:buClr>
              <a:buFont typeface="Wingdings" panose="05000000000000000000" pitchFamily="2" charset="2"/>
              <a:buChar char="ü"/>
            </a:pPr>
            <a:r>
              <a:rPr lang="es-ES" sz="1900"/>
              <a:t>La sentencia </a:t>
            </a:r>
            <a:r>
              <a:rPr lang="es-ES" sz="1900" b="1" i="1">
                <a:latin typeface="Consolas" panose="020B0609020204030204" pitchFamily="49" charset="0"/>
              </a:rPr>
              <a:t>break</a:t>
            </a:r>
            <a:r>
              <a:rPr lang="es-ES" sz="1900"/>
              <a:t>  sirve tanto para las estructuras de selección como para las estructuras de repetición. El programa, al encontrar dicha sentencia, se saldrá del bloque que está ejecutando.</a:t>
            </a:r>
          </a:p>
          <a:p>
            <a:pPr marL="285750" indent="-285750" algn="just">
              <a:lnSpc>
                <a:spcPct val="114000"/>
              </a:lnSpc>
              <a:spcAft>
                <a:spcPts val="600"/>
              </a:spcAft>
              <a:buClr>
                <a:srgbClr val="0000CC"/>
              </a:buClr>
              <a:buFont typeface="Wingdings" panose="05000000000000000000" pitchFamily="2" charset="2"/>
              <a:buChar char="ü"/>
            </a:pPr>
            <a:r>
              <a:rPr lang="es-ES" sz="1900"/>
              <a:t>La sentencia </a:t>
            </a:r>
            <a:r>
              <a:rPr lang="es-ES" sz="1900" b="1" i="1" err="1">
                <a:latin typeface="Consolas" panose="020B0609020204030204" pitchFamily="49" charset="0"/>
              </a:rPr>
              <a:t>continue</a:t>
            </a:r>
            <a:r>
              <a:rPr lang="es-ES" sz="1900"/>
              <a:t>, por el contrario, solo se utiliza en las estructuras de repetición (bucles) y lo que hace es terminar la iteración </a:t>
            </a:r>
            <a:r>
              <a:rPr lang="es-ES" sz="1900" i="1">
                <a:solidFill>
                  <a:srgbClr val="0000CC"/>
                </a:solidFill>
              </a:rPr>
              <a:t>i</a:t>
            </a:r>
            <a:r>
              <a:rPr lang="es-ES" sz="1900"/>
              <a:t> y continúa por la iteración </a:t>
            </a:r>
            <a:r>
              <a:rPr lang="es-ES" sz="1900" i="1">
                <a:solidFill>
                  <a:srgbClr val="0000CC"/>
                </a:solidFill>
              </a:rPr>
              <a:t>i+1</a:t>
            </a:r>
            <a:r>
              <a:rPr lang="es-ES" sz="1900"/>
              <a:t>.</a:t>
            </a:r>
          </a:p>
        </p:txBody>
      </p:sp>
      <p:sp>
        <p:nvSpPr>
          <p:cNvPr id="19" name="18 CuadroTexto"/>
          <p:cNvSpPr txBox="1"/>
          <p:nvPr/>
        </p:nvSpPr>
        <p:spPr>
          <a:xfrm>
            <a:off x="395536" y="4275997"/>
            <a:ext cx="8352928" cy="384721"/>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1900" u="sng"/>
              <a:t>Ejemplo 10</a:t>
            </a:r>
            <a:r>
              <a:rPr lang="es-ES" sz="1900"/>
              <a:t>: Muestra  por pantalla los números del 1 al 10 sin mostrar el 5.</a:t>
            </a:r>
          </a:p>
        </p:txBody>
      </p:sp>
      <p:sp>
        <p:nvSpPr>
          <p:cNvPr id="8" name="7 Rectángulo"/>
          <p:cNvSpPr/>
          <p:nvPr/>
        </p:nvSpPr>
        <p:spPr>
          <a:xfrm>
            <a:off x="2123728" y="4869160"/>
            <a:ext cx="4752528" cy="1754326"/>
          </a:xfrm>
          <a:prstGeom prst="rect">
            <a:avLst/>
          </a:prstGeom>
          <a:solidFill>
            <a:schemeClr val="accent3">
              <a:lumMod val="20000"/>
              <a:lumOff val="80000"/>
            </a:schemeClr>
          </a:solidFill>
        </p:spPr>
        <p:txBody>
          <a:bodyPr wrap="square">
            <a:spAutoFit/>
          </a:bodyPr>
          <a:lstStyle/>
          <a:p>
            <a:r>
              <a:rPr lang="es-ES">
                <a:solidFill>
                  <a:srgbClr val="7F0055"/>
                </a:solidFill>
                <a:latin typeface="Consolas"/>
              </a:rPr>
              <a:t>  </a:t>
            </a:r>
            <a:r>
              <a:rPr lang="es-ES" err="1">
                <a:solidFill>
                  <a:srgbClr val="7F0055"/>
                </a:solidFill>
                <a:latin typeface="Consolas"/>
              </a:rPr>
              <a:t>int</a:t>
            </a:r>
            <a:r>
              <a:rPr lang="es-ES">
                <a:solidFill>
                  <a:srgbClr val="000000"/>
                </a:solidFill>
                <a:latin typeface="Consolas"/>
              </a:rPr>
              <a:t> </a:t>
            </a:r>
            <a:r>
              <a:rPr lang="es-ES">
                <a:solidFill>
                  <a:srgbClr val="6A3E3E"/>
                </a:solidFill>
                <a:latin typeface="Consolas"/>
              </a:rPr>
              <a:t>i</a:t>
            </a:r>
            <a:r>
              <a:rPr lang="es-ES">
                <a:solidFill>
                  <a:srgbClr val="000000"/>
                </a:solidFill>
                <a:latin typeface="Consolas"/>
              </a:rPr>
              <a:t>=0;</a:t>
            </a:r>
          </a:p>
          <a:p>
            <a:r>
              <a:rPr lang="es-ES" b="1">
                <a:solidFill>
                  <a:srgbClr val="7F0055"/>
                </a:solidFill>
                <a:latin typeface="Consolas"/>
              </a:rPr>
              <a:t>  </a:t>
            </a:r>
            <a:r>
              <a:rPr lang="es-ES" b="1" err="1">
                <a:solidFill>
                  <a:srgbClr val="7F0055"/>
                </a:solidFill>
                <a:latin typeface="Consolas"/>
              </a:rPr>
              <a:t>while</a:t>
            </a:r>
            <a:r>
              <a:rPr lang="es-ES">
                <a:solidFill>
                  <a:srgbClr val="000000"/>
                </a:solidFill>
                <a:latin typeface="Consolas"/>
              </a:rPr>
              <a:t> (</a:t>
            </a:r>
            <a:r>
              <a:rPr lang="es-ES">
                <a:solidFill>
                  <a:srgbClr val="6A3E3E"/>
                </a:solidFill>
                <a:latin typeface="Consolas"/>
              </a:rPr>
              <a:t>i</a:t>
            </a:r>
            <a:r>
              <a:rPr lang="es-ES">
                <a:solidFill>
                  <a:srgbClr val="000000"/>
                </a:solidFill>
                <a:latin typeface="Consolas"/>
              </a:rPr>
              <a:t>&lt;10) {</a:t>
            </a:r>
          </a:p>
          <a:p>
            <a:r>
              <a:rPr lang="es-ES">
                <a:solidFill>
                  <a:srgbClr val="6A3E3E"/>
                </a:solidFill>
                <a:latin typeface="Consolas"/>
              </a:rPr>
              <a:t>	i</a:t>
            </a:r>
            <a:r>
              <a:rPr lang="es-ES">
                <a:solidFill>
                  <a:srgbClr val="000000"/>
                </a:solidFill>
                <a:latin typeface="Consolas"/>
              </a:rPr>
              <a:t>++;</a:t>
            </a:r>
          </a:p>
          <a:p>
            <a:r>
              <a:rPr lang="es-ES">
                <a:solidFill>
                  <a:srgbClr val="7F0055"/>
                </a:solidFill>
                <a:latin typeface="Consolas"/>
              </a:rPr>
              <a:t>	</a:t>
            </a:r>
            <a:r>
              <a:rPr lang="es-ES" err="1">
                <a:solidFill>
                  <a:srgbClr val="7F0055"/>
                </a:solidFill>
                <a:latin typeface="Consolas"/>
              </a:rPr>
              <a:t>if</a:t>
            </a:r>
            <a:r>
              <a:rPr lang="es-ES">
                <a:solidFill>
                  <a:srgbClr val="000000"/>
                </a:solidFill>
                <a:latin typeface="Consolas"/>
              </a:rPr>
              <a:t> (</a:t>
            </a:r>
            <a:r>
              <a:rPr lang="es-ES">
                <a:solidFill>
                  <a:srgbClr val="6A3E3E"/>
                </a:solidFill>
                <a:latin typeface="Consolas"/>
              </a:rPr>
              <a:t>i</a:t>
            </a:r>
            <a:r>
              <a:rPr lang="es-ES">
                <a:solidFill>
                  <a:srgbClr val="000000"/>
                </a:solidFill>
                <a:latin typeface="Consolas"/>
              </a:rPr>
              <a:t>==5) { </a:t>
            </a:r>
            <a:r>
              <a:rPr lang="es-ES" b="1" err="1">
                <a:solidFill>
                  <a:srgbClr val="7F0055"/>
                </a:solidFill>
                <a:latin typeface="Consolas"/>
              </a:rPr>
              <a:t>continue</a:t>
            </a:r>
            <a:r>
              <a:rPr lang="es-ES">
                <a:solidFill>
                  <a:srgbClr val="000000"/>
                </a:solidFill>
                <a:latin typeface="Consolas"/>
              </a:rPr>
              <a:t>; }</a:t>
            </a:r>
          </a:p>
          <a:p>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a:t>
            </a:r>
            <a:r>
              <a:rPr lang="es-ES" i="1">
                <a:solidFill>
                  <a:srgbClr val="000000"/>
                </a:solidFill>
                <a:latin typeface="Consolas"/>
              </a:rPr>
              <a:t>(</a:t>
            </a:r>
            <a:r>
              <a:rPr lang="es-ES" i="1">
                <a:solidFill>
                  <a:srgbClr val="6A3E3E"/>
                </a:solidFill>
                <a:latin typeface="Consolas"/>
              </a:rPr>
              <a:t>i</a:t>
            </a:r>
            <a:r>
              <a:rPr lang="es-ES" i="1">
                <a:solidFill>
                  <a:srgbClr val="000000"/>
                </a:solidFill>
                <a:latin typeface="Consolas"/>
              </a:rPr>
              <a:t>+</a:t>
            </a:r>
            <a:r>
              <a:rPr lang="es-ES" i="1">
                <a:solidFill>
                  <a:srgbClr val="2A00FF"/>
                </a:solidFill>
                <a:latin typeface="Consolas"/>
              </a:rPr>
              <a:t>"\t"</a:t>
            </a:r>
            <a:r>
              <a:rPr lang="es-ES" i="1">
                <a:solidFill>
                  <a:srgbClr val="000000"/>
                </a:solidFill>
                <a:latin typeface="Consolas"/>
              </a:rPr>
              <a:t>);</a:t>
            </a:r>
          </a:p>
          <a:p>
            <a:r>
              <a:rPr lang="es-ES">
                <a:solidFill>
                  <a:srgbClr val="000000"/>
                </a:solidFill>
                <a:latin typeface="Consolas"/>
              </a:rPr>
              <a:t>  }</a:t>
            </a:r>
            <a:endParaRPr lang="es-ES"/>
          </a:p>
        </p:txBody>
      </p:sp>
      <p:sp>
        <p:nvSpPr>
          <p:cNvPr id="3" name="2 Marcador de número de diapositiva"/>
          <p:cNvSpPr>
            <a:spLocks noGrp="1"/>
          </p:cNvSpPr>
          <p:nvPr>
            <p:ph type="sldNum" sz="quarter" idx="12"/>
          </p:nvPr>
        </p:nvSpPr>
        <p:spPr/>
        <p:txBody>
          <a:bodyPr/>
          <a:lstStyle/>
          <a:p>
            <a:fld id="{132FADFE-3B8F-471C-ABF0-DBC7717ECBBC}" type="slidenum">
              <a:rPr lang="es-ES" smtClean="0"/>
              <a:t>16</a:t>
            </a:fld>
            <a:endParaRPr lang="es-ES"/>
          </a:p>
        </p:txBody>
      </p:sp>
    </p:spTree>
    <p:extLst>
      <p:ext uri="{BB962C8B-B14F-4D97-AF65-F5344CB8AC3E}">
        <p14:creationId xmlns:p14="http://schemas.microsoft.com/office/powerpoint/2010/main" val="29588450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750"/>
                                        <p:tgtEl>
                                          <p:spTgt spid="6"/>
                                        </p:tgtEl>
                                      </p:cBhvr>
                                    </p:animEffect>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2750"/>
                            </p:stCondLst>
                            <p:childTnLst>
                              <p:par>
                                <p:cTn id="26" presetID="4" presetClass="entr" presetSubtype="32"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out)">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P spid="19"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salto</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72126"/>
            <a:ext cx="8352928" cy="461665"/>
          </a:xfrm>
          <a:prstGeom prst="rect">
            <a:avLst/>
          </a:prstGeom>
          <a:noFill/>
        </p:spPr>
        <p:txBody>
          <a:bodyPr wrap="square" rtlCol="0">
            <a:spAutoFit/>
          </a:bodyPr>
          <a:lstStyle/>
          <a:p>
            <a:pPr marL="342900" indent="-342900">
              <a:buClr>
                <a:srgbClr val="0000CC"/>
              </a:buClr>
              <a:buFont typeface="Wingdings" panose="05000000000000000000" pitchFamily="2" charset="2"/>
              <a:buChar char="q"/>
            </a:pPr>
            <a:r>
              <a:rPr lang="es-ES" sz="2400" b="1"/>
              <a:t> Sentencias </a:t>
            </a:r>
            <a:r>
              <a:rPr lang="es-ES" sz="2400" b="1" i="1"/>
              <a:t>BREAK</a:t>
            </a:r>
            <a:r>
              <a:rPr lang="es-ES" sz="2400" b="1"/>
              <a:t> y </a:t>
            </a:r>
            <a:r>
              <a:rPr lang="es-ES" sz="2400" b="1" i="1"/>
              <a:t>CONTINUE </a:t>
            </a:r>
            <a:r>
              <a:rPr lang="es-ES" sz="2400" b="1"/>
              <a:t>con etiquetas</a:t>
            </a:r>
          </a:p>
        </p:txBody>
      </p:sp>
      <p:sp>
        <p:nvSpPr>
          <p:cNvPr id="6" name="5 CuadroTexto"/>
          <p:cNvSpPr txBox="1"/>
          <p:nvPr/>
        </p:nvSpPr>
        <p:spPr>
          <a:xfrm>
            <a:off x="800382" y="1885599"/>
            <a:ext cx="7948082" cy="1073307"/>
          </a:xfrm>
          <a:prstGeom prst="rect">
            <a:avLst/>
          </a:prstGeom>
          <a:noFill/>
        </p:spPr>
        <p:txBody>
          <a:bodyPr wrap="square" rtlCol="0">
            <a:spAutoFit/>
          </a:bodyPr>
          <a:lstStyle/>
          <a:p>
            <a:pPr marL="285750" indent="-285750" algn="just">
              <a:lnSpc>
                <a:spcPct val="114000"/>
              </a:lnSpc>
              <a:spcAft>
                <a:spcPts val="600"/>
              </a:spcAft>
              <a:buClr>
                <a:srgbClr val="0000CC"/>
              </a:buClr>
              <a:buFont typeface="Wingdings" panose="05000000000000000000" pitchFamily="2" charset="2"/>
              <a:buChar char="ü"/>
            </a:pPr>
            <a:r>
              <a:rPr lang="es-ES" sz="1900"/>
              <a:t>La sentencia </a:t>
            </a:r>
            <a:r>
              <a:rPr lang="es-ES" sz="1900" b="1" i="1">
                <a:latin typeface="Consolas" panose="020B0609020204030204" pitchFamily="49" charset="0"/>
              </a:rPr>
              <a:t>break</a:t>
            </a:r>
            <a:r>
              <a:rPr lang="es-ES" sz="1900"/>
              <a:t>  y </a:t>
            </a:r>
            <a:r>
              <a:rPr lang="es-ES" sz="1900" b="1" i="1" err="1">
                <a:latin typeface="Consolas" panose="020B0609020204030204" pitchFamily="49" charset="0"/>
              </a:rPr>
              <a:t>continue</a:t>
            </a:r>
            <a:r>
              <a:rPr lang="es-ES" sz="1900"/>
              <a:t>  con etiquetas mantienen el mismo funcionamiento salvo que, en esta ocasión, el programador puede controlar qué bucle es el que se deja de ejecutar o en qué bucle continua.</a:t>
            </a:r>
          </a:p>
        </p:txBody>
      </p:sp>
      <p:sp>
        <p:nvSpPr>
          <p:cNvPr id="19" name="18 CuadroTexto"/>
          <p:cNvSpPr txBox="1"/>
          <p:nvPr/>
        </p:nvSpPr>
        <p:spPr>
          <a:xfrm>
            <a:off x="395536" y="3152201"/>
            <a:ext cx="8352928" cy="677108"/>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1900" u="sng"/>
              <a:t>Ejemplo 11</a:t>
            </a:r>
            <a:r>
              <a:rPr lang="es-ES" sz="1900"/>
              <a:t>: En el siguiente código se ejecutarán 4 iteraciones, en la quinta se deja de ejecutar el bucle principal </a:t>
            </a:r>
            <a:r>
              <a:rPr lang="es-ES" sz="1900" err="1">
                <a:latin typeface="Consolas" panose="020B0609020204030204" pitchFamily="49" charset="0"/>
              </a:rPr>
              <a:t>while</a:t>
            </a:r>
            <a:r>
              <a:rPr lang="es-ES" sz="1900"/>
              <a:t>.</a:t>
            </a:r>
          </a:p>
        </p:txBody>
      </p:sp>
      <p:sp>
        <p:nvSpPr>
          <p:cNvPr id="7" name="6 Rectángulo"/>
          <p:cNvSpPr/>
          <p:nvPr/>
        </p:nvSpPr>
        <p:spPr>
          <a:xfrm>
            <a:off x="1547664" y="4045134"/>
            <a:ext cx="6048672" cy="2585323"/>
          </a:xfrm>
          <a:prstGeom prst="rect">
            <a:avLst/>
          </a:prstGeom>
          <a:solidFill>
            <a:schemeClr val="accent3">
              <a:lumMod val="20000"/>
              <a:lumOff val="80000"/>
            </a:schemeClr>
          </a:solidFill>
        </p:spPr>
        <p:txBody>
          <a:bodyPr wrap="square">
            <a:spAutoFit/>
          </a:bodyPr>
          <a:lstStyle/>
          <a:p>
            <a:r>
              <a:rPr lang="es-ES">
                <a:solidFill>
                  <a:srgbClr val="7F0055"/>
                </a:solidFill>
                <a:latin typeface="Consolas"/>
              </a:rPr>
              <a:t>  </a:t>
            </a:r>
            <a:r>
              <a:rPr lang="es-ES" err="1">
                <a:solidFill>
                  <a:srgbClr val="7F0055"/>
                </a:solidFill>
                <a:latin typeface="Consolas"/>
              </a:rPr>
              <a:t>int</a:t>
            </a:r>
            <a:r>
              <a:rPr lang="es-ES">
                <a:solidFill>
                  <a:srgbClr val="000000"/>
                </a:solidFill>
                <a:latin typeface="Consolas"/>
              </a:rPr>
              <a:t> </a:t>
            </a:r>
            <a:r>
              <a:rPr lang="es-ES">
                <a:solidFill>
                  <a:srgbClr val="6A3E3E"/>
                </a:solidFill>
                <a:latin typeface="Consolas"/>
              </a:rPr>
              <a:t>i</a:t>
            </a:r>
            <a:r>
              <a:rPr lang="es-ES">
                <a:solidFill>
                  <a:srgbClr val="000000"/>
                </a:solidFill>
                <a:latin typeface="Consolas"/>
              </a:rPr>
              <a:t>=0;</a:t>
            </a:r>
          </a:p>
          <a:p>
            <a:r>
              <a:rPr lang="es-ES" b="1">
                <a:solidFill>
                  <a:srgbClr val="000000"/>
                </a:solidFill>
                <a:latin typeface="Consolas"/>
              </a:rPr>
              <a:t>  Bucle</a:t>
            </a:r>
            <a:r>
              <a:rPr lang="es-ES">
                <a:solidFill>
                  <a:srgbClr val="000000"/>
                </a:solidFill>
                <a:latin typeface="Consolas"/>
              </a:rPr>
              <a:t>: </a:t>
            </a:r>
            <a:r>
              <a:rPr lang="es-ES" b="1" err="1">
                <a:solidFill>
                  <a:srgbClr val="7F0055"/>
                </a:solidFill>
                <a:latin typeface="Consolas"/>
              </a:rPr>
              <a:t>while</a:t>
            </a:r>
            <a:r>
              <a:rPr lang="es-ES">
                <a:solidFill>
                  <a:srgbClr val="000000"/>
                </a:solidFill>
                <a:latin typeface="Consolas"/>
              </a:rPr>
              <a:t> (</a:t>
            </a:r>
            <a:r>
              <a:rPr lang="es-ES">
                <a:solidFill>
                  <a:srgbClr val="6A3E3E"/>
                </a:solidFill>
                <a:latin typeface="Consolas"/>
              </a:rPr>
              <a:t>i</a:t>
            </a:r>
            <a:r>
              <a:rPr lang="es-ES">
                <a:solidFill>
                  <a:srgbClr val="000000"/>
                </a:solidFill>
                <a:latin typeface="Consolas"/>
              </a:rPr>
              <a:t>&lt;100) {</a:t>
            </a:r>
          </a:p>
          <a:p>
            <a:r>
              <a:rPr lang="es-ES">
                <a:solidFill>
                  <a:srgbClr val="6A3E3E"/>
                </a:solidFill>
                <a:latin typeface="Consolas"/>
              </a:rPr>
              <a:t>	i</a:t>
            </a:r>
            <a:r>
              <a:rPr lang="es-ES">
                <a:solidFill>
                  <a:srgbClr val="000000"/>
                </a:solidFill>
                <a:latin typeface="Consolas"/>
              </a:rPr>
              <a:t>++;</a:t>
            </a:r>
          </a:p>
          <a:p>
            <a:r>
              <a:rPr lang="nb-NO">
                <a:solidFill>
                  <a:srgbClr val="7F0055"/>
                </a:solidFill>
                <a:latin typeface="Consolas"/>
              </a:rPr>
              <a:t>	for</a:t>
            </a:r>
            <a:r>
              <a:rPr lang="nb-NO">
                <a:solidFill>
                  <a:srgbClr val="000000"/>
                </a:solidFill>
                <a:latin typeface="Consolas"/>
              </a:rPr>
              <a:t> (</a:t>
            </a:r>
            <a:r>
              <a:rPr lang="nb-NO">
                <a:solidFill>
                  <a:srgbClr val="7F0055"/>
                </a:solidFill>
                <a:latin typeface="Consolas"/>
              </a:rPr>
              <a:t>int</a:t>
            </a:r>
            <a:r>
              <a:rPr lang="nb-NO">
                <a:solidFill>
                  <a:srgbClr val="000000"/>
                </a:solidFill>
                <a:latin typeface="Consolas"/>
              </a:rPr>
              <a:t> </a:t>
            </a:r>
            <a:r>
              <a:rPr lang="nb-NO">
                <a:solidFill>
                  <a:srgbClr val="6A3E3E"/>
                </a:solidFill>
                <a:latin typeface="Consolas"/>
              </a:rPr>
              <a:t>j</a:t>
            </a:r>
            <a:r>
              <a:rPr lang="nb-NO">
                <a:solidFill>
                  <a:srgbClr val="000000"/>
                </a:solidFill>
                <a:latin typeface="Consolas"/>
              </a:rPr>
              <a:t>=0; </a:t>
            </a:r>
            <a:r>
              <a:rPr lang="nb-NO">
                <a:solidFill>
                  <a:srgbClr val="6A3E3E"/>
                </a:solidFill>
                <a:latin typeface="Consolas"/>
              </a:rPr>
              <a:t>j</a:t>
            </a:r>
            <a:r>
              <a:rPr lang="nb-NO">
                <a:solidFill>
                  <a:srgbClr val="000000"/>
                </a:solidFill>
                <a:latin typeface="Consolas"/>
              </a:rPr>
              <a:t>&lt;</a:t>
            </a:r>
            <a:r>
              <a:rPr lang="nb-NO">
                <a:solidFill>
                  <a:srgbClr val="6A3E3E"/>
                </a:solidFill>
                <a:latin typeface="Consolas"/>
              </a:rPr>
              <a:t>i</a:t>
            </a:r>
            <a:r>
              <a:rPr lang="nb-NO">
                <a:solidFill>
                  <a:srgbClr val="000000"/>
                </a:solidFill>
                <a:latin typeface="Consolas"/>
              </a:rPr>
              <a:t>; </a:t>
            </a:r>
            <a:r>
              <a:rPr lang="nb-NO">
                <a:solidFill>
                  <a:srgbClr val="6A3E3E"/>
                </a:solidFill>
                <a:latin typeface="Consolas"/>
              </a:rPr>
              <a:t>j</a:t>
            </a:r>
            <a:r>
              <a:rPr lang="nb-NO">
                <a:solidFill>
                  <a:srgbClr val="000000"/>
                </a:solidFill>
                <a:latin typeface="Consolas"/>
              </a:rPr>
              <a:t>++ ) {</a:t>
            </a:r>
          </a:p>
          <a:p>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a:t>
            </a:r>
            <a:r>
              <a:rPr lang="es-ES" i="1">
                <a:solidFill>
                  <a:srgbClr val="000000"/>
                </a:solidFill>
                <a:latin typeface="Consolas"/>
              </a:rPr>
              <a:t>(</a:t>
            </a:r>
            <a:r>
              <a:rPr lang="es-ES" i="1">
                <a:solidFill>
                  <a:srgbClr val="2A00FF"/>
                </a:solidFill>
                <a:latin typeface="Consolas"/>
              </a:rPr>
              <a:t>"*"</a:t>
            </a:r>
            <a:r>
              <a:rPr lang="es-ES" i="1">
                <a:solidFill>
                  <a:srgbClr val="000000"/>
                </a:solidFill>
                <a:latin typeface="Consolas"/>
              </a:rPr>
              <a:t>);</a:t>
            </a:r>
          </a:p>
          <a:p>
            <a:r>
              <a:rPr lang="en-US">
                <a:solidFill>
                  <a:srgbClr val="7F0055"/>
                </a:solidFill>
                <a:latin typeface="Consolas"/>
              </a:rPr>
              <a:t>		if</a:t>
            </a:r>
            <a:r>
              <a:rPr lang="en-US">
                <a:solidFill>
                  <a:srgbClr val="000000"/>
                </a:solidFill>
                <a:latin typeface="Consolas"/>
              </a:rPr>
              <a:t> (</a:t>
            </a:r>
            <a:r>
              <a:rPr lang="en-US" err="1">
                <a:solidFill>
                  <a:srgbClr val="6A3E3E"/>
                </a:solidFill>
                <a:latin typeface="Consolas"/>
              </a:rPr>
              <a:t>i</a:t>
            </a:r>
            <a:r>
              <a:rPr lang="en-US">
                <a:solidFill>
                  <a:srgbClr val="000000"/>
                </a:solidFill>
                <a:latin typeface="Consolas"/>
              </a:rPr>
              <a:t>==5) {</a:t>
            </a:r>
            <a:r>
              <a:rPr lang="en-US" b="1">
                <a:solidFill>
                  <a:srgbClr val="7F0055"/>
                </a:solidFill>
                <a:latin typeface="Consolas"/>
              </a:rPr>
              <a:t>break</a:t>
            </a:r>
            <a:r>
              <a:rPr lang="en-US">
                <a:solidFill>
                  <a:srgbClr val="000000"/>
                </a:solidFill>
                <a:latin typeface="Consolas"/>
              </a:rPr>
              <a:t> </a:t>
            </a:r>
            <a:r>
              <a:rPr lang="en-US" b="1" err="1">
                <a:solidFill>
                  <a:srgbClr val="000000"/>
                </a:solidFill>
                <a:latin typeface="Consolas"/>
              </a:rPr>
              <a:t>Bucle</a:t>
            </a:r>
            <a:r>
              <a:rPr lang="en-US">
                <a:solidFill>
                  <a:srgbClr val="000000"/>
                </a:solidFill>
                <a:latin typeface="Consolas"/>
              </a:rPr>
              <a:t>;}</a:t>
            </a:r>
          </a:p>
          <a:p>
            <a:r>
              <a:rPr lang="es-ES">
                <a:solidFill>
                  <a:srgbClr val="000000"/>
                </a:solidFill>
                <a:latin typeface="Consolas"/>
              </a:rPr>
              <a:t>	}</a:t>
            </a:r>
          </a:p>
          <a:p>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.println</a:t>
            </a:r>
            <a:r>
              <a:rPr lang="es-ES" i="1">
                <a:solidFill>
                  <a:srgbClr val="000000"/>
                </a:solidFill>
                <a:latin typeface="Consolas"/>
              </a:rPr>
              <a:t>(</a:t>
            </a:r>
            <a:r>
              <a:rPr lang="es-ES" i="1">
                <a:solidFill>
                  <a:srgbClr val="2A00FF"/>
                </a:solidFill>
                <a:latin typeface="Consolas"/>
              </a:rPr>
              <a:t>""</a:t>
            </a:r>
            <a:r>
              <a:rPr lang="es-ES" i="1">
                <a:solidFill>
                  <a:srgbClr val="000000"/>
                </a:solidFill>
                <a:latin typeface="Consolas"/>
              </a:rPr>
              <a:t>);</a:t>
            </a:r>
          </a:p>
          <a:p>
            <a:r>
              <a:rPr lang="es-ES">
                <a:solidFill>
                  <a:srgbClr val="000000"/>
                </a:solidFill>
                <a:latin typeface="Consolas"/>
              </a:rPr>
              <a:t>  }</a:t>
            </a:r>
            <a:endParaRPr lang="es-ES"/>
          </a:p>
        </p:txBody>
      </p:sp>
      <p:sp>
        <p:nvSpPr>
          <p:cNvPr id="3" name="2 Marcador de número de diapositiva"/>
          <p:cNvSpPr>
            <a:spLocks noGrp="1"/>
          </p:cNvSpPr>
          <p:nvPr>
            <p:ph type="sldNum" sz="quarter" idx="12"/>
          </p:nvPr>
        </p:nvSpPr>
        <p:spPr/>
        <p:txBody>
          <a:bodyPr/>
          <a:lstStyle/>
          <a:p>
            <a:fld id="{132FADFE-3B8F-471C-ABF0-DBC7717ECBBC}" type="slidenum">
              <a:rPr lang="es-ES" smtClean="0"/>
              <a:t>17</a:t>
            </a:fld>
            <a:endParaRPr lang="es-ES"/>
          </a:p>
        </p:txBody>
      </p:sp>
    </p:spTree>
    <p:extLst>
      <p:ext uri="{BB962C8B-B14F-4D97-AF65-F5344CB8AC3E}">
        <p14:creationId xmlns:p14="http://schemas.microsoft.com/office/powerpoint/2010/main" val="12894361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750"/>
                                        <p:tgtEl>
                                          <p:spTgt spid="6"/>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75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9"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salto</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72126"/>
            <a:ext cx="8352928" cy="461665"/>
          </a:xfrm>
          <a:prstGeom prst="rect">
            <a:avLst/>
          </a:prstGeom>
          <a:noFill/>
        </p:spPr>
        <p:txBody>
          <a:bodyPr wrap="square" rtlCol="0">
            <a:spAutoFit/>
          </a:bodyPr>
          <a:lstStyle/>
          <a:p>
            <a:pPr marL="342900" indent="-342900">
              <a:buClr>
                <a:srgbClr val="0000CC"/>
              </a:buClr>
              <a:buFont typeface="Wingdings" panose="05000000000000000000" pitchFamily="2" charset="2"/>
              <a:buChar char="q"/>
            </a:pPr>
            <a:r>
              <a:rPr lang="es-ES" sz="2400" b="1"/>
              <a:t> Sentencias </a:t>
            </a:r>
            <a:r>
              <a:rPr lang="es-ES" sz="2400" b="1" i="1"/>
              <a:t>BREAK</a:t>
            </a:r>
            <a:r>
              <a:rPr lang="es-ES" sz="2400" b="1"/>
              <a:t> y </a:t>
            </a:r>
            <a:r>
              <a:rPr lang="es-ES" sz="2400" b="1" i="1"/>
              <a:t>CONTINUE </a:t>
            </a:r>
            <a:r>
              <a:rPr lang="es-ES" sz="2400" b="1"/>
              <a:t>con etiquetas</a:t>
            </a:r>
          </a:p>
        </p:txBody>
      </p:sp>
      <p:sp>
        <p:nvSpPr>
          <p:cNvPr id="19" name="18 CuadroTexto"/>
          <p:cNvSpPr txBox="1"/>
          <p:nvPr/>
        </p:nvSpPr>
        <p:spPr>
          <a:xfrm>
            <a:off x="395536" y="1845122"/>
            <a:ext cx="8352928" cy="677108"/>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1900" u="sng"/>
              <a:t>Ejemplo 12</a:t>
            </a:r>
            <a:r>
              <a:rPr lang="es-ES" sz="1900"/>
              <a:t>: En el siguiente código se combinan las sentencias </a:t>
            </a:r>
            <a:r>
              <a:rPr lang="es-ES" sz="1900" b="1" i="1"/>
              <a:t>break</a:t>
            </a:r>
            <a:r>
              <a:rPr lang="es-ES" sz="1900"/>
              <a:t> y </a:t>
            </a:r>
            <a:r>
              <a:rPr lang="es-ES" sz="1900" b="1" i="1" err="1"/>
              <a:t>continue</a:t>
            </a:r>
            <a:r>
              <a:rPr lang="es-ES" sz="1900"/>
              <a:t> con etiquetas.</a:t>
            </a:r>
          </a:p>
        </p:txBody>
      </p:sp>
      <p:sp>
        <p:nvSpPr>
          <p:cNvPr id="3" name="2 Rectángulo"/>
          <p:cNvSpPr/>
          <p:nvPr/>
        </p:nvSpPr>
        <p:spPr>
          <a:xfrm>
            <a:off x="1547664" y="2636912"/>
            <a:ext cx="6462464" cy="3970318"/>
          </a:xfrm>
          <a:prstGeom prst="rect">
            <a:avLst/>
          </a:prstGeom>
          <a:solidFill>
            <a:schemeClr val="accent3">
              <a:lumMod val="20000"/>
              <a:lumOff val="80000"/>
            </a:schemeClr>
          </a:solidFill>
        </p:spPr>
        <p:txBody>
          <a:bodyPr wrap="square">
            <a:spAutoFit/>
          </a:bodyPr>
          <a:lstStyle/>
          <a:p>
            <a:r>
              <a:rPr lang="es-ES">
                <a:solidFill>
                  <a:srgbClr val="7F0055"/>
                </a:solidFill>
                <a:latin typeface="Consolas"/>
              </a:rPr>
              <a:t> </a:t>
            </a:r>
            <a:r>
              <a:rPr lang="es-ES" err="1">
                <a:solidFill>
                  <a:srgbClr val="7F0055"/>
                </a:solidFill>
                <a:latin typeface="Consolas"/>
              </a:rPr>
              <a:t>int</a:t>
            </a:r>
            <a:r>
              <a:rPr lang="es-ES">
                <a:solidFill>
                  <a:srgbClr val="000000"/>
                </a:solidFill>
                <a:latin typeface="Consolas"/>
              </a:rPr>
              <a:t> </a:t>
            </a:r>
            <a:r>
              <a:rPr lang="es-ES">
                <a:solidFill>
                  <a:srgbClr val="6A3E3E"/>
                </a:solidFill>
                <a:latin typeface="Consolas"/>
              </a:rPr>
              <a:t>i</a:t>
            </a:r>
            <a:r>
              <a:rPr lang="es-ES">
                <a:solidFill>
                  <a:srgbClr val="000000"/>
                </a:solidFill>
                <a:latin typeface="Consolas"/>
              </a:rPr>
              <a:t>=0, </a:t>
            </a:r>
            <a:r>
              <a:rPr lang="es-ES">
                <a:solidFill>
                  <a:srgbClr val="6A3E3E"/>
                </a:solidFill>
                <a:latin typeface="Consolas"/>
              </a:rPr>
              <a:t>j</a:t>
            </a:r>
            <a:r>
              <a:rPr lang="es-ES">
                <a:solidFill>
                  <a:srgbClr val="000000"/>
                </a:solidFill>
                <a:latin typeface="Consolas"/>
              </a:rPr>
              <a:t>, </a:t>
            </a:r>
            <a:r>
              <a:rPr lang="es-ES">
                <a:solidFill>
                  <a:srgbClr val="6A3E3E"/>
                </a:solidFill>
                <a:latin typeface="Consolas"/>
              </a:rPr>
              <a:t>k</a:t>
            </a:r>
            <a:r>
              <a:rPr lang="es-ES">
                <a:solidFill>
                  <a:srgbClr val="000000"/>
                </a:solidFill>
                <a:latin typeface="Consolas"/>
              </a:rPr>
              <a:t>;</a:t>
            </a:r>
          </a:p>
          <a:p>
            <a:r>
              <a:rPr lang="es-ES">
                <a:solidFill>
                  <a:srgbClr val="000000"/>
                </a:solidFill>
                <a:latin typeface="Consolas"/>
              </a:rPr>
              <a:t> Bucle: </a:t>
            </a:r>
          </a:p>
          <a:p>
            <a:r>
              <a:rPr lang="es-ES">
                <a:solidFill>
                  <a:srgbClr val="7F0055"/>
                </a:solidFill>
                <a:latin typeface="Consolas"/>
              </a:rPr>
              <a:t> </a:t>
            </a:r>
            <a:r>
              <a:rPr lang="es-ES" b="1" err="1">
                <a:solidFill>
                  <a:srgbClr val="7F0055"/>
                </a:solidFill>
                <a:latin typeface="Consolas"/>
              </a:rPr>
              <a:t>while</a:t>
            </a:r>
            <a:r>
              <a:rPr lang="es-ES">
                <a:solidFill>
                  <a:srgbClr val="000000"/>
                </a:solidFill>
                <a:latin typeface="Consolas"/>
              </a:rPr>
              <a:t> (</a:t>
            </a:r>
            <a:r>
              <a:rPr lang="es-ES">
                <a:solidFill>
                  <a:srgbClr val="6A3E3E"/>
                </a:solidFill>
                <a:latin typeface="Consolas"/>
              </a:rPr>
              <a:t>i</a:t>
            </a:r>
            <a:r>
              <a:rPr lang="es-ES">
                <a:solidFill>
                  <a:srgbClr val="000000"/>
                </a:solidFill>
                <a:latin typeface="Consolas"/>
              </a:rPr>
              <a:t>&lt;20) {</a:t>
            </a:r>
          </a:p>
          <a:p>
            <a:r>
              <a:rPr lang="es-ES">
                <a:solidFill>
                  <a:srgbClr val="6A3E3E"/>
                </a:solidFill>
                <a:latin typeface="Consolas"/>
              </a:rPr>
              <a:t>	i</a:t>
            </a:r>
            <a:r>
              <a:rPr lang="es-ES">
                <a:solidFill>
                  <a:srgbClr val="000000"/>
                </a:solidFill>
                <a:latin typeface="Consolas"/>
              </a:rPr>
              <a:t>++;</a:t>
            </a:r>
          </a:p>
          <a:p>
            <a:r>
              <a:rPr lang="es-ES">
                <a:solidFill>
                  <a:srgbClr val="7F0055"/>
                </a:solidFill>
                <a:latin typeface="Consolas"/>
              </a:rPr>
              <a:t>	</a:t>
            </a:r>
            <a:r>
              <a:rPr lang="es-ES" err="1">
                <a:solidFill>
                  <a:srgbClr val="7F0055"/>
                </a:solidFill>
                <a:latin typeface="Consolas"/>
              </a:rPr>
              <a:t>for</a:t>
            </a:r>
            <a:r>
              <a:rPr lang="es-ES">
                <a:solidFill>
                  <a:srgbClr val="000000"/>
                </a:solidFill>
                <a:latin typeface="Consolas"/>
              </a:rPr>
              <a:t> (</a:t>
            </a:r>
            <a:r>
              <a:rPr lang="es-ES">
                <a:solidFill>
                  <a:srgbClr val="6A3E3E"/>
                </a:solidFill>
                <a:latin typeface="Consolas"/>
              </a:rPr>
              <a:t>j</a:t>
            </a:r>
            <a:r>
              <a:rPr lang="es-ES">
                <a:solidFill>
                  <a:srgbClr val="000000"/>
                </a:solidFill>
                <a:latin typeface="Consolas"/>
              </a:rPr>
              <a:t>=1; </a:t>
            </a:r>
            <a:r>
              <a:rPr lang="es-ES">
                <a:solidFill>
                  <a:srgbClr val="6A3E3E"/>
                </a:solidFill>
                <a:latin typeface="Consolas"/>
              </a:rPr>
              <a:t>j</a:t>
            </a:r>
            <a:r>
              <a:rPr lang="es-ES">
                <a:solidFill>
                  <a:srgbClr val="000000"/>
                </a:solidFill>
                <a:latin typeface="Consolas"/>
              </a:rPr>
              <a:t>&lt;(20-</a:t>
            </a:r>
            <a:r>
              <a:rPr lang="es-ES">
                <a:solidFill>
                  <a:srgbClr val="6A3E3E"/>
                </a:solidFill>
                <a:latin typeface="Consolas"/>
              </a:rPr>
              <a:t>i</a:t>
            </a:r>
            <a:r>
              <a:rPr lang="es-ES">
                <a:solidFill>
                  <a:srgbClr val="000000"/>
                </a:solidFill>
                <a:latin typeface="Consolas"/>
              </a:rPr>
              <a:t>);</a:t>
            </a:r>
            <a:r>
              <a:rPr lang="es-ES">
                <a:solidFill>
                  <a:srgbClr val="6A3E3E"/>
                </a:solidFill>
                <a:latin typeface="Consolas"/>
              </a:rPr>
              <a:t>j</a:t>
            </a:r>
            <a:r>
              <a:rPr lang="es-ES">
                <a:solidFill>
                  <a:srgbClr val="000000"/>
                </a:solidFill>
                <a:latin typeface="Consolas"/>
              </a:rPr>
              <a:t>+=2) {</a:t>
            </a:r>
          </a:p>
          <a:p>
            <a:r>
              <a:rPr lang="en-US">
                <a:solidFill>
                  <a:srgbClr val="7F0055"/>
                </a:solidFill>
                <a:latin typeface="Consolas"/>
              </a:rPr>
              <a:t>		if</a:t>
            </a:r>
            <a:r>
              <a:rPr lang="en-US">
                <a:solidFill>
                  <a:srgbClr val="000000"/>
                </a:solidFill>
                <a:latin typeface="Consolas"/>
              </a:rPr>
              <a:t> (</a:t>
            </a:r>
            <a:r>
              <a:rPr lang="en-US">
                <a:solidFill>
                  <a:srgbClr val="6A3E3E"/>
                </a:solidFill>
                <a:latin typeface="Consolas"/>
              </a:rPr>
              <a:t>i</a:t>
            </a:r>
            <a:r>
              <a:rPr lang="en-US">
                <a:solidFill>
                  <a:srgbClr val="000000"/>
                </a:solidFill>
                <a:latin typeface="Consolas"/>
              </a:rPr>
              <a:t>%2 == 0) {</a:t>
            </a:r>
            <a:r>
              <a:rPr lang="en-US" b="1">
                <a:solidFill>
                  <a:srgbClr val="7F0055"/>
                </a:solidFill>
                <a:latin typeface="Consolas"/>
              </a:rPr>
              <a:t>continue</a:t>
            </a:r>
            <a:r>
              <a:rPr lang="en-US">
                <a:solidFill>
                  <a:srgbClr val="000000"/>
                </a:solidFill>
                <a:latin typeface="Consolas"/>
              </a:rPr>
              <a:t> </a:t>
            </a:r>
            <a:r>
              <a:rPr lang="en-US" err="1">
                <a:solidFill>
                  <a:srgbClr val="000000"/>
                </a:solidFill>
                <a:latin typeface="Consolas"/>
              </a:rPr>
              <a:t>Bucle</a:t>
            </a:r>
            <a:r>
              <a:rPr lang="en-US">
                <a:solidFill>
                  <a:srgbClr val="000000"/>
                </a:solidFill>
                <a:latin typeface="Consolas"/>
              </a:rPr>
              <a:t>;}</a:t>
            </a:r>
          </a:p>
          <a:p>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a:t>
            </a:r>
            <a:r>
              <a:rPr lang="es-ES" i="1">
                <a:solidFill>
                  <a:srgbClr val="000000"/>
                </a:solidFill>
                <a:latin typeface="Consolas"/>
              </a:rPr>
              <a:t>(</a:t>
            </a:r>
            <a:r>
              <a:rPr lang="es-ES" i="1">
                <a:solidFill>
                  <a:srgbClr val="2A00FF"/>
                </a:solidFill>
                <a:latin typeface="Consolas"/>
              </a:rPr>
              <a:t>"_"</a:t>
            </a:r>
            <a:r>
              <a:rPr lang="es-ES" i="1">
                <a:solidFill>
                  <a:srgbClr val="000000"/>
                </a:solidFill>
                <a:latin typeface="Consolas"/>
              </a:rPr>
              <a:t>);</a:t>
            </a:r>
          </a:p>
          <a:p>
            <a:r>
              <a:rPr lang="es-ES">
                <a:solidFill>
                  <a:srgbClr val="000000"/>
                </a:solidFill>
                <a:latin typeface="Consolas"/>
              </a:rPr>
              <a:t>	}</a:t>
            </a:r>
          </a:p>
          <a:p>
            <a:r>
              <a:rPr lang="es-ES">
                <a:solidFill>
                  <a:srgbClr val="7F0055"/>
                </a:solidFill>
                <a:latin typeface="Consolas"/>
              </a:rPr>
              <a:t>	</a:t>
            </a:r>
            <a:r>
              <a:rPr lang="es-ES" err="1">
                <a:solidFill>
                  <a:srgbClr val="7F0055"/>
                </a:solidFill>
                <a:latin typeface="Consolas"/>
              </a:rPr>
              <a:t>for</a:t>
            </a:r>
            <a:r>
              <a:rPr lang="es-ES">
                <a:solidFill>
                  <a:srgbClr val="000000"/>
                </a:solidFill>
                <a:latin typeface="Consolas"/>
              </a:rPr>
              <a:t> (</a:t>
            </a:r>
            <a:r>
              <a:rPr lang="es-ES">
                <a:solidFill>
                  <a:srgbClr val="6A3E3E"/>
                </a:solidFill>
                <a:latin typeface="Consolas"/>
              </a:rPr>
              <a:t>k</a:t>
            </a:r>
            <a:r>
              <a:rPr lang="es-ES">
                <a:solidFill>
                  <a:srgbClr val="000000"/>
                </a:solidFill>
                <a:latin typeface="Consolas"/>
              </a:rPr>
              <a:t>=0; </a:t>
            </a:r>
            <a:r>
              <a:rPr lang="es-ES">
                <a:solidFill>
                  <a:srgbClr val="6A3E3E"/>
                </a:solidFill>
                <a:latin typeface="Consolas"/>
              </a:rPr>
              <a:t>k</a:t>
            </a:r>
            <a:r>
              <a:rPr lang="es-ES">
                <a:solidFill>
                  <a:srgbClr val="000000"/>
                </a:solidFill>
                <a:latin typeface="Consolas"/>
              </a:rPr>
              <a:t>&lt;</a:t>
            </a:r>
            <a:r>
              <a:rPr lang="es-ES">
                <a:solidFill>
                  <a:srgbClr val="6A3E3E"/>
                </a:solidFill>
                <a:latin typeface="Consolas"/>
              </a:rPr>
              <a:t>i</a:t>
            </a:r>
            <a:r>
              <a:rPr lang="es-ES">
                <a:solidFill>
                  <a:srgbClr val="000000"/>
                </a:solidFill>
                <a:latin typeface="Consolas"/>
              </a:rPr>
              <a:t>; </a:t>
            </a:r>
            <a:r>
              <a:rPr lang="es-ES">
                <a:solidFill>
                  <a:srgbClr val="6A3E3E"/>
                </a:solidFill>
                <a:latin typeface="Consolas"/>
              </a:rPr>
              <a:t>k</a:t>
            </a:r>
            <a:r>
              <a:rPr lang="es-ES">
                <a:solidFill>
                  <a:srgbClr val="000000"/>
                </a:solidFill>
                <a:latin typeface="Consolas"/>
              </a:rPr>
              <a:t>++) {</a:t>
            </a:r>
          </a:p>
          <a:p>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a:t>
            </a:r>
            <a:r>
              <a:rPr lang="es-ES" i="1">
                <a:solidFill>
                  <a:srgbClr val="000000"/>
                </a:solidFill>
                <a:latin typeface="Consolas"/>
              </a:rPr>
              <a:t>(</a:t>
            </a:r>
            <a:r>
              <a:rPr lang="es-ES" i="1">
                <a:solidFill>
                  <a:srgbClr val="2A00FF"/>
                </a:solidFill>
                <a:latin typeface="Consolas"/>
              </a:rPr>
              <a:t>"*"</a:t>
            </a:r>
            <a:r>
              <a:rPr lang="es-ES" i="1">
                <a:solidFill>
                  <a:srgbClr val="000000"/>
                </a:solidFill>
                <a:latin typeface="Consolas"/>
              </a:rPr>
              <a:t>);</a:t>
            </a:r>
          </a:p>
          <a:p>
            <a:r>
              <a:rPr lang="es-ES">
                <a:solidFill>
                  <a:srgbClr val="000000"/>
                </a:solidFill>
                <a:latin typeface="Consolas"/>
              </a:rPr>
              <a:t>	}</a:t>
            </a:r>
          </a:p>
          <a:p>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.println</a:t>
            </a:r>
            <a:r>
              <a:rPr lang="es-ES" i="1">
                <a:solidFill>
                  <a:srgbClr val="000000"/>
                </a:solidFill>
                <a:latin typeface="Consolas"/>
              </a:rPr>
              <a:t>(</a:t>
            </a:r>
            <a:r>
              <a:rPr lang="es-ES" i="1">
                <a:solidFill>
                  <a:srgbClr val="2A00FF"/>
                </a:solidFill>
                <a:latin typeface="Consolas"/>
              </a:rPr>
              <a:t>""</a:t>
            </a:r>
            <a:r>
              <a:rPr lang="es-ES" i="1">
                <a:solidFill>
                  <a:srgbClr val="000000"/>
                </a:solidFill>
                <a:latin typeface="Consolas"/>
              </a:rPr>
              <a:t>);</a:t>
            </a:r>
          </a:p>
          <a:p>
            <a:r>
              <a:rPr lang="en-US">
                <a:solidFill>
                  <a:srgbClr val="7F0055"/>
                </a:solidFill>
                <a:latin typeface="Consolas"/>
              </a:rPr>
              <a:t>	if</a:t>
            </a:r>
            <a:r>
              <a:rPr lang="en-US">
                <a:solidFill>
                  <a:srgbClr val="000000"/>
                </a:solidFill>
                <a:latin typeface="Consolas"/>
              </a:rPr>
              <a:t> (</a:t>
            </a:r>
            <a:r>
              <a:rPr lang="en-US" err="1">
                <a:solidFill>
                  <a:srgbClr val="6A3E3E"/>
                </a:solidFill>
                <a:latin typeface="Consolas"/>
              </a:rPr>
              <a:t>i</a:t>
            </a:r>
            <a:r>
              <a:rPr lang="en-US">
                <a:solidFill>
                  <a:srgbClr val="000000"/>
                </a:solidFill>
                <a:latin typeface="Consolas"/>
              </a:rPr>
              <a:t>==19) {</a:t>
            </a:r>
            <a:r>
              <a:rPr lang="en-US" b="1">
                <a:solidFill>
                  <a:srgbClr val="7F0055"/>
                </a:solidFill>
                <a:latin typeface="Consolas"/>
              </a:rPr>
              <a:t>break</a:t>
            </a:r>
            <a:r>
              <a:rPr lang="en-US">
                <a:solidFill>
                  <a:srgbClr val="000000"/>
                </a:solidFill>
                <a:latin typeface="Consolas"/>
              </a:rPr>
              <a:t> </a:t>
            </a:r>
            <a:r>
              <a:rPr lang="en-US" err="1">
                <a:solidFill>
                  <a:srgbClr val="000000"/>
                </a:solidFill>
                <a:latin typeface="Consolas"/>
              </a:rPr>
              <a:t>Bucle</a:t>
            </a:r>
            <a:r>
              <a:rPr lang="en-US">
                <a:solidFill>
                  <a:srgbClr val="000000"/>
                </a:solidFill>
                <a:latin typeface="Consolas"/>
              </a:rPr>
              <a:t>;}</a:t>
            </a:r>
          </a:p>
          <a:p>
            <a:r>
              <a:rPr lang="en-US">
                <a:solidFill>
                  <a:srgbClr val="000000"/>
                </a:solidFill>
                <a:latin typeface="Consolas"/>
              </a:rPr>
              <a: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18</a:t>
            </a:fld>
            <a:endParaRPr lang="es-ES"/>
          </a:p>
        </p:txBody>
      </p:sp>
    </p:spTree>
    <p:extLst>
      <p:ext uri="{BB962C8B-B14F-4D97-AF65-F5344CB8AC3E}">
        <p14:creationId xmlns:p14="http://schemas.microsoft.com/office/powerpoint/2010/main" val="302800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Control de Excepciones</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72126"/>
            <a:ext cx="8352928" cy="769441"/>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ü"/>
            </a:pPr>
            <a:r>
              <a:rPr lang="es-ES" sz="2200"/>
              <a:t>Permite al programador controlar la ejecución del programa evitando que éste falle de forma inesperada.</a:t>
            </a:r>
          </a:p>
        </p:txBody>
      </p:sp>
      <p:sp>
        <p:nvSpPr>
          <p:cNvPr id="9" name="8 CuadroTexto"/>
          <p:cNvSpPr txBox="1"/>
          <p:nvPr/>
        </p:nvSpPr>
        <p:spPr>
          <a:xfrm>
            <a:off x="2375756" y="2420888"/>
            <a:ext cx="4788532" cy="3873881"/>
          </a:xfrm>
          <a:prstGeom prst="rect">
            <a:avLst/>
          </a:prstGeom>
          <a:solidFill>
            <a:schemeClr val="accent5">
              <a:lumMod val="40000"/>
              <a:lumOff val="60000"/>
            </a:schemeClr>
          </a:solidFill>
        </p:spPr>
        <p:txBody>
          <a:bodyPr wrap="square" rtlCol="0">
            <a:spAutoFit/>
          </a:bodyPr>
          <a:lstStyle/>
          <a:p>
            <a:pPr>
              <a:lnSpc>
                <a:spcPct val="125000"/>
              </a:lnSpc>
            </a:pPr>
            <a:r>
              <a:rPr lang="es-ES">
                <a:latin typeface="Consolas" panose="020B0609020204030204" pitchFamily="49" charset="0"/>
              </a:rPr>
              <a:t> </a:t>
            </a:r>
            <a:r>
              <a:rPr lang="es-ES" b="1">
                <a:latin typeface="Consolas" panose="020B0609020204030204" pitchFamily="49" charset="0"/>
              </a:rPr>
              <a:t>try</a:t>
            </a:r>
            <a:r>
              <a:rPr lang="es-ES">
                <a:latin typeface="Consolas" panose="020B0609020204030204" pitchFamily="49" charset="0"/>
              </a:rPr>
              <a:t> {</a:t>
            </a:r>
          </a:p>
          <a:p>
            <a:pPr>
              <a:lnSpc>
                <a:spcPct val="125000"/>
              </a:lnSpc>
            </a:pPr>
            <a:r>
              <a:rPr lang="es-ES">
                <a:latin typeface="Consolas" panose="020B0609020204030204" pitchFamily="49" charset="0"/>
              </a:rPr>
              <a:t>      	</a:t>
            </a:r>
            <a:r>
              <a:rPr lang="es-ES">
                <a:solidFill>
                  <a:srgbClr val="0000CC"/>
                </a:solidFill>
                <a:latin typeface="Consolas" panose="020B0609020204030204" pitchFamily="49" charset="0"/>
              </a:rPr>
              <a:t>sentencias a proteger;</a:t>
            </a:r>
          </a:p>
          <a:p>
            <a:pPr>
              <a:lnSpc>
                <a:spcPct val="125000"/>
              </a:lnSpc>
            </a:pPr>
            <a:r>
              <a:rPr lang="es-ES">
                <a:latin typeface="Consolas" panose="020B0609020204030204" pitchFamily="49" charset="0"/>
              </a:rPr>
              <a:t> } </a:t>
            </a:r>
            <a:r>
              <a:rPr lang="es-ES" b="1">
                <a:latin typeface="Consolas" panose="020B0609020204030204" pitchFamily="49" charset="0"/>
              </a:rPr>
              <a:t>catch</a:t>
            </a:r>
            <a:r>
              <a:rPr lang="es-ES">
                <a:latin typeface="Consolas" panose="020B0609020204030204" pitchFamily="49" charset="0"/>
              </a:rPr>
              <a:t> (</a:t>
            </a:r>
            <a:r>
              <a:rPr lang="es-ES" i="1">
                <a:latin typeface="Consolas" panose="020B0609020204030204" pitchFamily="49" charset="0"/>
              </a:rPr>
              <a:t>excepción_1</a:t>
            </a:r>
            <a:r>
              <a:rPr lang="es-ES">
                <a:latin typeface="Consolas" panose="020B0609020204030204" pitchFamily="49" charset="0"/>
              </a:rPr>
              <a:t>) {</a:t>
            </a:r>
          </a:p>
          <a:p>
            <a:pPr>
              <a:lnSpc>
                <a:spcPct val="125000"/>
              </a:lnSpc>
            </a:pPr>
            <a:r>
              <a:rPr lang="es-ES">
                <a:latin typeface="Consolas" panose="020B0609020204030204" pitchFamily="49" charset="0"/>
              </a:rPr>
              <a:t>	</a:t>
            </a:r>
            <a:r>
              <a:rPr lang="es-ES">
                <a:solidFill>
                  <a:srgbClr val="0000CC"/>
                </a:solidFill>
                <a:latin typeface="Consolas" panose="020B0609020204030204" pitchFamily="49" charset="0"/>
              </a:rPr>
              <a:t>Control de la excepción 1;</a:t>
            </a:r>
          </a:p>
          <a:p>
            <a:pPr>
              <a:lnSpc>
                <a:spcPct val="125000"/>
              </a:lnSpc>
            </a:pPr>
            <a:r>
              <a:rPr lang="es-ES">
                <a:latin typeface="Consolas" panose="020B0609020204030204" pitchFamily="49" charset="0"/>
              </a:rPr>
              <a:t> } </a:t>
            </a:r>
          </a:p>
          <a:p>
            <a:pPr>
              <a:lnSpc>
                <a:spcPct val="125000"/>
              </a:lnSpc>
            </a:pPr>
            <a:r>
              <a:rPr lang="es-ES">
                <a:latin typeface="Consolas" panose="020B0609020204030204" pitchFamily="49" charset="0"/>
              </a:rPr>
              <a:t> ...</a:t>
            </a:r>
          </a:p>
          <a:p>
            <a:pPr>
              <a:lnSpc>
                <a:spcPct val="125000"/>
              </a:lnSpc>
            </a:pPr>
            <a:r>
              <a:rPr lang="es-ES" b="1">
                <a:latin typeface="Consolas" panose="020B0609020204030204" pitchFamily="49" charset="0"/>
              </a:rPr>
              <a:t> catch</a:t>
            </a:r>
            <a:r>
              <a:rPr lang="es-ES">
                <a:latin typeface="Consolas" panose="020B0609020204030204" pitchFamily="49" charset="0"/>
              </a:rPr>
              <a:t> (</a:t>
            </a:r>
            <a:r>
              <a:rPr lang="es-ES" i="1" err="1">
                <a:latin typeface="Consolas" panose="020B0609020204030204" pitchFamily="49" charset="0"/>
              </a:rPr>
              <a:t>excepción_N</a:t>
            </a:r>
            <a:r>
              <a:rPr lang="es-ES">
                <a:latin typeface="Consolas" panose="020B0609020204030204" pitchFamily="49" charset="0"/>
              </a:rPr>
              <a:t>) {</a:t>
            </a:r>
          </a:p>
          <a:p>
            <a:pPr>
              <a:lnSpc>
                <a:spcPct val="125000"/>
              </a:lnSpc>
            </a:pPr>
            <a:r>
              <a:rPr lang="es-ES">
                <a:latin typeface="Consolas" panose="020B0609020204030204" pitchFamily="49" charset="0"/>
              </a:rPr>
              <a:t>	</a:t>
            </a:r>
            <a:r>
              <a:rPr lang="es-ES">
                <a:solidFill>
                  <a:srgbClr val="0000CC"/>
                </a:solidFill>
                <a:latin typeface="Consolas" panose="020B0609020204030204" pitchFamily="49" charset="0"/>
              </a:rPr>
              <a:t>Control de la excepción N;</a:t>
            </a:r>
          </a:p>
          <a:p>
            <a:pPr>
              <a:lnSpc>
                <a:spcPct val="125000"/>
              </a:lnSpc>
            </a:pPr>
            <a:r>
              <a:rPr lang="es-ES">
                <a:latin typeface="Consolas" panose="020B0609020204030204" pitchFamily="49" charset="0"/>
              </a:rPr>
              <a:t> } </a:t>
            </a:r>
            <a:r>
              <a:rPr lang="es-ES">
                <a:solidFill>
                  <a:srgbClr val="0070C0"/>
                </a:solidFill>
                <a:latin typeface="Consolas" panose="020B0609020204030204" pitchFamily="49" charset="0"/>
              </a:rPr>
              <a:t>[</a:t>
            </a:r>
            <a:r>
              <a:rPr lang="es-ES" b="1" err="1">
                <a:latin typeface="Consolas" panose="020B0609020204030204" pitchFamily="49" charset="0"/>
              </a:rPr>
              <a:t>finally</a:t>
            </a:r>
            <a:r>
              <a:rPr lang="es-ES">
                <a:latin typeface="Consolas" panose="020B0609020204030204" pitchFamily="49" charset="0"/>
              </a:rPr>
              <a:t> {</a:t>
            </a:r>
          </a:p>
          <a:p>
            <a:pPr>
              <a:lnSpc>
                <a:spcPct val="125000"/>
              </a:lnSpc>
            </a:pPr>
            <a:r>
              <a:rPr lang="es-ES">
                <a:latin typeface="Consolas" panose="020B0609020204030204" pitchFamily="49" charset="0"/>
              </a:rPr>
              <a:t>	</a:t>
            </a:r>
            <a:r>
              <a:rPr lang="es-ES">
                <a:solidFill>
                  <a:srgbClr val="0000CC"/>
                </a:solidFill>
                <a:latin typeface="Consolas" panose="020B0609020204030204" pitchFamily="49" charset="0"/>
              </a:rPr>
              <a:t>Control opcional;</a:t>
            </a:r>
          </a:p>
          <a:p>
            <a:pPr>
              <a:lnSpc>
                <a:spcPct val="125000"/>
              </a:lnSpc>
            </a:pPr>
            <a:r>
              <a:rPr lang="es-ES">
                <a:latin typeface="Consolas" panose="020B0609020204030204" pitchFamily="49" charset="0"/>
              </a:rPr>
              <a:t> } </a:t>
            </a:r>
            <a:r>
              <a:rPr lang="es-ES">
                <a:solidFill>
                  <a:srgbClr val="0070C0"/>
                </a:solidFill>
                <a:latin typeface="Consolas" panose="020B0609020204030204" pitchFamily="49" charset="0"/>
              </a:rPr>
              <a:t>]</a:t>
            </a:r>
          </a:p>
        </p:txBody>
      </p:sp>
      <p:sp>
        <p:nvSpPr>
          <p:cNvPr id="3" name="2 Marcador de número de diapositiva"/>
          <p:cNvSpPr>
            <a:spLocks noGrp="1"/>
          </p:cNvSpPr>
          <p:nvPr>
            <p:ph type="sldNum" sz="quarter" idx="12"/>
          </p:nvPr>
        </p:nvSpPr>
        <p:spPr/>
        <p:txBody>
          <a:bodyPr/>
          <a:lstStyle/>
          <a:p>
            <a:fld id="{132FADFE-3B8F-471C-ABF0-DBC7717ECBBC}" type="slidenum">
              <a:rPr lang="es-ES" smtClean="0"/>
              <a:t>19</a:t>
            </a:fld>
            <a:endParaRPr lang="es-ES"/>
          </a:p>
        </p:txBody>
      </p:sp>
    </p:spTree>
    <p:extLst>
      <p:ext uri="{BB962C8B-B14F-4D97-AF65-F5344CB8AC3E}">
        <p14:creationId xmlns:p14="http://schemas.microsoft.com/office/powerpoint/2010/main" val="365562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529208" y="332656"/>
            <a:ext cx="8229600" cy="504056"/>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ÍNDICE</a:t>
            </a:r>
            <a:endParaRPr lang="es-E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1187624" y="1026790"/>
            <a:ext cx="7200800" cy="5642570"/>
          </a:xfrm>
          <a:prstGeom prst="rect">
            <a:avLst/>
          </a:prstGeom>
          <a:noFill/>
        </p:spPr>
        <p:txBody>
          <a:bodyPr wrap="square" rtlCol="0">
            <a:spAutoFit/>
          </a:bodyPr>
          <a:lstStyle/>
          <a:p>
            <a:pPr marL="457200" indent="-457200">
              <a:spcBef>
                <a:spcPts val="200"/>
              </a:spcBef>
              <a:spcAft>
                <a:spcPts val="600"/>
              </a:spcAft>
              <a:buClr>
                <a:srgbClr val="0000CC"/>
              </a:buClr>
              <a:buFont typeface="+mj-lt"/>
              <a:buAutoNum type="arabicPeriod"/>
            </a:pPr>
            <a:r>
              <a:rPr lang="es-ES" sz="2000" dirty="0"/>
              <a:t>Estructuras de selección</a:t>
            </a:r>
          </a:p>
          <a:p>
            <a:pPr lvl="1">
              <a:spcBef>
                <a:spcPts val="200"/>
              </a:spcBef>
              <a:spcAft>
                <a:spcPts val="200"/>
              </a:spcAft>
              <a:buClr>
                <a:srgbClr val="0000CC"/>
              </a:buClr>
            </a:pPr>
            <a:r>
              <a:rPr lang="es-ES" dirty="0">
                <a:solidFill>
                  <a:srgbClr val="0000CC"/>
                </a:solidFill>
              </a:rPr>
              <a:t>1.1</a:t>
            </a:r>
            <a:r>
              <a:rPr lang="es-ES" dirty="0">
                <a:solidFill>
                  <a:srgbClr val="0070C0"/>
                </a:solidFill>
              </a:rPr>
              <a:t>.</a:t>
            </a:r>
            <a:r>
              <a:rPr lang="es-ES" dirty="0"/>
              <a:t>  IF</a:t>
            </a:r>
          </a:p>
          <a:p>
            <a:pPr lvl="1">
              <a:spcBef>
                <a:spcPts val="200"/>
              </a:spcBef>
              <a:spcAft>
                <a:spcPts val="600"/>
              </a:spcAft>
              <a:buClr>
                <a:srgbClr val="0000CC"/>
              </a:buClr>
            </a:pPr>
            <a:r>
              <a:rPr lang="es-ES" dirty="0">
                <a:solidFill>
                  <a:srgbClr val="0000CC"/>
                </a:solidFill>
              </a:rPr>
              <a:t>1.2.</a:t>
            </a:r>
            <a:r>
              <a:rPr lang="es-ES" dirty="0"/>
              <a:t>  SWITCH</a:t>
            </a:r>
          </a:p>
          <a:p>
            <a:pPr marL="457200" indent="-457200">
              <a:spcBef>
                <a:spcPts val="200"/>
              </a:spcBef>
              <a:spcAft>
                <a:spcPts val="600"/>
              </a:spcAft>
              <a:buClr>
                <a:srgbClr val="0000CC"/>
              </a:buClr>
              <a:buFont typeface="+mj-lt"/>
              <a:buAutoNum type="arabicPeriod"/>
            </a:pPr>
            <a:r>
              <a:rPr lang="es-ES" sz="2000" dirty="0"/>
              <a:t>Estructuras de repetición</a:t>
            </a:r>
          </a:p>
          <a:p>
            <a:pPr lvl="1">
              <a:spcBef>
                <a:spcPts val="200"/>
              </a:spcBef>
              <a:spcAft>
                <a:spcPts val="200"/>
              </a:spcAft>
              <a:buClr>
                <a:srgbClr val="0000CC"/>
              </a:buClr>
            </a:pPr>
            <a:r>
              <a:rPr lang="es-ES" dirty="0">
                <a:solidFill>
                  <a:srgbClr val="0000CC"/>
                </a:solidFill>
              </a:rPr>
              <a:t>2.1</a:t>
            </a:r>
            <a:r>
              <a:rPr lang="es-ES" dirty="0">
                <a:solidFill>
                  <a:srgbClr val="0070C0"/>
                </a:solidFill>
              </a:rPr>
              <a:t>.</a:t>
            </a:r>
            <a:r>
              <a:rPr lang="es-ES" dirty="0"/>
              <a:t>  WHILE</a:t>
            </a:r>
          </a:p>
          <a:p>
            <a:pPr lvl="1">
              <a:spcBef>
                <a:spcPts val="200"/>
              </a:spcBef>
              <a:spcAft>
                <a:spcPts val="200"/>
              </a:spcAft>
              <a:buClr>
                <a:srgbClr val="0000CC"/>
              </a:buClr>
            </a:pPr>
            <a:r>
              <a:rPr lang="es-ES" dirty="0">
                <a:solidFill>
                  <a:srgbClr val="0000CC"/>
                </a:solidFill>
              </a:rPr>
              <a:t>2.2.</a:t>
            </a:r>
            <a:r>
              <a:rPr lang="es-ES" dirty="0"/>
              <a:t>  DO WHILE</a:t>
            </a:r>
          </a:p>
          <a:p>
            <a:pPr lvl="1">
              <a:spcBef>
                <a:spcPts val="200"/>
              </a:spcBef>
              <a:spcAft>
                <a:spcPts val="600"/>
              </a:spcAft>
              <a:buClr>
                <a:srgbClr val="0000CC"/>
              </a:buClr>
            </a:pPr>
            <a:r>
              <a:rPr lang="es-ES" dirty="0">
                <a:solidFill>
                  <a:srgbClr val="0000CC"/>
                </a:solidFill>
              </a:rPr>
              <a:t>2.3.</a:t>
            </a:r>
            <a:r>
              <a:rPr lang="es-ES" dirty="0"/>
              <a:t>  FOR</a:t>
            </a:r>
          </a:p>
          <a:p>
            <a:pPr marL="457200" indent="-457200">
              <a:spcBef>
                <a:spcPts val="200"/>
              </a:spcBef>
              <a:spcAft>
                <a:spcPts val="600"/>
              </a:spcAft>
              <a:buClr>
                <a:srgbClr val="0000CC"/>
              </a:buClr>
              <a:buFont typeface="+mj-lt"/>
              <a:buAutoNum type="arabicPeriod"/>
            </a:pPr>
            <a:r>
              <a:rPr lang="es-ES" sz="2000" dirty="0"/>
              <a:t>Estructuras de salto</a:t>
            </a:r>
          </a:p>
          <a:p>
            <a:pPr lvl="1">
              <a:spcBef>
                <a:spcPts val="200"/>
              </a:spcBef>
              <a:spcAft>
                <a:spcPts val="200"/>
              </a:spcAft>
              <a:buClr>
                <a:srgbClr val="0000CC"/>
              </a:buClr>
            </a:pPr>
            <a:r>
              <a:rPr lang="es-ES" dirty="0">
                <a:solidFill>
                  <a:srgbClr val="0000CC"/>
                </a:solidFill>
              </a:rPr>
              <a:t>3.1</a:t>
            </a:r>
            <a:r>
              <a:rPr lang="es-ES" dirty="0">
                <a:solidFill>
                  <a:srgbClr val="0070C0"/>
                </a:solidFill>
              </a:rPr>
              <a:t>.</a:t>
            </a:r>
            <a:r>
              <a:rPr lang="es-ES" dirty="0"/>
              <a:t>  BREAK y CONTINUE</a:t>
            </a:r>
          </a:p>
          <a:p>
            <a:pPr lvl="1">
              <a:spcBef>
                <a:spcPts val="200"/>
              </a:spcBef>
              <a:spcAft>
                <a:spcPts val="200"/>
              </a:spcAft>
              <a:buClr>
                <a:srgbClr val="0000CC"/>
              </a:buClr>
            </a:pPr>
            <a:r>
              <a:rPr lang="es-ES" dirty="0">
                <a:solidFill>
                  <a:srgbClr val="0000CC"/>
                </a:solidFill>
              </a:rPr>
              <a:t>3.2.</a:t>
            </a:r>
            <a:r>
              <a:rPr lang="es-ES" dirty="0"/>
              <a:t>  BREAK y CONTINUE con etiquetas</a:t>
            </a:r>
          </a:p>
          <a:p>
            <a:pPr lvl="1">
              <a:spcBef>
                <a:spcPts val="200"/>
              </a:spcBef>
              <a:spcAft>
                <a:spcPts val="600"/>
              </a:spcAft>
              <a:buClr>
                <a:srgbClr val="0000CC"/>
              </a:buClr>
            </a:pPr>
            <a:r>
              <a:rPr lang="es-ES" dirty="0">
                <a:solidFill>
                  <a:srgbClr val="0000CC"/>
                </a:solidFill>
              </a:rPr>
              <a:t>3.3.</a:t>
            </a:r>
            <a:r>
              <a:rPr lang="es-ES" dirty="0"/>
              <a:t>  RETURN</a:t>
            </a:r>
          </a:p>
          <a:p>
            <a:pPr marL="457200" indent="-457200">
              <a:spcBef>
                <a:spcPts val="200"/>
              </a:spcBef>
              <a:spcAft>
                <a:spcPts val="600"/>
              </a:spcAft>
              <a:buClr>
                <a:srgbClr val="0000CC"/>
              </a:buClr>
              <a:buFont typeface="+mj-lt"/>
              <a:buAutoNum type="arabicPeriod"/>
            </a:pPr>
            <a:r>
              <a:rPr lang="es-ES" sz="2000" dirty="0"/>
              <a:t>Control de excepciones</a:t>
            </a:r>
          </a:p>
          <a:p>
            <a:pPr marL="457200" indent="-457200">
              <a:spcBef>
                <a:spcPts val="200"/>
              </a:spcBef>
              <a:spcAft>
                <a:spcPts val="600"/>
              </a:spcAft>
              <a:buClr>
                <a:srgbClr val="0000CC"/>
              </a:buClr>
              <a:buFont typeface="+mj-lt"/>
              <a:buAutoNum type="arabicPeriod"/>
            </a:pPr>
            <a:r>
              <a:rPr lang="es-ES" sz="2000" dirty="0"/>
              <a:t>Entrada de datos</a:t>
            </a:r>
          </a:p>
          <a:p>
            <a:pPr marL="457200" indent="-457200">
              <a:spcBef>
                <a:spcPts val="200"/>
              </a:spcBef>
              <a:spcAft>
                <a:spcPts val="600"/>
              </a:spcAft>
              <a:buClr>
                <a:srgbClr val="0000CC"/>
              </a:buClr>
              <a:buFont typeface="+mj-lt"/>
              <a:buAutoNum type="arabicPeriod"/>
            </a:pPr>
            <a:r>
              <a:rPr lang="es-ES" sz="2000" dirty="0"/>
              <a:t>Prueba y depuración de aplicaciones</a:t>
            </a:r>
          </a:p>
          <a:p>
            <a:pPr marL="457200" indent="-457200">
              <a:spcBef>
                <a:spcPts val="200"/>
              </a:spcBef>
              <a:spcAft>
                <a:spcPts val="600"/>
              </a:spcAft>
              <a:buClr>
                <a:srgbClr val="0000CC"/>
              </a:buClr>
              <a:buFont typeface="+mj-lt"/>
              <a:buAutoNum type="arabicPeriod"/>
            </a:pPr>
            <a:r>
              <a:rPr lang="es-ES" sz="2000" dirty="0"/>
              <a:t>Documentación de programas</a:t>
            </a:r>
          </a:p>
        </p:txBody>
      </p:sp>
      <p:sp>
        <p:nvSpPr>
          <p:cNvPr id="2" name="1 Marcador de número de diapositiva"/>
          <p:cNvSpPr>
            <a:spLocks noGrp="1"/>
          </p:cNvSpPr>
          <p:nvPr>
            <p:ph type="sldNum" sz="quarter" idx="12"/>
          </p:nvPr>
        </p:nvSpPr>
        <p:spPr/>
        <p:txBody>
          <a:bodyPr/>
          <a:lstStyle/>
          <a:p>
            <a:fld id="{132FADFE-3B8F-471C-ABF0-DBC7717ECBBC}" type="slidenum">
              <a:rPr lang="es-ES" smtClean="0"/>
              <a:t>2</a:t>
            </a:fld>
            <a:endParaRPr lang="es-ES" dirty="0"/>
          </a:p>
        </p:txBody>
      </p:sp>
    </p:spTree>
    <p:extLst>
      <p:ext uri="{BB962C8B-B14F-4D97-AF65-F5344CB8AC3E}">
        <p14:creationId xmlns:p14="http://schemas.microsoft.com/office/powerpoint/2010/main" val="95518924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Control de Excepciones</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72126"/>
            <a:ext cx="8352928" cy="5755422"/>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ü"/>
            </a:pPr>
            <a:r>
              <a:rPr lang="es-ES" sz="2200" dirty="0"/>
              <a:t>Una excepción (</a:t>
            </a:r>
            <a:r>
              <a:rPr lang="es-ES" sz="2200" b="1" dirty="0" err="1"/>
              <a:t>Exception</a:t>
            </a:r>
            <a:r>
              <a:rPr lang="es-ES" sz="2200" dirty="0"/>
              <a:t>) es un evento que rompe la ejecución normal de un programa (debido a un error)</a:t>
            </a:r>
          </a:p>
          <a:p>
            <a:pPr marL="342900" indent="-342900" algn="just">
              <a:spcBef>
                <a:spcPts val="600"/>
              </a:spcBef>
              <a:spcAft>
                <a:spcPts val="600"/>
              </a:spcAft>
              <a:buClr>
                <a:srgbClr val="0000CC"/>
              </a:buClr>
              <a:buFont typeface="Wingdings" panose="05000000000000000000" pitchFamily="2" charset="2"/>
              <a:buChar char="ü"/>
            </a:pPr>
            <a:r>
              <a:rPr lang="es-ES" sz="2200" dirty="0"/>
              <a:t>Cuando ocurre un evento como este, un objeto de la clase </a:t>
            </a:r>
            <a:r>
              <a:rPr lang="es-ES" sz="2200" dirty="0" err="1"/>
              <a:t>Exception</a:t>
            </a:r>
            <a:r>
              <a:rPr lang="es-ES" sz="2200" dirty="0"/>
              <a:t> es generado o lanzado  (</a:t>
            </a:r>
            <a:r>
              <a:rPr lang="es-ES" sz="2200" dirty="0" err="1"/>
              <a:t>throw</a:t>
            </a:r>
            <a:r>
              <a:rPr lang="es-ES" sz="2200" dirty="0"/>
              <a:t>) </a:t>
            </a:r>
          </a:p>
          <a:p>
            <a:pPr marL="342900" indent="-342900" algn="just">
              <a:spcBef>
                <a:spcPts val="600"/>
              </a:spcBef>
              <a:spcAft>
                <a:spcPts val="600"/>
              </a:spcAft>
              <a:buClr>
                <a:srgbClr val="0000CC"/>
              </a:buClr>
              <a:buFont typeface="Wingdings" panose="05000000000000000000" pitchFamily="2" charset="2"/>
              <a:buChar char="ü"/>
            </a:pPr>
            <a:r>
              <a:rPr lang="es-ES" sz="2200" dirty="0"/>
              <a:t>Existen varios tipos de clases derivadas </a:t>
            </a:r>
            <a:r>
              <a:rPr lang="es-ES" sz="2200" dirty="0" err="1"/>
              <a:t>Exception</a:t>
            </a:r>
            <a:r>
              <a:rPr lang="es-ES" sz="2200" dirty="0"/>
              <a:t> dependiendo de que fue lo que originó el evento: </a:t>
            </a:r>
            <a:r>
              <a:rPr lang="es-ES" sz="2200" dirty="0" err="1"/>
              <a:t>IOException</a:t>
            </a:r>
            <a:r>
              <a:rPr lang="es-ES" sz="2200" dirty="0"/>
              <a:t>, </a:t>
            </a:r>
            <a:r>
              <a:rPr lang="es-ES" sz="2200" dirty="0" err="1"/>
              <a:t>IndexOutOfBoundsException</a:t>
            </a:r>
            <a:r>
              <a:rPr lang="es-ES" sz="2200" dirty="0"/>
              <a:t>, </a:t>
            </a:r>
            <a:r>
              <a:rPr lang="es-ES" sz="2200" dirty="0" err="1"/>
              <a:t>UnknownHostException</a:t>
            </a:r>
            <a:r>
              <a:rPr lang="es-ES" sz="2200" dirty="0"/>
              <a:t>, </a:t>
            </a:r>
            <a:r>
              <a:rPr lang="es-ES" sz="2200" dirty="0" err="1"/>
              <a:t>etc</a:t>
            </a:r>
            <a:endParaRPr lang="es-ES" sz="2200" dirty="0"/>
          </a:p>
          <a:p>
            <a:pPr marL="342900" indent="-342900" algn="just">
              <a:spcBef>
                <a:spcPts val="600"/>
              </a:spcBef>
              <a:spcAft>
                <a:spcPts val="600"/>
              </a:spcAft>
              <a:buClr>
                <a:srgbClr val="0000CC"/>
              </a:buClr>
              <a:buFont typeface="Wingdings" panose="05000000000000000000" pitchFamily="2" charset="2"/>
              <a:buChar char="ü"/>
            </a:pPr>
            <a:r>
              <a:rPr lang="es-ES" sz="2200" dirty="0"/>
              <a:t>Cuando se lanza una excepción JAVA busca un </a:t>
            </a:r>
            <a:r>
              <a:rPr lang="es-ES" sz="2200" dirty="0" err="1"/>
              <a:t>exception</a:t>
            </a:r>
            <a:r>
              <a:rPr lang="es-ES" sz="2200" dirty="0"/>
              <a:t> </a:t>
            </a:r>
            <a:r>
              <a:rPr lang="es-ES" sz="2200" dirty="0" err="1"/>
              <a:t>handler</a:t>
            </a:r>
            <a:r>
              <a:rPr lang="es-ES" sz="2200" dirty="0"/>
              <a:t> adecuado para esta excepción, que ejecutará código (catch) que debería reaccionar en forma adecuada a esta fallo del programa. A esto se llama “atrapar una </a:t>
            </a:r>
            <a:r>
              <a:rPr lang="es-ES" sz="2200" dirty="0" err="1"/>
              <a:t>exception</a:t>
            </a:r>
            <a:r>
              <a:rPr lang="es-ES" sz="2200" dirty="0"/>
              <a:t>” (en inglés catch)</a:t>
            </a:r>
          </a:p>
          <a:p>
            <a:pPr marL="342900" indent="-342900" algn="just">
              <a:spcBef>
                <a:spcPts val="600"/>
              </a:spcBef>
              <a:spcAft>
                <a:spcPts val="600"/>
              </a:spcAft>
              <a:buClr>
                <a:srgbClr val="0000CC"/>
              </a:buClr>
              <a:buFont typeface="Wingdings" panose="05000000000000000000" pitchFamily="2" charset="2"/>
              <a:buChar char="ü"/>
            </a:pPr>
            <a:r>
              <a:rPr lang="es-ES" sz="2200" dirty="0"/>
              <a:t>Cuando no se ha escrito ningún Manejador de excepciones (</a:t>
            </a:r>
            <a:r>
              <a:rPr lang="es-ES" sz="2200" dirty="0" err="1"/>
              <a:t>handler</a:t>
            </a:r>
            <a:r>
              <a:rPr lang="es-ES" sz="2200" dirty="0"/>
              <a:t>) que atrape esta excepción, el programa se detiene (se cae)</a:t>
            </a:r>
          </a:p>
          <a:p>
            <a:pPr algn="just">
              <a:spcBef>
                <a:spcPts val="600"/>
              </a:spcBef>
              <a:spcAft>
                <a:spcPts val="600"/>
              </a:spcAft>
              <a:buClr>
                <a:srgbClr val="0000CC"/>
              </a:buClr>
            </a:pPr>
            <a:endParaRPr lang="es-ES" sz="2200"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t>20</a:t>
            </a:fld>
            <a:endParaRPr lang="es-ES"/>
          </a:p>
        </p:txBody>
      </p:sp>
    </p:spTree>
    <p:extLst>
      <p:ext uri="{BB962C8B-B14F-4D97-AF65-F5344CB8AC3E}">
        <p14:creationId xmlns:p14="http://schemas.microsoft.com/office/powerpoint/2010/main" val="406240459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Lanzar una excepción</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72126"/>
            <a:ext cx="8352928" cy="4708981"/>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ü"/>
            </a:pPr>
            <a:r>
              <a:rPr lang="es-ES" sz="2200" dirty="0"/>
              <a:t>Se usa la instrucción </a:t>
            </a:r>
            <a:r>
              <a:rPr lang="es-ES" sz="2200" b="1" dirty="0" err="1"/>
              <a:t>throw</a:t>
            </a:r>
            <a:r>
              <a:rPr lang="es-ES" sz="2200" dirty="0"/>
              <a:t> y se instancia un objeto de tipo </a:t>
            </a:r>
            <a:r>
              <a:rPr lang="es-ES" sz="2200" dirty="0" err="1"/>
              <a:t>Exception</a:t>
            </a:r>
            <a:endParaRPr lang="es-ES" sz="2200" dirty="0"/>
          </a:p>
          <a:p>
            <a:pPr marL="342900" indent="-342900" algn="just">
              <a:spcBef>
                <a:spcPts val="600"/>
              </a:spcBef>
              <a:spcAft>
                <a:spcPts val="600"/>
              </a:spcAft>
              <a:buClr>
                <a:srgbClr val="0000CC"/>
              </a:buClr>
              <a:buFont typeface="Wingdings" panose="05000000000000000000" pitchFamily="2" charset="2"/>
              <a:buChar char="ü"/>
            </a:pPr>
            <a:r>
              <a:rPr lang="es-ES" sz="2200" dirty="0"/>
              <a:t>A este objeto le podemos enviar una cadena con la información del tipo de error que ha desencadenado la excepción </a:t>
            </a:r>
          </a:p>
          <a:p>
            <a:pPr algn="just">
              <a:spcBef>
                <a:spcPts val="600"/>
              </a:spcBef>
              <a:spcAft>
                <a:spcPts val="600"/>
              </a:spcAft>
              <a:buClr>
                <a:srgbClr val="0000CC"/>
              </a:buClr>
            </a:pPr>
            <a:endParaRPr lang="es-ES" sz="2200" dirty="0"/>
          </a:p>
          <a:p>
            <a:pPr algn="just">
              <a:spcBef>
                <a:spcPts val="600"/>
              </a:spcBef>
              <a:spcAft>
                <a:spcPts val="600"/>
              </a:spcAft>
              <a:buClr>
                <a:srgbClr val="0000CC"/>
              </a:buClr>
            </a:pPr>
            <a:r>
              <a:rPr lang="es-ES" sz="2200" dirty="0" err="1"/>
              <a:t>public</a:t>
            </a:r>
            <a:r>
              <a:rPr lang="es-ES" sz="2200" dirty="0"/>
              <a:t> </a:t>
            </a:r>
            <a:r>
              <a:rPr lang="es-ES" sz="2200" dirty="0" err="1"/>
              <a:t>double</a:t>
            </a:r>
            <a:r>
              <a:rPr lang="es-ES" sz="2200" dirty="0"/>
              <a:t> </a:t>
            </a:r>
            <a:r>
              <a:rPr lang="es-ES" sz="2200" dirty="0" err="1"/>
              <a:t>division</a:t>
            </a:r>
            <a:r>
              <a:rPr lang="es-ES" sz="2200" dirty="0"/>
              <a:t>(</a:t>
            </a:r>
            <a:r>
              <a:rPr lang="es-ES" sz="2200" dirty="0" err="1"/>
              <a:t>int</a:t>
            </a:r>
            <a:r>
              <a:rPr lang="es-ES" sz="2200" dirty="0"/>
              <a:t> x, </a:t>
            </a:r>
            <a:r>
              <a:rPr lang="es-ES" sz="2200" dirty="0" err="1"/>
              <a:t>int</a:t>
            </a:r>
            <a:r>
              <a:rPr lang="es-ES" sz="2200" dirty="0"/>
              <a:t> y) {        </a:t>
            </a:r>
          </a:p>
          <a:p>
            <a:pPr algn="just">
              <a:spcBef>
                <a:spcPts val="600"/>
              </a:spcBef>
              <a:spcAft>
                <a:spcPts val="600"/>
              </a:spcAft>
              <a:buClr>
                <a:srgbClr val="0000CC"/>
              </a:buClr>
            </a:pPr>
            <a:r>
              <a:rPr lang="es-ES" sz="2200" dirty="0"/>
              <a:t>  </a:t>
            </a:r>
            <a:r>
              <a:rPr lang="es-ES" sz="2200" dirty="0" err="1"/>
              <a:t>if</a:t>
            </a:r>
            <a:r>
              <a:rPr lang="es-ES" sz="2200" dirty="0"/>
              <a:t> (y==0)</a:t>
            </a:r>
          </a:p>
          <a:p>
            <a:pPr algn="just">
              <a:spcBef>
                <a:spcPts val="600"/>
              </a:spcBef>
              <a:spcAft>
                <a:spcPts val="600"/>
              </a:spcAft>
              <a:buClr>
                <a:srgbClr val="0000CC"/>
              </a:buClr>
            </a:pPr>
            <a:r>
              <a:rPr lang="es-ES" sz="2200" dirty="0"/>
              <a:t>      </a:t>
            </a:r>
            <a:r>
              <a:rPr lang="es-ES" sz="2200" dirty="0" err="1"/>
              <a:t>throw</a:t>
            </a:r>
            <a:r>
              <a:rPr lang="es-ES" sz="2200" dirty="0"/>
              <a:t> new </a:t>
            </a:r>
            <a:r>
              <a:rPr lang="es-ES" sz="2200" dirty="0" err="1"/>
              <a:t>IllegalArgumentException</a:t>
            </a:r>
            <a:r>
              <a:rPr lang="es-ES" sz="2200" dirty="0"/>
              <a:t>("El </a:t>
            </a:r>
            <a:r>
              <a:rPr lang="es-ES" sz="2200" dirty="0" err="1"/>
              <a:t>denom</a:t>
            </a:r>
            <a:r>
              <a:rPr lang="es-ES" sz="2200" dirty="0"/>
              <a:t>. no puede ser 0")                </a:t>
            </a:r>
          </a:p>
          <a:p>
            <a:pPr algn="just">
              <a:spcBef>
                <a:spcPts val="600"/>
              </a:spcBef>
              <a:spcAft>
                <a:spcPts val="600"/>
              </a:spcAft>
              <a:buClr>
                <a:srgbClr val="0000CC"/>
              </a:buClr>
            </a:pPr>
            <a:r>
              <a:rPr lang="es-ES" sz="2200" dirty="0"/>
              <a:t>  </a:t>
            </a:r>
            <a:r>
              <a:rPr lang="es-ES" sz="2200" dirty="0" err="1"/>
              <a:t>return</a:t>
            </a:r>
            <a:r>
              <a:rPr lang="es-ES" sz="2200" dirty="0"/>
              <a:t> x/y;</a:t>
            </a:r>
          </a:p>
          <a:p>
            <a:pPr algn="just">
              <a:spcBef>
                <a:spcPts val="600"/>
              </a:spcBef>
              <a:spcAft>
                <a:spcPts val="600"/>
              </a:spcAft>
              <a:buClr>
                <a:srgbClr val="0000CC"/>
              </a:buClr>
            </a:pPr>
            <a:r>
              <a:rPr lang="es-ES" sz="2200" dirty="0"/>
              <a:t>}</a:t>
            </a:r>
          </a:p>
          <a:p>
            <a:pPr algn="just">
              <a:spcBef>
                <a:spcPts val="600"/>
              </a:spcBef>
              <a:spcAft>
                <a:spcPts val="600"/>
              </a:spcAft>
              <a:buClr>
                <a:srgbClr val="0000CC"/>
              </a:buClr>
            </a:pPr>
            <a:endParaRPr lang="es-ES" sz="2200"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t>21</a:t>
            </a:fld>
            <a:endParaRPr lang="es-ES"/>
          </a:p>
        </p:txBody>
      </p:sp>
    </p:spTree>
    <p:extLst>
      <p:ext uri="{BB962C8B-B14F-4D97-AF65-F5344CB8AC3E}">
        <p14:creationId xmlns:p14="http://schemas.microsoft.com/office/powerpoint/2010/main" val="197621177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Ejemplo excepciones</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Marcador de número de diapositiva"/>
          <p:cNvSpPr>
            <a:spLocks noGrp="1"/>
          </p:cNvSpPr>
          <p:nvPr>
            <p:ph type="sldNum" sz="quarter" idx="12"/>
          </p:nvPr>
        </p:nvSpPr>
        <p:spPr/>
        <p:txBody>
          <a:bodyPr/>
          <a:lstStyle/>
          <a:p>
            <a:fld id="{132FADFE-3B8F-471C-ABF0-DBC7717ECBBC}" type="slidenum">
              <a:rPr lang="es-ES" smtClean="0"/>
              <a:t>22</a:t>
            </a:fld>
            <a:endParaRPr lang="es-ES"/>
          </a:p>
        </p:txBody>
      </p:sp>
      <p:pic>
        <p:nvPicPr>
          <p:cNvPr id="6" name="Imagen 5">
            <a:extLst>
              <a:ext uri="{FF2B5EF4-FFF2-40B4-BE49-F238E27FC236}">
                <a16:creationId xmlns:a16="http://schemas.microsoft.com/office/drawing/2014/main" id="{BB81FC21-B259-45E4-9284-E9B002BDB1BA}"/>
              </a:ext>
            </a:extLst>
          </p:cNvPr>
          <p:cNvPicPr>
            <a:picLocks noChangeAspect="1"/>
          </p:cNvPicPr>
          <p:nvPr/>
        </p:nvPicPr>
        <p:blipFill>
          <a:blip r:embed="rId3"/>
          <a:stretch>
            <a:fillRect/>
          </a:stretch>
        </p:blipFill>
        <p:spPr>
          <a:xfrm>
            <a:off x="298376" y="1316412"/>
            <a:ext cx="8460432" cy="5018456"/>
          </a:xfrm>
          <a:prstGeom prst="rect">
            <a:avLst/>
          </a:prstGeom>
        </p:spPr>
      </p:pic>
    </p:spTree>
    <p:extLst>
      <p:ext uri="{BB962C8B-B14F-4D97-AF65-F5344CB8AC3E}">
        <p14:creationId xmlns:p14="http://schemas.microsoft.com/office/powerpoint/2010/main" val="160632549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Funcionamiento excepciones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Marcador de número de diapositiva"/>
          <p:cNvSpPr>
            <a:spLocks noGrp="1"/>
          </p:cNvSpPr>
          <p:nvPr>
            <p:ph type="sldNum" sz="quarter" idx="12"/>
          </p:nvPr>
        </p:nvSpPr>
        <p:spPr/>
        <p:txBody>
          <a:bodyPr/>
          <a:lstStyle/>
          <a:p>
            <a:fld id="{132FADFE-3B8F-471C-ABF0-DBC7717ECBBC}" type="slidenum">
              <a:rPr lang="es-ES" smtClean="0"/>
              <a:t>23</a:t>
            </a:fld>
            <a:endParaRPr lang="es-ES" dirty="0"/>
          </a:p>
        </p:txBody>
      </p:sp>
      <p:sp>
        <p:nvSpPr>
          <p:cNvPr id="8" name="1 CuadroTexto">
            <a:extLst>
              <a:ext uri="{FF2B5EF4-FFF2-40B4-BE49-F238E27FC236}">
                <a16:creationId xmlns:a16="http://schemas.microsoft.com/office/drawing/2014/main" id="{B2122D86-1E11-4493-B251-A33ECA21ECEA}"/>
              </a:ext>
            </a:extLst>
          </p:cNvPr>
          <p:cNvSpPr txBox="1"/>
          <p:nvPr/>
        </p:nvSpPr>
        <p:spPr>
          <a:xfrm>
            <a:off x="395536" y="1372126"/>
            <a:ext cx="8352928" cy="3200876"/>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ü"/>
            </a:pPr>
            <a:r>
              <a:rPr lang="en-US" sz="2400" dirty="0"/>
              <a:t>Si no se </a:t>
            </a:r>
            <a:r>
              <a:rPr lang="en-US" sz="2400" dirty="0" err="1"/>
              <a:t>conoce</a:t>
            </a:r>
            <a:r>
              <a:rPr lang="en-US" sz="2400" dirty="0"/>
              <a:t> o no </a:t>
            </a:r>
            <a:r>
              <a:rPr lang="en-US" sz="2400" dirty="0" err="1"/>
              <a:t>importa</a:t>
            </a:r>
            <a:r>
              <a:rPr lang="en-US" sz="2400" dirty="0"/>
              <a:t> el </a:t>
            </a:r>
            <a:r>
              <a:rPr lang="en-US" sz="2400" dirty="0" err="1"/>
              <a:t>tipo</a:t>
            </a:r>
            <a:r>
              <a:rPr lang="en-US" sz="2400" dirty="0"/>
              <a:t> de exception </a:t>
            </a:r>
            <a:r>
              <a:rPr lang="en-US" sz="2400" dirty="0" err="1"/>
              <a:t>específico</a:t>
            </a:r>
            <a:r>
              <a:rPr lang="en-US" sz="2400" dirty="0"/>
              <a:t> se </a:t>
            </a:r>
            <a:r>
              <a:rPr lang="en-US" sz="2400" dirty="0" err="1"/>
              <a:t>puede</a:t>
            </a:r>
            <a:r>
              <a:rPr lang="en-US" sz="2400" dirty="0"/>
              <a:t> </a:t>
            </a:r>
            <a:r>
              <a:rPr lang="en-US" sz="2400" dirty="0" err="1"/>
              <a:t>poner</a:t>
            </a:r>
            <a:r>
              <a:rPr lang="en-US" sz="2400" dirty="0"/>
              <a:t> </a:t>
            </a:r>
            <a:r>
              <a:rPr lang="en-US" sz="2400" b="1" dirty="0"/>
              <a:t>Exception</a:t>
            </a:r>
            <a:r>
              <a:rPr lang="en-US" sz="2400" dirty="0"/>
              <a:t> y se </a:t>
            </a:r>
            <a:r>
              <a:rPr lang="en-US" sz="2400" dirty="0" err="1"/>
              <a:t>atrapan</a:t>
            </a:r>
            <a:r>
              <a:rPr lang="en-US" sz="2400" dirty="0"/>
              <a:t> </a:t>
            </a:r>
            <a:r>
              <a:rPr lang="en-US" sz="2400" dirty="0" err="1"/>
              <a:t>todos</a:t>
            </a:r>
            <a:r>
              <a:rPr lang="en-US" sz="2400" dirty="0"/>
              <a:t> (basta un solo </a:t>
            </a:r>
            <a:r>
              <a:rPr lang="en-US" sz="2400" dirty="0" err="1"/>
              <a:t>bloque</a:t>
            </a:r>
            <a:r>
              <a:rPr lang="en-US" sz="2400" dirty="0"/>
              <a:t> catch). Si hay </a:t>
            </a:r>
            <a:r>
              <a:rPr lang="en-US" sz="2400" dirty="0" err="1"/>
              <a:t>más</a:t>
            </a:r>
            <a:r>
              <a:rPr lang="en-US" sz="2400" dirty="0"/>
              <a:t> de un </a:t>
            </a:r>
            <a:r>
              <a:rPr lang="en-US" sz="2400" dirty="0" err="1"/>
              <a:t>bloque</a:t>
            </a:r>
            <a:r>
              <a:rPr lang="en-US" sz="2400" dirty="0"/>
              <a:t> se </a:t>
            </a:r>
            <a:r>
              <a:rPr lang="en-US" sz="2400" dirty="0" err="1"/>
              <a:t>ejecuta</a:t>
            </a:r>
            <a:r>
              <a:rPr lang="en-US" sz="2400" dirty="0"/>
              <a:t> </a:t>
            </a:r>
            <a:r>
              <a:rPr lang="en-US" sz="2400" dirty="0" err="1"/>
              <a:t>sólo</a:t>
            </a:r>
            <a:r>
              <a:rPr lang="en-US" sz="2400" dirty="0"/>
              <a:t> un </a:t>
            </a:r>
            <a:r>
              <a:rPr lang="en-US" sz="2400" dirty="0" err="1"/>
              <a:t>bloque</a:t>
            </a:r>
            <a:r>
              <a:rPr lang="en-US" sz="2400" dirty="0"/>
              <a:t> catch </a:t>
            </a:r>
            <a:r>
              <a:rPr lang="en-US" sz="2400" dirty="0" err="1"/>
              <a:t>según</a:t>
            </a:r>
            <a:r>
              <a:rPr lang="en-US" sz="2400" dirty="0"/>
              <a:t> el </a:t>
            </a:r>
            <a:r>
              <a:rPr lang="en-US" sz="2400" dirty="0" err="1"/>
              <a:t>tipo</a:t>
            </a:r>
            <a:r>
              <a:rPr lang="en-US" sz="2400" dirty="0"/>
              <a:t> de error</a:t>
            </a:r>
          </a:p>
          <a:p>
            <a:pPr marL="342900" indent="-342900" algn="just">
              <a:spcBef>
                <a:spcPts val="600"/>
              </a:spcBef>
              <a:spcAft>
                <a:spcPts val="600"/>
              </a:spcAft>
              <a:buClr>
                <a:srgbClr val="0000CC"/>
              </a:buClr>
              <a:buFont typeface="Wingdings" panose="05000000000000000000" pitchFamily="2" charset="2"/>
              <a:buChar char="ü"/>
            </a:pPr>
            <a:r>
              <a:rPr lang="en-US" sz="2400" dirty="0"/>
              <a:t>La </a:t>
            </a:r>
            <a:r>
              <a:rPr lang="es-ES" sz="2400" b="1" dirty="0"/>
              <a:t>Delegación</a:t>
            </a:r>
            <a:r>
              <a:rPr lang="en-US" sz="2400" b="1" dirty="0"/>
              <a:t> de </a:t>
            </a:r>
            <a:r>
              <a:rPr lang="es-ES" sz="2400" b="1" dirty="0"/>
              <a:t>excepciones</a:t>
            </a:r>
            <a:r>
              <a:rPr lang="en-US" sz="2400" b="1" dirty="0"/>
              <a:t> </a:t>
            </a:r>
            <a:r>
              <a:rPr lang="en-US" sz="2400" dirty="0" err="1"/>
              <a:t>consiste</a:t>
            </a:r>
            <a:r>
              <a:rPr lang="en-US" sz="2400" dirty="0"/>
              <a:t> </a:t>
            </a:r>
            <a:r>
              <a:rPr lang="en-US" sz="2400" dirty="0" err="1"/>
              <a:t>en</a:t>
            </a:r>
            <a:r>
              <a:rPr lang="en-US" sz="2400" dirty="0"/>
              <a:t> que la </a:t>
            </a:r>
            <a:r>
              <a:rPr lang="en-US" sz="2400" dirty="0" err="1"/>
              <a:t>excepción</a:t>
            </a:r>
            <a:r>
              <a:rPr lang="en-US" sz="2400" dirty="0"/>
              <a:t> no se </a:t>
            </a:r>
            <a:r>
              <a:rPr lang="en-US" sz="2400" dirty="0" err="1"/>
              <a:t>lanza</a:t>
            </a:r>
            <a:r>
              <a:rPr lang="en-US" sz="2400" dirty="0"/>
              <a:t> </a:t>
            </a:r>
            <a:r>
              <a:rPr lang="en-US" sz="2400" dirty="0" err="1"/>
              <a:t>directamente</a:t>
            </a:r>
            <a:r>
              <a:rPr lang="en-US" sz="2400" dirty="0"/>
              <a:t> </a:t>
            </a:r>
            <a:r>
              <a:rPr lang="en-US" sz="2400" dirty="0" err="1"/>
              <a:t>en</a:t>
            </a:r>
            <a:r>
              <a:rPr lang="en-US" sz="2400" dirty="0"/>
              <a:t> un </a:t>
            </a:r>
            <a:r>
              <a:rPr lang="en-US" sz="2400" dirty="0" err="1"/>
              <a:t>método</a:t>
            </a:r>
            <a:r>
              <a:rPr lang="en-US" sz="2400" dirty="0"/>
              <a:t> (throw), </a:t>
            </a:r>
            <a:r>
              <a:rPr lang="en-US" sz="2400" dirty="0" err="1"/>
              <a:t>sino</a:t>
            </a:r>
            <a:r>
              <a:rPr lang="en-US" sz="2400" dirty="0"/>
              <a:t> que la debe </a:t>
            </a:r>
            <a:r>
              <a:rPr lang="en-US" sz="2400" dirty="0" err="1"/>
              <a:t>capturar</a:t>
            </a:r>
            <a:r>
              <a:rPr lang="en-US" sz="2400" dirty="0"/>
              <a:t> </a:t>
            </a:r>
            <a:r>
              <a:rPr lang="en-US" sz="2400" dirty="0" err="1"/>
              <a:t>donde</a:t>
            </a:r>
            <a:r>
              <a:rPr lang="en-US" sz="2400" dirty="0"/>
              <a:t> se </a:t>
            </a:r>
            <a:r>
              <a:rPr lang="en-US" sz="2400" dirty="0" err="1"/>
              <a:t>llame</a:t>
            </a:r>
            <a:r>
              <a:rPr lang="en-US" sz="2400" dirty="0"/>
              <a:t> a ese </a:t>
            </a:r>
            <a:r>
              <a:rPr lang="en-US" sz="2400" dirty="0" err="1"/>
              <a:t>método</a:t>
            </a:r>
            <a:r>
              <a:rPr lang="en-US" sz="2400" dirty="0"/>
              <a:t>. Los </a:t>
            </a:r>
            <a:r>
              <a:rPr lang="en-US" sz="2400" dirty="0" err="1"/>
              <a:t>usuarios</a:t>
            </a:r>
            <a:r>
              <a:rPr lang="en-US" sz="2400" dirty="0"/>
              <a:t> </a:t>
            </a:r>
            <a:r>
              <a:rPr lang="en-US" sz="2400" dirty="0" err="1"/>
              <a:t>también</a:t>
            </a:r>
            <a:r>
              <a:rPr lang="en-US" sz="2400" dirty="0"/>
              <a:t> </a:t>
            </a:r>
            <a:r>
              <a:rPr lang="en-US" sz="2400" dirty="0" err="1"/>
              <a:t>pueden</a:t>
            </a:r>
            <a:r>
              <a:rPr lang="en-US" sz="2400" dirty="0"/>
              <a:t> </a:t>
            </a:r>
            <a:r>
              <a:rPr lang="en-US" sz="2400" dirty="0" err="1"/>
              <a:t>definir</a:t>
            </a:r>
            <a:r>
              <a:rPr lang="en-US" sz="2400" dirty="0"/>
              <a:t> </a:t>
            </a:r>
            <a:r>
              <a:rPr lang="en-US" sz="2400" dirty="0" err="1"/>
              <a:t>nuevas</a:t>
            </a:r>
            <a:r>
              <a:rPr lang="en-US" sz="2400" dirty="0"/>
              <a:t> </a:t>
            </a:r>
            <a:r>
              <a:rPr lang="en-US" sz="2400" dirty="0" err="1"/>
              <a:t>excepciones</a:t>
            </a:r>
            <a:r>
              <a:rPr lang="en-US" sz="2400" dirty="0"/>
              <a:t> (se </a:t>
            </a:r>
            <a:r>
              <a:rPr lang="en-US" sz="2400" dirty="0" err="1"/>
              <a:t>verá</a:t>
            </a:r>
            <a:r>
              <a:rPr lang="en-US" sz="2400" dirty="0"/>
              <a:t> </a:t>
            </a:r>
            <a:r>
              <a:rPr lang="en-US" sz="2400" dirty="0" err="1"/>
              <a:t>más</a:t>
            </a:r>
            <a:r>
              <a:rPr lang="en-US" sz="2400" dirty="0"/>
              <a:t> </a:t>
            </a:r>
            <a:r>
              <a:rPr lang="en-US" sz="2400" dirty="0" err="1"/>
              <a:t>adelante</a:t>
            </a:r>
            <a:r>
              <a:rPr lang="en-US" sz="2400" dirty="0"/>
              <a:t>).</a:t>
            </a:r>
          </a:p>
        </p:txBody>
      </p:sp>
      <p:sp>
        <p:nvSpPr>
          <p:cNvPr id="10" name="CuadroTexto 9">
            <a:extLst>
              <a:ext uri="{FF2B5EF4-FFF2-40B4-BE49-F238E27FC236}">
                <a16:creationId xmlns:a16="http://schemas.microsoft.com/office/drawing/2014/main" id="{181054E8-F9E7-4A60-94D1-18F6BC7441DE}"/>
              </a:ext>
            </a:extLst>
          </p:cNvPr>
          <p:cNvSpPr txBox="1"/>
          <p:nvPr/>
        </p:nvSpPr>
        <p:spPr>
          <a:xfrm>
            <a:off x="755576" y="4725144"/>
            <a:ext cx="7632848" cy="2047222"/>
          </a:xfrm>
          <a:prstGeom prst="rect">
            <a:avLst/>
          </a:prstGeom>
          <a:noFill/>
        </p:spPr>
        <p:txBody>
          <a:bodyPr wrap="square">
            <a:spAutoFit/>
          </a:bodyPr>
          <a:lstStyle/>
          <a:p>
            <a:r>
              <a:rPr lang="es-ES" dirty="0" err="1"/>
              <a:t>public</a:t>
            </a:r>
            <a:r>
              <a:rPr lang="es-ES" dirty="0"/>
              <a:t> </a:t>
            </a:r>
            <a:r>
              <a:rPr lang="es-ES" dirty="0" err="1"/>
              <a:t>class</a:t>
            </a:r>
            <a:r>
              <a:rPr lang="es-ES" dirty="0"/>
              <a:t> Alumno {</a:t>
            </a:r>
          </a:p>
          <a:p>
            <a:r>
              <a:rPr lang="es-ES" dirty="0"/>
              <a:t>	</a:t>
            </a:r>
            <a:r>
              <a:rPr lang="es-ES" dirty="0" err="1"/>
              <a:t>public</a:t>
            </a:r>
            <a:r>
              <a:rPr lang="es-ES" dirty="0"/>
              <a:t> </a:t>
            </a:r>
            <a:r>
              <a:rPr lang="es-ES" dirty="0" err="1"/>
              <a:t>int</a:t>
            </a:r>
            <a:r>
              <a:rPr lang="es-ES" dirty="0"/>
              <a:t> </a:t>
            </a:r>
            <a:r>
              <a:rPr lang="es-ES" dirty="0" err="1"/>
              <a:t>leeAño</a:t>
            </a:r>
            <a:r>
              <a:rPr lang="es-ES" dirty="0"/>
              <a:t>(</a:t>
            </a:r>
            <a:r>
              <a:rPr lang="es-ES" dirty="0" err="1"/>
              <a:t>BufferedReader</a:t>
            </a:r>
            <a:r>
              <a:rPr lang="es-ES" dirty="0"/>
              <a:t> lector) </a:t>
            </a:r>
            <a:r>
              <a:rPr lang="es-ES" dirty="0" err="1"/>
              <a:t>throws</a:t>
            </a:r>
            <a:r>
              <a:rPr lang="es-ES" dirty="0"/>
              <a:t> 			       	         </a:t>
            </a:r>
            <a:r>
              <a:rPr lang="es-ES" dirty="0" err="1"/>
              <a:t>IOException.NumberFormatException</a:t>
            </a:r>
            <a:r>
              <a:rPr lang="es-ES" dirty="0"/>
              <a:t> {</a:t>
            </a:r>
          </a:p>
          <a:p>
            <a:r>
              <a:rPr lang="es-ES" dirty="0"/>
              <a:t>		</a:t>
            </a:r>
            <a:r>
              <a:rPr lang="es-ES" dirty="0" err="1"/>
              <a:t>String</a:t>
            </a:r>
            <a:r>
              <a:rPr lang="es-ES" dirty="0"/>
              <a:t> </a:t>
            </a:r>
            <a:r>
              <a:rPr lang="es-ES" dirty="0" err="1"/>
              <a:t>linea</a:t>
            </a:r>
            <a:r>
              <a:rPr lang="es-ES" dirty="0"/>
              <a:t>= </a:t>
            </a:r>
            <a:r>
              <a:rPr lang="es-ES" dirty="0" err="1"/>
              <a:t>teclado.readline</a:t>
            </a:r>
            <a:r>
              <a:rPr lang="es-ES" dirty="0"/>
              <a:t>();</a:t>
            </a:r>
          </a:p>
          <a:p>
            <a:r>
              <a:rPr lang="es-ES" dirty="0"/>
              <a:t>		</a:t>
            </a:r>
            <a:r>
              <a:rPr lang="es-ES" dirty="0" err="1"/>
              <a:t>return</a:t>
            </a:r>
            <a:r>
              <a:rPr lang="es-ES" dirty="0"/>
              <a:t> </a:t>
            </a:r>
            <a:r>
              <a:rPr lang="es-ES" dirty="0" err="1"/>
              <a:t>Integer.parseint</a:t>
            </a:r>
            <a:r>
              <a:rPr lang="es-ES" dirty="0"/>
              <a:t>(</a:t>
            </a:r>
            <a:r>
              <a:rPr lang="es-ES" dirty="0" err="1"/>
              <a:t>linea</a:t>
            </a:r>
            <a:r>
              <a:rPr lang="es-ES" dirty="0"/>
              <a:t>);</a:t>
            </a:r>
          </a:p>
          <a:p>
            <a:r>
              <a:rPr lang="es-ES" dirty="0"/>
              <a:t>	}</a:t>
            </a:r>
          </a:p>
          <a:p>
            <a:r>
              <a:rPr lang="es-ES" dirty="0"/>
              <a:t>}</a:t>
            </a:r>
          </a:p>
        </p:txBody>
      </p:sp>
    </p:spTree>
    <p:extLst>
      <p:ext uri="{BB962C8B-B14F-4D97-AF65-F5344CB8AC3E}">
        <p14:creationId xmlns:p14="http://schemas.microsoft.com/office/powerpoint/2010/main" val="40448100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Entrada de datos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24</a:t>
            </a:fld>
            <a:endParaRPr lang="es-ES"/>
          </a:p>
        </p:txBody>
      </p:sp>
      <p:sp>
        <p:nvSpPr>
          <p:cNvPr id="11" name="CuadroTexto 10">
            <a:extLst>
              <a:ext uri="{FF2B5EF4-FFF2-40B4-BE49-F238E27FC236}">
                <a16:creationId xmlns:a16="http://schemas.microsoft.com/office/drawing/2014/main" id="{BE0548EA-7B82-417C-A2A8-EDF9575E627C}"/>
              </a:ext>
            </a:extLst>
          </p:cNvPr>
          <p:cNvSpPr txBox="1"/>
          <p:nvPr/>
        </p:nvSpPr>
        <p:spPr>
          <a:xfrm>
            <a:off x="395536" y="1196751"/>
            <a:ext cx="8291264" cy="5555367"/>
          </a:xfrm>
          <a:prstGeom prst="rect">
            <a:avLst/>
          </a:prstGeom>
          <a:noFill/>
        </p:spPr>
        <p:txBody>
          <a:bodyPr wrap="square">
            <a:spAutoFit/>
          </a:bodyPr>
          <a:lstStyle/>
          <a:p>
            <a:pPr marL="342900" indent="-342900">
              <a:buFont typeface="Wingdings" panose="05000000000000000000" pitchFamily="2" charset="2"/>
              <a:buChar char="ü"/>
            </a:pPr>
            <a:r>
              <a:rPr lang="es-ES" sz="2000" dirty="0"/>
              <a:t>La entrada o lectura de datos en Java (normalmente, a través del teclado) es un poco más complicada que la salida de datos (normalmente por la pantalla) y existen diferentes formas de hacerla, unas más complejas que otras. </a:t>
            </a:r>
          </a:p>
          <a:p>
            <a:pPr marL="342900" indent="-342900">
              <a:buFont typeface="Wingdings" panose="05000000000000000000" pitchFamily="2" charset="2"/>
              <a:buChar char="ü"/>
            </a:pPr>
            <a:r>
              <a:rPr lang="es-ES" sz="2000" dirty="0"/>
              <a:t>Vamos a ver dos maneras muy sencillas: con la clase </a:t>
            </a:r>
            <a:r>
              <a:rPr lang="es-ES" sz="2000" b="1" dirty="0"/>
              <a:t>Scanner</a:t>
            </a:r>
            <a:r>
              <a:rPr lang="es-ES" sz="2000" dirty="0"/>
              <a:t> (de la librería </a:t>
            </a:r>
            <a:r>
              <a:rPr lang="es-ES" sz="2000" dirty="0" err="1"/>
              <a:t>java.util</a:t>
            </a:r>
            <a:r>
              <a:rPr lang="es-ES" sz="2000" dirty="0"/>
              <a:t>)  y con las clases </a:t>
            </a:r>
            <a:r>
              <a:rPr lang="es-ES" sz="2000" b="1" dirty="0" err="1"/>
              <a:t>BufferedReader</a:t>
            </a:r>
            <a:r>
              <a:rPr lang="es-ES" sz="2000" dirty="0"/>
              <a:t> y </a:t>
            </a:r>
            <a:r>
              <a:rPr lang="es-ES" sz="2000" b="1" dirty="0" err="1"/>
              <a:t>InputStreamReader</a:t>
            </a:r>
            <a:r>
              <a:rPr lang="es-ES" sz="2000" dirty="0"/>
              <a:t> (de la librería java.io).</a:t>
            </a:r>
          </a:p>
          <a:p>
            <a:endParaRPr lang="es-ES" sz="2000" dirty="0"/>
          </a:p>
          <a:p>
            <a:pPr marL="342900" indent="-342900">
              <a:spcBef>
                <a:spcPts val="600"/>
              </a:spcBef>
              <a:spcAft>
                <a:spcPts val="600"/>
              </a:spcAft>
              <a:buFont typeface="Wingdings" panose="05000000000000000000" pitchFamily="2" charset="2"/>
              <a:buChar char="Ø"/>
            </a:pPr>
            <a:r>
              <a:rPr lang="es-ES" sz="2000" dirty="0"/>
              <a:t>La clase </a:t>
            </a:r>
            <a:r>
              <a:rPr lang="es-ES" sz="2000" b="1" dirty="0">
                <a:solidFill>
                  <a:schemeClr val="accent1"/>
                </a:solidFill>
              </a:rPr>
              <a:t>Scanner</a:t>
            </a:r>
            <a:r>
              <a:rPr lang="es-ES" sz="2000" dirty="0"/>
              <a:t> es muy utilizada en la actualidad porque facilita mucho la introducción de datos por teclado para nuestros programas en Java. </a:t>
            </a:r>
          </a:p>
          <a:p>
            <a:pPr marL="800100" lvl="1" indent="-342900">
              <a:spcBef>
                <a:spcPts val="600"/>
              </a:spcBef>
              <a:spcAft>
                <a:spcPts val="600"/>
              </a:spcAft>
              <a:buFont typeface="Wingdings" panose="05000000000000000000" pitchFamily="2" charset="2"/>
              <a:buChar char="§"/>
            </a:pPr>
            <a:r>
              <a:rPr lang="es-ES" sz="2000" dirty="0"/>
              <a:t>Para poder hacer uso de ella, debemos importar el paquete </a:t>
            </a:r>
            <a:r>
              <a:rPr lang="es-ES" sz="2000" dirty="0" err="1"/>
              <a:t>java.util</a:t>
            </a:r>
            <a:r>
              <a:rPr lang="es-ES" sz="2000" dirty="0"/>
              <a:t> (en la primera línea de nuestro código). </a:t>
            </a:r>
          </a:p>
          <a:p>
            <a:pPr marL="800100" lvl="1" indent="-342900">
              <a:spcBef>
                <a:spcPts val="600"/>
              </a:spcBef>
              <a:spcAft>
                <a:spcPts val="600"/>
              </a:spcAft>
              <a:buFont typeface="Wingdings" panose="05000000000000000000" pitchFamily="2" charset="2"/>
              <a:buChar char="§"/>
            </a:pPr>
            <a:r>
              <a:rPr lang="es-ES" sz="2000" dirty="0"/>
              <a:t>Después, tenemos que crear un objeto de la clase Scanner utilizando el método new(). </a:t>
            </a:r>
          </a:p>
          <a:p>
            <a:pPr marL="800100" lvl="1" indent="-342900">
              <a:spcBef>
                <a:spcPts val="600"/>
              </a:spcBef>
              <a:spcAft>
                <a:spcPts val="600"/>
              </a:spcAft>
              <a:buFont typeface="Wingdings" panose="05000000000000000000" pitchFamily="2" charset="2"/>
              <a:buChar char="§"/>
            </a:pPr>
            <a:r>
              <a:rPr lang="es-ES" sz="2000" dirty="0"/>
              <a:t>Luego, y según el tipo de datos que queramos leer, utilizaremos los métodos </a:t>
            </a:r>
            <a:r>
              <a:rPr lang="es-ES" sz="2000" dirty="0" err="1"/>
              <a:t>nextInt</a:t>
            </a:r>
            <a:r>
              <a:rPr lang="es-ES" sz="2000" dirty="0"/>
              <a:t>(), </a:t>
            </a:r>
            <a:r>
              <a:rPr lang="es-ES" sz="2000" dirty="0" err="1"/>
              <a:t>nextFloat</a:t>
            </a:r>
            <a:r>
              <a:rPr lang="es-ES" sz="2000" dirty="0"/>
              <a:t>(), </a:t>
            </a:r>
            <a:r>
              <a:rPr lang="es-ES" sz="2000" dirty="0" err="1"/>
              <a:t>nextDouble</a:t>
            </a:r>
            <a:r>
              <a:rPr lang="es-ES" sz="2000" dirty="0"/>
              <a:t>(), </a:t>
            </a:r>
            <a:r>
              <a:rPr lang="es-ES" sz="2000" dirty="0" err="1"/>
              <a:t>nextLine</a:t>
            </a:r>
            <a:r>
              <a:rPr lang="es-ES" sz="2000" dirty="0"/>
              <a:t>()… </a:t>
            </a:r>
          </a:p>
        </p:txBody>
      </p:sp>
    </p:spTree>
    <p:extLst>
      <p:ext uri="{BB962C8B-B14F-4D97-AF65-F5344CB8AC3E}">
        <p14:creationId xmlns:p14="http://schemas.microsoft.com/office/powerpoint/2010/main" val="246636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Entrada de datos – Ejemplo Scanner</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25</a:t>
            </a:fld>
            <a:endParaRPr lang="es-ES"/>
          </a:p>
        </p:txBody>
      </p:sp>
      <p:pic>
        <p:nvPicPr>
          <p:cNvPr id="2" name="Imagen 1">
            <a:extLst>
              <a:ext uri="{FF2B5EF4-FFF2-40B4-BE49-F238E27FC236}">
                <a16:creationId xmlns:a16="http://schemas.microsoft.com/office/drawing/2014/main" id="{E1A88CCC-E239-4E29-A48E-65F24590206A}"/>
              </a:ext>
            </a:extLst>
          </p:cNvPr>
          <p:cNvPicPr>
            <a:picLocks noChangeAspect="1"/>
          </p:cNvPicPr>
          <p:nvPr/>
        </p:nvPicPr>
        <p:blipFill>
          <a:blip r:embed="rId3"/>
          <a:stretch>
            <a:fillRect/>
          </a:stretch>
        </p:blipFill>
        <p:spPr>
          <a:xfrm>
            <a:off x="0" y="1315038"/>
            <a:ext cx="9144000" cy="5041311"/>
          </a:xfrm>
          <a:prstGeom prst="rect">
            <a:avLst/>
          </a:prstGeom>
        </p:spPr>
      </p:pic>
    </p:spTree>
    <p:extLst>
      <p:ext uri="{BB962C8B-B14F-4D97-AF65-F5344CB8AC3E}">
        <p14:creationId xmlns:p14="http://schemas.microsoft.com/office/powerpoint/2010/main" val="179006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Entrada de datos – Ejemplo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BufferedReader</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26</a:t>
            </a:fld>
            <a:endParaRPr lang="es-ES"/>
          </a:p>
        </p:txBody>
      </p:sp>
      <p:pic>
        <p:nvPicPr>
          <p:cNvPr id="3" name="Imagen 2">
            <a:extLst>
              <a:ext uri="{FF2B5EF4-FFF2-40B4-BE49-F238E27FC236}">
                <a16:creationId xmlns:a16="http://schemas.microsoft.com/office/drawing/2014/main" id="{48AAC4D9-6827-4BDC-AF22-CDF637CBF415}"/>
              </a:ext>
            </a:extLst>
          </p:cNvPr>
          <p:cNvPicPr>
            <a:picLocks noChangeAspect="1"/>
          </p:cNvPicPr>
          <p:nvPr/>
        </p:nvPicPr>
        <p:blipFill>
          <a:blip r:embed="rId3"/>
          <a:stretch>
            <a:fillRect/>
          </a:stretch>
        </p:blipFill>
        <p:spPr>
          <a:xfrm>
            <a:off x="2339752" y="1305599"/>
            <a:ext cx="6758455" cy="4907910"/>
          </a:xfrm>
          <a:prstGeom prst="rect">
            <a:avLst/>
          </a:prstGeom>
        </p:spPr>
      </p:pic>
      <p:sp>
        <p:nvSpPr>
          <p:cNvPr id="9" name="CuadroTexto 8">
            <a:extLst>
              <a:ext uri="{FF2B5EF4-FFF2-40B4-BE49-F238E27FC236}">
                <a16:creationId xmlns:a16="http://schemas.microsoft.com/office/drawing/2014/main" id="{096791DC-E350-4436-870A-FD05FCB6DCC1}"/>
              </a:ext>
            </a:extLst>
          </p:cNvPr>
          <p:cNvSpPr txBox="1"/>
          <p:nvPr/>
        </p:nvSpPr>
        <p:spPr>
          <a:xfrm>
            <a:off x="395536" y="1196752"/>
            <a:ext cx="1944216" cy="5016758"/>
          </a:xfrm>
          <a:prstGeom prst="rect">
            <a:avLst/>
          </a:prstGeom>
          <a:noFill/>
        </p:spPr>
        <p:txBody>
          <a:bodyPr wrap="square">
            <a:spAutoFit/>
          </a:bodyPr>
          <a:lstStyle/>
          <a:p>
            <a:r>
              <a:rPr lang="es-ES" sz="2000" dirty="0"/>
              <a:t>Para leer cadenas se suele utilizar la clase </a:t>
            </a:r>
            <a:r>
              <a:rPr lang="es-ES" sz="2000" b="1" dirty="0" err="1"/>
              <a:t>BufferedReader</a:t>
            </a:r>
            <a:r>
              <a:rPr lang="es-ES" sz="2000" dirty="0"/>
              <a:t>, que desciende de la clase </a:t>
            </a:r>
            <a:r>
              <a:rPr lang="es-ES" sz="2000" dirty="0" err="1"/>
              <a:t>InputStreamReader</a:t>
            </a:r>
            <a:r>
              <a:rPr lang="es-ES" sz="2000" dirty="0"/>
              <a:t>. La razón es que esta clase posee el método </a:t>
            </a:r>
            <a:r>
              <a:rPr lang="es-ES" sz="2000" dirty="0" err="1"/>
              <a:t>readLine</a:t>
            </a:r>
            <a:r>
              <a:rPr lang="es-ES" sz="2000" dirty="0"/>
              <a:t>() que permite leer una línea de texto en forma de </a:t>
            </a:r>
            <a:r>
              <a:rPr lang="es-ES" sz="2000" dirty="0" err="1"/>
              <a:t>String</a:t>
            </a:r>
            <a:r>
              <a:rPr lang="es-ES" sz="2000" dirty="0"/>
              <a:t>, que es fácil de manipular. </a:t>
            </a:r>
          </a:p>
        </p:txBody>
      </p:sp>
    </p:spTree>
    <p:extLst>
      <p:ext uri="{BB962C8B-B14F-4D97-AF65-F5344CB8AC3E}">
        <p14:creationId xmlns:p14="http://schemas.microsoft.com/office/powerpoint/2010/main" val="387543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funciones y procedimientos en Java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27</a:t>
            </a:fld>
            <a:endParaRPr lang="es-ES"/>
          </a:p>
        </p:txBody>
      </p:sp>
      <p:sp>
        <p:nvSpPr>
          <p:cNvPr id="8" name="CuadroTexto 7">
            <a:extLst>
              <a:ext uri="{FF2B5EF4-FFF2-40B4-BE49-F238E27FC236}">
                <a16:creationId xmlns:a16="http://schemas.microsoft.com/office/drawing/2014/main" id="{89F0FAFB-906F-4F9E-AE7B-77A2BDBF5C32}"/>
              </a:ext>
            </a:extLst>
          </p:cNvPr>
          <p:cNvSpPr txBox="1"/>
          <p:nvPr/>
        </p:nvSpPr>
        <p:spPr>
          <a:xfrm>
            <a:off x="395536" y="1183600"/>
            <a:ext cx="8496944" cy="4939814"/>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ü"/>
            </a:pPr>
            <a:r>
              <a:rPr lang="es-ES" sz="2000" dirty="0"/>
              <a:t>Los </a:t>
            </a:r>
            <a:r>
              <a:rPr lang="es-ES" sz="2000" b="1" dirty="0"/>
              <a:t>métodos</a:t>
            </a:r>
            <a:r>
              <a:rPr lang="es-ES" sz="2000" dirty="0"/>
              <a:t>, las </a:t>
            </a:r>
            <a:r>
              <a:rPr lang="es-ES" sz="2000" b="1" dirty="0"/>
              <a:t>funciones</a:t>
            </a:r>
            <a:r>
              <a:rPr lang="es-ES" sz="2000" dirty="0"/>
              <a:t> y los </a:t>
            </a:r>
            <a:r>
              <a:rPr lang="es-ES" sz="2000" b="1" dirty="0"/>
              <a:t>procedimientos</a:t>
            </a:r>
            <a:r>
              <a:rPr lang="es-ES" sz="2000" dirty="0"/>
              <a:t>, son una herramienta indispensable para programar. </a:t>
            </a:r>
          </a:p>
          <a:p>
            <a:pPr marL="285750" indent="-285750">
              <a:spcBef>
                <a:spcPts val="600"/>
              </a:spcBef>
              <a:spcAft>
                <a:spcPts val="600"/>
              </a:spcAft>
              <a:buFont typeface="Wingdings" panose="05000000000000000000" pitchFamily="2" charset="2"/>
              <a:buChar char="ü"/>
            </a:pPr>
            <a:r>
              <a:rPr lang="es-ES" sz="2000" dirty="0"/>
              <a:t>Se utilizan para separar el código de nuestra aplicación en distintos módulos según las tareas que requerimos (abrir, cerrar, mover, hacer un determinado cálculo…), en lugar de usar o crear un único método que lo haga todo de una sola vez.  </a:t>
            </a:r>
          </a:p>
          <a:p>
            <a:pPr marL="285750" indent="-285750">
              <a:spcBef>
                <a:spcPts val="600"/>
              </a:spcBef>
              <a:spcAft>
                <a:spcPts val="600"/>
              </a:spcAft>
              <a:buFont typeface="Wingdings" panose="05000000000000000000" pitchFamily="2" charset="2"/>
              <a:buChar char="ü"/>
            </a:pPr>
            <a:r>
              <a:rPr lang="es-ES" sz="2000" dirty="0"/>
              <a:t>Java nos permite crear o hacer nuestros propios métodos y usarlos sencillamente, como también nos facilita hacer uso de los métodos de otras librerías (funciones matemáticas, aritméticas, de archivos, de fechas, </a:t>
            </a:r>
            <a:r>
              <a:rPr lang="es-ES" sz="2000" dirty="0" err="1"/>
              <a:t>etc</a:t>
            </a:r>
            <a:r>
              <a:rPr lang="es-ES" sz="2000" dirty="0"/>
              <a:t>…). </a:t>
            </a:r>
          </a:p>
          <a:p>
            <a:pPr marL="285750" indent="-285750">
              <a:spcBef>
                <a:spcPts val="600"/>
              </a:spcBef>
              <a:spcAft>
                <a:spcPts val="600"/>
              </a:spcAft>
              <a:buFont typeface="Wingdings" panose="05000000000000000000" pitchFamily="2" charset="2"/>
              <a:buChar char="ü"/>
            </a:pPr>
            <a:r>
              <a:rPr lang="es-ES" sz="2000" dirty="0"/>
              <a:t>En Java es mucho más común hablar de métodos que de funciones y procedimientos. Esto se debe a que, en realidad, un método, una función y un procedimiento NO son lo mismo. </a:t>
            </a:r>
          </a:p>
          <a:p>
            <a:pPr marL="285750" indent="-285750">
              <a:buFont typeface="Wingdings" panose="05000000000000000000" pitchFamily="2" charset="2"/>
              <a:buChar char="ü"/>
            </a:pPr>
            <a:endParaRPr lang="es-ES" sz="2000" dirty="0"/>
          </a:p>
          <a:p>
            <a:r>
              <a:rPr lang="es-ES" sz="2000" dirty="0"/>
              <a:t>Veamos la diferencia:</a:t>
            </a:r>
          </a:p>
        </p:txBody>
      </p:sp>
    </p:spTree>
    <p:extLst>
      <p:ext uri="{BB962C8B-B14F-4D97-AF65-F5344CB8AC3E}">
        <p14:creationId xmlns:p14="http://schemas.microsoft.com/office/powerpoint/2010/main" val="107302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en Java - Funciones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28</a:t>
            </a:fld>
            <a:endParaRPr lang="es-ES"/>
          </a:p>
        </p:txBody>
      </p:sp>
      <p:sp>
        <p:nvSpPr>
          <p:cNvPr id="7" name="CuadroTexto 6">
            <a:extLst>
              <a:ext uri="{FF2B5EF4-FFF2-40B4-BE49-F238E27FC236}">
                <a16:creationId xmlns:a16="http://schemas.microsoft.com/office/drawing/2014/main" id="{1DA49FF5-DF02-4CFE-89DF-5C4243EDBED2}"/>
              </a:ext>
            </a:extLst>
          </p:cNvPr>
          <p:cNvSpPr txBox="1"/>
          <p:nvPr/>
        </p:nvSpPr>
        <p:spPr>
          <a:xfrm>
            <a:off x="395536" y="1196753"/>
            <a:ext cx="8363272" cy="2862322"/>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ü"/>
            </a:pPr>
            <a:r>
              <a:rPr lang="es-ES" sz="2000" b="1" dirty="0"/>
              <a:t>Funciones</a:t>
            </a:r>
            <a:r>
              <a:rPr lang="es-ES" sz="2000" dirty="0"/>
              <a:t>. Las funciones son un conjunto de líneas de código (instrucciones), encapsuladas en un bloque, que suelen recibir parámetros cuyos valores se utilizan para efectuar operaciones, retornando un valor. </a:t>
            </a:r>
          </a:p>
          <a:p>
            <a:pPr marL="285750" indent="-285750">
              <a:spcBef>
                <a:spcPts val="600"/>
              </a:spcBef>
              <a:spcAft>
                <a:spcPts val="600"/>
              </a:spcAft>
              <a:buFont typeface="Wingdings" panose="05000000000000000000" pitchFamily="2" charset="2"/>
              <a:buChar char="ü"/>
            </a:pPr>
            <a:r>
              <a:rPr lang="es-ES" sz="2000" dirty="0"/>
              <a:t>Una función puede recibir parámetros o argumentos (algunas no reciben nada), hace uso de dichos valores recibidos y devuelve un valor utilizando la instrucción </a:t>
            </a:r>
            <a:r>
              <a:rPr lang="es-ES" sz="2000" dirty="0" err="1"/>
              <a:t>return</a:t>
            </a:r>
            <a:r>
              <a:rPr lang="es-ES" sz="2000" dirty="0"/>
              <a:t> (si no retorna nada, entonces no es una función). </a:t>
            </a:r>
          </a:p>
          <a:p>
            <a:pPr marL="285750" indent="-285750">
              <a:spcBef>
                <a:spcPts val="600"/>
              </a:spcBef>
              <a:spcAft>
                <a:spcPts val="600"/>
              </a:spcAft>
              <a:buFont typeface="Wingdings" panose="05000000000000000000" pitchFamily="2" charset="2"/>
              <a:buChar char="ü"/>
            </a:pPr>
            <a:r>
              <a:rPr lang="es-ES" sz="2000" dirty="0"/>
              <a:t>En Java, las funciones usan el modificador </a:t>
            </a:r>
            <a:r>
              <a:rPr lang="es-ES" sz="2000" b="1" dirty="0" err="1"/>
              <a:t>static</a:t>
            </a:r>
            <a:r>
              <a:rPr lang="es-ES" sz="2000" b="1" dirty="0"/>
              <a:t>, </a:t>
            </a:r>
            <a:r>
              <a:rPr lang="es-ES" sz="2000" i="1" dirty="0"/>
              <a:t>para que no requiera de un objeto para ser llamada</a:t>
            </a:r>
            <a:r>
              <a:rPr lang="es-ES" sz="2000" dirty="0"/>
              <a:t>.</a:t>
            </a:r>
          </a:p>
        </p:txBody>
      </p:sp>
      <p:sp>
        <p:nvSpPr>
          <p:cNvPr id="9" name="CuadroTexto 8">
            <a:extLst>
              <a:ext uri="{FF2B5EF4-FFF2-40B4-BE49-F238E27FC236}">
                <a16:creationId xmlns:a16="http://schemas.microsoft.com/office/drawing/2014/main" id="{542A96F3-767D-410D-B34C-74508D401EFD}"/>
              </a:ext>
            </a:extLst>
          </p:cNvPr>
          <p:cNvSpPr txBox="1"/>
          <p:nvPr/>
        </p:nvSpPr>
        <p:spPr>
          <a:xfrm>
            <a:off x="395536" y="4065753"/>
            <a:ext cx="8291264" cy="2539734"/>
          </a:xfrm>
          <a:prstGeom prst="rect">
            <a:avLst/>
          </a:prstGeom>
          <a:noFill/>
        </p:spPr>
        <p:txBody>
          <a:bodyPr wrap="square">
            <a:spAutoFit/>
          </a:bodyPr>
          <a:lstStyle/>
          <a:p>
            <a:pPr marL="449580" marR="359410">
              <a:lnSpc>
                <a:spcPct val="150000"/>
              </a:lnSpc>
              <a:spcAft>
                <a:spcPts val="0"/>
              </a:spcAft>
            </a:pPr>
            <a:r>
              <a:rPr lang="es-ES" sz="1800" dirty="0">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    /* Función que calcula el doble de un número entero</a:t>
            </a:r>
            <a:endParaRPr lang="es-ES" sz="1800" dirty="0">
              <a:effectLst/>
              <a:latin typeface="Times New Roman" panose="02020603050405020304" pitchFamily="18" charset="0"/>
              <a:ea typeface="Times New Roman" panose="02020603050405020304" pitchFamily="18" charset="0"/>
            </a:endParaRPr>
          </a:p>
          <a:p>
            <a:pPr marL="449580" marR="359410">
              <a:lnSpc>
                <a:spcPct val="150000"/>
              </a:lnSpc>
              <a:spcAft>
                <a:spcPts val="0"/>
              </a:spcAft>
            </a:pPr>
            <a:r>
              <a:rPr lang="es-ES" sz="1800" dirty="0">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	 * Parámetro: un número entero (</a:t>
            </a:r>
            <a:r>
              <a:rPr lang="es-ES" sz="1800" u="sng" dirty="0" err="1">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int</a:t>
            </a:r>
            <a:r>
              <a:rPr lang="es-ES" sz="1800" dirty="0">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a:t>
            </a:r>
            <a:endParaRPr lang="es-ES" sz="1800" dirty="0">
              <a:effectLst/>
              <a:latin typeface="Times New Roman" panose="02020603050405020304" pitchFamily="18" charset="0"/>
              <a:ea typeface="Times New Roman" panose="02020603050405020304" pitchFamily="18" charset="0"/>
            </a:endParaRPr>
          </a:p>
          <a:p>
            <a:pPr marL="449580" marR="359410">
              <a:lnSpc>
                <a:spcPct val="150000"/>
              </a:lnSpc>
              <a:spcAft>
                <a:spcPts val="0"/>
              </a:spcAft>
            </a:pPr>
            <a:r>
              <a:rPr lang="es-ES" sz="1800" dirty="0">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	 */</a:t>
            </a:r>
            <a:endParaRPr lang="es-ES" sz="1800" dirty="0">
              <a:effectLst/>
              <a:latin typeface="Times New Roman" panose="02020603050405020304" pitchFamily="18" charset="0"/>
              <a:ea typeface="Times New Roman" panose="02020603050405020304" pitchFamily="18" charset="0"/>
            </a:endParaRPr>
          </a:p>
          <a:p>
            <a:pPr marL="449580" marR="359410">
              <a:lnSpc>
                <a:spcPct val="150000"/>
              </a:lnSpc>
              <a:spcAft>
                <a:spcPts val="0"/>
              </a:spcAft>
            </a:pP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b="1" dirty="0" err="1">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static</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b="1" dirty="0" err="1">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int</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doble (</a:t>
            </a:r>
            <a:r>
              <a:rPr lang="es-ES" sz="1800" b="1" dirty="0" err="1">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int</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dirty="0" err="1">
                <a:solidFill>
                  <a:srgbClr val="6A3E3E"/>
                </a:solidFill>
                <a:effectLst/>
                <a:latin typeface="Consolas" panose="020B0609020204030204" pitchFamily="49" charset="0"/>
                <a:ea typeface="Times New Roman" panose="02020603050405020304" pitchFamily="18" charset="0"/>
                <a:cs typeface="Consolas" panose="020B0609020204030204" pitchFamily="49" charset="0"/>
              </a:rPr>
              <a:t>num</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ES" sz="1800" dirty="0">
              <a:effectLst/>
              <a:latin typeface="Times New Roman" panose="02020603050405020304" pitchFamily="18" charset="0"/>
              <a:ea typeface="Times New Roman" panose="02020603050405020304" pitchFamily="18" charset="0"/>
            </a:endParaRPr>
          </a:p>
          <a:p>
            <a:pPr marL="449580" marR="359410">
              <a:lnSpc>
                <a:spcPct val="150000"/>
              </a:lnSpc>
              <a:spcAft>
                <a:spcPts val="0"/>
              </a:spcAft>
            </a:pP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b="1" dirty="0" err="1">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return</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2*</a:t>
            </a:r>
            <a:r>
              <a:rPr lang="es-ES" sz="1800" dirty="0" err="1">
                <a:solidFill>
                  <a:srgbClr val="6A3E3E"/>
                </a:solidFill>
                <a:effectLst/>
                <a:latin typeface="Consolas" panose="020B0609020204030204" pitchFamily="49" charset="0"/>
                <a:ea typeface="Times New Roman" panose="02020603050405020304" pitchFamily="18" charset="0"/>
                <a:cs typeface="Consolas" panose="020B0609020204030204" pitchFamily="49" charset="0"/>
              </a:rPr>
              <a:t>num</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ES" sz="1800" dirty="0">
              <a:effectLst/>
              <a:latin typeface="Times New Roman" panose="02020603050405020304" pitchFamily="18" charset="0"/>
              <a:ea typeface="Times New Roman" panose="02020603050405020304" pitchFamily="18" charset="0"/>
            </a:endParaRPr>
          </a:p>
          <a:p>
            <a:pPr marL="449580" marR="359410">
              <a:lnSpc>
                <a:spcPct val="150000"/>
              </a:lnSpc>
              <a:spcAft>
                <a:spcPts val="0"/>
              </a:spcAft>
            </a:pP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E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9560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en Java - Procedimientos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29</a:t>
            </a:fld>
            <a:endParaRPr lang="es-ES"/>
          </a:p>
        </p:txBody>
      </p:sp>
      <p:sp>
        <p:nvSpPr>
          <p:cNvPr id="7" name="CuadroTexto 6">
            <a:extLst>
              <a:ext uri="{FF2B5EF4-FFF2-40B4-BE49-F238E27FC236}">
                <a16:creationId xmlns:a16="http://schemas.microsoft.com/office/drawing/2014/main" id="{1DA49FF5-DF02-4CFE-89DF-5C4243EDBED2}"/>
              </a:ext>
            </a:extLst>
          </p:cNvPr>
          <p:cNvSpPr txBox="1"/>
          <p:nvPr/>
        </p:nvSpPr>
        <p:spPr>
          <a:xfrm>
            <a:off x="395536" y="1273984"/>
            <a:ext cx="8363272" cy="1938992"/>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ü"/>
            </a:pPr>
            <a:r>
              <a:rPr lang="es-ES" sz="2000" b="1" dirty="0"/>
              <a:t>Procedimientos</a:t>
            </a:r>
            <a:r>
              <a:rPr lang="es-ES" sz="2000" dirty="0"/>
              <a:t>. Los procedimientos son básicamente un conjunto de instrucciones que se ejecutan sin retornar ningún valor. </a:t>
            </a:r>
          </a:p>
          <a:p>
            <a:pPr marL="285750" indent="-285750">
              <a:spcBef>
                <a:spcPts val="600"/>
              </a:spcBef>
              <a:spcAft>
                <a:spcPts val="600"/>
              </a:spcAft>
              <a:buFont typeface="Wingdings" panose="05000000000000000000" pitchFamily="2" charset="2"/>
              <a:buChar char="ü"/>
            </a:pPr>
            <a:r>
              <a:rPr lang="es-ES" sz="2000" dirty="0"/>
              <a:t>Pueden recibir valores o argumentos. </a:t>
            </a:r>
          </a:p>
          <a:p>
            <a:pPr marL="285750" indent="-285750">
              <a:spcBef>
                <a:spcPts val="600"/>
              </a:spcBef>
              <a:spcAft>
                <a:spcPts val="600"/>
              </a:spcAft>
              <a:buFont typeface="Wingdings" panose="05000000000000000000" pitchFamily="2" charset="2"/>
              <a:buChar char="ü"/>
            </a:pPr>
            <a:r>
              <a:rPr lang="es-ES" sz="2000" dirty="0"/>
              <a:t>En el contexto de Java, un procedimiento es básicamente un método cuyo tipo de retorno es </a:t>
            </a:r>
            <a:r>
              <a:rPr lang="es-ES" sz="2000" b="1" dirty="0" err="1"/>
              <a:t>void</a:t>
            </a:r>
            <a:r>
              <a:rPr lang="es-ES" sz="2000" dirty="0"/>
              <a:t> que no nos obliga a utilizar una sentencia </a:t>
            </a:r>
            <a:r>
              <a:rPr lang="es-ES" sz="2000" dirty="0" err="1"/>
              <a:t>return</a:t>
            </a:r>
            <a:r>
              <a:rPr lang="es-ES" sz="2000" dirty="0"/>
              <a:t>.</a:t>
            </a:r>
          </a:p>
        </p:txBody>
      </p:sp>
      <p:sp>
        <p:nvSpPr>
          <p:cNvPr id="9" name="CuadroTexto 8">
            <a:extLst>
              <a:ext uri="{FF2B5EF4-FFF2-40B4-BE49-F238E27FC236}">
                <a16:creationId xmlns:a16="http://schemas.microsoft.com/office/drawing/2014/main" id="{542A96F3-767D-410D-B34C-74508D401EFD}"/>
              </a:ext>
            </a:extLst>
          </p:cNvPr>
          <p:cNvSpPr txBox="1"/>
          <p:nvPr/>
        </p:nvSpPr>
        <p:spPr>
          <a:xfrm>
            <a:off x="179512" y="3589243"/>
            <a:ext cx="8291264" cy="2955233"/>
          </a:xfrm>
          <a:prstGeom prst="rect">
            <a:avLst/>
          </a:prstGeom>
          <a:noFill/>
        </p:spPr>
        <p:txBody>
          <a:bodyPr wrap="square">
            <a:spAutoFit/>
          </a:bodyPr>
          <a:lstStyle/>
          <a:p>
            <a:pPr marL="450215" marR="359410">
              <a:lnSpc>
                <a:spcPct val="150000"/>
              </a:lnSpc>
              <a:spcAft>
                <a:spcPts val="0"/>
              </a:spcAft>
            </a:pP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dirty="0">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 Procedimiento que muestra por pantalla un saludo</a:t>
            </a:r>
            <a:endParaRPr lang="es-ES" sz="1800" dirty="0">
              <a:effectLst/>
              <a:latin typeface="Times New Roman" panose="02020603050405020304" pitchFamily="18" charset="0"/>
              <a:ea typeface="Times New Roman" panose="02020603050405020304" pitchFamily="18" charset="0"/>
            </a:endParaRPr>
          </a:p>
          <a:p>
            <a:pPr marL="450215" marR="359410">
              <a:lnSpc>
                <a:spcPct val="150000"/>
              </a:lnSpc>
              <a:spcAft>
                <a:spcPts val="0"/>
              </a:spcAft>
            </a:pPr>
            <a:r>
              <a:rPr lang="es-ES" sz="1800" dirty="0">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	 * Parámetro: nombre (tipo </a:t>
            </a:r>
            <a:r>
              <a:rPr lang="es-ES" sz="1800" dirty="0" err="1">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String</a:t>
            </a:r>
            <a:r>
              <a:rPr lang="es-ES" sz="1800" dirty="0">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 a quien saludar</a:t>
            </a:r>
            <a:endParaRPr lang="es-ES" sz="1800" dirty="0">
              <a:effectLst/>
              <a:latin typeface="Times New Roman" panose="02020603050405020304" pitchFamily="18" charset="0"/>
              <a:ea typeface="Times New Roman" panose="02020603050405020304" pitchFamily="18" charset="0"/>
            </a:endParaRPr>
          </a:p>
          <a:p>
            <a:pPr marL="450215" marR="359410">
              <a:lnSpc>
                <a:spcPct val="150000"/>
              </a:lnSpc>
              <a:spcAft>
                <a:spcPts val="0"/>
              </a:spcAft>
            </a:pPr>
            <a:r>
              <a:rPr lang="es-ES" sz="1800" dirty="0">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	 */</a:t>
            </a:r>
            <a:endParaRPr lang="es-ES" sz="1800" dirty="0">
              <a:effectLst/>
              <a:latin typeface="Times New Roman" panose="02020603050405020304" pitchFamily="18" charset="0"/>
              <a:ea typeface="Times New Roman" panose="02020603050405020304" pitchFamily="18" charset="0"/>
            </a:endParaRPr>
          </a:p>
          <a:p>
            <a:pPr marL="450215" marR="359410">
              <a:lnSpc>
                <a:spcPct val="150000"/>
              </a:lnSpc>
              <a:spcAft>
                <a:spcPts val="0"/>
              </a:spcAft>
            </a:pP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b="1" dirty="0" err="1">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static</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b="1" dirty="0" err="1">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void</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saluda (</a:t>
            </a:r>
            <a:r>
              <a:rPr lang="es-E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String</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dirty="0">
                <a:solidFill>
                  <a:srgbClr val="6A3E3E"/>
                </a:solidFill>
                <a:effectLst/>
                <a:latin typeface="Consolas" panose="020B0609020204030204" pitchFamily="49" charset="0"/>
                <a:ea typeface="Times New Roman" panose="02020603050405020304" pitchFamily="18" charset="0"/>
                <a:cs typeface="Consolas" panose="020B0609020204030204" pitchFamily="49" charset="0"/>
              </a:rPr>
              <a:t>nombre</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s-ES" dirty="0">
                <a:latin typeface="Times New Roman" panose="02020603050405020304" pitchFamily="18" charset="0"/>
                <a:ea typeface="Times New Roman" panose="02020603050405020304" pitchFamily="18" charset="0"/>
              </a:rPr>
              <a:t> </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ES" sz="1800" dirty="0">
              <a:effectLst/>
              <a:latin typeface="Times New Roman" panose="02020603050405020304" pitchFamily="18" charset="0"/>
              <a:ea typeface="Times New Roman" panose="02020603050405020304" pitchFamily="18" charset="0"/>
            </a:endParaRPr>
          </a:p>
          <a:p>
            <a:pPr marL="450215" marR="359410">
              <a:lnSpc>
                <a:spcPct val="150000"/>
              </a:lnSpc>
              <a:spcAft>
                <a:spcPts val="0"/>
              </a:spcAft>
            </a:pP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System.</a:t>
            </a:r>
            <a:r>
              <a:rPr lang="es-ES" sz="1800" b="1" i="1" dirty="0" err="1">
                <a:solidFill>
                  <a:srgbClr val="0000C0"/>
                </a:solidFill>
                <a:effectLst/>
                <a:latin typeface="Consolas" panose="020B0609020204030204" pitchFamily="49" charset="0"/>
                <a:ea typeface="Times New Roman" panose="02020603050405020304" pitchFamily="18" charset="0"/>
                <a:cs typeface="Consolas" panose="020B0609020204030204" pitchFamily="49" charset="0"/>
              </a:rPr>
              <a:t>out</a:t>
            </a:r>
            <a:r>
              <a:rPr lang="es-E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.println</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s-ES" sz="1800" dirty="0">
                <a:solidFill>
                  <a:srgbClr val="2A00FF"/>
                </a:solidFill>
                <a:effectLst/>
                <a:latin typeface="Consolas" panose="020B0609020204030204" pitchFamily="49" charset="0"/>
                <a:ea typeface="Times New Roman" panose="02020603050405020304" pitchFamily="18" charset="0"/>
                <a:cs typeface="Consolas" panose="020B0609020204030204" pitchFamily="49" charset="0"/>
              </a:rPr>
              <a:t>"Hola "</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s-ES" sz="1800" dirty="0">
                <a:solidFill>
                  <a:srgbClr val="6A3E3E"/>
                </a:solidFill>
                <a:effectLst/>
                <a:latin typeface="Consolas" panose="020B0609020204030204" pitchFamily="49" charset="0"/>
                <a:ea typeface="Times New Roman" panose="02020603050405020304" pitchFamily="18" charset="0"/>
                <a:cs typeface="Consolas" panose="020B0609020204030204" pitchFamily="49" charset="0"/>
              </a:rPr>
              <a:t>nombre</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ES" sz="1800" dirty="0">
              <a:effectLst/>
              <a:latin typeface="Times New Roman" panose="02020603050405020304" pitchFamily="18" charset="0"/>
              <a:ea typeface="Times New Roman" panose="02020603050405020304" pitchFamily="18" charset="0"/>
            </a:endParaRPr>
          </a:p>
          <a:p>
            <a:pPr marL="450215" marR="359410">
              <a:lnSpc>
                <a:spcPct val="150000"/>
              </a:lnSpc>
              <a:spcAft>
                <a:spcPts val="0"/>
              </a:spcAft>
            </a:pP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System.</a:t>
            </a:r>
            <a:r>
              <a:rPr lang="es-ES" sz="1800" b="1" i="1" dirty="0" err="1">
                <a:solidFill>
                  <a:srgbClr val="0000C0"/>
                </a:solidFill>
                <a:effectLst/>
                <a:latin typeface="Consolas" panose="020B0609020204030204" pitchFamily="49" charset="0"/>
                <a:ea typeface="Times New Roman" panose="02020603050405020304" pitchFamily="18" charset="0"/>
                <a:cs typeface="Consolas" panose="020B0609020204030204" pitchFamily="49" charset="0"/>
              </a:rPr>
              <a:t>out</a:t>
            </a:r>
            <a:r>
              <a:rPr lang="es-E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.println</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s-ES" sz="1800" dirty="0">
                <a:solidFill>
                  <a:srgbClr val="2A00FF"/>
                </a:solidFill>
                <a:effectLst/>
                <a:latin typeface="Consolas" panose="020B0609020204030204" pitchFamily="49" charset="0"/>
                <a:ea typeface="Times New Roman" panose="02020603050405020304" pitchFamily="18" charset="0"/>
                <a:cs typeface="Consolas" panose="020B0609020204030204" pitchFamily="49" charset="0"/>
              </a:rPr>
              <a:t>"Bienvenido al sistema"</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ES" sz="1800" dirty="0">
              <a:effectLst/>
              <a:latin typeface="Times New Roman" panose="02020603050405020304" pitchFamily="18" charset="0"/>
              <a:ea typeface="Times New Roman" panose="02020603050405020304" pitchFamily="18" charset="0"/>
            </a:endParaRPr>
          </a:p>
          <a:p>
            <a:pPr marL="450215" marR="359410">
              <a:lnSpc>
                <a:spcPct val="150000"/>
              </a:lnSpc>
              <a:spcAft>
                <a:spcPts val="0"/>
              </a:spcAft>
            </a:pP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E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6052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selección: IF</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7 CuadroTexto"/>
          <p:cNvSpPr txBox="1"/>
          <p:nvPr/>
        </p:nvSpPr>
        <p:spPr>
          <a:xfrm>
            <a:off x="6156176" y="2060848"/>
            <a:ext cx="2592288" cy="4016484"/>
          </a:xfrm>
          <a:prstGeom prst="rect">
            <a:avLst/>
          </a:prstGeom>
          <a:solidFill>
            <a:schemeClr val="accent6">
              <a:lumMod val="40000"/>
              <a:lumOff val="60000"/>
            </a:schemeClr>
          </a:solidFill>
        </p:spPr>
        <p:txBody>
          <a:bodyPr wrap="square" rtlCol="0">
            <a:spAutoFit/>
          </a:bodyPr>
          <a:lstStyle/>
          <a:p>
            <a:pPr>
              <a:lnSpc>
                <a:spcPct val="150000"/>
              </a:lnSpc>
            </a:pPr>
            <a:endParaRPr lang="es-ES" sz="1700" b="1" dirty="0">
              <a:latin typeface="Consolas" panose="020B0609020204030204" pitchFamily="49" charset="0"/>
            </a:endParaRPr>
          </a:p>
          <a:p>
            <a:pPr>
              <a:lnSpc>
                <a:spcPct val="150000"/>
              </a:lnSpc>
            </a:pPr>
            <a:r>
              <a:rPr lang="es-ES" sz="1700" b="1" dirty="0" err="1">
                <a:latin typeface="Consolas" panose="020B0609020204030204" pitchFamily="49" charset="0"/>
              </a:rPr>
              <a:t>if</a:t>
            </a:r>
            <a:r>
              <a:rPr lang="es-ES" sz="1700">
                <a:latin typeface="Consolas" panose="020B0609020204030204" pitchFamily="49" charset="0"/>
              </a:rPr>
              <a:t> </a:t>
            </a:r>
            <a:r>
              <a:rPr lang="es-ES" sz="1700"/>
              <a:t>(</a:t>
            </a:r>
            <a:r>
              <a:rPr lang="es-ES" sz="1700" i="1"/>
              <a:t>expbool1</a:t>
            </a:r>
            <a:r>
              <a:rPr lang="es-ES" sz="1700"/>
              <a:t>) </a:t>
            </a:r>
            <a:r>
              <a:rPr lang="es-ES" sz="1700">
                <a:latin typeface="Consolas" panose="020B0609020204030204" pitchFamily="49" charset="0"/>
              </a:rPr>
              <a:t>{</a:t>
            </a:r>
          </a:p>
          <a:p>
            <a:pPr>
              <a:lnSpc>
                <a:spcPct val="150000"/>
              </a:lnSpc>
            </a:pPr>
            <a:r>
              <a:rPr lang="es-ES" sz="1700">
                <a:latin typeface="Consolas" panose="020B0609020204030204" pitchFamily="49" charset="0"/>
              </a:rPr>
              <a:t>   &lt;sentencias1&gt;</a:t>
            </a:r>
          </a:p>
          <a:p>
            <a:pPr>
              <a:lnSpc>
                <a:spcPct val="150000"/>
              </a:lnSpc>
            </a:pPr>
            <a:r>
              <a:rPr lang="es-ES" sz="1700">
                <a:latin typeface="Consolas" panose="020B0609020204030204" pitchFamily="49" charset="0"/>
              </a:rPr>
              <a:t>} </a:t>
            </a:r>
            <a:r>
              <a:rPr lang="es-ES" sz="1700" b="1" err="1">
                <a:latin typeface="Consolas" panose="020B0609020204030204" pitchFamily="49" charset="0"/>
              </a:rPr>
              <a:t>else</a:t>
            </a:r>
            <a:r>
              <a:rPr lang="es-ES" sz="1700" b="1">
                <a:latin typeface="Consolas" panose="020B0609020204030204" pitchFamily="49" charset="0"/>
              </a:rPr>
              <a:t> </a:t>
            </a:r>
            <a:r>
              <a:rPr lang="es-ES" sz="1700" b="1" err="1">
                <a:latin typeface="Consolas" panose="020B0609020204030204" pitchFamily="49" charset="0"/>
              </a:rPr>
              <a:t>if</a:t>
            </a:r>
            <a:r>
              <a:rPr lang="es-ES" sz="1700" b="1">
                <a:latin typeface="Consolas" panose="020B0609020204030204" pitchFamily="49" charset="0"/>
              </a:rPr>
              <a:t> </a:t>
            </a:r>
            <a:r>
              <a:rPr lang="es-ES" sz="1700"/>
              <a:t>(</a:t>
            </a:r>
            <a:r>
              <a:rPr lang="es-ES" sz="1700" i="1"/>
              <a:t>expbool2</a:t>
            </a:r>
            <a:r>
              <a:rPr lang="es-ES" sz="1700"/>
              <a:t>) </a:t>
            </a:r>
            <a:r>
              <a:rPr lang="es-ES" sz="1700">
                <a:latin typeface="Consolas" panose="020B0609020204030204" pitchFamily="49" charset="0"/>
              </a:rPr>
              <a:t>{</a:t>
            </a:r>
          </a:p>
          <a:p>
            <a:pPr>
              <a:lnSpc>
                <a:spcPct val="150000"/>
              </a:lnSpc>
            </a:pPr>
            <a:r>
              <a:rPr lang="es-ES" sz="1700">
                <a:latin typeface="Consolas" panose="020B0609020204030204" pitchFamily="49" charset="0"/>
              </a:rPr>
              <a:t>   &lt;sentencias2&gt;</a:t>
            </a:r>
          </a:p>
          <a:p>
            <a:pPr>
              <a:lnSpc>
                <a:spcPct val="150000"/>
              </a:lnSpc>
            </a:pPr>
            <a:r>
              <a:rPr lang="es-ES" sz="1700">
                <a:latin typeface="Consolas" panose="020B0609020204030204" pitchFamily="49" charset="0"/>
              </a:rPr>
              <a:t>} </a:t>
            </a:r>
            <a:r>
              <a:rPr lang="es-ES" sz="1700" b="1" err="1">
                <a:latin typeface="Consolas" panose="020B0609020204030204" pitchFamily="49" charset="0"/>
              </a:rPr>
              <a:t>else</a:t>
            </a:r>
            <a:r>
              <a:rPr lang="es-ES" sz="1700" b="1">
                <a:latin typeface="Consolas" panose="020B0609020204030204" pitchFamily="49" charset="0"/>
              </a:rPr>
              <a:t> </a:t>
            </a:r>
            <a:r>
              <a:rPr lang="es-ES" sz="1700" b="1" err="1">
                <a:latin typeface="Consolas" panose="020B0609020204030204" pitchFamily="49" charset="0"/>
              </a:rPr>
              <a:t>if</a:t>
            </a:r>
            <a:r>
              <a:rPr lang="es-ES" sz="1700" b="1">
                <a:latin typeface="Consolas" panose="020B0609020204030204" pitchFamily="49" charset="0"/>
              </a:rPr>
              <a:t> </a:t>
            </a:r>
            <a:r>
              <a:rPr lang="es-ES" sz="1700"/>
              <a:t>(</a:t>
            </a:r>
            <a:r>
              <a:rPr lang="es-ES" sz="1700" i="1"/>
              <a:t>expbool3</a:t>
            </a:r>
            <a:r>
              <a:rPr lang="es-ES" sz="1700"/>
              <a:t>) </a:t>
            </a:r>
            <a:r>
              <a:rPr lang="es-ES" sz="1700">
                <a:latin typeface="Consolas" panose="020B0609020204030204" pitchFamily="49" charset="0"/>
              </a:rPr>
              <a:t>{</a:t>
            </a:r>
          </a:p>
          <a:p>
            <a:pPr>
              <a:lnSpc>
                <a:spcPct val="150000"/>
              </a:lnSpc>
            </a:pPr>
            <a:r>
              <a:rPr lang="es-ES" sz="1700">
                <a:latin typeface="Consolas" panose="020B0609020204030204" pitchFamily="49" charset="0"/>
              </a:rPr>
              <a:t>   &lt;sentencias3&gt;</a:t>
            </a:r>
          </a:p>
          <a:p>
            <a:pPr>
              <a:lnSpc>
                <a:spcPct val="150000"/>
              </a:lnSpc>
            </a:pPr>
            <a:r>
              <a:rPr lang="es-ES" sz="1700">
                <a:latin typeface="Consolas" panose="020B0609020204030204" pitchFamily="49" charset="0"/>
              </a:rPr>
              <a:t>} </a:t>
            </a:r>
            <a:r>
              <a:rPr lang="es-ES" sz="1700" b="1" err="1">
                <a:latin typeface="Consolas" panose="020B0609020204030204" pitchFamily="49" charset="0"/>
              </a:rPr>
              <a:t>else</a:t>
            </a:r>
            <a:r>
              <a:rPr lang="es-ES" sz="1700">
                <a:latin typeface="Consolas" panose="020B0609020204030204" pitchFamily="49" charset="0"/>
              </a:rPr>
              <a:t> {</a:t>
            </a:r>
          </a:p>
          <a:p>
            <a:pPr>
              <a:lnSpc>
                <a:spcPct val="150000"/>
              </a:lnSpc>
            </a:pPr>
            <a:r>
              <a:rPr lang="es-ES" sz="1700">
                <a:latin typeface="Consolas" panose="020B0609020204030204" pitchFamily="49" charset="0"/>
              </a:rPr>
              <a:t>   &lt;sentencias4&gt;</a:t>
            </a:r>
          </a:p>
          <a:p>
            <a:pPr>
              <a:lnSpc>
                <a:spcPct val="150000"/>
              </a:lnSpc>
            </a:pPr>
            <a:r>
              <a:rPr lang="es-ES" sz="1700">
                <a:latin typeface="Consolas" panose="020B0609020204030204" pitchFamily="49" charset="0"/>
              </a:rPr>
              <a:t>}</a:t>
            </a:r>
          </a:p>
        </p:txBody>
      </p:sp>
      <p:sp>
        <p:nvSpPr>
          <p:cNvPr id="3" name="2 Elipse"/>
          <p:cNvSpPr/>
          <p:nvPr/>
        </p:nvSpPr>
        <p:spPr>
          <a:xfrm>
            <a:off x="6012160" y="1634061"/>
            <a:ext cx="576064" cy="57606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a:ln w="18415" cmpd="sng">
                  <a:solidFill>
                    <a:srgbClr val="FFFFFF"/>
                  </a:solidFill>
                  <a:prstDash val="solid"/>
                </a:ln>
                <a:solidFill>
                  <a:srgbClr val="FFFFFF"/>
                </a:solidFill>
                <a:effectLst>
                  <a:outerShdw blurRad="63500" dir="3600000" algn="tl" rotWithShape="0">
                    <a:srgbClr val="000000">
                      <a:alpha val="70000"/>
                    </a:srgbClr>
                  </a:outerShdw>
                </a:effectLst>
              </a:rPr>
              <a:t>3</a:t>
            </a:r>
          </a:p>
        </p:txBody>
      </p:sp>
      <p:sp>
        <p:nvSpPr>
          <p:cNvPr id="9" name="8 CuadroTexto"/>
          <p:cNvSpPr txBox="1"/>
          <p:nvPr/>
        </p:nvSpPr>
        <p:spPr>
          <a:xfrm>
            <a:off x="6588224" y="1601668"/>
            <a:ext cx="2160240" cy="461665"/>
          </a:xfrm>
          <a:prstGeom prst="rect">
            <a:avLst/>
          </a:prstGeom>
          <a:noFill/>
        </p:spPr>
        <p:txBody>
          <a:bodyPr wrap="square" rtlCol="0">
            <a:spAutoFit/>
          </a:bodyPr>
          <a:lstStyle/>
          <a:p>
            <a:r>
              <a:rPr lang="es-ES" sz="2400" b="1"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if</a:t>
            </a:r>
            <a:r>
              <a:rPr lang="es-ES" sz="24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 </a:t>
            </a:r>
            <a:r>
              <a:rPr lang="es-ES" sz="2400" b="1"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elseif</a:t>
            </a:r>
            <a:r>
              <a:rPr lang="es-ES" sz="24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 </a:t>
            </a:r>
            <a:r>
              <a:rPr lang="es-ES" sz="2400" b="1"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else</a:t>
            </a:r>
            <a:endParaRPr lang="es-ES" sz="2400"/>
          </a:p>
        </p:txBody>
      </p:sp>
      <p:sp>
        <p:nvSpPr>
          <p:cNvPr id="10" name="9 CuadroTexto"/>
          <p:cNvSpPr txBox="1"/>
          <p:nvPr/>
        </p:nvSpPr>
        <p:spPr>
          <a:xfrm>
            <a:off x="3275856" y="2083538"/>
            <a:ext cx="2592288" cy="4016484"/>
          </a:xfrm>
          <a:prstGeom prst="rect">
            <a:avLst/>
          </a:prstGeom>
          <a:solidFill>
            <a:srgbClr val="CCFFFF"/>
          </a:solidFill>
        </p:spPr>
        <p:txBody>
          <a:bodyPr wrap="square" rtlCol="0">
            <a:spAutoFit/>
          </a:bodyPr>
          <a:lstStyle/>
          <a:p>
            <a:pPr>
              <a:lnSpc>
                <a:spcPct val="150000"/>
              </a:lnSpc>
            </a:pPr>
            <a:endParaRPr lang="es-ES" sz="1700" b="1">
              <a:latin typeface="Consolas" panose="020B0609020204030204" pitchFamily="49" charset="0"/>
            </a:endParaRPr>
          </a:p>
          <a:p>
            <a:pPr>
              <a:lnSpc>
                <a:spcPct val="150000"/>
              </a:lnSpc>
            </a:pPr>
            <a:endParaRPr lang="es-ES" sz="1700" b="1">
              <a:latin typeface="Consolas" panose="020B0609020204030204" pitchFamily="49" charset="0"/>
            </a:endParaRPr>
          </a:p>
          <a:p>
            <a:pPr>
              <a:lnSpc>
                <a:spcPct val="150000"/>
              </a:lnSpc>
            </a:pPr>
            <a:r>
              <a:rPr lang="es-ES" sz="1700" b="1" err="1">
                <a:latin typeface="Consolas" panose="020B0609020204030204" pitchFamily="49" charset="0"/>
              </a:rPr>
              <a:t>if</a:t>
            </a:r>
            <a:r>
              <a:rPr lang="es-ES" sz="1700">
                <a:latin typeface="Consolas" panose="020B0609020204030204" pitchFamily="49" charset="0"/>
              </a:rPr>
              <a:t> </a:t>
            </a:r>
            <a:r>
              <a:rPr lang="es-ES" sz="1700"/>
              <a:t>(</a:t>
            </a:r>
            <a:r>
              <a:rPr lang="es-ES" sz="1700" i="1" err="1"/>
              <a:t>expbool</a:t>
            </a:r>
            <a:r>
              <a:rPr lang="es-ES" sz="1700"/>
              <a:t>) </a:t>
            </a:r>
            <a:r>
              <a:rPr lang="es-ES" sz="1700">
                <a:latin typeface="Consolas" panose="020B0609020204030204" pitchFamily="49" charset="0"/>
              </a:rPr>
              <a:t>{</a:t>
            </a:r>
          </a:p>
          <a:p>
            <a:pPr>
              <a:lnSpc>
                <a:spcPct val="150000"/>
              </a:lnSpc>
            </a:pPr>
            <a:r>
              <a:rPr lang="es-ES" sz="1700">
                <a:latin typeface="Consolas" panose="020B0609020204030204" pitchFamily="49" charset="0"/>
              </a:rPr>
              <a:t>   &lt;sentencias1&gt;</a:t>
            </a:r>
          </a:p>
          <a:p>
            <a:pPr>
              <a:lnSpc>
                <a:spcPct val="150000"/>
              </a:lnSpc>
            </a:pPr>
            <a:r>
              <a:rPr lang="es-ES" sz="1700">
                <a:latin typeface="Consolas" panose="020B0609020204030204" pitchFamily="49" charset="0"/>
              </a:rPr>
              <a:t>} </a:t>
            </a:r>
            <a:r>
              <a:rPr lang="es-ES" sz="1700" b="1" err="1">
                <a:latin typeface="Consolas" panose="020B0609020204030204" pitchFamily="49" charset="0"/>
              </a:rPr>
              <a:t>else</a:t>
            </a:r>
            <a:r>
              <a:rPr lang="es-ES" sz="1700">
                <a:latin typeface="Consolas" panose="020B0609020204030204" pitchFamily="49" charset="0"/>
              </a:rPr>
              <a:t> {</a:t>
            </a:r>
          </a:p>
          <a:p>
            <a:pPr>
              <a:lnSpc>
                <a:spcPct val="150000"/>
              </a:lnSpc>
            </a:pPr>
            <a:r>
              <a:rPr lang="es-ES" sz="1700">
                <a:latin typeface="Consolas" panose="020B0609020204030204" pitchFamily="49" charset="0"/>
              </a:rPr>
              <a:t>   &lt;sentencias2&gt;</a:t>
            </a:r>
          </a:p>
          <a:p>
            <a:pPr>
              <a:lnSpc>
                <a:spcPct val="150000"/>
              </a:lnSpc>
            </a:pPr>
            <a:r>
              <a:rPr lang="es-ES" sz="1700">
                <a:latin typeface="Consolas" panose="020B0609020204030204" pitchFamily="49" charset="0"/>
              </a:rPr>
              <a:t>}</a:t>
            </a:r>
          </a:p>
          <a:p>
            <a:pPr>
              <a:lnSpc>
                <a:spcPct val="150000"/>
              </a:lnSpc>
            </a:pPr>
            <a:endParaRPr lang="es-ES" sz="1700">
              <a:latin typeface="Consolas" panose="020B0609020204030204" pitchFamily="49" charset="0"/>
            </a:endParaRPr>
          </a:p>
          <a:p>
            <a:pPr>
              <a:lnSpc>
                <a:spcPct val="150000"/>
              </a:lnSpc>
            </a:pPr>
            <a:endParaRPr lang="es-ES" sz="1700">
              <a:latin typeface="Consolas" panose="020B0609020204030204" pitchFamily="49" charset="0"/>
            </a:endParaRPr>
          </a:p>
          <a:p>
            <a:pPr>
              <a:lnSpc>
                <a:spcPct val="150000"/>
              </a:lnSpc>
            </a:pPr>
            <a:endParaRPr lang="es-ES" sz="1700">
              <a:latin typeface="Consolas" panose="020B0609020204030204" pitchFamily="49" charset="0"/>
            </a:endParaRPr>
          </a:p>
        </p:txBody>
      </p:sp>
      <p:sp>
        <p:nvSpPr>
          <p:cNvPr id="11" name="10 Elipse"/>
          <p:cNvSpPr/>
          <p:nvPr/>
        </p:nvSpPr>
        <p:spPr>
          <a:xfrm>
            <a:off x="3131840" y="1656751"/>
            <a:ext cx="576064" cy="576064"/>
          </a:xfrm>
          <a:prstGeom prst="ellipse">
            <a:avLst/>
          </a:prstGeom>
          <a:solidFill>
            <a:srgbClr val="00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a:ln w="18415" cmpd="sng">
                  <a:solidFill>
                    <a:srgbClr val="FFFFFF"/>
                  </a:solidFill>
                  <a:prstDash val="solid"/>
                </a:ln>
                <a:solidFill>
                  <a:srgbClr val="FFFFFF"/>
                </a:solidFill>
                <a:effectLst>
                  <a:outerShdw blurRad="63500" dir="3600000" algn="tl" rotWithShape="0">
                    <a:srgbClr val="000000">
                      <a:alpha val="70000"/>
                    </a:srgbClr>
                  </a:outerShdw>
                </a:effectLst>
              </a:rPr>
              <a:t>2</a:t>
            </a:r>
          </a:p>
        </p:txBody>
      </p:sp>
      <p:sp>
        <p:nvSpPr>
          <p:cNvPr id="12" name="11 CuadroTexto"/>
          <p:cNvSpPr txBox="1"/>
          <p:nvPr/>
        </p:nvSpPr>
        <p:spPr>
          <a:xfrm>
            <a:off x="3995936" y="1624358"/>
            <a:ext cx="1872208" cy="461665"/>
          </a:xfrm>
          <a:prstGeom prst="rect">
            <a:avLst/>
          </a:prstGeom>
          <a:noFill/>
        </p:spPr>
        <p:txBody>
          <a:bodyPr wrap="square" rtlCol="0">
            <a:spAutoFit/>
          </a:bodyPr>
          <a:lstStyle/>
          <a:p>
            <a:r>
              <a:rPr lang="es-ES" sz="2400" b="1"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if</a:t>
            </a:r>
            <a:r>
              <a:rPr lang="es-ES" sz="24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s-ES" sz="2400" b="1"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else</a:t>
            </a:r>
            <a:endParaRPr lang="es-ES" sz="2400"/>
          </a:p>
        </p:txBody>
      </p:sp>
      <p:sp>
        <p:nvSpPr>
          <p:cNvPr id="13" name="12 CuadroTexto"/>
          <p:cNvSpPr txBox="1"/>
          <p:nvPr/>
        </p:nvSpPr>
        <p:spPr>
          <a:xfrm>
            <a:off x="395536" y="2074493"/>
            <a:ext cx="2592288" cy="4016484"/>
          </a:xfrm>
          <a:prstGeom prst="rect">
            <a:avLst/>
          </a:prstGeom>
          <a:solidFill>
            <a:schemeClr val="accent5">
              <a:lumMod val="40000"/>
              <a:lumOff val="60000"/>
            </a:schemeClr>
          </a:solidFill>
        </p:spPr>
        <p:txBody>
          <a:bodyPr wrap="square" rtlCol="0">
            <a:spAutoFit/>
          </a:bodyPr>
          <a:lstStyle/>
          <a:p>
            <a:pPr>
              <a:lnSpc>
                <a:spcPct val="150000"/>
              </a:lnSpc>
            </a:pPr>
            <a:endParaRPr lang="es-ES" sz="1700" b="1">
              <a:latin typeface="Consolas" panose="020B0609020204030204" pitchFamily="49" charset="0"/>
            </a:endParaRPr>
          </a:p>
          <a:p>
            <a:pPr>
              <a:lnSpc>
                <a:spcPct val="150000"/>
              </a:lnSpc>
            </a:pPr>
            <a:endParaRPr lang="es-ES" sz="1700" b="1">
              <a:latin typeface="Consolas" panose="020B0609020204030204" pitchFamily="49" charset="0"/>
            </a:endParaRPr>
          </a:p>
          <a:p>
            <a:pPr>
              <a:lnSpc>
                <a:spcPct val="150000"/>
              </a:lnSpc>
            </a:pPr>
            <a:endParaRPr lang="es-ES" sz="1700" b="1">
              <a:latin typeface="Consolas" panose="020B0609020204030204" pitchFamily="49" charset="0"/>
            </a:endParaRPr>
          </a:p>
          <a:p>
            <a:pPr>
              <a:lnSpc>
                <a:spcPct val="150000"/>
              </a:lnSpc>
            </a:pPr>
            <a:r>
              <a:rPr lang="es-ES" sz="1700" b="1" err="1">
                <a:latin typeface="Consolas" panose="020B0609020204030204" pitchFamily="49" charset="0"/>
              </a:rPr>
              <a:t>if</a:t>
            </a:r>
            <a:r>
              <a:rPr lang="es-ES" sz="1700">
                <a:latin typeface="Consolas" panose="020B0609020204030204" pitchFamily="49" charset="0"/>
              </a:rPr>
              <a:t> </a:t>
            </a:r>
            <a:r>
              <a:rPr lang="es-ES" sz="1700"/>
              <a:t>(</a:t>
            </a:r>
            <a:r>
              <a:rPr lang="es-ES" sz="1700" i="1" err="1"/>
              <a:t>expbool</a:t>
            </a:r>
            <a:r>
              <a:rPr lang="es-ES" sz="1700"/>
              <a:t>) </a:t>
            </a:r>
            <a:r>
              <a:rPr lang="es-ES" sz="1700">
                <a:latin typeface="Consolas" panose="020B0609020204030204" pitchFamily="49" charset="0"/>
              </a:rPr>
              <a:t>{</a:t>
            </a:r>
          </a:p>
          <a:p>
            <a:pPr>
              <a:lnSpc>
                <a:spcPct val="150000"/>
              </a:lnSpc>
            </a:pPr>
            <a:r>
              <a:rPr lang="es-ES" sz="1700">
                <a:latin typeface="Consolas" panose="020B0609020204030204" pitchFamily="49" charset="0"/>
              </a:rPr>
              <a:t>   &lt;sentencias&gt;</a:t>
            </a:r>
          </a:p>
          <a:p>
            <a:pPr>
              <a:lnSpc>
                <a:spcPct val="150000"/>
              </a:lnSpc>
            </a:pPr>
            <a:r>
              <a:rPr lang="es-ES" sz="1700">
                <a:latin typeface="Consolas" panose="020B0609020204030204" pitchFamily="49" charset="0"/>
              </a:rPr>
              <a:t>}</a:t>
            </a:r>
          </a:p>
          <a:p>
            <a:pPr>
              <a:lnSpc>
                <a:spcPct val="150000"/>
              </a:lnSpc>
            </a:pPr>
            <a:endParaRPr lang="es-ES" sz="1700">
              <a:latin typeface="Consolas" panose="020B0609020204030204" pitchFamily="49" charset="0"/>
            </a:endParaRPr>
          </a:p>
          <a:p>
            <a:pPr>
              <a:lnSpc>
                <a:spcPct val="150000"/>
              </a:lnSpc>
            </a:pPr>
            <a:endParaRPr lang="es-ES" sz="1700">
              <a:latin typeface="Consolas" panose="020B0609020204030204" pitchFamily="49" charset="0"/>
            </a:endParaRPr>
          </a:p>
          <a:p>
            <a:pPr>
              <a:lnSpc>
                <a:spcPct val="150000"/>
              </a:lnSpc>
            </a:pPr>
            <a:endParaRPr lang="es-ES" sz="1700">
              <a:latin typeface="Consolas" panose="020B0609020204030204" pitchFamily="49" charset="0"/>
            </a:endParaRPr>
          </a:p>
          <a:p>
            <a:pPr>
              <a:lnSpc>
                <a:spcPct val="150000"/>
              </a:lnSpc>
            </a:pPr>
            <a:endParaRPr lang="es-ES" sz="1700">
              <a:latin typeface="Consolas" panose="020B0609020204030204" pitchFamily="49" charset="0"/>
            </a:endParaRPr>
          </a:p>
        </p:txBody>
      </p:sp>
      <p:sp>
        <p:nvSpPr>
          <p:cNvPr id="14" name="13 Elipse"/>
          <p:cNvSpPr/>
          <p:nvPr/>
        </p:nvSpPr>
        <p:spPr>
          <a:xfrm>
            <a:off x="251520" y="164770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a:ln w="18415" cmpd="sng">
                  <a:solidFill>
                    <a:srgbClr val="FFFFFF"/>
                  </a:solidFill>
                  <a:prstDash val="solid"/>
                </a:ln>
                <a:solidFill>
                  <a:srgbClr val="FFFFFF"/>
                </a:solidFill>
                <a:effectLst>
                  <a:outerShdw blurRad="63500" dir="3600000" algn="tl" rotWithShape="0">
                    <a:srgbClr val="000000">
                      <a:alpha val="70000"/>
                    </a:srgbClr>
                  </a:outerShdw>
                </a:effectLst>
              </a:rPr>
              <a:t>1</a:t>
            </a:r>
          </a:p>
        </p:txBody>
      </p:sp>
      <p:sp>
        <p:nvSpPr>
          <p:cNvPr id="15" name="14 CuadroTexto"/>
          <p:cNvSpPr txBox="1"/>
          <p:nvPr/>
        </p:nvSpPr>
        <p:spPr>
          <a:xfrm>
            <a:off x="1475656" y="1615313"/>
            <a:ext cx="1512168" cy="461665"/>
          </a:xfrm>
          <a:prstGeom prst="rect">
            <a:avLst/>
          </a:prstGeom>
          <a:noFill/>
        </p:spPr>
        <p:txBody>
          <a:bodyPr wrap="square" rtlCol="0">
            <a:spAutoFit/>
          </a:bodyPr>
          <a:lstStyle/>
          <a:p>
            <a:r>
              <a:rPr lang="es-ES" sz="2400" b="1"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if</a:t>
            </a:r>
            <a:endParaRPr lang="es-ES" sz="2400"/>
          </a:p>
        </p:txBody>
      </p:sp>
      <p:sp>
        <p:nvSpPr>
          <p:cNvPr id="2" name="1 Marcador de número de diapositiva"/>
          <p:cNvSpPr>
            <a:spLocks noGrp="1"/>
          </p:cNvSpPr>
          <p:nvPr>
            <p:ph type="sldNum" sz="quarter" idx="12"/>
          </p:nvPr>
        </p:nvSpPr>
        <p:spPr/>
        <p:txBody>
          <a:bodyPr/>
          <a:lstStyle/>
          <a:p>
            <a:fld id="{132FADFE-3B8F-471C-ABF0-DBC7717ECBBC}" type="slidenum">
              <a:rPr lang="es-ES" smtClean="0"/>
              <a:t>3</a:t>
            </a:fld>
            <a:endParaRPr lang="es-ES"/>
          </a:p>
        </p:txBody>
      </p:sp>
    </p:spTree>
    <p:extLst>
      <p:ext uri="{BB962C8B-B14F-4D97-AF65-F5344CB8AC3E}">
        <p14:creationId xmlns:p14="http://schemas.microsoft.com/office/powerpoint/2010/main" val="5931748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750"/>
                                        <p:tgtEl>
                                          <p:spTgt spid="14"/>
                                        </p:tgtEl>
                                      </p:cBhvr>
                                    </p:animEffect>
                                  </p:childTnLst>
                                </p:cTn>
                              </p:par>
                            </p:childTnLst>
                          </p:cTn>
                        </p:par>
                        <p:par>
                          <p:cTn id="16" fill="hold">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750"/>
                                        <p:tgtEl>
                                          <p:spTgt spid="15"/>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75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750"/>
                                        <p:tgtEl>
                                          <p:spTgt spid="11"/>
                                        </p:tgtEl>
                                      </p:cBhvr>
                                    </p:animEffect>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750"/>
                                        <p:tgtEl>
                                          <p:spTgt spid="12"/>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750"/>
                                        <p:tgtEl>
                                          <p:spTgt spid="3"/>
                                        </p:tgtEl>
                                      </p:cBhvr>
                                    </p:animEffect>
                                  </p:childTnLst>
                                </p:cTn>
                              </p:par>
                            </p:childTnLst>
                          </p:cTn>
                        </p:par>
                        <p:par>
                          <p:cTn id="42" fill="hold">
                            <p:stCondLst>
                              <p:cond delay="750"/>
                            </p:stCondLst>
                            <p:childTnLst>
                              <p:par>
                                <p:cTn id="43" presetID="22" presetClass="entr" presetSubtype="8"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750"/>
                                        <p:tgtEl>
                                          <p:spTgt spid="9"/>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3" grpId="0" animBg="1"/>
      <p:bldP spid="9" grpId="0"/>
      <p:bldP spid="10" grpId="0" animBg="1"/>
      <p:bldP spid="11" grpId="0" animBg="1"/>
      <p:bldP spid="12" grpId="0"/>
      <p:bldP spid="13" grpId="0" animBg="1"/>
      <p:bldP spid="14" grpId="0" animBg="1"/>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en Java - Métodos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30</a:t>
            </a:fld>
            <a:endParaRPr lang="es-ES"/>
          </a:p>
        </p:txBody>
      </p:sp>
      <p:sp>
        <p:nvSpPr>
          <p:cNvPr id="7" name="CuadroTexto 6">
            <a:extLst>
              <a:ext uri="{FF2B5EF4-FFF2-40B4-BE49-F238E27FC236}">
                <a16:creationId xmlns:a16="http://schemas.microsoft.com/office/drawing/2014/main" id="{1DA49FF5-DF02-4CFE-89DF-5C4243EDBED2}"/>
              </a:ext>
            </a:extLst>
          </p:cNvPr>
          <p:cNvSpPr txBox="1"/>
          <p:nvPr/>
        </p:nvSpPr>
        <p:spPr>
          <a:xfrm>
            <a:off x="395536" y="1296630"/>
            <a:ext cx="8424936" cy="2708434"/>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ü"/>
            </a:pPr>
            <a:r>
              <a:rPr lang="es-ES" sz="2000" b="1" dirty="0"/>
              <a:t>Métodos</a:t>
            </a:r>
            <a:r>
              <a:rPr lang="es-ES" sz="2000" dirty="0"/>
              <a:t>. Los métodos y las funciones en Java están en capacidad de realizar las mismas tareas, es decir, son funcionalmente idénticos, pero su diferencia radica en la manera en que hacemos uso de uno u otro (el contexto). </a:t>
            </a:r>
          </a:p>
          <a:p>
            <a:pPr marL="285750" indent="-285750">
              <a:spcBef>
                <a:spcPts val="600"/>
              </a:spcBef>
              <a:spcAft>
                <a:spcPts val="600"/>
              </a:spcAft>
              <a:buFont typeface="Wingdings" panose="05000000000000000000" pitchFamily="2" charset="2"/>
              <a:buChar char="ü"/>
            </a:pPr>
            <a:r>
              <a:rPr lang="es-ES" sz="2000" dirty="0"/>
              <a:t>Un método también puede recibir valores, efectuar operaciones con éstos y retornar valores. Sin embargo, </a:t>
            </a:r>
            <a:r>
              <a:rPr lang="es-ES" sz="2000" b="1" dirty="0"/>
              <a:t>un método está asociado a un objeto</a:t>
            </a:r>
            <a:r>
              <a:rPr lang="es-ES" sz="2000" dirty="0"/>
              <a:t>, </a:t>
            </a:r>
            <a:r>
              <a:rPr lang="es-ES" sz="2000" dirty="0">
                <a:solidFill>
                  <a:srgbClr val="FF0000"/>
                </a:solidFill>
              </a:rPr>
              <a:t>SIEMPRE</a:t>
            </a:r>
            <a:r>
              <a:rPr lang="es-ES" sz="2000" dirty="0"/>
              <a:t>. Básicamente, un método es una función que pertenece a un objeto o clase, mientras que una función existe por sí sola, sin necesidad de un objeto para ser usada.</a:t>
            </a:r>
          </a:p>
        </p:txBody>
      </p:sp>
      <p:sp>
        <p:nvSpPr>
          <p:cNvPr id="9" name="CuadroTexto 8">
            <a:extLst>
              <a:ext uri="{FF2B5EF4-FFF2-40B4-BE49-F238E27FC236}">
                <a16:creationId xmlns:a16="http://schemas.microsoft.com/office/drawing/2014/main" id="{542A96F3-767D-410D-B34C-74508D401EFD}"/>
              </a:ext>
            </a:extLst>
          </p:cNvPr>
          <p:cNvSpPr txBox="1"/>
          <p:nvPr/>
        </p:nvSpPr>
        <p:spPr>
          <a:xfrm>
            <a:off x="196648" y="4685727"/>
            <a:ext cx="8964488" cy="1324978"/>
          </a:xfrm>
          <a:prstGeom prst="rect">
            <a:avLst/>
          </a:prstGeom>
          <a:noFill/>
        </p:spPr>
        <p:txBody>
          <a:bodyPr wrap="square">
            <a:spAutoFit/>
          </a:bodyPr>
          <a:lstStyle/>
          <a:p>
            <a:pPr>
              <a:lnSpc>
                <a:spcPct val="115000"/>
              </a:lnSpc>
            </a:pPr>
            <a:r>
              <a:rPr lang="es-ES" dirty="0">
                <a:solidFill>
                  <a:srgbClr val="000000"/>
                </a:solidFill>
                <a:effectLst/>
                <a:latin typeface="+mj-lt"/>
                <a:ea typeface="Times New Roman" panose="02020603050405020304" pitchFamily="18" charset="0"/>
                <a:cs typeface="Courier New" panose="02070309020205020404" pitchFamily="49" charset="0"/>
              </a:rPr>
              <a:t>[</a:t>
            </a:r>
            <a:r>
              <a:rPr lang="es-ES" dirty="0">
                <a:solidFill>
                  <a:srgbClr val="C00000"/>
                </a:solidFill>
                <a:effectLst/>
                <a:latin typeface="+mj-lt"/>
                <a:ea typeface="Times New Roman" panose="02020603050405020304" pitchFamily="18" charset="0"/>
                <a:cs typeface="Courier New" panose="02070309020205020404" pitchFamily="49" charset="0"/>
              </a:rPr>
              <a:t>acceso</a:t>
            </a: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dirty="0">
                <a:solidFill>
                  <a:srgbClr val="C00000"/>
                </a:solidFill>
                <a:effectLst/>
                <a:latin typeface="+mj-lt"/>
                <a:ea typeface="Times New Roman" panose="02020603050405020304" pitchFamily="18" charset="0"/>
                <a:cs typeface="Courier New" panose="02070309020205020404" pitchFamily="49" charset="0"/>
              </a:rPr>
              <a:t>modificador</a:t>
            </a: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dirty="0">
                <a:solidFill>
                  <a:srgbClr val="C00000"/>
                </a:solidFill>
                <a:effectLst/>
                <a:latin typeface="+mj-lt"/>
                <a:ea typeface="Times New Roman" panose="02020603050405020304" pitchFamily="18" charset="0"/>
                <a:cs typeface="Courier New" panose="02070309020205020404" pitchFamily="49" charset="0"/>
              </a:rPr>
              <a:t>tipo</a:t>
            </a: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i="1" dirty="0">
                <a:solidFill>
                  <a:srgbClr val="000000"/>
                </a:solidFill>
                <a:effectLst/>
                <a:latin typeface="+mj-lt"/>
                <a:ea typeface="Times New Roman" panose="02020603050405020304" pitchFamily="18" charset="0"/>
                <a:cs typeface="Courier New" panose="02070309020205020404" pitchFamily="49" charset="0"/>
              </a:rPr>
              <a:t>nombre</a:t>
            </a: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dirty="0">
                <a:solidFill>
                  <a:srgbClr val="C00000"/>
                </a:solidFill>
                <a:effectLst/>
                <a:latin typeface="+mj-lt"/>
                <a:ea typeface="Times New Roman" panose="02020603050405020304" pitchFamily="18" charset="0"/>
                <a:cs typeface="Courier New" panose="02070309020205020404" pitchFamily="49" charset="0"/>
              </a:rPr>
              <a:t>tipo</a:t>
            </a: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dirty="0" err="1">
                <a:solidFill>
                  <a:srgbClr val="000000"/>
                </a:solidFill>
                <a:effectLst/>
                <a:latin typeface="+mj-lt"/>
                <a:ea typeface="Times New Roman" panose="02020603050405020304" pitchFamily="18" charset="0"/>
                <a:cs typeface="Courier New" panose="02070309020205020404" pitchFamily="49" charset="0"/>
              </a:rPr>
              <a:t>nombreArgumento</a:t>
            </a: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dirty="0">
                <a:solidFill>
                  <a:srgbClr val="C00000"/>
                </a:solidFill>
                <a:effectLst/>
                <a:latin typeface="+mj-lt"/>
                <a:ea typeface="Times New Roman" panose="02020603050405020304" pitchFamily="18" charset="0"/>
                <a:cs typeface="Courier New" panose="02070309020205020404" pitchFamily="49" charset="0"/>
              </a:rPr>
              <a:t>tipo</a:t>
            </a: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dirty="0" err="1">
                <a:solidFill>
                  <a:srgbClr val="000000"/>
                </a:solidFill>
                <a:effectLst/>
                <a:latin typeface="+mj-lt"/>
                <a:ea typeface="Times New Roman" panose="02020603050405020304" pitchFamily="18" charset="0"/>
                <a:cs typeface="Courier New" panose="02070309020205020404" pitchFamily="49" charset="0"/>
              </a:rPr>
              <a:t>nombreArgumento</a:t>
            </a:r>
            <a:r>
              <a:rPr lang="es-ES" dirty="0">
                <a:solidFill>
                  <a:srgbClr val="000000"/>
                </a:solidFill>
                <a:effectLst/>
                <a:latin typeface="+mj-lt"/>
                <a:ea typeface="Times New Roman" panose="02020603050405020304" pitchFamily="18" charset="0"/>
                <a:cs typeface="Courier New" panose="02070309020205020404" pitchFamily="49" charset="0"/>
              </a:rPr>
              <a:t>]…])</a:t>
            </a:r>
            <a:r>
              <a:rPr lang="es-ES" dirty="0">
                <a:latin typeface="+mj-lt"/>
                <a:ea typeface="Times New Roman" panose="02020603050405020304" pitchFamily="18" charset="0"/>
              </a:rPr>
              <a:t> </a:t>
            </a:r>
            <a:r>
              <a:rPr lang="es-ES" dirty="0">
                <a:solidFill>
                  <a:srgbClr val="000000"/>
                </a:solidFill>
                <a:effectLst/>
                <a:latin typeface="+mj-lt"/>
                <a:ea typeface="Times New Roman" panose="02020603050405020304" pitchFamily="18" charset="0"/>
                <a:cs typeface="Courier New" panose="02070309020205020404" pitchFamily="49" charset="0"/>
              </a:rPr>
              <a:t>{</a:t>
            </a:r>
            <a:endParaRPr lang="es-ES" dirty="0">
              <a:effectLst/>
              <a:latin typeface="+mj-lt"/>
              <a:ea typeface="Times New Roman" panose="02020603050405020304" pitchFamily="18" charset="0"/>
            </a:endParaRPr>
          </a:p>
          <a:p>
            <a:pPr>
              <a:lnSpc>
                <a:spcPct val="115000"/>
              </a:lnSpc>
            </a:pP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b="1" i="1" dirty="0">
                <a:solidFill>
                  <a:srgbClr val="0070C0"/>
                </a:solidFill>
                <a:effectLst/>
                <a:latin typeface="+mj-lt"/>
                <a:ea typeface="Times New Roman" panose="02020603050405020304" pitchFamily="18" charset="0"/>
                <a:cs typeface="Courier New" panose="02070309020205020404" pitchFamily="49" charset="0"/>
              </a:rPr>
              <a:t>Bloque de instrucciones</a:t>
            </a:r>
            <a:endParaRPr lang="es-ES" dirty="0">
              <a:effectLst/>
              <a:latin typeface="+mj-lt"/>
              <a:ea typeface="Times New Roman" panose="02020603050405020304" pitchFamily="18" charset="0"/>
            </a:endParaRPr>
          </a:p>
          <a:p>
            <a:pPr>
              <a:lnSpc>
                <a:spcPct val="115000"/>
              </a:lnSpc>
            </a:pP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b="1" dirty="0" err="1">
                <a:solidFill>
                  <a:srgbClr val="C00000"/>
                </a:solidFill>
                <a:effectLst/>
                <a:latin typeface="+mj-lt"/>
                <a:ea typeface="Times New Roman" panose="02020603050405020304" pitchFamily="18" charset="0"/>
                <a:cs typeface="Courier New" panose="02070309020205020404" pitchFamily="49" charset="0"/>
              </a:rPr>
              <a:t>return</a:t>
            </a:r>
            <a:r>
              <a:rPr lang="es-ES" dirty="0">
                <a:solidFill>
                  <a:srgbClr val="000000"/>
                </a:solidFill>
                <a:effectLst/>
                <a:latin typeface="+mj-lt"/>
                <a:ea typeface="Times New Roman" panose="02020603050405020304" pitchFamily="18" charset="0"/>
                <a:cs typeface="Courier New" panose="02070309020205020404" pitchFamily="49" charset="0"/>
              </a:rPr>
              <a:t> valor;</a:t>
            </a:r>
            <a:endParaRPr lang="es-ES" dirty="0">
              <a:effectLst/>
              <a:latin typeface="+mj-lt"/>
              <a:ea typeface="Times New Roman" panose="02020603050405020304" pitchFamily="18" charset="0"/>
            </a:endParaRPr>
          </a:p>
          <a:p>
            <a:r>
              <a:rPr lang="es-ES" dirty="0">
                <a:effectLst/>
                <a:latin typeface="+mj-lt"/>
                <a:ea typeface="Times New Roman" panose="02020603050405020304" pitchFamily="18" charset="0"/>
                <a:cs typeface="Courier New" panose="02070309020205020404" pitchFamily="49" charset="0"/>
              </a:rPr>
              <a:t>}</a:t>
            </a:r>
            <a:endParaRPr lang="es-ES" dirty="0">
              <a:effectLst/>
              <a:latin typeface="+mj-lt"/>
              <a:ea typeface="Times New Roman" panose="02020603050405020304" pitchFamily="18" charset="0"/>
            </a:endParaRPr>
          </a:p>
        </p:txBody>
      </p:sp>
    </p:spTree>
    <p:extLst>
      <p:ext uri="{BB962C8B-B14F-4D97-AF65-F5344CB8AC3E}">
        <p14:creationId xmlns:p14="http://schemas.microsoft.com/office/powerpoint/2010/main" val="77453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en Java - Métodos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31</a:t>
            </a:fld>
            <a:endParaRPr lang="es-ES"/>
          </a:p>
        </p:txBody>
      </p:sp>
      <p:pic>
        <p:nvPicPr>
          <p:cNvPr id="3" name="Imagen 2">
            <a:extLst>
              <a:ext uri="{FF2B5EF4-FFF2-40B4-BE49-F238E27FC236}">
                <a16:creationId xmlns:a16="http://schemas.microsoft.com/office/drawing/2014/main" id="{A4C1BC1D-C69C-4DEF-B2D0-CD7C0870848E}"/>
              </a:ext>
            </a:extLst>
          </p:cNvPr>
          <p:cNvPicPr>
            <a:picLocks noChangeAspect="1"/>
          </p:cNvPicPr>
          <p:nvPr/>
        </p:nvPicPr>
        <p:blipFill>
          <a:blip r:embed="rId3"/>
          <a:stretch>
            <a:fillRect/>
          </a:stretch>
        </p:blipFill>
        <p:spPr>
          <a:xfrm>
            <a:off x="129708" y="5158741"/>
            <a:ext cx="8690764" cy="1294595"/>
          </a:xfrm>
          <a:prstGeom prst="rect">
            <a:avLst/>
          </a:prstGeom>
        </p:spPr>
      </p:pic>
      <p:sp>
        <p:nvSpPr>
          <p:cNvPr id="13" name="CuadroTexto 12">
            <a:extLst>
              <a:ext uri="{FF2B5EF4-FFF2-40B4-BE49-F238E27FC236}">
                <a16:creationId xmlns:a16="http://schemas.microsoft.com/office/drawing/2014/main" id="{8DB75555-90DF-48D6-873D-5D52D88DBDD8}"/>
              </a:ext>
            </a:extLst>
          </p:cNvPr>
          <p:cNvSpPr txBox="1"/>
          <p:nvPr/>
        </p:nvSpPr>
        <p:spPr>
          <a:xfrm>
            <a:off x="263410" y="1227524"/>
            <a:ext cx="8557062" cy="3862596"/>
          </a:xfrm>
          <a:prstGeom prst="rect">
            <a:avLst/>
          </a:prstGeom>
          <a:noFill/>
        </p:spPr>
        <p:txBody>
          <a:bodyPr wrap="square">
            <a:spAutoFit/>
          </a:bodyPr>
          <a:lstStyle/>
          <a:p>
            <a:pPr marL="342900" indent="-342900">
              <a:spcBef>
                <a:spcPts val="600"/>
              </a:spcBef>
              <a:buFont typeface="Wingdings" panose="05000000000000000000" pitchFamily="2" charset="2"/>
              <a:buChar char="ü"/>
            </a:pPr>
            <a:r>
              <a:rPr lang="es-ES" sz="2000" dirty="0">
                <a:solidFill>
                  <a:schemeClr val="accent1"/>
                </a:solidFill>
              </a:rPr>
              <a:t>Modificador de acceso </a:t>
            </a:r>
            <a:r>
              <a:rPr lang="es-ES" sz="2000" dirty="0">
                <a:sym typeface="Wingdings" panose="05000000000000000000" pitchFamily="2" charset="2"/>
              </a:rPr>
              <a:t> </a:t>
            </a:r>
            <a:r>
              <a:rPr lang="es-ES" sz="2000" dirty="0"/>
              <a:t> </a:t>
            </a:r>
            <a:r>
              <a:rPr lang="es-ES" sz="2000" b="1" dirty="0" err="1"/>
              <a:t>public</a:t>
            </a:r>
            <a:r>
              <a:rPr lang="es-ES" sz="2000" dirty="0"/>
              <a:t>, </a:t>
            </a:r>
            <a:r>
              <a:rPr lang="es-ES" sz="2000" b="1" dirty="0" err="1"/>
              <a:t>private</a:t>
            </a:r>
            <a:r>
              <a:rPr lang="es-ES" sz="2000" dirty="0"/>
              <a:t> o no poner nada (dado que es opcional), y en tal caso se asume el modificador de acceso por defecto. </a:t>
            </a:r>
          </a:p>
          <a:p>
            <a:pPr marL="342900" indent="-342900">
              <a:spcBef>
                <a:spcPts val="600"/>
              </a:spcBef>
              <a:buFont typeface="Wingdings" panose="05000000000000000000" pitchFamily="2" charset="2"/>
              <a:buChar char="ü"/>
            </a:pPr>
            <a:r>
              <a:rPr lang="es-ES" sz="2000" dirty="0">
                <a:solidFill>
                  <a:schemeClr val="accent1"/>
                </a:solidFill>
              </a:rPr>
              <a:t>Modificador</a:t>
            </a:r>
            <a:r>
              <a:rPr lang="es-ES" sz="2000" dirty="0"/>
              <a:t> </a:t>
            </a:r>
            <a:r>
              <a:rPr lang="es-ES" sz="2000" dirty="0">
                <a:sym typeface="Wingdings" panose="05000000000000000000" pitchFamily="2" charset="2"/>
              </a:rPr>
              <a:t> </a:t>
            </a:r>
            <a:r>
              <a:rPr lang="es-ES" sz="2000" b="1" dirty="0"/>
              <a:t>final</a:t>
            </a:r>
            <a:r>
              <a:rPr lang="es-ES" sz="2000" dirty="0"/>
              <a:t> o </a:t>
            </a:r>
            <a:r>
              <a:rPr lang="es-ES" sz="2000" b="1" dirty="0" err="1"/>
              <a:t>static</a:t>
            </a:r>
            <a:r>
              <a:rPr lang="es-ES" sz="2000" dirty="0"/>
              <a:t> (o ambas). Opcional.</a:t>
            </a:r>
          </a:p>
          <a:p>
            <a:pPr marL="342900" indent="-342900">
              <a:spcBef>
                <a:spcPts val="600"/>
              </a:spcBef>
              <a:buFont typeface="Wingdings" panose="05000000000000000000" pitchFamily="2" charset="2"/>
              <a:buChar char="ü"/>
            </a:pPr>
            <a:r>
              <a:rPr lang="es-ES" sz="2000" dirty="0">
                <a:solidFill>
                  <a:schemeClr val="accent1"/>
                </a:solidFill>
              </a:rPr>
              <a:t>Tipo</a:t>
            </a:r>
            <a:r>
              <a:rPr lang="es-ES" sz="2000" dirty="0"/>
              <a:t> </a:t>
            </a:r>
            <a:r>
              <a:rPr lang="es-ES" sz="2000" dirty="0">
                <a:sym typeface="Wingdings" panose="05000000000000000000" pitchFamily="2" charset="2"/>
              </a:rPr>
              <a:t></a:t>
            </a:r>
            <a:r>
              <a:rPr lang="es-ES" sz="2000" dirty="0"/>
              <a:t> un método o función siempre retorna algo, por lo que es obligatorio declararle un tipo, que podría ser un entero, booleano o cualquiera de los tipos que consideremos. </a:t>
            </a:r>
          </a:p>
          <a:p>
            <a:pPr marL="342900" indent="-342900">
              <a:spcBef>
                <a:spcPts val="600"/>
              </a:spcBef>
              <a:buFont typeface="Wingdings" panose="05000000000000000000" pitchFamily="2" charset="2"/>
              <a:buChar char="ü"/>
            </a:pPr>
            <a:r>
              <a:rPr lang="es-ES" sz="2000" dirty="0">
                <a:solidFill>
                  <a:schemeClr val="accent1"/>
                </a:solidFill>
              </a:rPr>
              <a:t>Nombre</a:t>
            </a:r>
            <a:r>
              <a:rPr lang="es-ES" sz="2000" dirty="0"/>
              <a:t> </a:t>
            </a:r>
            <a:r>
              <a:rPr lang="es-ES" sz="2000" dirty="0">
                <a:sym typeface="Wingdings" panose="05000000000000000000" pitchFamily="2" charset="2"/>
              </a:rPr>
              <a:t> </a:t>
            </a:r>
            <a:r>
              <a:rPr lang="es-ES" sz="2000" dirty="0"/>
              <a:t>para poder identificar y llamar (invocar) al método durante la ejecución. </a:t>
            </a:r>
          </a:p>
          <a:p>
            <a:pPr marL="342900" indent="-342900">
              <a:spcBef>
                <a:spcPts val="600"/>
              </a:spcBef>
              <a:buFont typeface="Wingdings" panose="05000000000000000000" pitchFamily="2" charset="2"/>
              <a:buChar char="ü"/>
            </a:pPr>
            <a:r>
              <a:rPr lang="es-ES" sz="2000" dirty="0">
                <a:solidFill>
                  <a:schemeClr val="accent1"/>
                </a:solidFill>
              </a:rPr>
              <a:t>Argumentos o parámetros </a:t>
            </a:r>
            <a:r>
              <a:rPr lang="es-ES" sz="2000" dirty="0">
                <a:sym typeface="Wingdings" panose="05000000000000000000" pitchFamily="2" charset="2"/>
              </a:rPr>
              <a:t> Entre paréntesis. Opcional</a:t>
            </a:r>
            <a:r>
              <a:rPr lang="es-ES" sz="2000" dirty="0"/>
              <a:t>. </a:t>
            </a:r>
          </a:p>
          <a:p>
            <a:pPr>
              <a:spcBef>
                <a:spcPts val="600"/>
              </a:spcBef>
            </a:pPr>
            <a:r>
              <a:rPr lang="es-ES" sz="2000" dirty="0"/>
              <a:t>El funcionamiento del método se define entre </a:t>
            </a:r>
            <a:r>
              <a:rPr lang="es-ES" sz="2000" b="1" dirty="0"/>
              <a:t>llaves</a:t>
            </a:r>
            <a:r>
              <a:rPr lang="es-ES" sz="2000" dirty="0"/>
              <a:t>, de forma que lo que esté dentro de las llaves es parte del cuerpo del método y se ejecuta hasta el </a:t>
            </a:r>
            <a:r>
              <a:rPr lang="es-ES" sz="2000" b="1" dirty="0" err="1"/>
              <a:t>return</a:t>
            </a:r>
            <a:r>
              <a:rPr lang="es-ES" sz="2000" dirty="0"/>
              <a:t>.</a:t>
            </a:r>
          </a:p>
        </p:txBody>
      </p:sp>
    </p:spTree>
    <p:extLst>
      <p:ext uri="{BB962C8B-B14F-4D97-AF65-F5344CB8AC3E}">
        <p14:creationId xmlns:p14="http://schemas.microsoft.com/office/powerpoint/2010/main" val="109424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en Java - Métodos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32</a:t>
            </a:fld>
            <a:endParaRPr lang="es-ES"/>
          </a:p>
        </p:txBody>
      </p:sp>
      <p:sp>
        <p:nvSpPr>
          <p:cNvPr id="13" name="CuadroTexto 12">
            <a:extLst>
              <a:ext uri="{FF2B5EF4-FFF2-40B4-BE49-F238E27FC236}">
                <a16:creationId xmlns:a16="http://schemas.microsoft.com/office/drawing/2014/main" id="{8DB75555-90DF-48D6-873D-5D52D88DBDD8}"/>
              </a:ext>
            </a:extLst>
          </p:cNvPr>
          <p:cNvSpPr txBox="1"/>
          <p:nvPr/>
        </p:nvSpPr>
        <p:spPr>
          <a:xfrm>
            <a:off x="263410" y="1124683"/>
            <a:ext cx="8557062" cy="5355312"/>
          </a:xfrm>
          <a:prstGeom prst="rect">
            <a:avLst/>
          </a:prstGeom>
          <a:noFill/>
        </p:spPr>
        <p:txBody>
          <a:bodyPr wrap="square">
            <a:spAutoFit/>
          </a:bodyPr>
          <a:lstStyle/>
          <a:p>
            <a:pPr>
              <a:spcBef>
                <a:spcPts val="600"/>
              </a:spcBef>
              <a:spcAft>
                <a:spcPts val="600"/>
              </a:spcAft>
            </a:pPr>
            <a:r>
              <a:rPr lang="es-ES" sz="2400" dirty="0"/>
              <a:t>Debes tener en cuenta tres cosas importantes con la sentencia </a:t>
            </a:r>
            <a:r>
              <a:rPr lang="es-ES" sz="2400" b="1" dirty="0" err="1">
                <a:solidFill>
                  <a:schemeClr val="accent1"/>
                </a:solidFill>
              </a:rPr>
              <a:t>return</a:t>
            </a:r>
            <a:r>
              <a:rPr lang="es-ES" sz="2400" dirty="0"/>
              <a:t>:</a:t>
            </a:r>
          </a:p>
          <a:p>
            <a:pPr marL="342900" indent="-342900">
              <a:spcBef>
                <a:spcPts val="600"/>
              </a:spcBef>
              <a:spcAft>
                <a:spcPts val="600"/>
              </a:spcAft>
              <a:buFont typeface="Wingdings" panose="05000000000000000000" pitchFamily="2" charset="2"/>
              <a:buChar char="ü"/>
            </a:pPr>
            <a:r>
              <a:rPr lang="es-ES" sz="2400" dirty="0"/>
              <a:t>Cualquier instrucción que se encuentre después de la ejecución de </a:t>
            </a:r>
            <a:r>
              <a:rPr lang="es-ES" sz="2400" dirty="0" err="1"/>
              <a:t>return</a:t>
            </a:r>
            <a:r>
              <a:rPr lang="es-ES" sz="2400" dirty="0"/>
              <a:t>, NO será ejecutada. Es común encontrar funciones con múltiples sentencias </a:t>
            </a:r>
            <a:r>
              <a:rPr lang="es-ES" sz="2400" dirty="0" err="1"/>
              <a:t>return</a:t>
            </a:r>
            <a:r>
              <a:rPr lang="es-ES" sz="2400" dirty="0"/>
              <a:t> en el interior de condicionales, pero una vez que el código ejecuta una sentencia </a:t>
            </a:r>
            <a:r>
              <a:rPr lang="es-ES" sz="2400" dirty="0" err="1"/>
              <a:t>return</a:t>
            </a:r>
            <a:r>
              <a:rPr lang="es-ES" sz="2400" dirty="0"/>
              <a:t>, lo que haya después no se ejecutará.</a:t>
            </a:r>
          </a:p>
          <a:p>
            <a:pPr marL="342900" indent="-342900">
              <a:spcBef>
                <a:spcPts val="600"/>
              </a:spcBef>
              <a:spcAft>
                <a:spcPts val="600"/>
              </a:spcAft>
              <a:buFont typeface="Wingdings" panose="05000000000000000000" pitchFamily="2" charset="2"/>
              <a:buChar char="ü"/>
            </a:pPr>
            <a:r>
              <a:rPr lang="es-ES" sz="2400" dirty="0"/>
              <a:t>El tipo de valor que se retorna en una función debe coincidir con el tipo declarado en la función, es decir, si se declara </a:t>
            </a:r>
            <a:r>
              <a:rPr lang="es-ES" sz="2400" dirty="0" err="1"/>
              <a:t>int</a:t>
            </a:r>
            <a:r>
              <a:rPr lang="es-ES" sz="2400" dirty="0"/>
              <a:t>, el valor retornado debe ser un número entero.</a:t>
            </a:r>
          </a:p>
          <a:p>
            <a:pPr marL="342900" indent="-342900">
              <a:spcBef>
                <a:spcPts val="600"/>
              </a:spcBef>
              <a:spcAft>
                <a:spcPts val="600"/>
              </a:spcAft>
              <a:buFont typeface="Wingdings" panose="05000000000000000000" pitchFamily="2" charset="2"/>
              <a:buChar char="ü"/>
            </a:pPr>
            <a:r>
              <a:rPr lang="es-ES" sz="2400" dirty="0"/>
              <a:t>En el caso de los procedimientos (</a:t>
            </a:r>
            <a:r>
              <a:rPr lang="es-ES" sz="2400" dirty="0" err="1"/>
              <a:t>void</a:t>
            </a:r>
            <a:r>
              <a:rPr lang="es-ES" sz="2400" dirty="0"/>
              <a:t>) podemos usar la sentencia </a:t>
            </a:r>
            <a:r>
              <a:rPr lang="es-ES" sz="2400" dirty="0" err="1"/>
              <a:t>return</a:t>
            </a:r>
            <a:r>
              <a:rPr lang="es-ES" sz="2400" dirty="0"/>
              <a:t> pero sin ningún tipo de valor, sólo la usaríamos como una manera de terminar la ejecución del procedimiento.</a:t>
            </a:r>
          </a:p>
        </p:txBody>
      </p:sp>
    </p:spTree>
    <p:extLst>
      <p:ext uri="{BB962C8B-B14F-4D97-AF65-F5344CB8AC3E}">
        <p14:creationId xmlns:p14="http://schemas.microsoft.com/office/powerpoint/2010/main" val="67275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en Java – Invocación de funciones y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proced</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33</a:t>
            </a:fld>
            <a:endParaRPr lang="es-ES"/>
          </a:p>
        </p:txBody>
      </p:sp>
      <p:sp>
        <p:nvSpPr>
          <p:cNvPr id="13" name="CuadroTexto 12">
            <a:extLst>
              <a:ext uri="{FF2B5EF4-FFF2-40B4-BE49-F238E27FC236}">
                <a16:creationId xmlns:a16="http://schemas.microsoft.com/office/drawing/2014/main" id="{8DB75555-90DF-48D6-873D-5D52D88DBDD8}"/>
              </a:ext>
            </a:extLst>
          </p:cNvPr>
          <p:cNvSpPr txBox="1"/>
          <p:nvPr/>
        </p:nvSpPr>
        <p:spPr>
          <a:xfrm>
            <a:off x="263410" y="1124683"/>
            <a:ext cx="8557062" cy="5632311"/>
          </a:xfrm>
          <a:prstGeom prst="rect">
            <a:avLst/>
          </a:prstGeom>
          <a:noFill/>
        </p:spPr>
        <p:txBody>
          <a:bodyPr wrap="square">
            <a:spAutoFit/>
          </a:bodyPr>
          <a:lstStyle/>
          <a:p>
            <a:pPr>
              <a:spcBef>
                <a:spcPts val="600"/>
              </a:spcBef>
              <a:spcAft>
                <a:spcPts val="600"/>
              </a:spcAft>
            </a:pPr>
            <a:r>
              <a:rPr lang="es-ES" sz="2000" dirty="0"/>
              <a:t>Invocar o llamar funciones en Java es sencillo, sólo necesitas el nombre del método o función y enviarle el valor a los parámetros. Algunos detalles:</a:t>
            </a:r>
          </a:p>
          <a:p>
            <a:pPr marL="285750" indent="-285750">
              <a:spcBef>
                <a:spcPts val="600"/>
              </a:spcBef>
              <a:spcAft>
                <a:spcPts val="600"/>
              </a:spcAft>
              <a:buFont typeface="Wingdings" panose="05000000000000000000" pitchFamily="2" charset="2"/>
              <a:buChar char="ü"/>
            </a:pPr>
            <a:r>
              <a:rPr lang="es-ES" sz="2000" dirty="0"/>
              <a:t>El nombre en la declaración y en la invocación deben coincidir exactamente.</a:t>
            </a:r>
          </a:p>
          <a:p>
            <a:pPr marL="285750" indent="-285750">
              <a:spcBef>
                <a:spcPts val="600"/>
              </a:spcBef>
              <a:spcAft>
                <a:spcPts val="600"/>
              </a:spcAft>
              <a:buFont typeface="Wingdings" panose="05000000000000000000" pitchFamily="2" charset="2"/>
              <a:buChar char="ü"/>
            </a:pPr>
            <a:r>
              <a:rPr lang="es-ES" sz="2000" dirty="0"/>
              <a:t>El orden de los parámetros y el tipo debe coincidir. Hay que ser cuidadosos al momento de enviar los parámetros, debemos hacerlo en el mismo orden en el que fueron declarados y deben ser del mismo tipo.</a:t>
            </a:r>
          </a:p>
          <a:p>
            <a:pPr marL="285750" indent="-285750">
              <a:spcBef>
                <a:spcPts val="600"/>
              </a:spcBef>
              <a:spcAft>
                <a:spcPts val="600"/>
              </a:spcAft>
              <a:buFont typeface="Wingdings" panose="05000000000000000000" pitchFamily="2" charset="2"/>
              <a:buChar char="ü"/>
            </a:pPr>
            <a:r>
              <a:rPr lang="es-ES" sz="2000" dirty="0"/>
              <a:t>Si una función no recibe parámetros, simplemente no ponemos nada en el interior de los paréntesis, pero SIEMPRE debemos poner los paréntesis.</a:t>
            </a:r>
          </a:p>
          <a:p>
            <a:pPr marL="285750" indent="-285750">
              <a:spcBef>
                <a:spcPts val="600"/>
              </a:spcBef>
              <a:spcAft>
                <a:spcPts val="600"/>
              </a:spcAft>
              <a:buFont typeface="Wingdings" panose="05000000000000000000" pitchFamily="2" charset="2"/>
              <a:buChar char="ü"/>
            </a:pPr>
            <a:r>
              <a:rPr lang="es-ES" sz="2000" dirty="0"/>
              <a:t>Invocar una función sigue siendo una sentencia común y corriente en Java, por lo que debe finalizar con ‘;’ como siempre.</a:t>
            </a:r>
          </a:p>
          <a:p>
            <a:pPr marL="285750" indent="-285750">
              <a:spcBef>
                <a:spcPts val="600"/>
              </a:spcBef>
              <a:spcAft>
                <a:spcPts val="600"/>
              </a:spcAft>
              <a:buFont typeface="Wingdings" panose="05000000000000000000" pitchFamily="2" charset="2"/>
              <a:buChar char="ü"/>
            </a:pPr>
            <a:r>
              <a:rPr lang="es-ES" sz="2000" dirty="0"/>
              <a:t>El valor retornado por un función puede ser asignado a una variable del mismo tipo, pero no podemos hacer esto con un procedimiento, pues no retornan valor alguno.</a:t>
            </a:r>
          </a:p>
          <a:p>
            <a:pPr marL="285750" indent="-285750">
              <a:spcBef>
                <a:spcPts val="600"/>
              </a:spcBef>
              <a:spcAft>
                <a:spcPts val="600"/>
              </a:spcAft>
              <a:buFont typeface="Wingdings" panose="05000000000000000000" pitchFamily="2" charset="2"/>
              <a:buChar char="ü"/>
            </a:pPr>
            <a:r>
              <a:rPr lang="es-ES" sz="2000" dirty="0"/>
              <a:t>Una función puede llamar a otra dentro de sí misma o incluso puede ser enviada como parámetro a otra.</a:t>
            </a:r>
          </a:p>
        </p:txBody>
      </p:sp>
    </p:spTree>
    <p:extLst>
      <p:ext uri="{BB962C8B-B14F-4D97-AF65-F5344CB8AC3E}">
        <p14:creationId xmlns:p14="http://schemas.microsoft.com/office/powerpoint/2010/main" val="170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en Java – Ejemplo invocación</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34</a:t>
            </a:fld>
            <a:endParaRPr lang="es-ES"/>
          </a:p>
        </p:txBody>
      </p:sp>
      <p:pic>
        <p:nvPicPr>
          <p:cNvPr id="2" name="Imagen 1">
            <a:extLst>
              <a:ext uri="{FF2B5EF4-FFF2-40B4-BE49-F238E27FC236}">
                <a16:creationId xmlns:a16="http://schemas.microsoft.com/office/drawing/2014/main" id="{49341C99-F0B1-4EA0-88E1-6FF276272674}"/>
              </a:ext>
            </a:extLst>
          </p:cNvPr>
          <p:cNvPicPr>
            <a:picLocks noChangeAspect="1"/>
          </p:cNvPicPr>
          <p:nvPr/>
        </p:nvPicPr>
        <p:blipFill>
          <a:blip r:embed="rId3"/>
          <a:stretch>
            <a:fillRect/>
          </a:stretch>
        </p:blipFill>
        <p:spPr>
          <a:xfrm>
            <a:off x="457200" y="1152060"/>
            <a:ext cx="6851104" cy="5565528"/>
          </a:xfrm>
          <a:prstGeom prst="rect">
            <a:avLst/>
          </a:prstGeom>
        </p:spPr>
      </p:pic>
    </p:spTree>
    <p:extLst>
      <p:ext uri="{BB962C8B-B14F-4D97-AF65-F5344CB8AC3E}">
        <p14:creationId xmlns:p14="http://schemas.microsoft.com/office/powerpoint/2010/main" val="215864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Prueba y depuración de aplicaciones</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72126"/>
            <a:ext cx="8352928" cy="1323439"/>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a:t>Se llama </a:t>
            </a:r>
            <a:r>
              <a:rPr lang="es-ES" sz="2000" b="1"/>
              <a:t>prueba de software </a:t>
            </a:r>
            <a:r>
              <a:rPr lang="es-ES" sz="2000"/>
              <a:t>o </a:t>
            </a:r>
            <a:r>
              <a:rPr lang="es-ES" sz="2000" b="1" i="1" err="1">
                <a:solidFill>
                  <a:srgbClr val="0000CC"/>
                </a:solidFill>
              </a:rPr>
              <a:t>testing</a:t>
            </a:r>
            <a:r>
              <a:rPr lang="es-ES" sz="2000">
                <a:solidFill>
                  <a:srgbClr val="0000CC"/>
                </a:solidFill>
              </a:rPr>
              <a:t> </a:t>
            </a:r>
            <a:r>
              <a:rPr lang="es-ES" sz="2000"/>
              <a:t>al conjunto de procesos que permiten </a:t>
            </a:r>
            <a:r>
              <a:rPr lang="es-ES" sz="2000" b="1"/>
              <a:t>verificar</a:t>
            </a:r>
            <a:r>
              <a:rPr lang="es-ES" sz="2000"/>
              <a:t> y </a:t>
            </a:r>
            <a:r>
              <a:rPr lang="es-ES" sz="2000" b="1"/>
              <a:t>validar</a:t>
            </a:r>
            <a:r>
              <a:rPr lang="es-ES" sz="2000"/>
              <a:t> la calidad de un producto software identificando errores de diseño e implementación (que el programa no hace exactamente lo que se pedía o lo hace pero de forma incorrecta). </a:t>
            </a:r>
          </a:p>
        </p:txBody>
      </p:sp>
      <p:pic>
        <p:nvPicPr>
          <p:cNvPr id="7" name="Picture 2"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3381" y="2996952"/>
            <a:ext cx="3917237" cy="1632181"/>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395536" y="4869160"/>
            <a:ext cx="8352928" cy="1768176"/>
          </a:xfrm>
          <a:prstGeom prst="rect">
            <a:avLst/>
          </a:prstGeom>
          <a:solidFill>
            <a:schemeClr val="bg1"/>
          </a:solidFill>
        </p:spPr>
        <p:txBody>
          <a:bodyPr wrap="square" rtlCol="0">
            <a:spAutoFit/>
          </a:bodyPr>
          <a:lstStyle/>
          <a:p>
            <a:pPr marL="366713" indent="-285750" algn="just">
              <a:lnSpc>
                <a:spcPct val="110000"/>
              </a:lnSpc>
              <a:buClr>
                <a:srgbClr val="0000CC"/>
              </a:buClr>
              <a:buFont typeface="Wingdings" panose="05000000000000000000" pitchFamily="2" charset="2"/>
              <a:buChar char="Ø"/>
            </a:pPr>
            <a:r>
              <a:rPr lang="es-ES" sz="2000"/>
              <a:t>Es habitual que los errores se originen con mayor frecuencia en las primeras fases del desarrollo. Más del 80% de los errores cometidos provienen de las primeras fase del ciclo de vida (</a:t>
            </a:r>
            <a:r>
              <a:rPr lang="es-ES" sz="2000" i="1"/>
              <a:t>análisis de requisitos</a:t>
            </a:r>
            <a:r>
              <a:rPr lang="es-ES" sz="2000"/>
              <a:t> y </a:t>
            </a:r>
            <a:r>
              <a:rPr lang="es-ES" sz="2000" i="1"/>
              <a:t>diseño funcional y técnico</a:t>
            </a:r>
            <a:r>
              <a:rPr lang="es-ES" sz="2000"/>
              <a:t>). Además, el coste de corregir dichos errores crece exponencialmente según avanza el proyecto.</a:t>
            </a:r>
          </a:p>
        </p:txBody>
      </p:sp>
      <p:sp>
        <p:nvSpPr>
          <p:cNvPr id="3" name="2 Marcador de número de diapositiva"/>
          <p:cNvSpPr>
            <a:spLocks noGrp="1"/>
          </p:cNvSpPr>
          <p:nvPr>
            <p:ph type="sldNum" sz="quarter" idx="12"/>
          </p:nvPr>
        </p:nvSpPr>
        <p:spPr/>
        <p:txBody>
          <a:bodyPr/>
          <a:lstStyle/>
          <a:p>
            <a:fld id="{132FADFE-3B8F-471C-ABF0-DBC7717ECBBC}" type="slidenum">
              <a:rPr lang="es-ES" smtClean="0"/>
              <a:t>35</a:t>
            </a:fld>
            <a:endParaRPr lang="es-ES"/>
          </a:p>
        </p:txBody>
      </p:sp>
    </p:spTree>
    <p:extLst>
      <p:ext uri="{BB962C8B-B14F-4D97-AF65-F5344CB8AC3E}">
        <p14:creationId xmlns:p14="http://schemas.microsoft.com/office/powerpoint/2010/main" val="193198138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6" presetClass="entr" presetSubtype="32"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out)">
                                      <p:cBhvr>
                                        <p:cTn id="19" dur="2000"/>
                                        <p:tgtEl>
                                          <p:spTgt spid="7"/>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Prueba y depuración de aplicaciones</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Rectángulo"/>
          <p:cNvSpPr/>
          <p:nvPr/>
        </p:nvSpPr>
        <p:spPr>
          <a:xfrm>
            <a:off x="381454" y="1412776"/>
            <a:ext cx="8352928" cy="1015663"/>
          </a:xfrm>
          <a:prstGeom prst="rect">
            <a:avLst/>
          </a:prstGeom>
        </p:spPr>
        <p:txBody>
          <a:bodyPr wrap="square">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a:t>Se pretenden detectar </a:t>
            </a:r>
            <a:r>
              <a:rPr lang="es-ES" sz="2000" b="1"/>
              <a:t>bugs</a:t>
            </a:r>
            <a:r>
              <a:rPr lang="es-ES" sz="2000"/>
              <a:t> (fallos en la semántica del código de la aplicación en el lenguaje en que se programase) y </a:t>
            </a:r>
            <a:r>
              <a:rPr lang="es-ES" sz="2000" b="1"/>
              <a:t>defectos de forma </a:t>
            </a:r>
            <a:r>
              <a:rPr lang="es-ES" sz="2000"/>
              <a:t>(que el programa no realice lo que el usuario espera)</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231" y="2852936"/>
            <a:ext cx="5020990" cy="2271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CuadroTexto"/>
          <p:cNvSpPr txBox="1"/>
          <p:nvPr/>
        </p:nvSpPr>
        <p:spPr>
          <a:xfrm>
            <a:off x="755576" y="5589240"/>
            <a:ext cx="7992888" cy="667940"/>
          </a:xfrm>
          <a:prstGeom prst="rect">
            <a:avLst/>
          </a:prstGeom>
          <a:solidFill>
            <a:schemeClr val="accent6">
              <a:lumMod val="40000"/>
              <a:lumOff val="60000"/>
            </a:schemeClr>
          </a:solidFill>
        </p:spPr>
        <p:txBody>
          <a:bodyPr wrap="square" rtlCol="0">
            <a:spAutoFit/>
          </a:bodyPr>
          <a:lstStyle/>
          <a:p>
            <a:pPr marL="80963" algn="just">
              <a:lnSpc>
                <a:spcPct val="114000"/>
              </a:lnSpc>
              <a:buClr>
                <a:srgbClr val="0000CC"/>
              </a:buClr>
            </a:pPr>
            <a:r>
              <a:rPr lang="es-ES" sz="1700" i="1">
                <a:latin typeface="Bookman Old Style" panose="02050604050505020204" pitchFamily="18" charset="0"/>
              </a:rPr>
              <a:t>El </a:t>
            </a:r>
            <a:r>
              <a:rPr lang="es-ES" sz="1700" i="1" err="1">
                <a:latin typeface="Bookman Old Style" panose="02050604050505020204" pitchFamily="18" charset="0"/>
              </a:rPr>
              <a:t>testing</a:t>
            </a:r>
            <a:r>
              <a:rPr lang="es-ES" sz="1700" i="1">
                <a:latin typeface="Bookman Old Style" panose="02050604050505020204" pitchFamily="18" charset="0"/>
              </a:rPr>
              <a:t> puede probar la presencia de errores pero no la ausencia de ellos </a:t>
            </a:r>
            <a:r>
              <a:rPr lang="es-ES" sz="1700" i="1">
                <a:latin typeface="Arial Narrow" panose="020B0606020202030204" pitchFamily="34" charset="0"/>
                <a:cs typeface="Arial" panose="020B0604020202020204" pitchFamily="34" charset="0"/>
              </a:rPr>
              <a:t>(</a:t>
            </a:r>
            <a:r>
              <a:rPr lang="es-ES" sz="1700" i="1" err="1">
                <a:latin typeface="Arial Narrow" panose="020B0606020202030204" pitchFamily="34" charset="0"/>
                <a:cs typeface="Arial" panose="020B0604020202020204" pitchFamily="34" charset="0"/>
              </a:rPr>
              <a:t>Edsger</a:t>
            </a:r>
            <a:r>
              <a:rPr lang="es-ES" sz="1700" i="1">
                <a:latin typeface="Arial Narrow" panose="020B0606020202030204" pitchFamily="34" charset="0"/>
                <a:cs typeface="Arial" panose="020B0604020202020204" pitchFamily="34" charset="0"/>
              </a:rPr>
              <a:t> </a:t>
            </a:r>
            <a:r>
              <a:rPr lang="es-ES" sz="1700" i="1" err="1">
                <a:latin typeface="Arial Narrow" panose="020B0606020202030204" pitchFamily="34" charset="0"/>
                <a:cs typeface="Arial" panose="020B0604020202020204" pitchFamily="34" charset="0"/>
              </a:rPr>
              <a:t>Dijkstra</a:t>
            </a:r>
            <a:r>
              <a:rPr lang="es-ES" sz="1700" i="1">
                <a:latin typeface="Arial Narrow" panose="020B0606020202030204" pitchFamily="34" charset="0"/>
                <a:cs typeface="Arial" panose="020B0604020202020204" pitchFamily="34" charset="0"/>
              </a:rPr>
              <a:t>).</a:t>
            </a:r>
          </a:p>
        </p:txBody>
      </p:sp>
      <p:sp>
        <p:nvSpPr>
          <p:cNvPr id="2" name="1 Marcador de número de diapositiva"/>
          <p:cNvSpPr>
            <a:spLocks noGrp="1"/>
          </p:cNvSpPr>
          <p:nvPr>
            <p:ph type="sldNum" sz="quarter" idx="12"/>
          </p:nvPr>
        </p:nvSpPr>
        <p:spPr/>
        <p:txBody>
          <a:bodyPr/>
          <a:lstStyle/>
          <a:p>
            <a:fld id="{132FADFE-3B8F-471C-ABF0-DBC7717ECBBC}" type="slidenum">
              <a:rPr lang="es-ES" smtClean="0"/>
              <a:t>36</a:t>
            </a:fld>
            <a:endParaRPr lang="es-ES"/>
          </a:p>
        </p:txBody>
      </p:sp>
    </p:spTree>
    <p:extLst>
      <p:ext uri="{BB962C8B-B14F-4D97-AF65-F5344CB8AC3E}">
        <p14:creationId xmlns:p14="http://schemas.microsoft.com/office/powerpoint/2010/main" val="41507222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4" presetClass="entr" presetSubtype="32"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box(out)">
                                      <p:cBhvr>
                                        <p:cTn id="10" dur="2000"/>
                                        <p:tgtEl>
                                          <p:spTgt spid="3074"/>
                                        </p:tgtEl>
                                      </p:cBhvr>
                                    </p:animEffect>
                                  </p:childTnLst>
                                </p:cTn>
                              </p:par>
                            </p:childTnLst>
                          </p:cTn>
                        </p:par>
                        <p:par>
                          <p:cTn id="11" fill="hold">
                            <p:stCondLst>
                              <p:cond delay="20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Prueba y depuración de aplicaciones</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7 CuadroTexto"/>
          <p:cNvSpPr txBox="1"/>
          <p:nvPr/>
        </p:nvSpPr>
        <p:spPr>
          <a:xfrm>
            <a:off x="251520" y="1340768"/>
            <a:ext cx="8496944" cy="4854470"/>
          </a:xfrm>
          <a:prstGeom prst="rect">
            <a:avLst/>
          </a:prstGeom>
          <a:solidFill>
            <a:schemeClr val="bg1"/>
          </a:solidFill>
        </p:spPr>
        <p:txBody>
          <a:bodyPr wrap="square" rtlCol="0">
            <a:spAutoFit/>
          </a:bodyPr>
          <a:lstStyle/>
          <a:p>
            <a:pPr marL="366713" indent="-285750" algn="just">
              <a:lnSpc>
                <a:spcPct val="114000"/>
              </a:lnSpc>
              <a:spcBef>
                <a:spcPts val="200"/>
              </a:spcBef>
              <a:spcAft>
                <a:spcPts val="600"/>
              </a:spcAft>
              <a:buClr>
                <a:srgbClr val="0000CC"/>
              </a:buClr>
              <a:buFont typeface="Wingdings" panose="05000000000000000000" pitchFamily="2" charset="2"/>
              <a:buChar char="Ø"/>
            </a:pPr>
            <a:r>
              <a:rPr lang="es-ES"/>
              <a:t>Razones por las que se producen esos </a:t>
            </a:r>
            <a:r>
              <a:rPr lang="es-ES" i="1"/>
              <a:t>errores de programación </a:t>
            </a:r>
            <a:r>
              <a:rPr lang="es-ES"/>
              <a:t>(</a:t>
            </a:r>
            <a:r>
              <a:rPr lang="es-ES" i="1">
                <a:solidFill>
                  <a:srgbClr val="0000CC"/>
                </a:solidFill>
              </a:rPr>
              <a:t>bugs</a:t>
            </a:r>
            <a:r>
              <a:rPr lang="es-ES"/>
              <a:t>) o esos </a:t>
            </a:r>
            <a:r>
              <a:rPr lang="es-ES" i="1">
                <a:solidFill>
                  <a:srgbClr val="0000CC"/>
                </a:solidFill>
              </a:rPr>
              <a:t>defectos de forma</a:t>
            </a:r>
            <a:r>
              <a:rPr lang="es-ES"/>
              <a:t>:</a:t>
            </a:r>
          </a:p>
          <a:p>
            <a:pPr marL="720725" lvl="1" indent="-342900" algn="just">
              <a:lnSpc>
                <a:spcPct val="114000"/>
              </a:lnSpc>
              <a:spcBef>
                <a:spcPts val="200"/>
              </a:spcBef>
              <a:spcAft>
                <a:spcPts val="200"/>
              </a:spcAft>
              <a:buClr>
                <a:srgbClr val="0000CC"/>
              </a:buClr>
              <a:buFont typeface="Wingdings" panose="05000000000000000000" pitchFamily="2" charset="2"/>
              <a:buChar char="ü"/>
            </a:pPr>
            <a:r>
              <a:rPr lang="es-ES"/>
              <a:t>Poca o falta de </a:t>
            </a:r>
            <a:r>
              <a:rPr lang="es-ES" b="1"/>
              <a:t>comunicación</a:t>
            </a:r>
            <a:r>
              <a:rPr lang="es-ES"/>
              <a:t> entre diferentes individuos que intervienen en el proceso de desarrollo (cliente, analistas, diseñadores, programadores…)</a:t>
            </a:r>
          </a:p>
          <a:p>
            <a:pPr marL="720725" lvl="1" indent="-342900" algn="just">
              <a:lnSpc>
                <a:spcPct val="114000"/>
              </a:lnSpc>
              <a:spcBef>
                <a:spcPts val="200"/>
              </a:spcBef>
              <a:spcAft>
                <a:spcPts val="200"/>
              </a:spcAft>
              <a:buClr>
                <a:srgbClr val="0000CC"/>
              </a:buClr>
              <a:buFont typeface="Wingdings" panose="05000000000000000000" pitchFamily="2" charset="2"/>
              <a:buChar char="ü"/>
            </a:pPr>
            <a:r>
              <a:rPr lang="es-ES" b="1"/>
              <a:t>Complejidad del software</a:t>
            </a:r>
            <a:r>
              <a:rPr lang="es-ES"/>
              <a:t>, con poca reutilización de código y que requiere personas muy expertas.</a:t>
            </a:r>
          </a:p>
          <a:p>
            <a:pPr marL="720725" lvl="1" indent="-342900" algn="just">
              <a:lnSpc>
                <a:spcPct val="114000"/>
              </a:lnSpc>
              <a:spcBef>
                <a:spcPts val="200"/>
              </a:spcBef>
              <a:spcAft>
                <a:spcPts val="200"/>
              </a:spcAft>
              <a:buClr>
                <a:srgbClr val="0000CC"/>
              </a:buClr>
              <a:buFont typeface="Wingdings" panose="05000000000000000000" pitchFamily="2" charset="2"/>
              <a:buChar char="ü"/>
            </a:pPr>
            <a:r>
              <a:rPr lang="es-ES" b="1"/>
              <a:t>Errores de programación</a:t>
            </a:r>
            <a:r>
              <a:rPr lang="es-ES"/>
              <a:t>. Los programadores son uno de los principales factores (excesiva confianza, ego…)</a:t>
            </a:r>
          </a:p>
          <a:p>
            <a:pPr marL="720725" lvl="1" indent="-342900" algn="just">
              <a:lnSpc>
                <a:spcPct val="114000"/>
              </a:lnSpc>
              <a:spcBef>
                <a:spcPts val="200"/>
              </a:spcBef>
              <a:spcAft>
                <a:spcPts val="200"/>
              </a:spcAft>
              <a:buClr>
                <a:srgbClr val="0000CC"/>
              </a:buClr>
              <a:buFont typeface="Wingdings" panose="05000000000000000000" pitchFamily="2" charset="2"/>
              <a:buChar char="ü"/>
            </a:pPr>
            <a:r>
              <a:rPr lang="es-ES" b="1"/>
              <a:t>Cambios</a:t>
            </a:r>
            <a:r>
              <a:rPr lang="es-ES"/>
              <a:t> continuos durante el desarrollo del software en cuanto a requerimientos del mismo que conllevan a constantes rediseños y </a:t>
            </a:r>
            <a:r>
              <a:rPr lang="es-ES" err="1"/>
              <a:t>replanificaciones</a:t>
            </a:r>
            <a:r>
              <a:rPr lang="es-ES"/>
              <a:t>. </a:t>
            </a:r>
          </a:p>
          <a:p>
            <a:pPr marL="720725" lvl="1" indent="-342900" algn="just">
              <a:lnSpc>
                <a:spcPct val="114000"/>
              </a:lnSpc>
              <a:spcBef>
                <a:spcPts val="200"/>
              </a:spcBef>
              <a:spcAft>
                <a:spcPts val="200"/>
              </a:spcAft>
              <a:buClr>
                <a:srgbClr val="0000CC"/>
              </a:buClr>
              <a:buFont typeface="Wingdings" panose="05000000000000000000" pitchFamily="2" charset="2"/>
              <a:buChar char="ü"/>
            </a:pPr>
            <a:r>
              <a:rPr lang="es-ES"/>
              <a:t>Presiones de </a:t>
            </a:r>
            <a:r>
              <a:rPr lang="es-ES" b="1"/>
              <a:t>tiempo</a:t>
            </a:r>
            <a:r>
              <a:rPr lang="es-ES"/>
              <a:t>. Conllevan a omitir ciertas fases de pruebas y control.</a:t>
            </a:r>
          </a:p>
          <a:p>
            <a:pPr marL="720725" lvl="1" indent="-342900" algn="just">
              <a:lnSpc>
                <a:spcPct val="114000"/>
              </a:lnSpc>
              <a:spcBef>
                <a:spcPts val="200"/>
              </a:spcBef>
              <a:spcAft>
                <a:spcPts val="200"/>
              </a:spcAft>
              <a:buClr>
                <a:srgbClr val="0000CC"/>
              </a:buClr>
              <a:buFont typeface="Wingdings" panose="05000000000000000000" pitchFamily="2" charset="2"/>
              <a:buChar char="ü"/>
            </a:pPr>
            <a:r>
              <a:rPr lang="es-ES"/>
              <a:t>Pobre </a:t>
            </a:r>
            <a:r>
              <a:rPr lang="es-ES" b="1"/>
              <a:t>documentación</a:t>
            </a:r>
            <a:r>
              <a:rPr lang="es-ES"/>
              <a:t> del código. Dificulta la modificación del código el que la documentación sea escasa o de mala calidad.</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6360467"/>
            <a:ext cx="4176464" cy="305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Marcador de número de diapositiva"/>
          <p:cNvSpPr>
            <a:spLocks noGrp="1"/>
          </p:cNvSpPr>
          <p:nvPr>
            <p:ph type="sldNum" sz="quarter" idx="12"/>
          </p:nvPr>
        </p:nvSpPr>
        <p:spPr/>
        <p:txBody>
          <a:bodyPr/>
          <a:lstStyle/>
          <a:p>
            <a:fld id="{132FADFE-3B8F-471C-ABF0-DBC7717ECBBC}" type="slidenum">
              <a:rPr lang="es-ES" smtClean="0"/>
              <a:t>37</a:t>
            </a:fld>
            <a:endParaRPr lang="es-ES"/>
          </a:p>
        </p:txBody>
      </p:sp>
    </p:spTree>
    <p:extLst>
      <p:ext uri="{BB962C8B-B14F-4D97-AF65-F5344CB8AC3E}">
        <p14:creationId xmlns:p14="http://schemas.microsoft.com/office/powerpoint/2010/main" val="37068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wipe(up)">
                                      <p:cBhvr>
                                        <p:cTn id="7" dur="500"/>
                                        <p:tgtEl>
                                          <p:spTgt spid="8">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up)">
                                      <p:cBhvr>
                                        <p:cTn id="11" dur="500"/>
                                        <p:tgtEl>
                                          <p:spTgt spid="8">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wipe(up)">
                                      <p:cBhvr>
                                        <p:cTn id="15" dur="500"/>
                                        <p:tgtEl>
                                          <p:spTgt spid="8">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wipe(up)">
                                      <p:cBhvr>
                                        <p:cTn id="19" dur="500"/>
                                        <p:tgtEl>
                                          <p:spTgt spid="8">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wipe(up)">
                                      <p:cBhvr>
                                        <p:cTn id="23" dur="500"/>
                                        <p:tgtEl>
                                          <p:spTgt spid="8">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up)">
                                      <p:cBhvr>
                                        <p:cTn id="27" dur="500"/>
                                        <p:tgtEl>
                                          <p:spTgt spid="8">
                                            <p:txEl>
                                              <p:pRg st="4" end="4"/>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wipe(up)">
                                      <p:cBhvr>
                                        <p:cTn id="31" dur="500"/>
                                        <p:tgtEl>
                                          <p:spTgt spid="8">
                                            <p:txEl>
                                              <p:pRg st="5" end="5"/>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wipe(up)">
                                      <p:cBhvr>
                                        <p:cTn id="35" dur="500"/>
                                        <p:tgtEl>
                                          <p:spTgt spid="8">
                                            <p:txEl>
                                              <p:pRg st="6" end="6"/>
                                            </p:txEl>
                                          </p:spTgt>
                                        </p:tgtEl>
                                      </p:cBhvr>
                                    </p:animEffect>
                                  </p:childTnLst>
                                </p:cTn>
                              </p:par>
                            </p:childTnLst>
                          </p:cTn>
                        </p:par>
                        <p:par>
                          <p:cTn id="36" fill="hold">
                            <p:stCondLst>
                              <p:cond delay="4000"/>
                            </p:stCondLst>
                            <p:childTnLst>
                              <p:par>
                                <p:cTn id="37" presetID="4" presetClass="entr" presetSubtype="32" fill="hold" nodeType="afterEffect">
                                  <p:stCondLst>
                                    <p:cond delay="0"/>
                                  </p:stCondLst>
                                  <p:childTnLst>
                                    <p:set>
                                      <p:cBhvr>
                                        <p:cTn id="38" dur="1" fill="hold">
                                          <p:stCondLst>
                                            <p:cond delay="0"/>
                                          </p:stCondLst>
                                        </p:cTn>
                                        <p:tgtEl>
                                          <p:spTgt spid="1027"/>
                                        </p:tgtEl>
                                        <p:attrNameLst>
                                          <p:attrName>style.visibility</p:attrName>
                                        </p:attrNameLst>
                                      </p:cBhvr>
                                      <p:to>
                                        <p:strVal val="visible"/>
                                      </p:to>
                                    </p:set>
                                    <p:animEffect transition="in" filter="box(out)">
                                      <p:cBhvr>
                                        <p:cTn id="39"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Tipos de prueba</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268760"/>
            <a:ext cx="8352928" cy="5478423"/>
          </a:xfrm>
          <a:prstGeom prst="rect">
            <a:avLst/>
          </a:prstGeom>
          <a:noFill/>
        </p:spPr>
        <p:txBody>
          <a:bodyPr wrap="square" rtlCol="0">
            <a:spAutoFit/>
          </a:bodyPr>
          <a:lstStyle/>
          <a:p>
            <a:pPr marL="376238" indent="-376238" algn="just">
              <a:spcBef>
                <a:spcPts val="300"/>
              </a:spcBef>
              <a:spcAft>
                <a:spcPts val="300"/>
              </a:spcAft>
              <a:buClr>
                <a:srgbClr val="0000CC"/>
              </a:buClr>
              <a:buFont typeface="Wingdings" panose="05000000000000000000" pitchFamily="2" charset="2"/>
              <a:buChar char="q"/>
            </a:pPr>
            <a:r>
              <a:rPr lang="es-ES" sz="2000" b="1"/>
              <a:t>VERIFICACIÓN</a:t>
            </a:r>
            <a:r>
              <a:rPr lang="es-ES" sz="2000"/>
              <a:t>. </a:t>
            </a:r>
          </a:p>
          <a:p>
            <a:pPr marL="728663" indent="-376238" algn="just">
              <a:spcBef>
                <a:spcPts val="300"/>
              </a:spcBef>
              <a:spcAft>
                <a:spcPts val="300"/>
              </a:spcAft>
              <a:buClr>
                <a:srgbClr val="0000CC"/>
              </a:buClr>
              <a:buFont typeface="Wingdings" panose="05000000000000000000" pitchFamily="2" charset="2"/>
              <a:buChar char="ü"/>
            </a:pPr>
            <a:r>
              <a:rPr lang="es-ES"/>
              <a:t>Consiste en demostrar que un programa cumple con sus especificaciones. </a:t>
            </a:r>
          </a:p>
          <a:p>
            <a:pPr marL="728663" indent="-376238" algn="just">
              <a:spcBef>
                <a:spcPts val="300"/>
              </a:spcBef>
              <a:spcAft>
                <a:spcPts val="300"/>
              </a:spcAft>
              <a:buClr>
                <a:srgbClr val="0000CC"/>
              </a:buClr>
              <a:buFont typeface="Wingdings" panose="05000000000000000000" pitchFamily="2" charset="2"/>
              <a:buChar char="ü"/>
            </a:pPr>
            <a:r>
              <a:rPr lang="es-ES"/>
              <a:t>Se centra en la comprobación de las distintas fases del desarrollo antes de pasar a la siguiente.</a:t>
            </a:r>
          </a:p>
          <a:p>
            <a:pPr marL="728663" indent="-376238" algn="just">
              <a:spcBef>
                <a:spcPts val="300"/>
              </a:spcBef>
              <a:spcAft>
                <a:spcPts val="300"/>
              </a:spcAft>
              <a:buClr>
                <a:srgbClr val="0000CC"/>
              </a:buClr>
              <a:buFont typeface="Wingdings" panose="05000000000000000000" pitchFamily="2" charset="2"/>
              <a:buChar char="ü"/>
            </a:pPr>
            <a:r>
              <a:rPr lang="es-ES"/>
              <a:t>Se trata de dar respuesta a la pregunta: </a:t>
            </a:r>
            <a:r>
              <a:rPr lang="es-ES" i="1"/>
              <a:t>¿Está el producto correctamente construido?</a:t>
            </a:r>
          </a:p>
          <a:p>
            <a:pPr marL="728663" indent="-376238" algn="just">
              <a:spcBef>
                <a:spcPts val="300"/>
              </a:spcBef>
              <a:spcAft>
                <a:spcPts val="300"/>
              </a:spcAft>
              <a:buClr>
                <a:srgbClr val="0000CC"/>
              </a:buClr>
              <a:buFont typeface="Wingdings" panose="05000000000000000000" pitchFamily="2" charset="2"/>
              <a:buChar char="ü"/>
            </a:pPr>
            <a:r>
              <a:rPr lang="es-ES"/>
              <a:t>Incluye por parte de los desarrolladores la revisión de los planes, del código, de los requerimientos, de la documentación y las especificaciones y, posteriormente, una reunión con los usuarios para evaluar dichos documentos. </a:t>
            </a:r>
          </a:p>
          <a:p>
            <a:pPr marL="728663" indent="-376238" algn="just">
              <a:spcBef>
                <a:spcPts val="300"/>
              </a:spcBef>
              <a:spcAft>
                <a:spcPts val="300"/>
              </a:spcAft>
              <a:buClr>
                <a:srgbClr val="0000CC"/>
              </a:buClr>
              <a:buFont typeface="Wingdings" panose="05000000000000000000" pitchFamily="2" charset="2"/>
              <a:buChar char="ü"/>
            </a:pPr>
            <a:endParaRPr lang="es-ES" sz="800" i="1"/>
          </a:p>
          <a:p>
            <a:pPr marL="352425" indent="-352425" algn="just">
              <a:spcBef>
                <a:spcPts val="300"/>
              </a:spcBef>
              <a:spcAft>
                <a:spcPts val="300"/>
              </a:spcAft>
              <a:buClr>
                <a:srgbClr val="0000CC"/>
              </a:buClr>
              <a:buFont typeface="Wingdings" panose="05000000000000000000" pitchFamily="2" charset="2"/>
              <a:buChar char="q"/>
            </a:pPr>
            <a:r>
              <a:rPr lang="es-ES" sz="2000" b="1"/>
              <a:t>VALIDACIÓN</a:t>
            </a:r>
            <a:r>
              <a:rPr lang="es-ES" sz="2000"/>
              <a:t>. </a:t>
            </a:r>
          </a:p>
          <a:p>
            <a:pPr marL="722313" lvl="1" indent="-369888" algn="just">
              <a:spcBef>
                <a:spcPts val="300"/>
              </a:spcBef>
              <a:spcAft>
                <a:spcPts val="300"/>
              </a:spcAft>
              <a:buClr>
                <a:srgbClr val="0000CC"/>
              </a:buClr>
              <a:buFont typeface="Wingdings" panose="05000000000000000000" pitchFamily="2" charset="2"/>
              <a:buChar char="ü"/>
            </a:pPr>
            <a:r>
              <a:rPr lang="es-ES"/>
              <a:t>Se encarga de comprobar que el programa da la respuesta que espera el usuario. </a:t>
            </a:r>
          </a:p>
          <a:p>
            <a:pPr marL="722313" lvl="1" indent="-369888" algn="just">
              <a:spcBef>
                <a:spcPts val="300"/>
              </a:spcBef>
              <a:spcAft>
                <a:spcPts val="300"/>
              </a:spcAft>
              <a:buClr>
                <a:srgbClr val="0000CC"/>
              </a:buClr>
              <a:buFont typeface="Wingdings" panose="05000000000000000000" pitchFamily="2" charset="2"/>
              <a:buChar char="ü"/>
            </a:pPr>
            <a:r>
              <a:rPr lang="es-ES"/>
              <a:t>Se centra en la comprobación de los requerimientos del software. </a:t>
            </a:r>
          </a:p>
          <a:p>
            <a:pPr marL="722313" lvl="1" indent="-369888" algn="just">
              <a:spcBef>
                <a:spcPts val="300"/>
              </a:spcBef>
              <a:spcAft>
                <a:spcPts val="300"/>
              </a:spcAft>
              <a:buClr>
                <a:srgbClr val="0000CC"/>
              </a:buClr>
              <a:buFont typeface="Wingdings" panose="05000000000000000000" pitchFamily="2" charset="2"/>
              <a:buChar char="ü"/>
            </a:pPr>
            <a:r>
              <a:rPr lang="es-ES"/>
              <a:t>Se trata de dar respuesta a la pregunta: </a:t>
            </a:r>
            <a:r>
              <a:rPr lang="es-ES" i="1"/>
              <a:t>¿El producto construido es correcto?</a:t>
            </a:r>
          </a:p>
          <a:p>
            <a:pPr marL="722313" lvl="1" indent="-369888" algn="just">
              <a:spcBef>
                <a:spcPts val="300"/>
              </a:spcBef>
              <a:spcAft>
                <a:spcPts val="300"/>
              </a:spcAft>
              <a:buClr>
                <a:srgbClr val="0000CC"/>
              </a:buClr>
              <a:buFont typeface="Wingdings" panose="05000000000000000000" pitchFamily="2" charset="2"/>
              <a:buChar char="ü"/>
            </a:pPr>
            <a:r>
              <a:rPr lang="es-ES"/>
              <a:t>Incluye las pruebas del software y comienza después que la verificación esté completa.</a:t>
            </a:r>
            <a:endParaRPr lang="es-ES" b="1" i="1"/>
          </a:p>
        </p:txBody>
      </p:sp>
      <p:sp>
        <p:nvSpPr>
          <p:cNvPr id="3" name="2 Marcador de número de diapositiva"/>
          <p:cNvSpPr>
            <a:spLocks noGrp="1"/>
          </p:cNvSpPr>
          <p:nvPr>
            <p:ph type="sldNum" sz="quarter" idx="12"/>
          </p:nvPr>
        </p:nvSpPr>
        <p:spPr/>
        <p:txBody>
          <a:bodyPr/>
          <a:lstStyle/>
          <a:p>
            <a:fld id="{132FADFE-3B8F-471C-ABF0-DBC7717ECBBC}" type="slidenum">
              <a:rPr lang="es-ES" smtClean="0"/>
              <a:t>38</a:t>
            </a:fld>
            <a:endParaRPr lang="es-ES"/>
          </a:p>
        </p:txBody>
      </p:sp>
    </p:spTree>
    <p:extLst>
      <p:ext uri="{BB962C8B-B14F-4D97-AF65-F5344CB8AC3E}">
        <p14:creationId xmlns:p14="http://schemas.microsoft.com/office/powerpoint/2010/main" val="397143461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wipe(left)">
                                      <p:cBhvr>
                                        <p:cTn id="16" dur="500"/>
                                        <p:tgtEl>
                                          <p:spTgt spid="2">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wipe(left)">
                                      <p:cBhvr>
                                        <p:cTn id="20" dur="500"/>
                                        <p:tgtEl>
                                          <p:spTgt spid="2">
                                            <p:txEl>
                                              <p:pRg st="1" end="1"/>
                                            </p:tx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wipe(left)">
                                      <p:cBhvr>
                                        <p:cTn id="24" dur="500"/>
                                        <p:tgtEl>
                                          <p:spTgt spid="2">
                                            <p:txEl>
                                              <p:pRg st="2" end="2"/>
                                            </p:tx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wipe(left)">
                                      <p:cBhvr>
                                        <p:cTn id="28" dur="500"/>
                                        <p:tgtEl>
                                          <p:spTgt spid="2">
                                            <p:txEl>
                                              <p:pRg st="3" end="3"/>
                                            </p:txEl>
                                          </p:spTgt>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wipe(left)">
                                      <p:cBhvr>
                                        <p:cTn id="32" dur="500"/>
                                        <p:tgtEl>
                                          <p:spTgt spid="2">
                                            <p:txEl>
                                              <p:pRg st="4" end="4"/>
                                            </p:txEl>
                                          </p:spTgt>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wipe(left)">
                                      <p:cBhvr>
                                        <p:cTn id="36" dur="500"/>
                                        <p:tgtEl>
                                          <p:spTgt spid="2">
                                            <p:txEl>
                                              <p:pRg st="6" end="6"/>
                                            </p:txEl>
                                          </p:spTgt>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wipe(left)">
                                      <p:cBhvr>
                                        <p:cTn id="40" dur="500"/>
                                        <p:tgtEl>
                                          <p:spTgt spid="2">
                                            <p:txEl>
                                              <p:pRg st="7" end="7"/>
                                            </p:txEl>
                                          </p:spTgt>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wipe(left)">
                                      <p:cBhvr>
                                        <p:cTn id="44" dur="500"/>
                                        <p:tgtEl>
                                          <p:spTgt spid="2">
                                            <p:txEl>
                                              <p:pRg st="8" end="8"/>
                                            </p:txEl>
                                          </p:spTgt>
                                        </p:tgtEl>
                                      </p:cBhvr>
                                    </p:animEffect>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2">
                                            <p:txEl>
                                              <p:pRg st="9" end="9"/>
                                            </p:txEl>
                                          </p:spTgt>
                                        </p:tgtEl>
                                        <p:attrNameLst>
                                          <p:attrName>style.visibility</p:attrName>
                                        </p:attrNameLst>
                                      </p:cBhvr>
                                      <p:to>
                                        <p:strVal val="visible"/>
                                      </p:to>
                                    </p:set>
                                    <p:animEffect transition="in" filter="wipe(left)">
                                      <p:cBhvr>
                                        <p:cTn id="48" dur="500"/>
                                        <p:tgtEl>
                                          <p:spTgt spid="2">
                                            <p:txEl>
                                              <p:pRg st="9" end="9"/>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animEffect transition="in" filter="wipe(left)">
                                      <p:cBhvr>
                                        <p:cTn id="51"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Tipos de prueba</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72126"/>
            <a:ext cx="8352928" cy="3016210"/>
          </a:xfrm>
          <a:prstGeom prst="rect">
            <a:avLst/>
          </a:prstGeom>
          <a:noFill/>
        </p:spPr>
        <p:txBody>
          <a:bodyPr wrap="square" rtlCol="0">
            <a:spAutoFit/>
          </a:bodyPr>
          <a:lstStyle/>
          <a:p>
            <a:pPr marL="376238" indent="-376238" algn="just">
              <a:spcBef>
                <a:spcPts val="300"/>
              </a:spcBef>
              <a:spcAft>
                <a:spcPts val="300"/>
              </a:spcAft>
              <a:buClr>
                <a:srgbClr val="0000CC"/>
              </a:buClr>
              <a:buFont typeface="Wingdings" panose="05000000000000000000" pitchFamily="2" charset="2"/>
              <a:buChar char="Ø"/>
            </a:pPr>
            <a:r>
              <a:rPr lang="es-ES" sz="2000"/>
              <a:t>Una práctica popular y cada vez más habitual es la de distribuir de forma gratuita una versión no final del producto para que sean los propios consumidores los que la prueben. </a:t>
            </a:r>
          </a:p>
          <a:p>
            <a:pPr marL="376238" indent="-376238" algn="just">
              <a:spcBef>
                <a:spcPts val="300"/>
              </a:spcBef>
              <a:spcAft>
                <a:spcPts val="300"/>
              </a:spcAft>
              <a:buClr>
                <a:srgbClr val="0000CC"/>
              </a:buClr>
              <a:buFont typeface="Wingdings" panose="05000000000000000000" pitchFamily="2" charset="2"/>
              <a:buChar char="Ø"/>
            </a:pPr>
            <a:r>
              <a:rPr lang="es-ES" sz="2000"/>
              <a:t>A la fase de pruebas se le denomina </a:t>
            </a:r>
            <a:r>
              <a:rPr lang="es-ES" sz="2000" b="1" i="1"/>
              <a:t>beta </a:t>
            </a:r>
            <a:r>
              <a:rPr lang="es-ES" sz="2000" b="1" i="1" err="1"/>
              <a:t>testing</a:t>
            </a:r>
            <a:r>
              <a:rPr lang="es-ES" sz="2000"/>
              <a:t>, y a la versión del producto en pruebas anterior a la </a:t>
            </a:r>
            <a:r>
              <a:rPr lang="es-ES" sz="2000" b="1" i="1"/>
              <a:t>versión final </a:t>
            </a:r>
            <a:r>
              <a:rPr lang="es-ES" sz="2000"/>
              <a:t>(o </a:t>
            </a:r>
            <a:r>
              <a:rPr lang="es-ES" sz="2000" b="1" i="1"/>
              <a:t>master</a:t>
            </a:r>
            <a:r>
              <a:rPr lang="es-ES" sz="2000"/>
              <a:t>) se le denomina </a:t>
            </a:r>
            <a:r>
              <a:rPr lang="es-ES" sz="2000" b="1" i="1"/>
              <a:t>versión beta</a:t>
            </a:r>
            <a:r>
              <a:rPr lang="es-ES" sz="2000"/>
              <a:t>.</a:t>
            </a:r>
          </a:p>
          <a:p>
            <a:pPr marL="376238" indent="-376238" algn="just">
              <a:spcBef>
                <a:spcPts val="300"/>
              </a:spcBef>
              <a:spcAft>
                <a:spcPts val="300"/>
              </a:spcAft>
              <a:buClr>
                <a:srgbClr val="0000CC"/>
              </a:buClr>
              <a:buFont typeface="Wingdings" panose="05000000000000000000" pitchFamily="2" charset="2"/>
              <a:buChar char="Ø"/>
            </a:pPr>
            <a:r>
              <a:rPr lang="es-ES" sz="2000"/>
              <a:t>Antes de salir al mercado es cada vez más habitual que se realice una fase llamada </a:t>
            </a:r>
            <a:r>
              <a:rPr lang="es-ES" sz="2000" b="1" i="1"/>
              <a:t>RTM </a:t>
            </a:r>
            <a:r>
              <a:rPr lang="es-ES" sz="2000" b="1" i="1" err="1"/>
              <a:t>testing</a:t>
            </a:r>
            <a:r>
              <a:rPr lang="es-ES" sz="2000" b="1" i="1"/>
              <a:t> </a:t>
            </a:r>
            <a:r>
              <a:rPr lang="es-ES" sz="2000"/>
              <a:t>(</a:t>
            </a:r>
            <a:r>
              <a:rPr lang="es-ES" sz="2000" i="1" err="1"/>
              <a:t>Release</a:t>
            </a:r>
            <a:r>
              <a:rPr lang="es-ES" sz="2000" i="1"/>
              <a:t> To </a:t>
            </a:r>
            <a:r>
              <a:rPr lang="es-ES" sz="2000" i="1" err="1"/>
              <a:t>Market</a:t>
            </a:r>
            <a:r>
              <a:rPr lang="es-ES" sz="2000"/>
              <a:t>) donde se compruebe cada funcionalidad del programa completo en entornos de producción.</a:t>
            </a:r>
          </a:p>
        </p:txBody>
      </p:sp>
      <p:pic>
        <p:nvPicPr>
          <p:cNvPr id="1026" name="Picture 2" descr="https://wallpapercave.com/wp/wp375713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792" y="4581128"/>
            <a:ext cx="3425754" cy="1926987"/>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número de diapositiva"/>
          <p:cNvSpPr>
            <a:spLocks noGrp="1"/>
          </p:cNvSpPr>
          <p:nvPr>
            <p:ph type="sldNum" sz="quarter" idx="12"/>
          </p:nvPr>
        </p:nvSpPr>
        <p:spPr/>
        <p:txBody>
          <a:bodyPr/>
          <a:lstStyle/>
          <a:p>
            <a:fld id="{132FADFE-3B8F-471C-ABF0-DBC7717ECBBC}" type="slidenum">
              <a:rPr lang="es-ES" smtClean="0"/>
              <a:t>39</a:t>
            </a:fld>
            <a:endParaRPr lang="es-ES"/>
          </a:p>
        </p:txBody>
      </p:sp>
    </p:spTree>
    <p:extLst>
      <p:ext uri="{BB962C8B-B14F-4D97-AF65-F5344CB8AC3E}">
        <p14:creationId xmlns:p14="http://schemas.microsoft.com/office/powerpoint/2010/main" val="200532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par>
                                <p:cTn id="16" presetID="4" presetClass="entr" presetSubtype="32"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box(out)">
                                      <p:cBhvr>
                                        <p:cTn id="18"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46 CuadroTexto"/>
          <p:cNvSpPr txBox="1"/>
          <p:nvPr/>
        </p:nvSpPr>
        <p:spPr>
          <a:xfrm>
            <a:off x="4788024" y="2076978"/>
            <a:ext cx="3960440" cy="3970318"/>
          </a:xfrm>
          <a:prstGeom prst="rect">
            <a:avLst/>
          </a:prstGeom>
          <a:solidFill>
            <a:srgbClr val="F4F7ED"/>
          </a:solidFill>
        </p:spPr>
        <p:txBody>
          <a:bodyPr wrap="square" rtlCol="0">
            <a:spAutoFit/>
          </a:bodyPr>
          <a:lstStyle/>
          <a:p>
            <a:endParaRPr lang="es-ES"/>
          </a:p>
          <a:p>
            <a:endParaRPr lang="es-ES"/>
          </a:p>
          <a:p>
            <a:endParaRPr lang="es-ES" sz="1000"/>
          </a:p>
          <a:p>
            <a:r>
              <a:rPr lang="es-ES"/>
              <a:t>    </a:t>
            </a:r>
          </a:p>
          <a:p>
            <a:r>
              <a:rPr lang="es-ES"/>
              <a:t>    </a:t>
            </a:r>
          </a:p>
          <a:p>
            <a:endParaRPr lang="es-ES"/>
          </a:p>
          <a:p>
            <a:r>
              <a:rPr lang="es-ES">
                <a:solidFill>
                  <a:schemeClr val="accent3">
                    <a:lumMod val="50000"/>
                  </a:schemeClr>
                </a:solidFill>
              </a:rPr>
              <a:t>    true                                               false</a:t>
            </a:r>
          </a:p>
          <a:p>
            <a:endParaRPr lang="es-ES">
              <a:solidFill>
                <a:schemeClr val="accent3">
                  <a:lumMod val="50000"/>
                </a:schemeClr>
              </a:solidFill>
            </a:endParaRPr>
          </a:p>
          <a:p>
            <a:endParaRPr lang="es-ES">
              <a:solidFill>
                <a:schemeClr val="accent3">
                  <a:lumMod val="50000"/>
                </a:schemeClr>
              </a:solidFill>
            </a:endParaRPr>
          </a:p>
          <a:p>
            <a:endParaRPr lang="es-ES">
              <a:solidFill>
                <a:schemeClr val="accent3">
                  <a:lumMod val="50000"/>
                </a:schemeClr>
              </a:solidFill>
            </a:endParaRPr>
          </a:p>
          <a:p>
            <a:endParaRPr lang="es-ES">
              <a:solidFill>
                <a:schemeClr val="accent3">
                  <a:lumMod val="50000"/>
                </a:schemeClr>
              </a:solidFill>
            </a:endParaRPr>
          </a:p>
          <a:p>
            <a:endParaRPr lang="es-ES">
              <a:solidFill>
                <a:schemeClr val="accent3">
                  <a:lumMod val="50000"/>
                </a:schemeClr>
              </a:solidFill>
            </a:endParaRPr>
          </a:p>
          <a:p>
            <a:endParaRPr lang="es-ES">
              <a:solidFill>
                <a:schemeClr val="accent3">
                  <a:lumMod val="50000"/>
                </a:schemeClr>
              </a:solidFill>
            </a:endParaRPr>
          </a:p>
          <a:p>
            <a:endParaRPr lang="es-ES" sz="800">
              <a:solidFill>
                <a:schemeClr val="accent3">
                  <a:lumMod val="50000"/>
                </a:schemeClr>
              </a:solidFill>
            </a:endParaRPr>
          </a:p>
          <a:p>
            <a:endParaRPr lang="es-ES">
              <a:solidFill>
                <a:schemeClr val="accent3">
                  <a:lumMod val="50000"/>
                </a:schemeClr>
              </a:solidFill>
            </a:endParaRPr>
          </a:p>
        </p:txBody>
      </p:sp>
      <p:sp>
        <p:nvSpPr>
          <p:cNvPr id="28" name="27 CuadroTexto"/>
          <p:cNvSpPr txBox="1"/>
          <p:nvPr/>
        </p:nvSpPr>
        <p:spPr>
          <a:xfrm>
            <a:off x="863588" y="2076978"/>
            <a:ext cx="3348372" cy="3970318"/>
          </a:xfrm>
          <a:prstGeom prst="rect">
            <a:avLst/>
          </a:prstGeom>
          <a:solidFill>
            <a:srgbClr val="F0F8FA"/>
          </a:solidFill>
        </p:spPr>
        <p:txBody>
          <a:bodyPr wrap="square" rtlCol="0">
            <a:spAutoFit/>
          </a:bodyPr>
          <a:lstStyle/>
          <a:p>
            <a:endParaRPr lang="es-ES"/>
          </a:p>
          <a:p>
            <a:endParaRPr lang="es-ES"/>
          </a:p>
          <a:p>
            <a:endParaRPr lang="es-ES" sz="1000"/>
          </a:p>
          <a:p>
            <a:r>
              <a:rPr lang="es-ES"/>
              <a:t>    </a:t>
            </a:r>
          </a:p>
          <a:p>
            <a:r>
              <a:rPr lang="es-ES"/>
              <a:t>    </a:t>
            </a:r>
            <a:r>
              <a:rPr lang="es-ES">
                <a:solidFill>
                  <a:srgbClr val="0000CC"/>
                </a:solidFill>
              </a:rPr>
              <a:t>false</a:t>
            </a:r>
          </a:p>
          <a:p>
            <a:endParaRPr lang="es-ES"/>
          </a:p>
          <a:p>
            <a:endParaRPr lang="es-ES"/>
          </a:p>
          <a:p>
            <a:r>
              <a:rPr lang="es-ES"/>
              <a:t>                                  </a:t>
            </a:r>
            <a:r>
              <a:rPr lang="es-ES">
                <a:solidFill>
                  <a:srgbClr val="0000CC"/>
                </a:solidFill>
              </a:rPr>
              <a:t>true</a:t>
            </a:r>
          </a:p>
          <a:p>
            <a:endParaRPr lang="es-ES"/>
          </a:p>
          <a:p>
            <a:endParaRPr lang="es-ES"/>
          </a:p>
          <a:p>
            <a:endParaRPr lang="es-ES"/>
          </a:p>
          <a:p>
            <a:endParaRPr lang="es-ES"/>
          </a:p>
          <a:p>
            <a:endParaRPr lang="es-ES"/>
          </a:p>
          <a:p>
            <a:endParaRPr lang="es-ES"/>
          </a:p>
        </p:txBody>
      </p:sp>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selección: IF</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1" name="10 Elipse"/>
          <p:cNvSpPr/>
          <p:nvPr/>
        </p:nvSpPr>
        <p:spPr>
          <a:xfrm>
            <a:off x="4656837" y="1647706"/>
            <a:ext cx="576064" cy="576064"/>
          </a:xfrm>
          <a:prstGeom prst="ellipse">
            <a:avLst/>
          </a:prstGeom>
          <a:solidFill>
            <a:srgbClr val="00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a:ln w="18415" cmpd="sng">
                  <a:solidFill>
                    <a:srgbClr val="FFFFFF"/>
                  </a:solidFill>
                  <a:prstDash val="solid"/>
                </a:ln>
                <a:solidFill>
                  <a:srgbClr val="FFFFFF"/>
                </a:solidFill>
                <a:effectLst>
                  <a:outerShdw blurRad="63500" dir="3600000" algn="tl" rotWithShape="0">
                    <a:srgbClr val="000000">
                      <a:alpha val="70000"/>
                    </a:srgbClr>
                  </a:outerShdw>
                </a:effectLst>
              </a:rPr>
              <a:t>2</a:t>
            </a:r>
          </a:p>
        </p:txBody>
      </p:sp>
      <p:sp>
        <p:nvSpPr>
          <p:cNvPr id="12" name="11 CuadroTexto"/>
          <p:cNvSpPr txBox="1"/>
          <p:nvPr/>
        </p:nvSpPr>
        <p:spPr>
          <a:xfrm>
            <a:off x="6252361" y="1615313"/>
            <a:ext cx="1872208" cy="461665"/>
          </a:xfrm>
          <a:prstGeom prst="rect">
            <a:avLst/>
          </a:prstGeom>
          <a:noFill/>
        </p:spPr>
        <p:txBody>
          <a:bodyPr wrap="square" rtlCol="0">
            <a:spAutoFit/>
          </a:bodyPr>
          <a:lstStyle/>
          <a:p>
            <a:r>
              <a:rPr lang="es-ES" sz="2400" b="1" err="1">
                <a:ln w="19050">
                  <a:solidFill>
                    <a:schemeClr val="accent3">
                      <a:lumMod val="60000"/>
                      <a:lumOff val="40000"/>
                    </a:schemeClr>
                  </a:solidFill>
                  <a:prstDash val="solid"/>
                </a:ln>
                <a:solidFill>
                  <a:schemeClr val="accent3">
                    <a:lumMod val="75000"/>
                  </a:schemeClr>
                </a:solidFill>
                <a:effectLst>
                  <a:outerShdw blurRad="50000" dist="50800" dir="7500000" algn="tl">
                    <a:srgbClr val="000000">
                      <a:shade val="5000"/>
                      <a:alpha val="35000"/>
                    </a:srgbClr>
                  </a:outerShdw>
                </a:effectLst>
              </a:rPr>
              <a:t>if</a:t>
            </a:r>
            <a:r>
              <a:rPr lang="es-ES" sz="2400" b="1">
                <a:ln w="19050">
                  <a:solidFill>
                    <a:schemeClr val="accent3">
                      <a:lumMod val="60000"/>
                      <a:lumOff val="40000"/>
                    </a:schemeClr>
                  </a:solidFill>
                  <a:prstDash val="solid"/>
                </a:ln>
                <a:solidFill>
                  <a:schemeClr val="accent3">
                    <a:lumMod val="75000"/>
                  </a:schemeClr>
                </a:solidFill>
                <a:effectLst>
                  <a:outerShdw blurRad="50000" dist="50800" dir="7500000" algn="tl">
                    <a:srgbClr val="000000">
                      <a:shade val="5000"/>
                      <a:alpha val="35000"/>
                    </a:srgbClr>
                  </a:outerShdw>
                </a:effectLst>
              </a:rPr>
              <a:t>– </a:t>
            </a:r>
            <a:r>
              <a:rPr lang="es-ES" sz="2400" b="1" err="1">
                <a:ln w="19050">
                  <a:solidFill>
                    <a:schemeClr val="accent3">
                      <a:lumMod val="60000"/>
                      <a:lumOff val="40000"/>
                    </a:schemeClr>
                  </a:solidFill>
                  <a:prstDash val="solid"/>
                </a:ln>
                <a:solidFill>
                  <a:schemeClr val="accent3">
                    <a:lumMod val="75000"/>
                  </a:schemeClr>
                </a:solidFill>
                <a:effectLst>
                  <a:outerShdw blurRad="50000" dist="50800" dir="7500000" algn="tl">
                    <a:srgbClr val="000000">
                      <a:shade val="5000"/>
                      <a:alpha val="35000"/>
                    </a:srgbClr>
                  </a:outerShdw>
                </a:effectLst>
              </a:rPr>
              <a:t>else</a:t>
            </a:r>
            <a:endParaRPr lang="es-ES" sz="2400" b="1">
              <a:ln w="19050">
                <a:solidFill>
                  <a:schemeClr val="accent3">
                    <a:lumMod val="60000"/>
                    <a:lumOff val="40000"/>
                  </a:schemeClr>
                </a:solidFill>
                <a:prstDash val="solid"/>
              </a:ln>
              <a:solidFill>
                <a:schemeClr val="accent3">
                  <a:lumMod val="75000"/>
                </a:schemeClr>
              </a:solidFill>
              <a:effectLst>
                <a:outerShdw blurRad="50000" dist="50800" dir="7500000" algn="tl">
                  <a:srgbClr val="000000">
                    <a:shade val="5000"/>
                    <a:alpha val="35000"/>
                  </a:srgbClr>
                </a:outerShdw>
              </a:effectLst>
            </a:endParaRPr>
          </a:p>
        </p:txBody>
      </p:sp>
      <p:sp>
        <p:nvSpPr>
          <p:cNvPr id="14" name="13 Elipse"/>
          <p:cNvSpPr/>
          <p:nvPr/>
        </p:nvSpPr>
        <p:spPr>
          <a:xfrm>
            <a:off x="683568" y="164770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a:ln w="18415" cmpd="sng">
                  <a:solidFill>
                    <a:srgbClr val="FFFFFF"/>
                  </a:solidFill>
                  <a:prstDash val="solid"/>
                </a:ln>
                <a:solidFill>
                  <a:srgbClr val="FFFFFF"/>
                </a:solidFill>
                <a:effectLst>
                  <a:outerShdw blurRad="63500" dir="3600000" algn="tl" rotWithShape="0">
                    <a:srgbClr val="000000">
                      <a:alpha val="70000"/>
                    </a:srgbClr>
                  </a:outerShdw>
                </a:effectLst>
              </a:rPr>
              <a:t>1</a:t>
            </a:r>
          </a:p>
        </p:txBody>
      </p:sp>
      <p:sp>
        <p:nvSpPr>
          <p:cNvPr id="15" name="14 CuadroTexto"/>
          <p:cNvSpPr txBox="1"/>
          <p:nvPr/>
        </p:nvSpPr>
        <p:spPr>
          <a:xfrm>
            <a:off x="2411760" y="1615313"/>
            <a:ext cx="936104" cy="461665"/>
          </a:xfrm>
          <a:prstGeom prst="rect">
            <a:avLst/>
          </a:prstGeom>
          <a:noFill/>
        </p:spPr>
        <p:txBody>
          <a:bodyPr wrap="square" rtlCol="0">
            <a:spAutoFit/>
          </a:bodyPr>
          <a:lstStyle/>
          <a:p>
            <a:r>
              <a:rPr lang="es-ES" sz="2400" b="1"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if</a:t>
            </a:r>
            <a:endParaRPr lang="es-ES" sz="2400"/>
          </a:p>
        </p:txBody>
      </p:sp>
      <p:cxnSp>
        <p:nvCxnSpPr>
          <p:cNvPr id="6" name="5 Conector recto"/>
          <p:cNvCxnSpPr/>
          <p:nvPr/>
        </p:nvCxnSpPr>
        <p:spPr>
          <a:xfrm>
            <a:off x="2591780" y="2471071"/>
            <a:ext cx="0" cy="494603"/>
          </a:xfrm>
          <a:prstGeom prst="line">
            <a:avLst/>
          </a:prstGeom>
        </p:spPr>
        <p:style>
          <a:lnRef idx="2">
            <a:schemeClr val="accent1"/>
          </a:lnRef>
          <a:fillRef idx="0">
            <a:schemeClr val="accent1"/>
          </a:fillRef>
          <a:effectRef idx="1">
            <a:schemeClr val="accent1"/>
          </a:effectRef>
          <a:fontRef idx="minor">
            <a:schemeClr val="tx1"/>
          </a:fontRef>
        </p:style>
      </p:cxnSp>
      <p:sp>
        <p:nvSpPr>
          <p:cNvPr id="16" name="15 Rombo"/>
          <p:cNvSpPr/>
          <p:nvPr/>
        </p:nvSpPr>
        <p:spPr>
          <a:xfrm>
            <a:off x="1691680" y="2965674"/>
            <a:ext cx="1800200" cy="823366"/>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b="1" err="1">
                <a:solidFill>
                  <a:srgbClr val="0000CC"/>
                </a:solidFill>
              </a:rPr>
              <a:t>expbool</a:t>
            </a:r>
            <a:endParaRPr lang="es-ES" sz="1600" b="1">
              <a:solidFill>
                <a:srgbClr val="0000CC"/>
              </a:solidFill>
            </a:endParaRPr>
          </a:p>
        </p:txBody>
      </p:sp>
      <p:cxnSp>
        <p:nvCxnSpPr>
          <p:cNvPr id="17" name="16 Conector recto"/>
          <p:cNvCxnSpPr/>
          <p:nvPr/>
        </p:nvCxnSpPr>
        <p:spPr>
          <a:xfrm>
            <a:off x="2591780" y="3789040"/>
            <a:ext cx="0" cy="494603"/>
          </a:xfrm>
          <a:prstGeom prst="line">
            <a:avLst/>
          </a:prstGeom>
        </p:spPr>
        <p:style>
          <a:lnRef idx="2">
            <a:schemeClr val="accent1"/>
          </a:lnRef>
          <a:fillRef idx="0">
            <a:schemeClr val="accent1"/>
          </a:fillRef>
          <a:effectRef idx="1">
            <a:schemeClr val="accent1"/>
          </a:effectRef>
          <a:fontRef idx="minor">
            <a:schemeClr val="tx1"/>
          </a:fontRef>
        </p:style>
      </p:cxnSp>
      <p:sp>
        <p:nvSpPr>
          <p:cNvPr id="18" name="17 Rectángulo"/>
          <p:cNvSpPr/>
          <p:nvPr/>
        </p:nvSpPr>
        <p:spPr>
          <a:xfrm>
            <a:off x="1691680" y="4283643"/>
            <a:ext cx="1800200" cy="5855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b="1">
                <a:solidFill>
                  <a:srgbClr val="0000CC"/>
                </a:solidFill>
              </a:rPr>
              <a:t>sentencias</a:t>
            </a:r>
          </a:p>
        </p:txBody>
      </p:sp>
      <p:cxnSp>
        <p:nvCxnSpPr>
          <p:cNvPr id="19" name="18 Conector recto"/>
          <p:cNvCxnSpPr/>
          <p:nvPr/>
        </p:nvCxnSpPr>
        <p:spPr>
          <a:xfrm>
            <a:off x="2591780" y="4869160"/>
            <a:ext cx="0" cy="86409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23 Conector angular"/>
          <p:cNvCxnSpPr>
            <a:stCxn id="16" idx="1"/>
          </p:cNvCxnSpPr>
          <p:nvPr/>
        </p:nvCxnSpPr>
        <p:spPr>
          <a:xfrm rot="10800000" flipH="1" flipV="1">
            <a:off x="1691680" y="3377357"/>
            <a:ext cx="900100" cy="1739104"/>
          </a:xfrm>
          <a:prstGeom prst="bentConnector4">
            <a:avLst>
              <a:gd name="adj1" fmla="val -65911"/>
              <a:gd name="adj2" fmla="val 104337"/>
            </a:avLst>
          </a:prstGeom>
        </p:spPr>
        <p:style>
          <a:lnRef idx="2">
            <a:schemeClr val="accent1"/>
          </a:lnRef>
          <a:fillRef idx="0">
            <a:schemeClr val="accent1"/>
          </a:fillRef>
          <a:effectRef idx="1">
            <a:schemeClr val="accent1"/>
          </a:effectRef>
          <a:fontRef idx="minor">
            <a:schemeClr val="tx1"/>
          </a:fontRef>
        </p:style>
      </p:cxnSp>
      <p:cxnSp>
        <p:nvCxnSpPr>
          <p:cNvPr id="30" name="29 Conector recto"/>
          <p:cNvCxnSpPr/>
          <p:nvPr/>
        </p:nvCxnSpPr>
        <p:spPr>
          <a:xfrm>
            <a:off x="6724257" y="2471071"/>
            <a:ext cx="0" cy="494603"/>
          </a:xfrm>
          <a:prstGeom prst="line">
            <a:avLst/>
          </a:prstGeom>
        </p:spPr>
        <p:style>
          <a:lnRef idx="2">
            <a:schemeClr val="accent3"/>
          </a:lnRef>
          <a:fillRef idx="0">
            <a:schemeClr val="accent3"/>
          </a:fillRef>
          <a:effectRef idx="1">
            <a:schemeClr val="accent3"/>
          </a:effectRef>
          <a:fontRef idx="minor">
            <a:schemeClr val="tx1"/>
          </a:fontRef>
        </p:style>
      </p:cxnSp>
      <p:sp>
        <p:nvSpPr>
          <p:cNvPr id="31" name="30 Rombo"/>
          <p:cNvSpPr/>
          <p:nvPr/>
        </p:nvSpPr>
        <p:spPr>
          <a:xfrm>
            <a:off x="5801810" y="2965674"/>
            <a:ext cx="1800200" cy="823366"/>
          </a:xfrm>
          <a:prstGeom prst="diamon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600" b="1" err="1">
                <a:solidFill>
                  <a:srgbClr val="0000CC"/>
                </a:solidFill>
              </a:rPr>
              <a:t>expbool</a:t>
            </a:r>
            <a:endParaRPr lang="es-ES" sz="1600" b="1">
              <a:solidFill>
                <a:srgbClr val="0000CC"/>
              </a:solidFill>
            </a:endParaRPr>
          </a:p>
        </p:txBody>
      </p:sp>
      <p:sp>
        <p:nvSpPr>
          <p:cNvPr id="32" name="31 Rectángulo"/>
          <p:cNvSpPr/>
          <p:nvPr/>
        </p:nvSpPr>
        <p:spPr>
          <a:xfrm>
            <a:off x="4944869" y="4283641"/>
            <a:ext cx="1307492" cy="5855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600" b="1">
                <a:solidFill>
                  <a:srgbClr val="0000CC"/>
                </a:solidFill>
              </a:rPr>
              <a:t>sentencias1</a:t>
            </a:r>
          </a:p>
        </p:txBody>
      </p:sp>
      <p:sp>
        <p:nvSpPr>
          <p:cNvPr id="34" name="33 Rectángulo"/>
          <p:cNvSpPr/>
          <p:nvPr/>
        </p:nvSpPr>
        <p:spPr>
          <a:xfrm>
            <a:off x="7227146" y="4283642"/>
            <a:ext cx="1307492" cy="5855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600" b="1">
                <a:solidFill>
                  <a:srgbClr val="0000CC"/>
                </a:solidFill>
              </a:rPr>
              <a:t>sentencias2</a:t>
            </a:r>
          </a:p>
        </p:txBody>
      </p:sp>
      <p:cxnSp>
        <p:nvCxnSpPr>
          <p:cNvPr id="36" name="35 Conector angular"/>
          <p:cNvCxnSpPr>
            <a:stCxn id="31" idx="1"/>
          </p:cNvCxnSpPr>
          <p:nvPr/>
        </p:nvCxnSpPr>
        <p:spPr>
          <a:xfrm rot="10800000" flipV="1">
            <a:off x="5580112" y="3377357"/>
            <a:ext cx="221698" cy="906286"/>
          </a:xfrm>
          <a:prstGeom prst="bentConnector2">
            <a:avLst/>
          </a:prstGeom>
        </p:spPr>
        <p:style>
          <a:lnRef idx="2">
            <a:schemeClr val="accent3"/>
          </a:lnRef>
          <a:fillRef idx="0">
            <a:schemeClr val="accent3"/>
          </a:fillRef>
          <a:effectRef idx="1">
            <a:schemeClr val="accent3"/>
          </a:effectRef>
          <a:fontRef idx="minor">
            <a:schemeClr val="tx1"/>
          </a:fontRef>
        </p:style>
      </p:cxnSp>
      <p:cxnSp>
        <p:nvCxnSpPr>
          <p:cNvPr id="37" name="36 Conector angular"/>
          <p:cNvCxnSpPr>
            <a:stCxn id="31" idx="3"/>
          </p:cNvCxnSpPr>
          <p:nvPr/>
        </p:nvCxnSpPr>
        <p:spPr>
          <a:xfrm>
            <a:off x="7602010" y="3377357"/>
            <a:ext cx="278882" cy="906287"/>
          </a:xfrm>
          <a:prstGeom prst="bentConnector2">
            <a:avLst/>
          </a:prstGeom>
        </p:spPr>
        <p:style>
          <a:lnRef idx="2">
            <a:schemeClr val="accent3"/>
          </a:lnRef>
          <a:fillRef idx="0">
            <a:schemeClr val="accent3"/>
          </a:fillRef>
          <a:effectRef idx="1">
            <a:schemeClr val="accent3"/>
          </a:effectRef>
          <a:fontRef idx="minor">
            <a:schemeClr val="tx1"/>
          </a:fontRef>
        </p:style>
      </p:cxnSp>
      <p:cxnSp>
        <p:nvCxnSpPr>
          <p:cNvPr id="39" name="38 Conector angular"/>
          <p:cNvCxnSpPr>
            <a:stCxn id="32" idx="2"/>
          </p:cNvCxnSpPr>
          <p:nvPr/>
        </p:nvCxnSpPr>
        <p:spPr>
          <a:xfrm rot="16200000" flipH="1">
            <a:off x="6523730" y="3944042"/>
            <a:ext cx="432051" cy="2282281"/>
          </a:xfrm>
          <a:prstGeom prst="bentConnector2">
            <a:avLst/>
          </a:prstGeom>
        </p:spPr>
        <p:style>
          <a:lnRef idx="2">
            <a:schemeClr val="accent3"/>
          </a:lnRef>
          <a:fillRef idx="0">
            <a:schemeClr val="accent3"/>
          </a:fillRef>
          <a:effectRef idx="1">
            <a:schemeClr val="accent3"/>
          </a:effectRef>
          <a:fontRef idx="minor">
            <a:schemeClr val="tx1"/>
          </a:fontRef>
        </p:style>
      </p:cxnSp>
      <p:cxnSp>
        <p:nvCxnSpPr>
          <p:cNvPr id="43" name="42 Conector recto"/>
          <p:cNvCxnSpPr/>
          <p:nvPr/>
        </p:nvCxnSpPr>
        <p:spPr>
          <a:xfrm flipH="1">
            <a:off x="7880892" y="4869160"/>
            <a:ext cx="4" cy="432048"/>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44 Conector recto"/>
          <p:cNvCxnSpPr/>
          <p:nvPr/>
        </p:nvCxnSpPr>
        <p:spPr>
          <a:xfrm>
            <a:off x="6739755" y="5301208"/>
            <a:ext cx="0" cy="494603"/>
          </a:xfrm>
          <a:prstGeom prst="line">
            <a:avLst/>
          </a:prstGeom>
        </p:spPr>
        <p:style>
          <a:lnRef idx="2">
            <a:schemeClr val="accent3"/>
          </a:lnRef>
          <a:fillRef idx="0">
            <a:schemeClr val="accent3"/>
          </a:fillRef>
          <a:effectRef idx="1">
            <a:schemeClr val="accent3"/>
          </a:effectRef>
          <a:fontRef idx="minor">
            <a:schemeClr val="tx1"/>
          </a:fontRef>
        </p:style>
      </p:cxnSp>
      <p:sp>
        <p:nvSpPr>
          <p:cNvPr id="2" name="1 Marcador de número de diapositiva"/>
          <p:cNvSpPr>
            <a:spLocks noGrp="1"/>
          </p:cNvSpPr>
          <p:nvPr>
            <p:ph type="sldNum" sz="quarter" idx="12"/>
          </p:nvPr>
        </p:nvSpPr>
        <p:spPr/>
        <p:txBody>
          <a:bodyPr/>
          <a:lstStyle/>
          <a:p>
            <a:fld id="{132FADFE-3B8F-471C-ABF0-DBC7717ECBBC}" type="slidenum">
              <a:rPr lang="es-ES" smtClean="0"/>
              <a:t>4</a:t>
            </a:fld>
            <a:endParaRPr lang="es-ES"/>
          </a:p>
        </p:txBody>
      </p:sp>
    </p:spTree>
    <p:extLst>
      <p:ext uri="{BB962C8B-B14F-4D97-AF65-F5344CB8AC3E}">
        <p14:creationId xmlns:p14="http://schemas.microsoft.com/office/powerpoint/2010/main" val="15212254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1000"/>
                                        <p:tgtEl>
                                          <p:spTgt spid="15"/>
                                        </p:tgtEl>
                                      </p:cBhvr>
                                    </p:animEffect>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par>
                                <p:cTn id="23" presetID="22" presetClass="entr" presetSubtype="1"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up)">
                                      <p:cBhvr>
                                        <p:cTn id="29" dur="500"/>
                                        <p:tgtEl>
                                          <p:spTgt spid="18"/>
                                        </p:tgtEl>
                                      </p:cBhvr>
                                    </p:animEffect>
                                  </p:childTnLst>
                                </p:cTn>
                              </p:par>
                              <p:par>
                                <p:cTn id="30" presetID="6" presetClass="entr" presetSubtype="32"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circle(out)">
                                      <p:cBhvr>
                                        <p:cTn id="32" dur="2000"/>
                                        <p:tgtEl>
                                          <p:spTgt spid="28"/>
                                        </p:tgtEl>
                                      </p:cBhvr>
                                    </p:animEffect>
                                  </p:childTnLst>
                                </p:cTn>
                              </p:par>
                              <p:par>
                                <p:cTn id="33" presetID="22" presetClass="entr" presetSubtype="1"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up)">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750"/>
                                        <p:tgtEl>
                                          <p:spTgt spid="1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750"/>
                                        <p:tgtEl>
                                          <p:spTgt spid="12"/>
                                        </p:tgtEl>
                                      </p:cBhvr>
                                    </p:animEffect>
                                  </p:childTnLst>
                                </p:cTn>
                              </p:par>
                            </p:childTnLst>
                          </p:cTn>
                        </p:par>
                        <p:par>
                          <p:cTn id="44" fill="hold">
                            <p:stCondLst>
                              <p:cond delay="750"/>
                            </p:stCondLst>
                            <p:childTnLst>
                              <p:par>
                                <p:cTn id="45" presetID="22" presetClass="entr" presetSubtype="1"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up)">
                                      <p:cBhvr>
                                        <p:cTn id="50" dur="500"/>
                                        <p:tgtEl>
                                          <p:spTgt spid="31"/>
                                        </p:tgtEl>
                                      </p:cBhvr>
                                    </p:animEffect>
                                  </p:childTnLst>
                                </p:cTn>
                              </p:par>
                            </p:childTnLst>
                          </p:cTn>
                        </p:par>
                        <p:par>
                          <p:cTn id="51" fill="hold">
                            <p:stCondLst>
                              <p:cond delay="1250"/>
                            </p:stCondLst>
                            <p:childTnLst>
                              <p:par>
                                <p:cTn id="52" presetID="22" presetClass="entr" presetSubtype="1" fill="hold"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up)">
                                      <p:cBhvr>
                                        <p:cTn id="54" dur="500"/>
                                        <p:tgtEl>
                                          <p:spTgt spid="36"/>
                                        </p:tgtEl>
                                      </p:cBhvr>
                                    </p:animEffect>
                                  </p:childTnLst>
                                </p:cTn>
                              </p:par>
                              <p:par>
                                <p:cTn id="55" presetID="22" presetClass="entr" presetSubtype="1"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up)">
                                      <p:cBhvr>
                                        <p:cTn id="57" dur="500"/>
                                        <p:tgtEl>
                                          <p:spTgt spid="37"/>
                                        </p:tgtEl>
                                      </p:cBhvr>
                                    </p:animEffect>
                                  </p:childTnLst>
                                </p:cTn>
                              </p:par>
                              <p:par>
                                <p:cTn id="58" presetID="6" presetClass="entr" presetSubtype="32"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circle(out)">
                                      <p:cBhvr>
                                        <p:cTn id="60" dur="1000"/>
                                        <p:tgtEl>
                                          <p:spTgt spid="47"/>
                                        </p:tgtEl>
                                      </p:cBhvr>
                                    </p:animEffect>
                                  </p:childTnLst>
                                </p:cTn>
                              </p:par>
                            </p:childTnLst>
                          </p:cTn>
                        </p:par>
                        <p:par>
                          <p:cTn id="61" fill="hold">
                            <p:stCondLst>
                              <p:cond delay="2250"/>
                            </p:stCondLst>
                            <p:childTnLst>
                              <p:par>
                                <p:cTn id="62" presetID="22" presetClass="entr" presetSubtype="1" fill="hold" grpId="0"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up)">
                                      <p:cBhvr>
                                        <p:cTn id="64" dur="500"/>
                                        <p:tgtEl>
                                          <p:spTgt spid="32"/>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wipe(up)">
                                      <p:cBhvr>
                                        <p:cTn id="67" dur="500"/>
                                        <p:tgtEl>
                                          <p:spTgt spid="34"/>
                                        </p:tgtEl>
                                      </p:cBhvr>
                                    </p:animEffect>
                                  </p:childTnLst>
                                </p:cTn>
                              </p:par>
                            </p:childTnLst>
                          </p:cTn>
                        </p:par>
                        <p:par>
                          <p:cTn id="68" fill="hold">
                            <p:stCondLst>
                              <p:cond delay="2750"/>
                            </p:stCondLst>
                            <p:childTnLst>
                              <p:par>
                                <p:cTn id="69" presetID="22" presetClass="entr" presetSubtype="1" fill="hold"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wipe(up)">
                                      <p:cBhvr>
                                        <p:cTn id="71" dur="500"/>
                                        <p:tgtEl>
                                          <p:spTgt spid="39"/>
                                        </p:tgtEl>
                                      </p:cBhvr>
                                    </p:animEffect>
                                  </p:childTnLst>
                                </p:cTn>
                              </p:par>
                              <p:par>
                                <p:cTn id="72" presetID="22" presetClass="entr" presetSubtype="1" fill="hold"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wipe(up)">
                                      <p:cBhvr>
                                        <p:cTn id="74" dur="500"/>
                                        <p:tgtEl>
                                          <p:spTgt spid="43"/>
                                        </p:tgtEl>
                                      </p:cBhvr>
                                    </p:animEffect>
                                  </p:childTnLst>
                                </p:cTn>
                              </p:par>
                            </p:childTnLst>
                          </p:cTn>
                        </p:par>
                        <p:par>
                          <p:cTn id="75" fill="hold">
                            <p:stCondLst>
                              <p:cond delay="3250"/>
                            </p:stCondLst>
                            <p:childTnLst>
                              <p:par>
                                <p:cTn id="76" presetID="22" presetClass="entr" presetSubtype="1" fill="hold"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ipe(up)">
                                      <p:cBhvr>
                                        <p:cTn id="7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8" grpId="0" animBg="1"/>
      <p:bldP spid="11" grpId="0" animBg="1"/>
      <p:bldP spid="12" grpId="0"/>
      <p:bldP spid="14" grpId="0" animBg="1"/>
      <p:bldP spid="15" grpId="0"/>
      <p:bldP spid="16" grpId="0" animBg="1"/>
      <p:bldP spid="18" grpId="0" animBg="1"/>
      <p:bldP spid="31" grpId="0" animBg="1"/>
      <p:bldP spid="32" grpId="0" animBg="1"/>
      <p:bldP spid="3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051661"/>
            <a:ext cx="2710172" cy="1583945"/>
          </a:xfrm>
          <a:prstGeom prst="rect">
            <a:avLst/>
          </a:prstGeom>
          <a:noFill/>
          <a:extLst>
            <a:ext uri="{909E8E84-426E-40DD-AFC4-6F175D3DCCD1}">
              <a14:hiddenFill xmlns:a14="http://schemas.microsoft.com/office/drawing/2010/main">
                <a:solidFill>
                  <a:srgbClr val="FFFFFF"/>
                </a:solidFill>
              </a14:hiddenFill>
            </a:ext>
          </a:extLst>
        </p:spPr>
      </p:pic>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Documentación de programas</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2767978"/>
            <a:ext cx="8352928" cy="3877985"/>
          </a:xfrm>
          <a:prstGeom prst="rect">
            <a:avLst/>
          </a:prstGeom>
          <a:noFill/>
        </p:spPr>
        <p:txBody>
          <a:bodyPr wrap="square" rtlCol="0">
            <a:spAutoFit/>
          </a:bodyPr>
          <a:lstStyle/>
          <a:p>
            <a:pPr marL="342900" indent="-342900" algn="just">
              <a:spcBef>
                <a:spcPts val="600"/>
              </a:spcBef>
              <a:spcAft>
                <a:spcPts val="1200"/>
              </a:spcAft>
              <a:buClr>
                <a:srgbClr val="0000FF"/>
              </a:buClr>
              <a:buFont typeface="Wingdings" panose="05000000000000000000" pitchFamily="2" charset="2"/>
              <a:buChar char="Ø"/>
              <a:defRPr/>
            </a:pPr>
            <a:r>
              <a:rPr lang="es-ES" sz="1900"/>
              <a:t>La documentación es un proceso que comienza desde el principio del proyecto y es algo que nunca termina.</a:t>
            </a:r>
          </a:p>
          <a:p>
            <a:pPr marL="342900" indent="-342900" algn="just">
              <a:spcBef>
                <a:spcPts val="600"/>
              </a:spcBef>
              <a:spcAft>
                <a:spcPts val="1200"/>
              </a:spcAft>
              <a:buClr>
                <a:srgbClr val="0000FF"/>
              </a:buClr>
              <a:buFont typeface="Wingdings" panose="05000000000000000000" pitchFamily="2" charset="2"/>
              <a:buChar char="Ø"/>
              <a:defRPr/>
            </a:pPr>
            <a:r>
              <a:rPr lang="es-ES" sz="1900"/>
              <a:t>Recalcar la importancia de la </a:t>
            </a:r>
            <a:r>
              <a:rPr lang="es-ES" sz="1900" b="1"/>
              <a:t>documentación</a:t>
            </a:r>
            <a:r>
              <a:rPr lang="es-ES" sz="1900"/>
              <a:t>, puesto que sin documentación, una aplicación es como un coche sin piezas de repuesto, cuando tenga un problema o haya que repararlo, no se podrá hacer nada. </a:t>
            </a:r>
          </a:p>
          <a:p>
            <a:pPr marL="342900" indent="-342900" algn="just">
              <a:spcBef>
                <a:spcPts val="600"/>
              </a:spcBef>
              <a:spcAft>
                <a:spcPts val="1200"/>
              </a:spcAft>
              <a:buClr>
                <a:srgbClr val="0000FF"/>
              </a:buClr>
              <a:buFont typeface="Wingdings" panose="05000000000000000000" pitchFamily="2" charset="2"/>
              <a:buChar char="Ø"/>
              <a:defRPr/>
            </a:pPr>
            <a:r>
              <a:rPr lang="es-ES" sz="1900"/>
              <a:t>En cualquier aplicación, como mínimo, se deberán generar estos documentos: </a:t>
            </a:r>
          </a:p>
          <a:p>
            <a:pPr marL="800100" lvl="1" indent="-342900" algn="just">
              <a:spcBef>
                <a:spcPts val="600"/>
              </a:spcBef>
              <a:spcAft>
                <a:spcPts val="1200"/>
              </a:spcAft>
              <a:buClr>
                <a:srgbClr val="0000FF"/>
              </a:buClr>
              <a:buFont typeface="Wingdings" panose="05000000000000000000" pitchFamily="2" charset="2"/>
              <a:buChar char="ü"/>
              <a:defRPr/>
            </a:pPr>
            <a:r>
              <a:rPr lang="es-ES" sz="1900" b="1"/>
              <a:t>Manual de usuario</a:t>
            </a:r>
            <a:endParaRPr lang="es-ES" sz="1900"/>
          </a:p>
          <a:p>
            <a:pPr marL="800100" lvl="1" indent="-342900" algn="just">
              <a:spcBef>
                <a:spcPts val="600"/>
              </a:spcBef>
              <a:spcAft>
                <a:spcPts val="1200"/>
              </a:spcAft>
              <a:buClr>
                <a:srgbClr val="0000FF"/>
              </a:buClr>
              <a:buFont typeface="Wingdings" panose="05000000000000000000" pitchFamily="2" charset="2"/>
              <a:buChar char="ü"/>
              <a:defRPr/>
            </a:pPr>
            <a:r>
              <a:rPr lang="es-ES" sz="1900" b="1"/>
              <a:t>Manual técnico</a:t>
            </a:r>
            <a:endParaRPr lang="es-ES" sz="1900"/>
          </a:p>
          <a:p>
            <a:pPr marL="800100" lvl="1" indent="-342900" algn="just">
              <a:spcBef>
                <a:spcPts val="600"/>
              </a:spcBef>
              <a:spcAft>
                <a:spcPts val="1200"/>
              </a:spcAft>
              <a:buClr>
                <a:srgbClr val="0000FF"/>
              </a:buClr>
              <a:buFont typeface="Wingdings" panose="05000000000000000000" pitchFamily="2" charset="2"/>
              <a:buChar char="ü"/>
              <a:defRPr/>
            </a:pPr>
            <a:r>
              <a:rPr lang="es-ES" sz="1900" b="1"/>
              <a:t>Manual de instalación</a:t>
            </a:r>
            <a:r>
              <a:rPr lang="es-ES" sz="1900"/>
              <a:t>.</a:t>
            </a:r>
          </a:p>
        </p:txBody>
      </p:sp>
      <p:sp>
        <p:nvSpPr>
          <p:cNvPr id="3" name="2 Rectángulo"/>
          <p:cNvSpPr/>
          <p:nvPr/>
        </p:nvSpPr>
        <p:spPr>
          <a:xfrm>
            <a:off x="395371" y="1435277"/>
            <a:ext cx="5112568" cy="1200329"/>
          </a:xfrm>
          <a:prstGeom prst="rect">
            <a:avLst/>
          </a:prstGeom>
        </p:spPr>
        <p:txBody>
          <a:bodyPr wrap="square">
            <a:spAutoFit/>
          </a:bodyPr>
          <a:lstStyle/>
          <a:p>
            <a:pPr marL="342900" indent="-342900" algn="just">
              <a:spcBef>
                <a:spcPts val="600"/>
              </a:spcBef>
              <a:spcAft>
                <a:spcPts val="1200"/>
              </a:spcAft>
              <a:buClr>
                <a:srgbClr val="0000FF"/>
              </a:buClr>
              <a:buFont typeface="Wingdings" panose="05000000000000000000" pitchFamily="2" charset="2"/>
              <a:buChar char="Ø"/>
              <a:defRPr/>
            </a:pPr>
            <a:r>
              <a:rPr lang="es-ES"/>
              <a:t>La </a:t>
            </a:r>
            <a:r>
              <a:rPr lang="es-ES" b="1"/>
              <a:t>documentación</a:t>
            </a:r>
            <a:r>
              <a:rPr lang="es-ES"/>
              <a:t> es todo aquel conjunto de manuales impresos o en formato digital y cualquier otra información descriptiva que explique una aplicación informática o programa.</a:t>
            </a:r>
          </a:p>
        </p:txBody>
      </p:sp>
      <p:pic>
        <p:nvPicPr>
          <p:cNvPr id="8194" name="Picture 2" descr="http://comercialgalvez.com/wp-content/uploads/2013/07/gestion-documenta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6752" y="5173182"/>
            <a:ext cx="2021632" cy="1516224"/>
          </a:xfrm>
          <a:prstGeom prst="rect">
            <a:avLst/>
          </a:prstGeom>
          <a:noFill/>
          <a:extLst>
            <a:ext uri="{909E8E84-426E-40DD-AFC4-6F175D3DCCD1}">
              <a14:hiddenFill xmlns:a14="http://schemas.microsoft.com/office/drawing/2010/main">
                <a:solidFill>
                  <a:srgbClr val="FFFFFF"/>
                </a:solidFill>
              </a14:hiddenFill>
            </a:ext>
          </a:extLst>
        </p:spPr>
      </p:pic>
      <p:sp>
        <p:nvSpPr>
          <p:cNvPr id="6" name="5 Marcador de número de diapositiva"/>
          <p:cNvSpPr>
            <a:spLocks noGrp="1"/>
          </p:cNvSpPr>
          <p:nvPr>
            <p:ph type="sldNum" sz="quarter" idx="12"/>
          </p:nvPr>
        </p:nvSpPr>
        <p:spPr/>
        <p:txBody>
          <a:bodyPr/>
          <a:lstStyle/>
          <a:p>
            <a:fld id="{132FADFE-3B8F-471C-ABF0-DBC7717ECBBC}" type="slidenum">
              <a:rPr lang="es-ES" smtClean="0"/>
              <a:t>40</a:t>
            </a:fld>
            <a:endParaRPr lang="es-ES"/>
          </a:p>
        </p:txBody>
      </p:sp>
    </p:spTree>
    <p:extLst>
      <p:ext uri="{BB962C8B-B14F-4D97-AF65-F5344CB8AC3E}">
        <p14:creationId xmlns:p14="http://schemas.microsoft.com/office/powerpoint/2010/main" val="73950655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47" presetClass="entr" presetSubtype="0" fill="hold" nodeType="withEffect">
                                  <p:stCondLst>
                                    <p:cond delay="0"/>
                                  </p:stCondLst>
                                  <p:childTnLst>
                                    <p:set>
                                      <p:cBhvr>
                                        <p:cTn id="18" dur="1" fill="hold">
                                          <p:stCondLst>
                                            <p:cond delay="0"/>
                                          </p:stCondLst>
                                        </p:cTn>
                                        <p:tgtEl>
                                          <p:spTgt spid="8196"/>
                                        </p:tgtEl>
                                        <p:attrNameLst>
                                          <p:attrName>style.visibility</p:attrName>
                                        </p:attrNameLst>
                                      </p:cBhvr>
                                      <p:to>
                                        <p:strVal val="visible"/>
                                      </p:to>
                                    </p:set>
                                    <p:animEffect transition="in" filter="fade">
                                      <p:cBhvr>
                                        <p:cTn id="19" dur="1000"/>
                                        <p:tgtEl>
                                          <p:spTgt spid="8196"/>
                                        </p:tgtEl>
                                      </p:cBhvr>
                                    </p:animEffect>
                                    <p:anim calcmode="lin" valueType="num">
                                      <p:cBhvr>
                                        <p:cTn id="20" dur="1000" fill="hold"/>
                                        <p:tgtEl>
                                          <p:spTgt spid="8196"/>
                                        </p:tgtEl>
                                        <p:attrNameLst>
                                          <p:attrName>ppt_x</p:attrName>
                                        </p:attrNameLst>
                                      </p:cBhvr>
                                      <p:tavLst>
                                        <p:tav tm="0">
                                          <p:val>
                                            <p:strVal val="#ppt_x"/>
                                          </p:val>
                                        </p:tav>
                                        <p:tav tm="100000">
                                          <p:val>
                                            <p:strVal val="#ppt_x"/>
                                          </p:val>
                                        </p:tav>
                                      </p:tavLst>
                                    </p:anim>
                                    <p:anim calcmode="lin" valueType="num">
                                      <p:cBhvr>
                                        <p:cTn id="21" dur="1000" fill="hold"/>
                                        <p:tgtEl>
                                          <p:spTgt spid="819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wipe(left)">
                                      <p:cBhvr>
                                        <p:cTn id="25" dur="500"/>
                                        <p:tgtEl>
                                          <p:spTgt spid="2">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Effect transition="in" filter="wipe(left)">
                                      <p:cBhvr>
                                        <p:cTn id="29" dur="500"/>
                                        <p:tgtEl>
                                          <p:spTgt spid="2">
                                            <p:txEl>
                                              <p:pRg st="1" end="1"/>
                                            </p:txEl>
                                          </p:spTgt>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wipe(left)">
                                      <p:cBhvr>
                                        <p:cTn id="33" dur="500"/>
                                        <p:tgtEl>
                                          <p:spTgt spid="2">
                                            <p:txEl>
                                              <p:pRg st="2" end="2"/>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wipe(left)">
                                      <p:cBhvr>
                                        <p:cTn id="36" dur="500"/>
                                        <p:tgtEl>
                                          <p:spTgt spid="2">
                                            <p:txEl>
                                              <p:pRg st="3" end="3"/>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wipe(left)">
                                      <p:cBhvr>
                                        <p:cTn id="39" dur="500"/>
                                        <p:tgtEl>
                                          <p:spTgt spid="2">
                                            <p:txEl>
                                              <p:pRg st="4" end="4"/>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wipe(left)">
                                      <p:cBhvr>
                                        <p:cTn id="42" dur="500"/>
                                        <p:tgtEl>
                                          <p:spTgt spid="2">
                                            <p:txEl>
                                              <p:pRg st="5" end="5"/>
                                            </p:txEl>
                                          </p:spTgt>
                                        </p:tgtEl>
                                      </p:cBhvr>
                                    </p:animEffect>
                                  </p:childTnLst>
                                </p:cTn>
                              </p:par>
                              <p:par>
                                <p:cTn id="43" presetID="42" presetClass="entr" presetSubtype="0" fill="hold" nodeType="withEffect">
                                  <p:stCondLst>
                                    <p:cond delay="0"/>
                                  </p:stCondLst>
                                  <p:childTnLst>
                                    <p:set>
                                      <p:cBhvr>
                                        <p:cTn id="44" dur="1" fill="hold">
                                          <p:stCondLst>
                                            <p:cond delay="0"/>
                                          </p:stCondLst>
                                        </p:cTn>
                                        <p:tgtEl>
                                          <p:spTgt spid="8194"/>
                                        </p:tgtEl>
                                        <p:attrNameLst>
                                          <p:attrName>style.visibility</p:attrName>
                                        </p:attrNameLst>
                                      </p:cBhvr>
                                      <p:to>
                                        <p:strVal val="visible"/>
                                      </p:to>
                                    </p:set>
                                    <p:animEffect transition="in" filter="fade">
                                      <p:cBhvr>
                                        <p:cTn id="45" dur="1000"/>
                                        <p:tgtEl>
                                          <p:spTgt spid="8194"/>
                                        </p:tgtEl>
                                      </p:cBhvr>
                                    </p:animEffect>
                                    <p:anim calcmode="lin" valueType="num">
                                      <p:cBhvr>
                                        <p:cTn id="46" dur="1000" fill="hold"/>
                                        <p:tgtEl>
                                          <p:spTgt spid="8194"/>
                                        </p:tgtEl>
                                        <p:attrNameLst>
                                          <p:attrName>ppt_x</p:attrName>
                                        </p:attrNameLst>
                                      </p:cBhvr>
                                      <p:tavLst>
                                        <p:tav tm="0">
                                          <p:val>
                                            <p:strVal val="#ppt_x"/>
                                          </p:val>
                                        </p:tav>
                                        <p:tav tm="100000">
                                          <p:val>
                                            <p:strVal val="#ppt_x"/>
                                          </p:val>
                                        </p:tav>
                                      </p:tavLst>
                                    </p:anim>
                                    <p:anim calcmode="lin" valueType="num">
                                      <p:cBhvr>
                                        <p:cTn id="47"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Bibliografía</a:t>
            </a:r>
            <a:endParaRPr lang="es-ES" sz="32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484784"/>
            <a:ext cx="8352928" cy="4401205"/>
          </a:xfrm>
          <a:prstGeom prst="rect">
            <a:avLst/>
          </a:prstGeom>
          <a:noFill/>
        </p:spPr>
        <p:txBody>
          <a:bodyPr wrap="square" rtlCol="0">
            <a:spAutoFit/>
          </a:bodyPr>
          <a:lstStyle/>
          <a:p>
            <a:pPr marL="342900" indent="-342900" algn="just">
              <a:spcBef>
                <a:spcPts val="1200"/>
              </a:spcBef>
              <a:spcAft>
                <a:spcPts val="1200"/>
              </a:spcAft>
              <a:buClr>
                <a:srgbClr val="0000CC"/>
              </a:buClr>
              <a:buFont typeface="Wingdings" panose="05000000000000000000" pitchFamily="2" charset="2"/>
              <a:buChar char="v"/>
            </a:pPr>
            <a:r>
              <a:rPr lang="es-ES" sz="2000"/>
              <a:t>MORENO PÉREZ, JUAN CARLOS (2011). </a:t>
            </a:r>
            <a:r>
              <a:rPr lang="es-ES" sz="2000" i="1"/>
              <a:t>Programación</a:t>
            </a:r>
            <a:r>
              <a:rPr lang="es-ES" sz="2000"/>
              <a:t>. Editorial RA-MA.</a:t>
            </a:r>
          </a:p>
          <a:p>
            <a:pPr marL="342900" indent="-342900" algn="just">
              <a:spcBef>
                <a:spcPts val="1200"/>
              </a:spcBef>
              <a:spcAft>
                <a:spcPts val="1200"/>
              </a:spcAft>
              <a:buClr>
                <a:srgbClr val="0000CC"/>
              </a:buClr>
              <a:buFont typeface="Wingdings" panose="05000000000000000000" pitchFamily="2" charset="2"/>
              <a:buChar char="v"/>
            </a:pPr>
            <a:r>
              <a:rPr lang="es-ES" sz="2000"/>
              <a:t>SÁNCHEZ ASENJO, JORGE. </a:t>
            </a:r>
            <a:r>
              <a:rPr lang="es-ES" sz="2000" i="1"/>
              <a:t>Fundamentos de Programación</a:t>
            </a:r>
            <a:r>
              <a:rPr lang="es-ES" sz="2000"/>
              <a:t>. Disponible en: </a:t>
            </a:r>
            <a:r>
              <a:rPr lang="es-ES" sz="2000">
                <a:hlinkClick r:id="rId3"/>
              </a:rPr>
              <a:t>http://jorgesanchez.net/programacion</a:t>
            </a:r>
            <a:endParaRPr lang="es-ES" sz="2000"/>
          </a:p>
          <a:p>
            <a:pPr marL="342900" indent="-342900" algn="just">
              <a:spcBef>
                <a:spcPts val="1200"/>
              </a:spcBef>
              <a:spcAft>
                <a:spcPts val="1200"/>
              </a:spcAft>
              <a:buClr>
                <a:srgbClr val="0000CC"/>
              </a:buClr>
              <a:buFont typeface="Wingdings" panose="05000000000000000000" pitchFamily="2" charset="2"/>
              <a:buChar char="v"/>
            </a:pPr>
            <a:r>
              <a:rPr lang="es-ES" sz="2000"/>
              <a:t>PÉREZ MONTES, F.M. Ejercicios de Programación en Java. Disponible en: </a:t>
            </a:r>
            <a:r>
              <a:rPr lang="es-ES" sz="2000">
                <a:hlinkClick r:id="rId4"/>
              </a:rPr>
              <a:t>www.eduinnova.es/monografias2011/ene2011/java.pdf</a:t>
            </a:r>
            <a:r>
              <a:rPr lang="es-ES" sz="2000"/>
              <a:t> </a:t>
            </a:r>
          </a:p>
          <a:p>
            <a:pPr marL="342900" indent="-342900" algn="just">
              <a:spcBef>
                <a:spcPts val="1200"/>
              </a:spcBef>
              <a:spcAft>
                <a:spcPts val="1200"/>
              </a:spcAft>
              <a:buClr>
                <a:srgbClr val="0000CC"/>
              </a:buClr>
              <a:buFont typeface="Wingdings" panose="05000000000000000000" pitchFamily="2" charset="2"/>
              <a:buChar char="v"/>
            </a:pPr>
            <a:r>
              <a:rPr lang="es-ES" sz="2000"/>
              <a:t>MEZA GONZALEZ, JUAN DAVID. Curso de Java. Disponible en: </a:t>
            </a:r>
            <a:r>
              <a:rPr lang="es-ES" sz="2000">
                <a:hlinkClick r:id="rId5"/>
              </a:rPr>
              <a:t>www.programarya.com/Cursos/Java</a:t>
            </a:r>
            <a:r>
              <a:rPr lang="es-ES" sz="2000"/>
              <a:t>  </a:t>
            </a:r>
          </a:p>
          <a:p>
            <a:pPr algn="just">
              <a:spcBef>
                <a:spcPts val="1200"/>
              </a:spcBef>
              <a:spcAft>
                <a:spcPts val="1200"/>
              </a:spcAft>
              <a:buClr>
                <a:srgbClr val="0000CC"/>
              </a:buClr>
            </a:pPr>
            <a:endParaRPr lang="es-ES" sz="2000"/>
          </a:p>
          <a:p>
            <a:pPr marL="342900" indent="-342900" algn="just">
              <a:spcBef>
                <a:spcPts val="1200"/>
              </a:spcBef>
              <a:spcAft>
                <a:spcPts val="1200"/>
              </a:spcAft>
              <a:buClr>
                <a:srgbClr val="0000CC"/>
              </a:buClr>
              <a:buFont typeface="Wingdings" panose="05000000000000000000" pitchFamily="2" charset="2"/>
              <a:buChar char="v"/>
            </a:pPr>
            <a:endParaRPr lang="es-ES" sz="2000"/>
          </a:p>
        </p:txBody>
      </p:sp>
      <p:sp>
        <p:nvSpPr>
          <p:cNvPr id="2" name="1 Marcador de número de diapositiva"/>
          <p:cNvSpPr>
            <a:spLocks noGrp="1"/>
          </p:cNvSpPr>
          <p:nvPr>
            <p:ph type="sldNum" sz="quarter" idx="12"/>
          </p:nvPr>
        </p:nvSpPr>
        <p:spPr/>
        <p:txBody>
          <a:bodyPr/>
          <a:lstStyle/>
          <a:p>
            <a:fld id="{132FADFE-3B8F-471C-ABF0-DBC7717ECBBC}" type="slidenum">
              <a:rPr lang="es-ES" smtClean="0"/>
              <a:t>41</a:t>
            </a:fld>
            <a:endParaRPr lang="es-ES"/>
          </a:p>
        </p:txBody>
      </p:sp>
    </p:spTree>
    <p:extLst>
      <p:ext uri="{BB962C8B-B14F-4D97-AF65-F5344CB8AC3E}">
        <p14:creationId xmlns:p14="http://schemas.microsoft.com/office/powerpoint/2010/main" val="3948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44824"/>
            <a:ext cx="7543800" cy="1440160"/>
          </a:xfrm>
        </p:spPr>
        <p:txBody>
          <a:bodyPr>
            <a:normAutofit/>
          </a:bodyPr>
          <a:lstStyle/>
          <a:p>
            <a:pPr>
              <a:spcAft>
                <a:spcPts val="2400"/>
              </a:spcAft>
            </a:pPr>
            <a:r>
              <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Fin  </a:t>
            </a:r>
            <a:r>
              <a:rPr lang="es-ES">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Unidad 2</a:t>
            </a:r>
          </a:p>
        </p:txBody>
      </p:sp>
      <p:cxnSp>
        <p:nvCxnSpPr>
          <p:cNvPr id="4" name="3 Conector recto"/>
          <p:cNvCxnSpPr/>
          <p:nvPr/>
        </p:nvCxnSpPr>
        <p:spPr>
          <a:xfrm>
            <a:off x="1763688" y="3429000"/>
            <a:ext cx="561662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Marcador de número de diapositiva"/>
          <p:cNvSpPr>
            <a:spLocks noGrp="1"/>
          </p:cNvSpPr>
          <p:nvPr>
            <p:ph type="sldNum" sz="quarter" idx="12"/>
          </p:nvPr>
        </p:nvSpPr>
        <p:spPr/>
        <p:txBody>
          <a:bodyPr/>
          <a:lstStyle/>
          <a:p>
            <a:fld id="{132FADFE-3B8F-471C-ABF0-DBC7717ECBBC}" type="slidenum">
              <a:rPr lang="es-ES" smtClean="0"/>
              <a:t>42</a:t>
            </a:fld>
            <a:endParaRPr lang="es-ES"/>
          </a:p>
        </p:txBody>
      </p:sp>
    </p:spTree>
    <p:extLst>
      <p:ext uri="{BB962C8B-B14F-4D97-AF65-F5344CB8AC3E}">
        <p14:creationId xmlns:p14="http://schemas.microsoft.com/office/powerpoint/2010/main" val="140749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selección: IF</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6" name="15 CuadroTexto"/>
          <p:cNvSpPr txBox="1"/>
          <p:nvPr/>
        </p:nvSpPr>
        <p:spPr>
          <a:xfrm>
            <a:off x="395536" y="1321302"/>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1</a:t>
            </a:r>
            <a:r>
              <a:rPr lang="es-ES" sz="2000"/>
              <a:t>:</a:t>
            </a:r>
          </a:p>
        </p:txBody>
      </p:sp>
      <p:sp>
        <p:nvSpPr>
          <p:cNvPr id="6" name="5 CuadroTexto"/>
          <p:cNvSpPr txBox="1"/>
          <p:nvPr/>
        </p:nvSpPr>
        <p:spPr>
          <a:xfrm>
            <a:off x="899592" y="1716602"/>
            <a:ext cx="7344816" cy="4985980"/>
          </a:xfrm>
          <a:prstGeom prst="rect">
            <a:avLst/>
          </a:prstGeom>
          <a:solidFill>
            <a:schemeClr val="accent3">
              <a:lumMod val="20000"/>
              <a:lumOff val="80000"/>
            </a:schemeClr>
          </a:solidFill>
        </p:spPr>
        <p:txBody>
          <a:bodyPr wrap="square" rtlCol="0">
            <a:spAutoFit/>
          </a:bodyPr>
          <a:lstStyle/>
          <a:p>
            <a:r>
              <a:rPr lang="es-ES" sz="1700" err="1">
                <a:solidFill>
                  <a:srgbClr val="7F0055"/>
                </a:solidFill>
                <a:latin typeface="Consolas"/>
              </a:rPr>
              <a:t>int</a:t>
            </a:r>
            <a:r>
              <a:rPr lang="es-ES" sz="1700">
                <a:solidFill>
                  <a:srgbClr val="000000"/>
                </a:solidFill>
                <a:latin typeface="Consolas"/>
              </a:rPr>
              <a:t> </a:t>
            </a:r>
            <a:r>
              <a:rPr lang="es-ES" sz="1700">
                <a:solidFill>
                  <a:srgbClr val="6A3E3E"/>
                </a:solidFill>
                <a:latin typeface="Consolas"/>
              </a:rPr>
              <a:t>a</a:t>
            </a:r>
            <a:r>
              <a:rPr lang="es-ES" sz="1700">
                <a:solidFill>
                  <a:srgbClr val="000000"/>
                </a:solidFill>
                <a:latin typeface="Consolas"/>
              </a:rPr>
              <a:t> = 5;</a:t>
            </a:r>
          </a:p>
          <a:p>
            <a:endParaRPr lang="es-ES" sz="1200">
              <a:latin typeface="Consolas"/>
            </a:endParaRPr>
          </a:p>
          <a:p>
            <a:r>
              <a:rPr lang="es-ES" b="1" err="1">
                <a:solidFill>
                  <a:srgbClr val="7F0055"/>
                </a:solidFill>
                <a:latin typeface="Consolas"/>
              </a:rPr>
              <a:t>if</a:t>
            </a:r>
            <a:r>
              <a:rPr lang="es-ES" sz="1700">
                <a:solidFill>
                  <a:srgbClr val="000000"/>
                </a:solidFill>
                <a:latin typeface="Consolas"/>
              </a:rPr>
              <a:t> (</a:t>
            </a:r>
            <a:r>
              <a:rPr lang="es-ES" sz="1700">
                <a:solidFill>
                  <a:srgbClr val="6A3E3E"/>
                </a:solidFill>
                <a:latin typeface="Consolas"/>
              </a:rPr>
              <a:t>a</a:t>
            </a:r>
            <a:r>
              <a:rPr lang="es-ES" sz="1700">
                <a:solidFill>
                  <a:srgbClr val="000000"/>
                </a:solidFill>
                <a:latin typeface="Consolas"/>
              </a:rPr>
              <a:t> == 5) {</a:t>
            </a:r>
          </a:p>
          <a:p>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"La </a:t>
            </a:r>
            <a:r>
              <a:rPr lang="es-ES" sz="1700" i="1" err="1">
                <a:solidFill>
                  <a:srgbClr val="2A00FF"/>
                </a:solidFill>
                <a:latin typeface="Consolas"/>
              </a:rPr>
              <a:t>variale</a:t>
            </a:r>
            <a:r>
              <a:rPr lang="es-ES" sz="1700" i="1">
                <a:solidFill>
                  <a:srgbClr val="2A00FF"/>
                </a:solidFill>
                <a:latin typeface="Consolas"/>
              </a:rPr>
              <a:t> es igual a 5"</a:t>
            </a:r>
            <a:r>
              <a:rPr lang="es-ES" sz="1700" i="1">
                <a:solidFill>
                  <a:srgbClr val="000000"/>
                </a:solidFill>
                <a:latin typeface="Consolas"/>
              </a:rPr>
              <a:t>);</a:t>
            </a:r>
          </a:p>
          <a:p>
            <a:r>
              <a:rPr lang="es-ES" sz="1700">
                <a:solidFill>
                  <a:srgbClr val="000000"/>
                </a:solidFill>
                <a:latin typeface="Consolas"/>
              </a:rPr>
              <a:t>}</a:t>
            </a:r>
          </a:p>
          <a:p>
            <a:endParaRPr lang="es-ES" sz="1400">
              <a:latin typeface="Consolas"/>
            </a:endParaRPr>
          </a:p>
          <a:p>
            <a:r>
              <a:rPr lang="es-ES" b="1" err="1">
                <a:solidFill>
                  <a:srgbClr val="7F0055"/>
                </a:solidFill>
                <a:latin typeface="Consolas"/>
              </a:rPr>
              <a:t>if</a:t>
            </a:r>
            <a:r>
              <a:rPr lang="es-ES" sz="1700">
                <a:solidFill>
                  <a:srgbClr val="000000"/>
                </a:solidFill>
                <a:latin typeface="Consolas"/>
              </a:rPr>
              <a:t> (</a:t>
            </a:r>
            <a:r>
              <a:rPr lang="es-ES" sz="1700">
                <a:solidFill>
                  <a:srgbClr val="6A3E3E"/>
                </a:solidFill>
                <a:latin typeface="Consolas"/>
              </a:rPr>
              <a:t>a</a:t>
            </a:r>
            <a:r>
              <a:rPr lang="es-ES" sz="1700">
                <a:solidFill>
                  <a:srgbClr val="000000"/>
                </a:solidFill>
                <a:latin typeface="Consolas"/>
              </a:rPr>
              <a:t> &gt; 6) {</a:t>
            </a:r>
          </a:p>
          <a:p>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"La variable es mayor que 6"</a:t>
            </a:r>
            <a:r>
              <a:rPr lang="es-ES" sz="1700" i="1">
                <a:solidFill>
                  <a:srgbClr val="000000"/>
                </a:solidFill>
                <a:latin typeface="Consolas"/>
              </a:rPr>
              <a:t>);</a:t>
            </a:r>
          </a:p>
          <a:p>
            <a:r>
              <a:rPr lang="es-ES" sz="1700">
                <a:solidFill>
                  <a:srgbClr val="000000"/>
                </a:solidFill>
                <a:latin typeface="Consolas"/>
              </a:rPr>
              <a:t>} </a:t>
            </a:r>
            <a:r>
              <a:rPr lang="es-ES" b="1" err="1">
                <a:solidFill>
                  <a:srgbClr val="7F0055"/>
                </a:solidFill>
                <a:latin typeface="Consolas"/>
              </a:rPr>
              <a:t>else</a:t>
            </a:r>
            <a:r>
              <a:rPr lang="es-ES" sz="1700">
                <a:solidFill>
                  <a:srgbClr val="000000"/>
                </a:solidFill>
                <a:latin typeface="Consolas"/>
              </a:rPr>
              <a:t> {</a:t>
            </a:r>
          </a:p>
          <a:p>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"La </a:t>
            </a:r>
            <a:r>
              <a:rPr lang="es-ES" sz="1700" i="1" err="1">
                <a:solidFill>
                  <a:srgbClr val="2A00FF"/>
                </a:solidFill>
                <a:latin typeface="Consolas"/>
              </a:rPr>
              <a:t>variabe</a:t>
            </a:r>
            <a:r>
              <a:rPr lang="es-ES" sz="1700" i="1">
                <a:solidFill>
                  <a:srgbClr val="2A00FF"/>
                </a:solidFill>
                <a:latin typeface="Consolas"/>
              </a:rPr>
              <a:t> es menor que 7"</a:t>
            </a:r>
            <a:r>
              <a:rPr lang="es-ES" sz="1700" i="1">
                <a:solidFill>
                  <a:srgbClr val="000000"/>
                </a:solidFill>
                <a:latin typeface="Consolas"/>
              </a:rPr>
              <a:t>);</a:t>
            </a:r>
          </a:p>
          <a:p>
            <a:r>
              <a:rPr lang="es-ES" sz="1700">
                <a:solidFill>
                  <a:srgbClr val="000000"/>
                </a:solidFill>
                <a:latin typeface="Consolas"/>
              </a:rPr>
              <a:t>}</a:t>
            </a:r>
          </a:p>
          <a:p>
            <a:endParaRPr lang="es-ES" sz="1400">
              <a:latin typeface="Consolas"/>
            </a:endParaRPr>
          </a:p>
          <a:p>
            <a:r>
              <a:rPr lang="es-ES" b="1" err="1">
                <a:solidFill>
                  <a:srgbClr val="7F0055"/>
                </a:solidFill>
                <a:latin typeface="Consolas"/>
              </a:rPr>
              <a:t>if</a:t>
            </a:r>
            <a:r>
              <a:rPr lang="es-ES" sz="1700">
                <a:solidFill>
                  <a:srgbClr val="000000"/>
                </a:solidFill>
                <a:latin typeface="Consolas"/>
              </a:rPr>
              <a:t> (</a:t>
            </a:r>
            <a:r>
              <a:rPr lang="es-ES" sz="1700">
                <a:solidFill>
                  <a:srgbClr val="6A3E3E"/>
                </a:solidFill>
                <a:latin typeface="Consolas"/>
              </a:rPr>
              <a:t>a</a:t>
            </a:r>
            <a:r>
              <a:rPr lang="es-ES" sz="1700">
                <a:solidFill>
                  <a:srgbClr val="000000"/>
                </a:solidFill>
                <a:latin typeface="Consolas"/>
              </a:rPr>
              <a:t> &gt; 6) {</a:t>
            </a:r>
          </a:p>
          <a:p>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"La variable es mayor que 6"</a:t>
            </a:r>
            <a:r>
              <a:rPr lang="es-ES" sz="1700" i="1">
                <a:solidFill>
                  <a:srgbClr val="000000"/>
                </a:solidFill>
                <a:latin typeface="Consolas"/>
              </a:rPr>
              <a:t>);</a:t>
            </a:r>
          </a:p>
          <a:p>
            <a:r>
              <a:rPr lang="es-ES" sz="1700">
                <a:solidFill>
                  <a:srgbClr val="000000"/>
                </a:solidFill>
                <a:latin typeface="Consolas"/>
              </a:rPr>
              <a:t>} </a:t>
            </a:r>
            <a:r>
              <a:rPr lang="es-ES" b="1" err="1">
                <a:solidFill>
                  <a:srgbClr val="7F0055"/>
                </a:solidFill>
                <a:latin typeface="Consolas"/>
              </a:rPr>
              <a:t>else</a:t>
            </a:r>
            <a:r>
              <a:rPr lang="es-ES" b="1">
                <a:solidFill>
                  <a:srgbClr val="000000"/>
                </a:solidFill>
                <a:latin typeface="Consolas"/>
              </a:rPr>
              <a:t> </a:t>
            </a:r>
            <a:r>
              <a:rPr lang="es-ES" b="1" err="1">
                <a:solidFill>
                  <a:srgbClr val="7F0055"/>
                </a:solidFill>
                <a:latin typeface="Consolas"/>
              </a:rPr>
              <a:t>if</a:t>
            </a:r>
            <a:r>
              <a:rPr lang="es-ES" sz="1700">
                <a:solidFill>
                  <a:srgbClr val="000000"/>
                </a:solidFill>
                <a:latin typeface="Consolas"/>
              </a:rPr>
              <a:t> (</a:t>
            </a:r>
            <a:r>
              <a:rPr lang="es-ES" sz="1700">
                <a:solidFill>
                  <a:srgbClr val="6A3E3E"/>
                </a:solidFill>
                <a:latin typeface="Consolas"/>
              </a:rPr>
              <a:t>a</a:t>
            </a:r>
            <a:r>
              <a:rPr lang="es-ES" sz="1700">
                <a:solidFill>
                  <a:srgbClr val="000000"/>
                </a:solidFill>
                <a:latin typeface="Consolas"/>
              </a:rPr>
              <a:t> == 6) {</a:t>
            </a:r>
          </a:p>
          <a:p>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"La variable es igual a 6"</a:t>
            </a:r>
            <a:r>
              <a:rPr lang="es-ES" sz="1700" i="1">
                <a:solidFill>
                  <a:srgbClr val="000000"/>
                </a:solidFill>
                <a:latin typeface="Consolas"/>
              </a:rPr>
              <a:t>);</a:t>
            </a:r>
          </a:p>
          <a:p>
            <a:r>
              <a:rPr lang="es-ES" sz="1700">
                <a:solidFill>
                  <a:srgbClr val="000000"/>
                </a:solidFill>
                <a:latin typeface="Consolas"/>
              </a:rPr>
              <a:t>} </a:t>
            </a:r>
            <a:r>
              <a:rPr lang="es-ES" b="1" err="1">
                <a:solidFill>
                  <a:srgbClr val="7F0055"/>
                </a:solidFill>
                <a:latin typeface="Consolas"/>
              </a:rPr>
              <a:t>else</a:t>
            </a:r>
            <a:r>
              <a:rPr lang="es-ES" sz="1700">
                <a:solidFill>
                  <a:srgbClr val="000000"/>
                </a:solidFill>
                <a:latin typeface="Consolas"/>
              </a:rPr>
              <a:t> {</a:t>
            </a:r>
          </a:p>
          <a:p>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"La variable es menor que 6"</a:t>
            </a:r>
            <a:r>
              <a:rPr lang="es-ES" sz="1700" i="1">
                <a:solidFill>
                  <a:srgbClr val="000000"/>
                </a:solidFill>
                <a:latin typeface="Consolas"/>
              </a:rPr>
              <a:t>);</a:t>
            </a:r>
          </a:p>
          <a:p>
            <a:r>
              <a:rPr lang="es-ES" sz="1700">
                <a:solidFill>
                  <a:srgbClr val="000000"/>
                </a:solidFill>
                <a:latin typeface="Consolas"/>
              </a:rPr>
              <a:t>}</a:t>
            </a:r>
          </a:p>
        </p:txBody>
      </p:sp>
      <p:sp>
        <p:nvSpPr>
          <p:cNvPr id="2" name="1 Marcador de número de diapositiva"/>
          <p:cNvSpPr>
            <a:spLocks noGrp="1"/>
          </p:cNvSpPr>
          <p:nvPr>
            <p:ph type="sldNum" sz="quarter" idx="12"/>
          </p:nvPr>
        </p:nvSpPr>
        <p:spPr/>
        <p:txBody>
          <a:bodyPr/>
          <a:lstStyle/>
          <a:p>
            <a:fld id="{132FADFE-3B8F-471C-ABF0-DBC7717ECBBC}" type="slidenum">
              <a:rPr lang="es-ES" smtClean="0"/>
              <a:t>5</a:t>
            </a:fld>
            <a:endParaRPr lang="es-ES"/>
          </a:p>
        </p:txBody>
      </p:sp>
    </p:spTree>
    <p:extLst>
      <p:ext uri="{BB962C8B-B14F-4D97-AF65-F5344CB8AC3E}">
        <p14:creationId xmlns:p14="http://schemas.microsoft.com/office/powerpoint/2010/main" val="30784594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selección: IF</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6" name="15 CuadroTexto"/>
          <p:cNvSpPr txBox="1"/>
          <p:nvPr/>
        </p:nvSpPr>
        <p:spPr>
          <a:xfrm>
            <a:off x="395536" y="1321302"/>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2</a:t>
            </a:r>
            <a:r>
              <a:rPr lang="es-ES" sz="2000"/>
              <a:t>:</a:t>
            </a:r>
          </a:p>
        </p:txBody>
      </p:sp>
      <p:sp>
        <p:nvSpPr>
          <p:cNvPr id="2" name="1 Rectángulo"/>
          <p:cNvSpPr/>
          <p:nvPr/>
        </p:nvSpPr>
        <p:spPr>
          <a:xfrm>
            <a:off x="827584" y="1988840"/>
            <a:ext cx="7920880" cy="4375557"/>
          </a:xfrm>
          <a:prstGeom prst="rect">
            <a:avLst/>
          </a:prstGeom>
          <a:solidFill>
            <a:schemeClr val="accent3">
              <a:lumMod val="20000"/>
              <a:lumOff val="80000"/>
            </a:schemeClr>
          </a:solidFill>
        </p:spPr>
        <p:txBody>
          <a:bodyPr wrap="square">
            <a:spAutoFit/>
          </a:bodyPr>
          <a:lstStyle/>
          <a:p>
            <a:pPr>
              <a:spcBef>
                <a:spcPts val="200"/>
              </a:spcBef>
              <a:spcAft>
                <a:spcPts val="200"/>
              </a:spcAft>
            </a:pPr>
            <a:r>
              <a:rPr lang="es-ES" sz="1700" err="1">
                <a:solidFill>
                  <a:srgbClr val="7F0055"/>
                </a:solidFill>
                <a:latin typeface="Consolas"/>
              </a:rPr>
              <a:t>int</a:t>
            </a:r>
            <a:r>
              <a:rPr lang="es-ES" sz="1700">
                <a:solidFill>
                  <a:srgbClr val="000000"/>
                </a:solidFill>
                <a:latin typeface="Consolas"/>
              </a:rPr>
              <a:t> </a:t>
            </a:r>
            <a:r>
              <a:rPr lang="es-ES" sz="1700">
                <a:solidFill>
                  <a:srgbClr val="6A3E3E"/>
                </a:solidFill>
                <a:latin typeface="Consolas"/>
              </a:rPr>
              <a:t>mates</a:t>
            </a:r>
            <a:r>
              <a:rPr lang="es-ES" sz="1700">
                <a:solidFill>
                  <a:srgbClr val="000000"/>
                </a:solidFill>
                <a:latin typeface="Consolas"/>
              </a:rPr>
              <a:t> = 4, </a:t>
            </a:r>
            <a:r>
              <a:rPr lang="es-ES" sz="1700">
                <a:solidFill>
                  <a:srgbClr val="6A3E3E"/>
                </a:solidFill>
                <a:latin typeface="Consolas"/>
              </a:rPr>
              <a:t>lengua</a:t>
            </a:r>
            <a:r>
              <a:rPr lang="es-ES" sz="1700">
                <a:solidFill>
                  <a:srgbClr val="000000"/>
                </a:solidFill>
                <a:latin typeface="Consolas"/>
              </a:rPr>
              <a:t>= 6;</a:t>
            </a:r>
          </a:p>
          <a:p>
            <a:pPr>
              <a:spcBef>
                <a:spcPts val="200"/>
              </a:spcBef>
              <a:spcAft>
                <a:spcPts val="200"/>
              </a:spcAft>
            </a:pPr>
            <a:endParaRPr lang="es-ES">
              <a:latin typeface="Consolas"/>
            </a:endParaRPr>
          </a:p>
          <a:p>
            <a:pPr>
              <a:spcBef>
                <a:spcPts val="200"/>
              </a:spcBef>
              <a:spcAft>
                <a:spcPts val="200"/>
              </a:spcAft>
            </a:pPr>
            <a:r>
              <a:rPr lang="es-ES" b="1" err="1">
                <a:solidFill>
                  <a:srgbClr val="7F0055"/>
                </a:solidFill>
                <a:latin typeface="Consolas"/>
              </a:rPr>
              <a:t>if</a:t>
            </a:r>
            <a:r>
              <a:rPr lang="es-ES" b="1">
                <a:solidFill>
                  <a:srgbClr val="000000"/>
                </a:solidFill>
                <a:latin typeface="Consolas"/>
              </a:rPr>
              <a:t> </a:t>
            </a:r>
            <a:r>
              <a:rPr lang="es-ES" sz="1700">
                <a:solidFill>
                  <a:srgbClr val="000000"/>
                </a:solidFill>
                <a:latin typeface="Consolas"/>
              </a:rPr>
              <a:t>(</a:t>
            </a:r>
            <a:r>
              <a:rPr lang="es-ES" sz="1700">
                <a:solidFill>
                  <a:srgbClr val="6A3E3E"/>
                </a:solidFill>
                <a:latin typeface="Consolas"/>
              </a:rPr>
              <a:t>mates</a:t>
            </a:r>
            <a:r>
              <a:rPr lang="es-ES" sz="1700">
                <a:solidFill>
                  <a:srgbClr val="000000"/>
                </a:solidFill>
                <a:latin typeface="Consolas"/>
              </a:rPr>
              <a:t> &gt;=5 ) </a:t>
            </a:r>
            <a:r>
              <a:rPr lang="es-ES" sz="1700">
                <a:latin typeface="Consolas"/>
              </a:rPr>
              <a:t>{</a:t>
            </a:r>
          </a:p>
          <a:p>
            <a:pPr>
              <a:spcBef>
                <a:spcPts val="200"/>
              </a:spcBef>
              <a:spcAft>
                <a:spcPts val="200"/>
              </a:spcAft>
            </a:pPr>
            <a:r>
              <a:rPr lang="es-ES" sz="1700">
                <a:solidFill>
                  <a:srgbClr val="7F0055"/>
                </a:solidFill>
                <a:latin typeface="Consolas"/>
              </a:rPr>
              <a:t>    </a:t>
            </a:r>
            <a:r>
              <a:rPr lang="es-ES" b="1" err="1">
                <a:solidFill>
                  <a:srgbClr val="7F0055"/>
                </a:solidFill>
                <a:latin typeface="Consolas"/>
              </a:rPr>
              <a:t>if</a:t>
            </a:r>
            <a:r>
              <a:rPr lang="es-ES" b="1">
                <a:solidFill>
                  <a:srgbClr val="000000"/>
                </a:solidFill>
                <a:latin typeface="Consolas"/>
              </a:rPr>
              <a:t> </a:t>
            </a:r>
            <a:r>
              <a:rPr lang="es-ES" sz="1700">
                <a:solidFill>
                  <a:srgbClr val="000000"/>
                </a:solidFill>
                <a:latin typeface="Consolas"/>
              </a:rPr>
              <a:t>(</a:t>
            </a:r>
            <a:r>
              <a:rPr lang="es-ES" sz="1700">
                <a:solidFill>
                  <a:srgbClr val="6A3E3E"/>
                </a:solidFill>
                <a:latin typeface="Consolas"/>
              </a:rPr>
              <a:t>lengua</a:t>
            </a:r>
            <a:r>
              <a:rPr lang="es-ES" sz="1700">
                <a:solidFill>
                  <a:srgbClr val="000000"/>
                </a:solidFill>
                <a:latin typeface="Consolas"/>
              </a:rPr>
              <a:t> &gt;= 5) </a:t>
            </a:r>
            <a:r>
              <a:rPr lang="es-ES" sz="1700">
                <a:solidFill>
                  <a:srgbClr val="0000FF"/>
                </a:solidFill>
                <a:latin typeface="Consolas"/>
              </a:rPr>
              <a:t>{</a:t>
            </a:r>
          </a:p>
          <a:p>
            <a:pPr>
              <a:spcBef>
                <a:spcPts val="200"/>
              </a:spcBef>
              <a:spcAft>
                <a:spcPts val="200"/>
              </a:spcAft>
            </a:pPr>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"Has aprobado las dos asignaturas"</a:t>
            </a:r>
            <a:r>
              <a:rPr lang="es-ES" sz="1700" i="1">
                <a:solidFill>
                  <a:srgbClr val="000000"/>
                </a:solidFill>
                <a:latin typeface="Consolas"/>
              </a:rPr>
              <a:t>);</a:t>
            </a:r>
          </a:p>
          <a:p>
            <a:pPr>
              <a:spcBef>
                <a:spcPts val="200"/>
              </a:spcBef>
              <a:spcAft>
                <a:spcPts val="200"/>
              </a:spcAft>
            </a:pPr>
            <a:r>
              <a:rPr lang="es-ES" sz="1700">
                <a:solidFill>
                  <a:srgbClr val="000000"/>
                </a:solidFill>
                <a:latin typeface="Consolas"/>
              </a:rPr>
              <a:t>    </a:t>
            </a:r>
            <a:r>
              <a:rPr lang="es-ES" sz="1700">
                <a:solidFill>
                  <a:srgbClr val="0000FF"/>
                </a:solidFill>
                <a:latin typeface="Consolas"/>
              </a:rPr>
              <a:t>}</a:t>
            </a:r>
            <a:r>
              <a:rPr lang="es-ES" sz="1700">
                <a:solidFill>
                  <a:srgbClr val="000000"/>
                </a:solidFill>
                <a:latin typeface="Consolas"/>
              </a:rPr>
              <a:t> </a:t>
            </a:r>
            <a:r>
              <a:rPr lang="es-ES" b="1" err="1">
                <a:solidFill>
                  <a:srgbClr val="7F0055"/>
                </a:solidFill>
                <a:latin typeface="Consolas"/>
              </a:rPr>
              <a:t>else</a:t>
            </a:r>
            <a:r>
              <a:rPr lang="es-ES" b="1">
                <a:solidFill>
                  <a:srgbClr val="000000"/>
                </a:solidFill>
                <a:latin typeface="Consolas"/>
              </a:rPr>
              <a:t> </a:t>
            </a:r>
            <a:r>
              <a:rPr lang="es-ES" sz="1700">
                <a:solidFill>
                  <a:srgbClr val="00CC99"/>
                </a:solidFill>
                <a:latin typeface="Consolas"/>
              </a:rPr>
              <a:t>{</a:t>
            </a:r>
          </a:p>
          <a:p>
            <a:pPr>
              <a:spcBef>
                <a:spcPts val="200"/>
              </a:spcBef>
              <a:spcAft>
                <a:spcPts val="200"/>
              </a:spcAft>
            </a:pPr>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"Has aprobado sólo Matemáticas"</a:t>
            </a:r>
            <a:r>
              <a:rPr lang="es-ES" sz="1700" i="1">
                <a:solidFill>
                  <a:srgbClr val="000000"/>
                </a:solidFill>
                <a:latin typeface="Consolas"/>
              </a:rPr>
              <a:t>);</a:t>
            </a:r>
          </a:p>
          <a:p>
            <a:pPr>
              <a:spcBef>
                <a:spcPts val="200"/>
              </a:spcBef>
              <a:spcAft>
                <a:spcPts val="200"/>
              </a:spcAft>
            </a:pPr>
            <a:r>
              <a:rPr lang="es-ES" sz="1700">
                <a:solidFill>
                  <a:srgbClr val="000000"/>
                </a:solidFill>
                <a:latin typeface="Consolas"/>
              </a:rPr>
              <a:t>    </a:t>
            </a:r>
            <a:r>
              <a:rPr lang="es-ES" sz="1700">
                <a:solidFill>
                  <a:srgbClr val="00CC99"/>
                </a:solidFill>
                <a:latin typeface="Consolas"/>
              </a:rPr>
              <a:t>}</a:t>
            </a:r>
          </a:p>
          <a:p>
            <a:pPr>
              <a:spcBef>
                <a:spcPts val="200"/>
              </a:spcBef>
              <a:spcAft>
                <a:spcPts val="200"/>
              </a:spcAft>
            </a:pPr>
            <a:r>
              <a:rPr lang="es-ES" sz="1700">
                <a:latin typeface="Consolas"/>
              </a:rPr>
              <a:t>}</a:t>
            </a:r>
            <a:r>
              <a:rPr lang="es-ES" sz="1700">
                <a:solidFill>
                  <a:srgbClr val="000000"/>
                </a:solidFill>
                <a:latin typeface="Consolas"/>
              </a:rPr>
              <a:t> </a:t>
            </a:r>
            <a:r>
              <a:rPr lang="es-ES" b="1" err="1">
                <a:solidFill>
                  <a:srgbClr val="7F0055"/>
                </a:solidFill>
                <a:latin typeface="Consolas"/>
              </a:rPr>
              <a:t>else</a:t>
            </a:r>
            <a:r>
              <a:rPr lang="es-ES" b="1">
                <a:solidFill>
                  <a:srgbClr val="000000"/>
                </a:solidFill>
                <a:latin typeface="Consolas"/>
              </a:rPr>
              <a:t> </a:t>
            </a:r>
            <a:r>
              <a:rPr lang="es-ES" b="1" err="1">
                <a:solidFill>
                  <a:srgbClr val="7F0055"/>
                </a:solidFill>
                <a:latin typeface="Consolas"/>
              </a:rPr>
              <a:t>if</a:t>
            </a:r>
            <a:r>
              <a:rPr lang="es-ES" b="1">
                <a:solidFill>
                  <a:srgbClr val="000000"/>
                </a:solidFill>
                <a:latin typeface="Consolas"/>
              </a:rPr>
              <a:t> </a:t>
            </a:r>
            <a:r>
              <a:rPr lang="es-ES" sz="1700">
                <a:solidFill>
                  <a:srgbClr val="000000"/>
                </a:solidFill>
                <a:latin typeface="Consolas"/>
              </a:rPr>
              <a:t>(</a:t>
            </a:r>
            <a:r>
              <a:rPr lang="es-ES" sz="1700">
                <a:solidFill>
                  <a:srgbClr val="6A3E3E"/>
                </a:solidFill>
                <a:latin typeface="Consolas"/>
              </a:rPr>
              <a:t>lengua</a:t>
            </a:r>
            <a:r>
              <a:rPr lang="es-ES" sz="1700">
                <a:solidFill>
                  <a:srgbClr val="000000"/>
                </a:solidFill>
                <a:latin typeface="Consolas"/>
              </a:rPr>
              <a:t> &gt;= 5) </a:t>
            </a:r>
            <a:r>
              <a:rPr lang="es-ES" sz="1700">
                <a:solidFill>
                  <a:srgbClr val="0000FF"/>
                </a:solidFill>
                <a:latin typeface="Consolas"/>
              </a:rPr>
              <a:t>{</a:t>
            </a:r>
          </a:p>
          <a:p>
            <a:pPr>
              <a:spcBef>
                <a:spcPts val="200"/>
              </a:spcBef>
              <a:spcAft>
                <a:spcPts val="200"/>
              </a:spcAft>
            </a:pPr>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"Has aprobado sólo Lengua"</a:t>
            </a:r>
            <a:r>
              <a:rPr lang="es-ES" sz="1700" i="1">
                <a:solidFill>
                  <a:srgbClr val="000000"/>
                </a:solidFill>
                <a:latin typeface="Consolas"/>
              </a:rPr>
              <a:t>);</a:t>
            </a:r>
          </a:p>
          <a:p>
            <a:pPr>
              <a:spcBef>
                <a:spcPts val="200"/>
              </a:spcBef>
              <a:spcAft>
                <a:spcPts val="200"/>
              </a:spcAft>
            </a:pPr>
            <a:r>
              <a:rPr lang="es-ES" sz="1700">
                <a:solidFill>
                  <a:srgbClr val="0000FF"/>
                </a:solidFill>
                <a:latin typeface="Consolas"/>
              </a:rPr>
              <a:t>}</a:t>
            </a:r>
            <a:r>
              <a:rPr lang="es-ES" sz="1700">
                <a:solidFill>
                  <a:srgbClr val="000000"/>
                </a:solidFill>
                <a:latin typeface="Consolas"/>
              </a:rPr>
              <a:t> </a:t>
            </a:r>
            <a:r>
              <a:rPr lang="es-ES" b="1" err="1">
                <a:solidFill>
                  <a:srgbClr val="7F0055"/>
                </a:solidFill>
                <a:latin typeface="Consolas"/>
              </a:rPr>
              <a:t>else</a:t>
            </a:r>
            <a:r>
              <a:rPr lang="es-ES" b="1">
                <a:solidFill>
                  <a:srgbClr val="000000"/>
                </a:solidFill>
                <a:latin typeface="Consolas"/>
              </a:rPr>
              <a:t> </a:t>
            </a:r>
            <a:r>
              <a:rPr lang="es-ES" sz="1700">
                <a:solidFill>
                  <a:srgbClr val="00CC99"/>
                </a:solidFill>
                <a:latin typeface="Consolas"/>
              </a:rPr>
              <a:t>{</a:t>
            </a:r>
          </a:p>
          <a:p>
            <a:pPr>
              <a:spcBef>
                <a:spcPts val="200"/>
              </a:spcBef>
              <a:spcAft>
                <a:spcPts val="200"/>
              </a:spcAft>
            </a:pPr>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"No has aprobado ninguna asignatura"</a:t>
            </a:r>
            <a:r>
              <a:rPr lang="es-ES" sz="1700" i="1">
                <a:solidFill>
                  <a:srgbClr val="000000"/>
                </a:solidFill>
                <a:latin typeface="Consolas"/>
              </a:rPr>
              <a:t>);</a:t>
            </a:r>
          </a:p>
          <a:p>
            <a:pPr>
              <a:spcBef>
                <a:spcPts val="200"/>
              </a:spcBef>
              <a:spcAft>
                <a:spcPts val="200"/>
              </a:spcAft>
            </a:pPr>
            <a:r>
              <a:rPr lang="es-ES" sz="1700">
                <a:solidFill>
                  <a:srgbClr val="00CC99"/>
                </a:solidFill>
                <a:latin typeface="Consolas"/>
              </a:rPr>
              <a:t>}</a:t>
            </a:r>
          </a:p>
          <a:p>
            <a:pPr>
              <a:spcBef>
                <a:spcPts val="200"/>
              </a:spcBef>
              <a:spcAft>
                <a:spcPts val="200"/>
              </a:spcAft>
            </a:pPr>
            <a:endParaRPr lang="es-ES" sz="800">
              <a:solidFill>
                <a:srgbClr val="000000"/>
              </a:solidFill>
              <a:latin typeface="Consolas"/>
            </a:endParaRPr>
          </a:p>
        </p:txBody>
      </p:sp>
      <p:sp>
        <p:nvSpPr>
          <p:cNvPr id="3" name="2 Marcador de número de diapositiva"/>
          <p:cNvSpPr>
            <a:spLocks noGrp="1"/>
          </p:cNvSpPr>
          <p:nvPr>
            <p:ph type="sldNum" sz="quarter" idx="12"/>
          </p:nvPr>
        </p:nvSpPr>
        <p:spPr/>
        <p:txBody>
          <a:bodyPr/>
          <a:lstStyle/>
          <a:p>
            <a:fld id="{132FADFE-3B8F-471C-ABF0-DBC7717ECBBC}" type="slidenum">
              <a:rPr lang="es-ES" smtClean="0"/>
              <a:t>6</a:t>
            </a:fld>
            <a:endParaRPr lang="es-ES"/>
          </a:p>
        </p:txBody>
      </p:sp>
    </p:spTree>
    <p:extLst>
      <p:ext uri="{BB962C8B-B14F-4D97-AF65-F5344CB8AC3E}">
        <p14:creationId xmlns:p14="http://schemas.microsoft.com/office/powerpoint/2010/main" val="28662020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selección: SWITCH</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6" name="15 CuadroTexto"/>
          <p:cNvSpPr txBox="1"/>
          <p:nvPr/>
        </p:nvSpPr>
        <p:spPr>
          <a:xfrm>
            <a:off x="395536" y="1321302"/>
            <a:ext cx="8352928" cy="1015663"/>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a:t>La estructura </a:t>
            </a:r>
            <a:r>
              <a:rPr lang="es-ES" sz="2000" b="1" err="1">
                <a:latin typeface="Consolas" panose="020B0609020204030204" pitchFamily="49" charset="0"/>
              </a:rPr>
              <a:t>switch</a:t>
            </a:r>
            <a:r>
              <a:rPr lang="es-ES" sz="2000"/>
              <a:t> se utiliza cuando una expresión puede tener varios valores y, dependiendo del valor que tome, hay que ejecutar una serie de sentencias.</a:t>
            </a:r>
          </a:p>
        </p:txBody>
      </p:sp>
      <p:sp>
        <p:nvSpPr>
          <p:cNvPr id="6" name="5 CuadroTexto"/>
          <p:cNvSpPr txBox="1"/>
          <p:nvPr/>
        </p:nvSpPr>
        <p:spPr>
          <a:xfrm>
            <a:off x="1511660" y="2708920"/>
            <a:ext cx="6120680" cy="3323987"/>
          </a:xfrm>
          <a:prstGeom prst="rect">
            <a:avLst/>
          </a:prstGeom>
          <a:solidFill>
            <a:schemeClr val="accent5">
              <a:lumMod val="40000"/>
              <a:lumOff val="60000"/>
            </a:schemeClr>
          </a:solidFill>
        </p:spPr>
        <p:txBody>
          <a:bodyPr wrap="square" rtlCol="0">
            <a:spAutoFit/>
          </a:bodyPr>
          <a:lstStyle/>
          <a:p>
            <a:pPr>
              <a:lnSpc>
                <a:spcPct val="125000"/>
              </a:lnSpc>
            </a:pPr>
            <a:endParaRPr lang="es-ES" sz="400" b="1">
              <a:latin typeface="Consolas" panose="020B0609020204030204" pitchFamily="49" charset="0"/>
            </a:endParaRPr>
          </a:p>
          <a:p>
            <a:pPr>
              <a:lnSpc>
                <a:spcPct val="125000"/>
              </a:lnSpc>
            </a:pPr>
            <a:r>
              <a:rPr lang="es-ES" sz="2000" b="1">
                <a:latin typeface="Consolas" panose="020B0609020204030204" pitchFamily="49" charset="0"/>
              </a:rPr>
              <a:t> </a:t>
            </a:r>
            <a:r>
              <a:rPr lang="es-ES" sz="2000" b="1" err="1">
                <a:latin typeface="Consolas" panose="020B0609020204030204" pitchFamily="49" charset="0"/>
              </a:rPr>
              <a:t>switch</a:t>
            </a:r>
            <a:r>
              <a:rPr lang="es-ES" sz="2000" b="1">
                <a:latin typeface="Consolas" panose="020B0609020204030204" pitchFamily="49" charset="0"/>
              </a:rPr>
              <a:t> </a:t>
            </a:r>
            <a:r>
              <a:rPr lang="es-ES" sz="2000"/>
              <a:t>(</a:t>
            </a:r>
            <a:r>
              <a:rPr lang="es-ES" sz="2000" i="1"/>
              <a:t>expresión</a:t>
            </a:r>
            <a:r>
              <a:rPr lang="es-ES" sz="2000"/>
              <a:t>) </a:t>
            </a:r>
            <a:r>
              <a:rPr lang="es-ES" sz="2000">
                <a:latin typeface="Consolas" panose="020B0609020204030204" pitchFamily="49" charset="0"/>
              </a:rPr>
              <a:t>{</a:t>
            </a:r>
          </a:p>
          <a:p>
            <a:pPr>
              <a:lnSpc>
                <a:spcPct val="125000"/>
              </a:lnSpc>
            </a:pPr>
            <a:r>
              <a:rPr lang="es-ES" sz="2000">
                <a:latin typeface="Consolas" panose="020B0609020204030204" pitchFamily="49" charset="0"/>
              </a:rPr>
              <a:t>     	case </a:t>
            </a:r>
            <a:r>
              <a:rPr lang="es-ES" sz="2000">
                <a:solidFill>
                  <a:srgbClr val="0000CC"/>
                </a:solidFill>
                <a:latin typeface="Consolas" panose="020B0609020204030204" pitchFamily="49" charset="0"/>
              </a:rPr>
              <a:t>valor1</a:t>
            </a:r>
            <a:r>
              <a:rPr lang="es-ES" sz="2000">
                <a:latin typeface="Consolas" panose="020B0609020204030204" pitchFamily="49" charset="0"/>
              </a:rPr>
              <a:t>: </a:t>
            </a:r>
            <a:r>
              <a:rPr lang="es-ES" sz="2000" i="1">
                <a:solidFill>
                  <a:srgbClr val="0000FF"/>
                </a:solidFill>
                <a:latin typeface="Consolas" panose="020B0609020204030204" pitchFamily="49" charset="0"/>
              </a:rPr>
              <a:t>sentencias1</a:t>
            </a:r>
            <a:r>
              <a:rPr lang="es-ES" sz="2000">
                <a:latin typeface="Consolas" panose="020B0609020204030204" pitchFamily="49" charset="0"/>
              </a:rPr>
              <a:t>; break;</a:t>
            </a:r>
          </a:p>
          <a:p>
            <a:pPr>
              <a:lnSpc>
                <a:spcPct val="125000"/>
              </a:lnSpc>
            </a:pPr>
            <a:r>
              <a:rPr lang="es-ES" sz="2000">
                <a:latin typeface="Consolas" panose="020B0609020204030204" pitchFamily="49" charset="0"/>
              </a:rPr>
              <a:t> 	case </a:t>
            </a:r>
            <a:r>
              <a:rPr lang="es-ES" sz="2000">
                <a:solidFill>
                  <a:srgbClr val="0000CC"/>
                </a:solidFill>
                <a:latin typeface="Consolas" panose="020B0609020204030204" pitchFamily="49" charset="0"/>
              </a:rPr>
              <a:t>valor2</a:t>
            </a:r>
            <a:r>
              <a:rPr lang="es-ES" sz="2000">
                <a:latin typeface="Consolas" panose="020B0609020204030204" pitchFamily="49" charset="0"/>
              </a:rPr>
              <a:t>: </a:t>
            </a:r>
            <a:r>
              <a:rPr lang="es-ES" sz="2000" i="1">
                <a:solidFill>
                  <a:srgbClr val="0000FF"/>
                </a:solidFill>
                <a:latin typeface="Consolas" panose="020B0609020204030204" pitchFamily="49" charset="0"/>
              </a:rPr>
              <a:t>sentencias2</a:t>
            </a:r>
            <a:r>
              <a:rPr lang="es-ES" sz="2000">
                <a:latin typeface="Consolas" panose="020B0609020204030204" pitchFamily="49" charset="0"/>
              </a:rPr>
              <a:t>; break;</a:t>
            </a:r>
          </a:p>
          <a:p>
            <a:pPr>
              <a:lnSpc>
                <a:spcPct val="125000"/>
              </a:lnSpc>
            </a:pPr>
            <a:r>
              <a:rPr lang="es-ES" sz="2000">
                <a:latin typeface="Consolas" panose="020B0609020204030204" pitchFamily="49" charset="0"/>
              </a:rPr>
              <a:t> 	case </a:t>
            </a:r>
            <a:r>
              <a:rPr lang="es-ES" sz="2000">
                <a:solidFill>
                  <a:srgbClr val="0000CC"/>
                </a:solidFill>
                <a:latin typeface="Consolas" panose="020B0609020204030204" pitchFamily="49" charset="0"/>
              </a:rPr>
              <a:t>valor3</a:t>
            </a:r>
            <a:r>
              <a:rPr lang="es-ES" sz="2000">
                <a:latin typeface="Consolas" panose="020B0609020204030204" pitchFamily="49" charset="0"/>
              </a:rPr>
              <a:t>: </a:t>
            </a:r>
            <a:r>
              <a:rPr lang="es-ES" sz="2000" i="1">
                <a:solidFill>
                  <a:srgbClr val="0000FF"/>
                </a:solidFill>
                <a:latin typeface="Consolas" panose="020B0609020204030204" pitchFamily="49" charset="0"/>
              </a:rPr>
              <a:t>sentencias3</a:t>
            </a:r>
            <a:r>
              <a:rPr lang="es-ES" sz="2000">
                <a:latin typeface="Consolas" panose="020B0609020204030204" pitchFamily="49" charset="0"/>
              </a:rPr>
              <a:t>; break;</a:t>
            </a:r>
          </a:p>
          <a:p>
            <a:pPr>
              <a:lnSpc>
                <a:spcPct val="125000"/>
              </a:lnSpc>
            </a:pPr>
            <a:r>
              <a:rPr lang="es-ES" sz="2000">
                <a:latin typeface="Consolas" panose="020B0609020204030204" pitchFamily="49" charset="0"/>
              </a:rPr>
              <a:t>	......</a:t>
            </a:r>
          </a:p>
          <a:p>
            <a:pPr>
              <a:lnSpc>
                <a:spcPct val="125000"/>
              </a:lnSpc>
            </a:pPr>
            <a:r>
              <a:rPr lang="es-ES" sz="2000">
                <a:latin typeface="Consolas" panose="020B0609020204030204" pitchFamily="49" charset="0"/>
              </a:rPr>
              <a:t> 	case </a:t>
            </a:r>
            <a:r>
              <a:rPr lang="es-ES" sz="2000" err="1">
                <a:solidFill>
                  <a:srgbClr val="0000CC"/>
                </a:solidFill>
                <a:latin typeface="Consolas" panose="020B0609020204030204" pitchFamily="49" charset="0"/>
              </a:rPr>
              <a:t>valorN</a:t>
            </a:r>
            <a:r>
              <a:rPr lang="es-ES" sz="2000">
                <a:latin typeface="Consolas" panose="020B0609020204030204" pitchFamily="49" charset="0"/>
              </a:rPr>
              <a:t>: </a:t>
            </a:r>
            <a:r>
              <a:rPr lang="es-ES" sz="2000" i="1" err="1">
                <a:solidFill>
                  <a:srgbClr val="0000FF"/>
                </a:solidFill>
                <a:latin typeface="Consolas" panose="020B0609020204030204" pitchFamily="49" charset="0"/>
              </a:rPr>
              <a:t>sentenciasN</a:t>
            </a:r>
            <a:r>
              <a:rPr lang="es-ES" sz="2000">
                <a:latin typeface="Consolas" panose="020B0609020204030204" pitchFamily="49" charset="0"/>
              </a:rPr>
              <a:t>; break;</a:t>
            </a:r>
          </a:p>
          <a:p>
            <a:pPr>
              <a:lnSpc>
                <a:spcPct val="125000"/>
              </a:lnSpc>
            </a:pPr>
            <a:r>
              <a:rPr lang="es-ES" sz="2000">
                <a:latin typeface="Consolas" panose="020B0609020204030204" pitchFamily="49" charset="0"/>
              </a:rPr>
              <a:t>	</a:t>
            </a:r>
            <a:r>
              <a:rPr lang="es-ES" sz="2000">
                <a:solidFill>
                  <a:schemeClr val="tx1">
                    <a:lumMod val="50000"/>
                    <a:lumOff val="50000"/>
                  </a:schemeClr>
                </a:solidFill>
                <a:latin typeface="Consolas" panose="020B0609020204030204" pitchFamily="49" charset="0"/>
              </a:rPr>
              <a:t>[</a:t>
            </a:r>
            <a:r>
              <a:rPr lang="es-ES" sz="2000">
                <a:latin typeface="Consolas" panose="020B0609020204030204" pitchFamily="49" charset="0"/>
              </a:rPr>
              <a:t>default: </a:t>
            </a:r>
            <a:r>
              <a:rPr lang="es-ES" sz="2000" i="1" err="1">
                <a:solidFill>
                  <a:srgbClr val="0000FF"/>
                </a:solidFill>
                <a:latin typeface="Consolas" panose="020B0609020204030204" pitchFamily="49" charset="0"/>
              </a:rPr>
              <a:t>sentenciasdef</a:t>
            </a:r>
            <a:r>
              <a:rPr lang="es-ES" sz="2000">
                <a:latin typeface="Consolas" panose="020B0609020204030204" pitchFamily="49" charset="0"/>
              </a:rPr>
              <a:t>;</a:t>
            </a:r>
            <a:r>
              <a:rPr lang="es-ES" sz="2000">
                <a:solidFill>
                  <a:schemeClr val="tx1">
                    <a:lumMod val="50000"/>
                    <a:lumOff val="50000"/>
                  </a:schemeClr>
                </a:solidFill>
                <a:latin typeface="Consolas" panose="020B0609020204030204" pitchFamily="49" charset="0"/>
              </a:rPr>
              <a:t>]</a:t>
            </a:r>
          </a:p>
          <a:p>
            <a:pPr>
              <a:lnSpc>
                <a:spcPct val="125000"/>
              </a:lnSpc>
            </a:pPr>
            <a:r>
              <a:rPr lang="es-ES" sz="2000">
                <a:latin typeface="Consolas" panose="020B0609020204030204" pitchFamily="49" charset="0"/>
              </a:rPr>
              <a:t>}</a:t>
            </a:r>
          </a:p>
          <a:p>
            <a:pPr>
              <a:lnSpc>
                <a:spcPct val="125000"/>
              </a:lnSpc>
            </a:pPr>
            <a:endParaRPr lang="es-ES" sz="400">
              <a:latin typeface="Consolas" panose="020B0609020204030204" pitchFamily="49" charset="0"/>
            </a:endParaRPr>
          </a:p>
        </p:txBody>
      </p:sp>
      <p:sp>
        <p:nvSpPr>
          <p:cNvPr id="2" name="1 Marcador de número de diapositiva"/>
          <p:cNvSpPr>
            <a:spLocks noGrp="1"/>
          </p:cNvSpPr>
          <p:nvPr>
            <p:ph type="sldNum" sz="quarter" idx="12"/>
          </p:nvPr>
        </p:nvSpPr>
        <p:spPr/>
        <p:txBody>
          <a:bodyPr/>
          <a:lstStyle/>
          <a:p>
            <a:fld id="{132FADFE-3B8F-471C-ABF0-DBC7717ECBBC}" type="slidenum">
              <a:rPr lang="es-ES" smtClean="0"/>
              <a:t>7</a:t>
            </a:fld>
            <a:endParaRPr lang="es-ES"/>
          </a:p>
        </p:txBody>
      </p:sp>
    </p:spTree>
    <p:extLst>
      <p:ext uri="{BB962C8B-B14F-4D97-AF65-F5344CB8AC3E}">
        <p14:creationId xmlns:p14="http://schemas.microsoft.com/office/powerpoint/2010/main" val="26528358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6" presetClass="entr" presetSubtype="4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Horizontal)">
                                      <p:cBhvr>
                                        <p:cTn id="10" dur="1000"/>
                                        <p:tgtEl>
                                          <p:spTgt spid="5"/>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selección: SWITCH</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6" name="15 CuadroTexto"/>
          <p:cNvSpPr txBox="1"/>
          <p:nvPr/>
        </p:nvSpPr>
        <p:spPr>
          <a:xfrm>
            <a:off x="395536" y="1321302"/>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3</a:t>
            </a:r>
            <a:r>
              <a:rPr lang="es-ES" sz="2000"/>
              <a:t>:</a:t>
            </a:r>
          </a:p>
        </p:txBody>
      </p:sp>
      <p:sp>
        <p:nvSpPr>
          <p:cNvPr id="2" name="1 Rectángulo"/>
          <p:cNvSpPr/>
          <p:nvPr/>
        </p:nvSpPr>
        <p:spPr>
          <a:xfrm>
            <a:off x="863588" y="2122349"/>
            <a:ext cx="7416824" cy="4016484"/>
          </a:xfrm>
          <a:prstGeom prst="rect">
            <a:avLst/>
          </a:prstGeom>
          <a:solidFill>
            <a:schemeClr val="accent3">
              <a:lumMod val="20000"/>
              <a:lumOff val="80000"/>
            </a:schemeClr>
          </a:solidFill>
        </p:spPr>
        <p:txBody>
          <a:bodyPr wrap="square">
            <a:spAutoFit/>
          </a:bodyPr>
          <a:lstStyle/>
          <a:p>
            <a:pPr>
              <a:spcBef>
                <a:spcPts val="500"/>
              </a:spcBef>
              <a:spcAft>
                <a:spcPts val="500"/>
              </a:spcAft>
            </a:pPr>
            <a:r>
              <a:rPr lang="es-ES" err="1">
                <a:solidFill>
                  <a:srgbClr val="7F0055"/>
                </a:solidFill>
                <a:latin typeface="Consolas"/>
              </a:rPr>
              <a:t>int</a:t>
            </a:r>
            <a:r>
              <a:rPr lang="es-ES">
                <a:solidFill>
                  <a:srgbClr val="000000"/>
                </a:solidFill>
                <a:latin typeface="Consolas"/>
              </a:rPr>
              <a:t> </a:t>
            </a:r>
            <a:r>
              <a:rPr lang="es-ES" err="1">
                <a:solidFill>
                  <a:srgbClr val="6A3E3E"/>
                </a:solidFill>
                <a:latin typeface="Consolas"/>
              </a:rPr>
              <a:t>posicion</a:t>
            </a:r>
            <a:r>
              <a:rPr lang="es-ES">
                <a:solidFill>
                  <a:srgbClr val="000000"/>
                </a:solidFill>
                <a:latin typeface="Consolas"/>
              </a:rPr>
              <a:t>=4;</a:t>
            </a:r>
          </a:p>
          <a:p>
            <a:pPr>
              <a:spcBef>
                <a:spcPts val="500"/>
              </a:spcBef>
              <a:spcAft>
                <a:spcPts val="500"/>
              </a:spcAft>
            </a:pPr>
            <a:endParaRPr lang="es-ES" sz="800">
              <a:solidFill>
                <a:srgbClr val="000000"/>
              </a:solidFill>
              <a:latin typeface="Consolas"/>
            </a:endParaRPr>
          </a:p>
          <a:p>
            <a:pPr>
              <a:spcBef>
                <a:spcPts val="500"/>
              </a:spcBef>
              <a:spcAft>
                <a:spcPts val="500"/>
              </a:spcAft>
            </a:pPr>
            <a:r>
              <a:rPr lang="es-ES" b="1" err="1">
                <a:solidFill>
                  <a:srgbClr val="7F0055"/>
                </a:solidFill>
                <a:latin typeface="Consolas"/>
              </a:rPr>
              <a:t>switch</a:t>
            </a:r>
            <a:r>
              <a:rPr lang="es-ES">
                <a:solidFill>
                  <a:srgbClr val="000000"/>
                </a:solidFill>
                <a:latin typeface="Consolas"/>
              </a:rPr>
              <a:t> (</a:t>
            </a:r>
            <a:r>
              <a:rPr lang="es-ES" err="1">
                <a:solidFill>
                  <a:srgbClr val="6A3E3E"/>
                </a:solidFill>
                <a:latin typeface="Consolas"/>
              </a:rPr>
              <a:t>posicion</a:t>
            </a:r>
            <a:r>
              <a:rPr lang="es-ES">
                <a:solidFill>
                  <a:srgbClr val="000000"/>
                </a:solidFill>
                <a:latin typeface="Consolas"/>
              </a:rPr>
              <a:t>) {</a:t>
            </a:r>
          </a:p>
          <a:p>
            <a:pPr>
              <a:spcBef>
                <a:spcPts val="500"/>
              </a:spcBef>
              <a:spcAft>
                <a:spcPts val="500"/>
              </a:spcAft>
            </a:pPr>
            <a:r>
              <a:rPr lang="en-US">
                <a:solidFill>
                  <a:srgbClr val="7F0055"/>
                </a:solidFill>
                <a:latin typeface="Consolas"/>
              </a:rPr>
              <a:t>	case</a:t>
            </a:r>
            <a:r>
              <a:rPr lang="en-US">
                <a:solidFill>
                  <a:srgbClr val="000000"/>
                </a:solidFill>
                <a:latin typeface="Consolas"/>
              </a:rPr>
              <a:t> 1: </a:t>
            </a:r>
            <a:r>
              <a:rPr lang="en-US" err="1">
                <a:solidFill>
                  <a:srgbClr val="000000"/>
                </a:solidFill>
                <a:latin typeface="Consolas"/>
              </a:rPr>
              <a:t>System.</a:t>
            </a:r>
            <a:r>
              <a:rPr lang="en-US" i="1" err="1">
                <a:solidFill>
                  <a:srgbClr val="0000C0"/>
                </a:solidFill>
                <a:latin typeface="Consolas"/>
              </a:rPr>
              <a:t>out</a:t>
            </a:r>
            <a:r>
              <a:rPr lang="en-US" i="1" err="1">
                <a:solidFill>
                  <a:srgbClr val="000000"/>
                </a:solidFill>
                <a:latin typeface="Consolas"/>
              </a:rPr>
              <a:t>.println</a:t>
            </a:r>
            <a:r>
              <a:rPr lang="en-US" i="1">
                <a:solidFill>
                  <a:srgbClr val="000000"/>
                </a:solidFill>
                <a:latin typeface="Consolas"/>
              </a:rPr>
              <a:t>(</a:t>
            </a:r>
            <a:r>
              <a:rPr lang="en-US" i="1">
                <a:solidFill>
                  <a:srgbClr val="2A00FF"/>
                </a:solidFill>
                <a:latin typeface="Consolas"/>
              </a:rPr>
              <a:t>"ORO"</a:t>
            </a:r>
            <a:r>
              <a:rPr lang="en-US" i="1">
                <a:solidFill>
                  <a:srgbClr val="000000"/>
                </a:solidFill>
                <a:latin typeface="Consolas"/>
              </a:rPr>
              <a:t>); </a:t>
            </a:r>
            <a:r>
              <a:rPr lang="en-US" i="1">
                <a:solidFill>
                  <a:srgbClr val="7F0055"/>
                </a:solidFill>
                <a:latin typeface="Consolas"/>
              </a:rPr>
              <a:t>break</a:t>
            </a:r>
            <a:r>
              <a:rPr lang="en-US" i="1">
                <a:solidFill>
                  <a:srgbClr val="000000"/>
                </a:solidFill>
                <a:latin typeface="Consolas"/>
              </a:rPr>
              <a:t>;</a:t>
            </a:r>
          </a:p>
          <a:p>
            <a:pPr>
              <a:spcBef>
                <a:spcPts val="500"/>
              </a:spcBef>
              <a:spcAft>
                <a:spcPts val="500"/>
              </a:spcAft>
            </a:pPr>
            <a:r>
              <a:rPr lang="en-US">
                <a:solidFill>
                  <a:srgbClr val="7F0055"/>
                </a:solidFill>
                <a:latin typeface="Consolas"/>
              </a:rPr>
              <a:t>	case</a:t>
            </a:r>
            <a:r>
              <a:rPr lang="en-US">
                <a:solidFill>
                  <a:srgbClr val="000000"/>
                </a:solidFill>
                <a:latin typeface="Consolas"/>
              </a:rPr>
              <a:t> 2: </a:t>
            </a:r>
            <a:r>
              <a:rPr lang="en-US" err="1">
                <a:solidFill>
                  <a:srgbClr val="000000"/>
                </a:solidFill>
                <a:latin typeface="Consolas"/>
              </a:rPr>
              <a:t>System.</a:t>
            </a:r>
            <a:r>
              <a:rPr lang="en-US" i="1" err="1">
                <a:solidFill>
                  <a:srgbClr val="0000C0"/>
                </a:solidFill>
                <a:latin typeface="Consolas"/>
              </a:rPr>
              <a:t>out</a:t>
            </a:r>
            <a:r>
              <a:rPr lang="en-US" i="1" err="1">
                <a:solidFill>
                  <a:srgbClr val="000000"/>
                </a:solidFill>
                <a:latin typeface="Consolas"/>
              </a:rPr>
              <a:t>.println</a:t>
            </a:r>
            <a:r>
              <a:rPr lang="en-US" i="1">
                <a:solidFill>
                  <a:srgbClr val="000000"/>
                </a:solidFill>
                <a:latin typeface="Consolas"/>
              </a:rPr>
              <a:t>(</a:t>
            </a:r>
            <a:r>
              <a:rPr lang="en-US" i="1">
                <a:solidFill>
                  <a:srgbClr val="2A00FF"/>
                </a:solidFill>
                <a:latin typeface="Consolas"/>
              </a:rPr>
              <a:t>"PLATA"</a:t>
            </a:r>
            <a:r>
              <a:rPr lang="en-US" i="1">
                <a:solidFill>
                  <a:srgbClr val="000000"/>
                </a:solidFill>
                <a:latin typeface="Consolas"/>
              </a:rPr>
              <a:t>); </a:t>
            </a:r>
            <a:r>
              <a:rPr lang="en-US" i="1">
                <a:solidFill>
                  <a:srgbClr val="7F0055"/>
                </a:solidFill>
                <a:latin typeface="Consolas"/>
              </a:rPr>
              <a:t>break</a:t>
            </a:r>
            <a:r>
              <a:rPr lang="en-US" i="1">
                <a:solidFill>
                  <a:srgbClr val="000000"/>
                </a:solidFill>
                <a:latin typeface="Consolas"/>
              </a:rPr>
              <a:t>;</a:t>
            </a:r>
          </a:p>
          <a:p>
            <a:pPr>
              <a:spcBef>
                <a:spcPts val="500"/>
              </a:spcBef>
              <a:spcAft>
                <a:spcPts val="500"/>
              </a:spcAft>
            </a:pPr>
            <a:r>
              <a:rPr lang="en-US">
                <a:solidFill>
                  <a:srgbClr val="7F0055"/>
                </a:solidFill>
                <a:latin typeface="Consolas"/>
              </a:rPr>
              <a:t>	case</a:t>
            </a:r>
            <a:r>
              <a:rPr lang="en-US">
                <a:solidFill>
                  <a:srgbClr val="000000"/>
                </a:solidFill>
                <a:latin typeface="Consolas"/>
              </a:rPr>
              <a:t> 3: </a:t>
            </a:r>
            <a:r>
              <a:rPr lang="en-US" err="1">
                <a:solidFill>
                  <a:srgbClr val="000000"/>
                </a:solidFill>
                <a:latin typeface="Consolas"/>
              </a:rPr>
              <a:t>System.</a:t>
            </a:r>
            <a:r>
              <a:rPr lang="en-US" i="1" err="1">
                <a:solidFill>
                  <a:srgbClr val="0000C0"/>
                </a:solidFill>
                <a:latin typeface="Consolas"/>
              </a:rPr>
              <a:t>out</a:t>
            </a:r>
            <a:r>
              <a:rPr lang="en-US" i="1" err="1">
                <a:solidFill>
                  <a:srgbClr val="000000"/>
                </a:solidFill>
                <a:latin typeface="Consolas"/>
              </a:rPr>
              <a:t>.println</a:t>
            </a:r>
            <a:r>
              <a:rPr lang="en-US" i="1">
                <a:solidFill>
                  <a:srgbClr val="000000"/>
                </a:solidFill>
                <a:latin typeface="Consolas"/>
              </a:rPr>
              <a:t>(</a:t>
            </a:r>
            <a:r>
              <a:rPr lang="en-US" i="1">
                <a:solidFill>
                  <a:srgbClr val="2A00FF"/>
                </a:solidFill>
                <a:latin typeface="Consolas"/>
              </a:rPr>
              <a:t>"BRONCE"</a:t>
            </a:r>
            <a:r>
              <a:rPr lang="en-US" i="1">
                <a:solidFill>
                  <a:srgbClr val="000000"/>
                </a:solidFill>
                <a:latin typeface="Consolas"/>
              </a:rPr>
              <a:t>); </a:t>
            </a:r>
            <a:r>
              <a:rPr lang="en-US" i="1">
                <a:solidFill>
                  <a:srgbClr val="7F0055"/>
                </a:solidFill>
                <a:latin typeface="Consolas"/>
              </a:rPr>
              <a:t>break</a:t>
            </a:r>
            <a:r>
              <a:rPr lang="en-US" i="1">
                <a:solidFill>
                  <a:srgbClr val="000000"/>
                </a:solidFill>
                <a:latin typeface="Consolas"/>
              </a:rPr>
              <a:t>;</a:t>
            </a:r>
          </a:p>
          <a:p>
            <a:pPr>
              <a:spcBef>
                <a:spcPts val="500"/>
              </a:spcBef>
              <a:spcAft>
                <a:spcPts val="500"/>
              </a:spcAft>
            </a:pPr>
            <a:r>
              <a:rPr lang="es-ES">
                <a:solidFill>
                  <a:srgbClr val="7F0055"/>
                </a:solidFill>
                <a:latin typeface="Consolas"/>
              </a:rPr>
              <a:t>	case</a:t>
            </a:r>
            <a:r>
              <a:rPr lang="es-ES">
                <a:solidFill>
                  <a:srgbClr val="000000"/>
                </a:solidFill>
                <a:latin typeface="Consolas"/>
              </a:rPr>
              <a:t> 4: </a:t>
            </a:r>
          </a:p>
          <a:p>
            <a:pPr>
              <a:spcBef>
                <a:spcPts val="500"/>
              </a:spcBef>
              <a:spcAft>
                <a:spcPts val="500"/>
              </a:spcAft>
            </a:pPr>
            <a:r>
              <a:rPr lang="en-US">
                <a:solidFill>
                  <a:srgbClr val="7F0055"/>
                </a:solidFill>
                <a:latin typeface="Consolas"/>
              </a:rPr>
              <a:t>	case</a:t>
            </a:r>
            <a:r>
              <a:rPr lang="en-US">
                <a:solidFill>
                  <a:srgbClr val="000000"/>
                </a:solidFill>
                <a:latin typeface="Consolas"/>
              </a:rPr>
              <a:t> 5: </a:t>
            </a:r>
            <a:r>
              <a:rPr lang="en-US" err="1">
                <a:solidFill>
                  <a:srgbClr val="000000"/>
                </a:solidFill>
                <a:latin typeface="Consolas"/>
              </a:rPr>
              <a:t>System.</a:t>
            </a:r>
            <a:r>
              <a:rPr lang="en-US" i="1" err="1">
                <a:solidFill>
                  <a:srgbClr val="0000C0"/>
                </a:solidFill>
                <a:latin typeface="Consolas"/>
              </a:rPr>
              <a:t>out</a:t>
            </a:r>
            <a:r>
              <a:rPr lang="en-US" i="1" err="1">
                <a:solidFill>
                  <a:srgbClr val="000000"/>
                </a:solidFill>
                <a:latin typeface="Consolas"/>
              </a:rPr>
              <a:t>.println</a:t>
            </a:r>
            <a:r>
              <a:rPr lang="en-US" i="1">
                <a:solidFill>
                  <a:srgbClr val="000000"/>
                </a:solidFill>
                <a:latin typeface="Consolas"/>
              </a:rPr>
              <a:t>(</a:t>
            </a:r>
            <a:r>
              <a:rPr lang="en-US" i="1">
                <a:solidFill>
                  <a:srgbClr val="2A00FF"/>
                </a:solidFill>
                <a:latin typeface="Consolas"/>
              </a:rPr>
              <a:t>"DIPLOMA"</a:t>
            </a:r>
            <a:r>
              <a:rPr lang="en-US" i="1">
                <a:solidFill>
                  <a:srgbClr val="000000"/>
                </a:solidFill>
                <a:latin typeface="Consolas"/>
              </a:rPr>
              <a:t>); </a:t>
            </a:r>
            <a:r>
              <a:rPr lang="en-US" i="1">
                <a:solidFill>
                  <a:srgbClr val="7F0055"/>
                </a:solidFill>
                <a:latin typeface="Consolas"/>
              </a:rPr>
              <a:t>break</a:t>
            </a:r>
            <a:r>
              <a:rPr lang="en-US" i="1">
                <a:solidFill>
                  <a:srgbClr val="000000"/>
                </a:solidFill>
                <a:latin typeface="Consolas"/>
              </a:rPr>
              <a:t>;</a:t>
            </a:r>
          </a:p>
          <a:p>
            <a:pPr>
              <a:spcBef>
                <a:spcPts val="500"/>
              </a:spcBef>
              <a:spcAft>
                <a:spcPts val="500"/>
              </a:spcAft>
            </a:pPr>
            <a:r>
              <a:rPr lang="es-ES">
                <a:solidFill>
                  <a:srgbClr val="7F0055"/>
                </a:solidFill>
                <a:latin typeface="Consolas"/>
              </a:rPr>
              <a:t>	default</a:t>
            </a:r>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.println</a:t>
            </a:r>
            <a:r>
              <a:rPr lang="es-ES" i="1">
                <a:solidFill>
                  <a:srgbClr val="000000"/>
                </a:solidFill>
                <a:latin typeface="Consolas"/>
              </a:rPr>
              <a:t>(</a:t>
            </a:r>
            <a:r>
              <a:rPr lang="es-ES" i="1">
                <a:solidFill>
                  <a:srgbClr val="2A00FF"/>
                </a:solidFill>
                <a:latin typeface="Consolas"/>
              </a:rPr>
              <a:t>"Sin premio"</a:t>
            </a:r>
            <a:r>
              <a:rPr lang="es-ES" i="1">
                <a:solidFill>
                  <a:srgbClr val="000000"/>
                </a:solidFill>
                <a:latin typeface="Consolas"/>
              </a:rPr>
              <a:t>); </a:t>
            </a:r>
            <a:r>
              <a:rPr lang="es-ES" i="1">
                <a:solidFill>
                  <a:srgbClr val="7F0055"/>
                </a:solidFill>
                <a:latin typeface="Consolas"/>
              </a:rPr>
              <a:t>break</a:t>
            </a:r>
            <a:r>
              <a:rPr lang="es-ES" i="1">
                <a:solidFill>
                  <a:srgbClr val="000000"/>
                </a:solidFill>
                <a:latin typeface="Consolas"/>
              </a:rPr>
              <a:t>;</a:t>
            </a:r>
          </a:p>
          <a:p>
            <a:pPr>
              <a:spcBef>
                <a:spcPts val="500"/>
              </a:spcBef>
              <a:spcAft>
                <a:spcPts val="500"/>
              </a:spcAft>
            </a:pPr>
            <a:r>
              <a:rPr lang="es-ES">
                <a:solidFill>
                  <a:srgbClr val="000000"/>
                </a:solidFill>
                <a:latin typeface="Consolas"/>
              </a:rPr>
              <a:t>}</a:t>
            </a:r>
            <a:endParaRPr lang="es-ES"/>
          </a:p>
        </p:txBody>
      </p:sp>
      <p:sp>
        <p:nvSpPr>
          <p:cNvPr id="3" name="2 Marcador de número de diapositiva"/>
          <p:cNvSpPr>
            <a:spLocks noGrp="1"/>
          </p:cNvSpPr>
          <p:nvPr>
            <p:ph type="sldNum" sz="quarter" idx="12"/>
          </p:nvPr>
        </p:nvSpPr>
        <p:spPr/>
        <p:txBody>
          <a:bodyPr/>
          <a:lstStyle/>
          <a:p>
            <a:fld id="{132FADFE-3B8F-471C-ABF0-DBC7717ECBBC}" type="slidenum">
              <a:rPr lang="es-ES" smtClean="0"/>
              <a:t>8</a:t>
            </a:fld>
            <a:endParaRPr lang="es-ES"/>
          </a:p>
        </p:txBody>
      </p:sp>
    </p:spTree>
    <p:extLst>
      <p:ext uri="{BB962C8B-B14F-4D97-AF65-F5344CB8AC3E}">
        <p14:creationId xmlns:p14="http://schemas.microsoft.com/office/powerpoint/2010/main" val="339337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repetición</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414864" y="1484784"/>
            <a:ext cx="8352928" cy="1546129"/>
          </a:xfrm>
          <a:prstGeom prst="rect">
            <a:avLst/>
          </a:prstGeom>
          <a:noFill/>
        </p:spPr>
        <p:txBody>
          <a:bodyPr wrap="square" rtlCol="0">
            <a:spAutoFit/>
          </a:bodyPr>
          <a:lstStyle/>
          <a:p>
            <a:pPr marL="342900" indent="-342900" algn="just">
              <a:lnSpc>
                <a:spcPct val="114000"/>
              </a:lnSpc>
              <a:spcBef>
                <a:spcPts val="1200"/>
              </a:spcBef>
              <a:spcAft>
                <a:spcPts val="1200"/>
              </a:spcAft>
              <a:buClr>
                <a:srgbClr val="0000CC"/>
              </a:buClr>
              <a:buFont typeface="Wingdings" panose="05000000000000000000" pitchFamily="2" charset="2"/>
              <a:buChar char="Ø"/>
            </a:pPr>
            <a:r>
              <a:rPr lang="es-ES" sz="2200"/>
              <a:t>La estructuras de repetición o </a:t>
            </a:r>
            <a:r>
              <a:rPr lang="es-ES" sz="2200" b="1">
                <a:latin typeface="Consolas" panose="020B0609020204030204" pitchFamily="49" charset="0"/>
              </a:rPr>
              <a:t>bucles </a:t>
            </a:r>
            <a:r>
              <a:rPr lang="es-ES" sz="2200"/>
              <a:t>son utilizadas cuando una o varias sentencias han de ser ejecutadas cero, una o más veces.</a:t>
            </a:r>
          </a:p>
          <a:p>
            <a:pPr marL="342900" indent="-342900" algn="just">
              <a:lnSpc>
                <a:spcPct val="114000"/>
              </a:lnSpc>
              <a:spcBef>
                <a:spcPts val="1200"/>
              </a:spcBef>
              <a:spcAft>
                <a:spcPts val="1200"/>
              </a:spcAft>
              <a:buClr>
                <a:srgbClr val="0000CC"/>
              </a:buClr>
              <a:buFont typeface="Wingdings" panose="05000000000000000000" pitchFamily="2" charset="2"/>
              <a:buChar char="Ø"/>
            </a:pPr>
            <a:r>
              <a:rPr lang="es-ES" sz="2200"/>
              <a:t>Bucles en Java: </a:t>
            </a:r>
            <a:r>
              <a:rPr lang="es-ES" sz="2200" b="1">
                <a:solidFill>
                  <a:srgbClr val="0000CC"/>
                </a:solidFill>
                <a:latin typeface="Courier New" panose="02070309020205020404" pitchFamily="49" charset="0"/>
                <a:cs typeface="Courier New" panose="02070309020205020404" pitchFamily="49" charset="0"/>
              </a:rPr>
              <a:t>WHILE</a:t>
            </a:r>
            <a:r>
              <a:rPr lang="es-ES" sz="2200"/>
              <a:t>, </a:t>
            </a:r>
            <a:r>
              <a:rPr lang="es-ES" sz="2200" b="1">
                <a:solidFill>
                  <a:srgbClr val="0000CC"/>
                </a:solidFill>
                <a:latin typeface="Courier New" panose="02070309020205020404" pitchFamily="49" charset="0"/>
                <a:cs typeface="Courier New" panose="02070309020205020404" pitchFamily="49" charset="0"/>
              </a:rPr>
              <a:t>DO WHILE</a:t>
            </a:r>
            <a:r>
              <a:rPr lang="es-ES" sz="2200"/>
              <a:t>, </a:t>
            </a:r>
            <a:r>
              <a:rPr lang="es-ES" sz="2200" b="1">
                <a:solidFill>
                  <a:srgbClr val="0000CC"/>
                </a:solidFill>
                <a:latin typeface="Courier New" panose="02070309020205020404" pitchFamily="49" charset="0"/>
                <a:cs typeface="Courier New" panose="02070309020205020404" pitchFamily="49" charset="0"/>
              </a:rPr>
              <a:t>FOR</a:t>
            </a:r>
            <a:r>
              <a:rPr lang="es-ES" sz="2200"/>
              <a:t>.</a:t>
            </a:r>
          </a:p>
        </p:txBody>
      </p:sp>
      <p:sp>
        <p:nvSpPr>
          <p:cNvPr id="7" name="6 CuadroTexto"/>
          <p:cNvSpPr txBox="1"/>
          <p:nvPr/>
        </p:nvSpPr>
        <p:spPr>
          <a:xfrm>
            <a:off x="672912" y="3789040"/>
            <a:ext cx="8064896" cy="2057486"/>
          </a:xfrm>
          <a:prstGeom prst="rect">
            <a:avLst/>
          </a:prstGeom>
          <a:solidFill>
            <a:schemeClr val="accent5">
              <a:lumMod val="20000"/>
              <a:lumOff val="80000"/>
            </a:schemeClr>
          </a:solidFill>
        </p:spPr>
        <p:txBody>
          <a:bodyPr wrap="square" rtlCol="0">
            <a:spAutoFit/>
          </a:bodyPr>
          <a:lstStyle/>
          <a:p>
            <a:pPr marL="80963" algn="just">
              <a:lnSpc>
                <a:spcPct val="114000"/>
              </a:lnSpc>
              <a:spcBef>
                <a:spcPts val="600"/>
              </a:spcBef>
              <a:spcAft>
                <a:spcPts val="1200"/>
              </a:spcAft>
              <a:buClr>
                <a:srgbClr val="0000CC"/>
              </a:buClr>
            </a:pPr>
            <a:r>
              <a:rPr lang="es-ES" sz="2000" b="1" u="sng">
                <a:solidFill>
                  <a:srgbClr val="C00000"/>
                </a:solidFill>
              </a:rPr>
              <a:t>Cuidado</a:t>
            </a:r>
          </a:p>
          <a:p>
            <a:pPr marL="80963" algn="just">
              <a:lnSpc>
                <a:spcPct val="114000"/>
              </a:lnSpc>
              <a:spcBef>
                <a:spcPts val="600"/>
              </a:spcBef>
              <a:spcAft>
                <a:spcPts val="1200"/>
              </a:spcAft>
              <a:buClr>
                <a:srgbClr val="0000CC"/>
              </a:buClr>
            </a:pPr>
            <a:r>
              <a:rPr lang="es-ES" sz="2000"/>
              <a:t>Ten cuidado con los </a:t>
            </a:r>
            <a:r>
              <a:rPr lang="es-ES" sz="2000" b="1" i="1"/>
              <a:t>bucles infinitos</a:t>
            </a:r>
            <a:r>
              <a:rPr lang="es-ES" sz="2000"/>
              <a:t>. Un</a:t>
            </a:r>
            <a:r>
              <a:rPr lang="es-ES" sz="2000" b="1" i="1"/>
              <a:t> bucle infinito </a:t>
            </a:r>
            <a:r>
              <a:rPr lang="es-ES" sz="2000"/>
              <a:t>es aquel que no termina nunca (aquellos cuya condición de continuación siempre es cierta). En el caso de producirse un bucle infinito, el programa se seguirá ejecutando y se quedará “colgado” hasta que el usuario mate el proceso.</a:t>
            </a:r>
          </a:p>
        </p:txBody>
      </p:sp>
      <p:sp>
        <p:nvSpPr>
          <p:cNvPr id="2" name="1 Marcador de número de diapositiva"/>
          <p:cNvSpPr>
            <a:spLocks noGrp="1"/>
          </p:cNvSpPr>
          <p:nvPr>
            <p:ph type="sldNum" sz="quarter" idx="12"/>
          </p:nvPr>
        </p:nvSpPr>
        <p:spPr/>
        <p:txBody>
          <a:bodyPr/>
          <a:lstStyle/>
          <a:p>
            <a:fld id="{132FADFE-3B8F-471C-ABF0-DBC7717ECBBC}" type="slidenum">
              <a:rPr lang="es-ES" smtClean="0"/>
              <a:t>9</a:t>
            </a:fld>
            <a:endParaRPr lang="es-ES"/>
          </a:p>
        </p:txBody>
      </p:sp>
    </p:spTree>
    <p:extLst>
      <p:ext uri="{BB962C8B-B14F-4D97-AF65-F5344CB8AC3E}">
        <p14:creationId xmlns:p14="http://schemas.microsoft.com/office/powerpoint/2010/main" val="327408442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250"/>
                                        <p:tgtEl>
                                          <p:spTgt spid="4"/>
                                        </p:tgtEl>
                                      </p:cBhvr>
                                    </p:animEffect>
                                  </p:childTnLst>
                                </p:cTn>
                              </p:par>
                              <p:par>
                                <p:cTn id="8" presetID="6" presetClass="entr" presetSubtype="3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1250"/>
                                        <p:tgtEl>
                                          <p:spTgt spid="5"/>
                                        </p:tgtEl>
                                      </p:cBhvr>
                                    </p:animEffect>
                                  </p:childTnLst>
                                </p:cTn>
                              </p:par>
                            </p:childTnLst>
                          </p:cTn>
                        </p:par>
                        <p:par>
                          <p:cTn id="11" fill="hold">
                            <p:stCondLst>
                              <p:cond delay="125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75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9171</TotalTime>
  <Words>4483</Words>
  <Application>Microsoft Office PowerPoint</Application>
  <PresentationFormat>Presentación en pantalla (4:3)</PresentationFormat>
  <Paragraphs>551</Paragraphs>
  <Slides>42</Slides>
  <Notes>39</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42</vt:i4>
      </vt:variant>
    </vt:vector>
  </HeadingPairs>
  <TitlesOfParts>
    <vt:vector size="52" baseType="lpstr">
      <vt:lpstr>Arial</vt:lpstr>
      <vt:lpstr>Arial Narrow</vt:lpstr>
      <vt:lpstr>Arial Rounded MT Bold</vt:lpstr>
      <vt:lpstr>Bookman Old Style</vt:lpstr>
      <vt:lpstr>Calibri</vt:lpstr>
      <vt:lpstr>Consolas</vt:lpstr>
      <vt:lpstr>Courier New</vt:lpstr>
      <vt:lpstr>Times New Roman</vt:lpstr>
      <vt:lpstr>Wingdings</vt:lpstr>
      <vt:lpstr>Tema de Office</vt:lpstr>
      <vt:lpstr>Unidad 2  ESTRUCTURAS BÁSICAS DE CONTROL</vt:lpstr>
      <vt:lpstr>ÍNDICE</vt:lpstr>
      <vt:lpstr>Estructuras de selección: IF</vt:lpstr>
      <vt:lpstr>Estructuras de selección: IF</vt:lpstr>
      <vt:lpstr>Estructuras de selección: IF</vt:lpstr>
      <vt:lpstr>Estructuras de selección: IF</vt:lpstr>
      <vt:lpstr>Estructuras de selección: SWITCH</vt:lpstr>
      <vt:lpstr>Estructuras de selección: SWITCH</vt:lpstr>
      <vt:lpstr>Estructuras de repetición</vt:lpstr>
      <vt:lpstr>Estructuras de repetición: WHILE</vt:lpstr>
      <vt:lpstr>Estructuras de repetición: WHILE</vt:lpstr>
      <vt:lpstr>Estructuras de repetición: DO WHILE</vt:lpstr>
      <vt:lpstr>Estructuras de repetición: DO WHILE</vt:lpstr>
      <vt:lpstr>Estructuras de repetición: FOR</vt:lpstr>
      <vt:lpstr>Estructuras de repetición: FOR</vt:lpstr>
      <vt:lpstr>Estructuras de salto</vt:lpstr>
      <vt:lpstr>Estructuras de salto</vt:lpstr>
      <vt:lpstr>Estructuras de salto</vt:lpstr>
      <vt:lpstr>Control de Excepciones</vt:lpstr>
      <vt:lpstr>Control de Excepciones</vt:lpstr>
      <vt:lpstr>Lanzar una excepción</vt:lpstr>
      <vt:lpstr>Ejemplo excepciones</vt:lpstr>
      <vt:lpstr>Funcionamiento excepciones</vt:lpstr>
      <vt:lpstr>Entrada de datos</vt:lpstr>
      <vt:lpstr>Entrada de datos – Ejemplo Scanner</vt:lpstr>
      <vt:lpstr>Entrada de datos – Ejemplo BufferedReader</vt:lpstr>
      <vt:lpstr>Métodos, funciones y procedimientos en Java</vt:lpstr>
      <vt:lpstr>Métodos en Java - Funciones</vt:lpstr>
      <vt:lpstr>Métodos en Java - Procedimientos</vt:lpstr>
      <vt:lpstr>Métodos en Java - Métodos</vt:lpstr>
      <vt:lpstr>Métodos en Java - Métodos</vt:lpstr>
      <vt:lpstr>Métodos en Java - Métodos</vt:lpstr>
      <vt:lpstr>Métodos en Java – Invocación de funciones y proced.</vt:lpstr>
      <vt:lpstr>Métodos en Java – Ejemplo invocación</vt:lpstr>
      <vt:lpstr>Prueba y depuración de aplicaciones</vt:lpstr>
      <vt:lpstr>Prueba y depuración de aplicaciones</vt:lpstr>
      <vt:lpstr>Prueba y depuración de aplicaciones</vt:lpstr>
      <vt:lpstr>Tipos de prueba</vt:lpstr>
      <vt:lpstr>Tipos de prueba</vt:lpstr>
      <vt:lpstr>Documentación de programas</vt:lpstr>
      <vt:lpstr>Bibliografía</vt:lpstr>
      <vt:lpstr>Fin  Unidad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2 - Estructuras básicas de contro</dc:title>
  <dc:subject>Programación</dc:subject>
  <dc:creator>Víctor V.</dc:creator>
  <cp:lastModifiedBy>Familia Guillén Linares</cp:lastModifiedBy>
  <cp:revision>295</cp:revision>
  <cp:lastPrinted>2019-10-07T10:39:16Z</cp:lastPrinted>
  <dcterms:created xsi:type="dcterms:W3CDTF">2019-05-23T11:04:47Z</dcterms:created>
  <dcterms:modified xsi:type="dcterms:W3CDTF">2020-10-25T18:31:10Z</dcterms:modified>
</cp:coreProperties>
</file>