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64"/>
  </p:notesMasterIdLst>
  <p:handoutMasterIdLst>
    <p:handoutMasterId r:id="rId65"/>
  </p:handoutMasterIdLst>
  <p:sldIdLst>
    <p:sldId id="308" r:id="rId2"/>
    <p:sldId id="281" r:id="rId3"/>
    <p:sldId id="266" r:id="rId4"/>
    <p:sldId id="315" r:id="rId5"/>
    <p:sldId id="313" r:id="rId6"/>
    <p:sldId id="303" r:id="rId7"/>
    <p:sldId id="314" r:id="rId8"/>
    <p:sldId id="309" r:id="rId9"/>
    <p:sldId id="316" r:id="rId10"/>
    <p:sldId id="317" r:id="rId11"/>
    <p:sldId id="318" r:id="rId12"/>
    <p:sldId id="319" r:id="rId13"/>
    <p:sldId id="321" r:id="rId14"/>
    <p:sldId id="257" r:id="rId15"/>
    <p:sldId id="265" r:id="rId16"/>
    <p:sldId id="302" r:id="rId17"/>
    <p:sldId id="301" r:id="rId18"/>
    <p:sldId id="260" r:id="rId19"/>
    <p:sldId id="261" r:id="rId20"/>
    <p:sldId id="268" r:id="rId21"/>
    <p:sldId id="272" r:id="rId22"/>
    <p:sldId id="269" r:id="rId23"/>
    <p:sldId id="270" r:id="rId24"/>
    <p:sldId id="273" r:id="rId25"/>
    <p:sldId id="262" r:id="rId26"/>
    <p:sldId id="275" r:id="rId27"/>
    <p:sldId id="274" r:id="rId28"/>
    <p:sldId id="276" r:id="rId29"/>
    <p:sldId id="277" r:id="rId30"/>
    <p:sldId id="278" r:id="rId31"/>
    <p:sldId id="279" r:id="rId32"/>
    <p:sldId id="280" r:id="rId33"/>
    <p:sldId id="283" r:id="rId34"/>
    <p:sldId id="282" r:id="rId35"/>
    <p:sldId id="310" r:id="rId36"/>
    <p:sldId id="285" r:id="rId37"/>
    <p:sldId id="286" r:id="rId38"/>
    <p:sldId id="287" r:id="rId39"/>
    <p:sldId id="289" r:id="rId40"/>
    <p:sldId id="288" r:id="rId41"/>
    <p:sldId id="284" r:id="rId42"/>
    <p:sldId id="311" r:id="rId43"/>
    <p:sldId id="312" r:id="rId44"/>
    <p:sldId id="290" r:id="rId45"/>
    <p:sldId id="291" r:id="rId46"/>
    <p:sldId id="292" r:id="rId47"/>
    <p:sldId id="296" r:id="rId48"/>
    <p:sldId id="297" r:id="rId49"/>
    <p:sldId id="293" r:id="rId50"/>
    <p:sldId id="294" r:id="rId51"/>
    <p:sldId id="295" r:id="rId52"/>
    <p:sldId id="298" r:id="rId53"/>
    <p:sldId id="299" r:id="rId54"/>
    <p:sldId id="322" r:id="rId55"/>
    <p:sldId id="323" r:id="rId56"/>
    <p:sldId id="324" r:id="rId57"/>
    <p:sldId id="305" r:id="rId58"/>
    <p:sldId id="326" r:id="rId59"/>
    <p:sldId id="320" r:id="rId60"/>
    <p:sldId id="325" r:id="rId61"/>
    <p:sldId id="307" r:id="rId62"/>
    <p:sldId id="306" r:id="rId63"/>
  </p:sldIdLst>
  <p:sldSz cx="9144000" cy="6858000" type="screen4x3"/>
  <p:notesSz cx="6889750" cy="100187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  <a:srgbClr val="B2B2B2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317" autoAdjust="0"/>
  </p:normalViewPr>
  <p:slideViewPr>
    <p:cSldViewPr>
      <p:cViewPr varScale="1">
        <p:scale>
          <a:sx n="93" d="100"/>
          <a:sy n="93" d="100"/>
        </p:scale>
        <p:origin x="104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0936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02597" y="0"/>
            <a:ext cx="2985558" cy="500936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C2CEA68B-1E25-4AEB-A9BD-B787B91D7678}" type="datetimeFigureOut">
              <a:rPr lang="es-ES" smtClean="0"/>
              <a:t>12/09/2025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516038"/>
            <a:ext cx="2985558" cy="500936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02597" y="9516038"/>
            <a:ext cx="2985558" cy="500936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C7FEB94C-0134-46CB-89F1-A37DC5F5C7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9668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0936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02597" y="0"/>
            <a:ext cx="2985558" cy="500936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606DF5C9-A5EC-4F4F-A8F1-0609A0B17B93}" type="datetimeFigureOut">
              <a:rPr lang="es-ES" smtClean="0"/>
              <a:t>12/09/2025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0888"/>
            <a:ext cx="5010150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8975" y="4758889"/>
            <a:ext cx="5511800" cy="4508421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516038"/>
            <a:ext cx="2985558" cy="500936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02597" y="9516038"/>
            <a:ext cx="2985558" cy="500936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DB8DDC8A-FE9D-4B71-B24F-125439879B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0175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obe.com/tiobe-index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56548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4543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07434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5389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33629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65840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300" dirty="0"/>
              <a:t>Existe un </a:t>
            </a:r>
            <a:r>
              <a:rPr lang="es-ES" sz="1300" dirty="0" err="1"/>
              <a:t>indice</a:t>
            </a:r>
            <a:r>
              <a:rPr lang="es-ES" sz="1300" dirty="0"/>
              <a:t> de ranking en cuanto a los lenguajes de programación más utilizados. Llamado </a:t>
            </a:r>
            <a:r>
              <a:rPr lang="es-ES" sz="1300" b="1" dirty="0" err="1"/>
              <a:t>indice</a:t>
            </a:r>
            <a:r>
              <a:rPr lang="es-ES" sz="1300" b="1" dirty="0"/>
              <a:t> TIOBE </a:t>
            </a:r>
            <a:r>
              <a:rPr lang="es-ES" sz="1300" dirty="0"/>
              <a:t>analizando estadísticas en cuanto a uso, formación, y uso del mismo por terceros (Compañías principalmente)</a:t>
            </a:r>
            <a:endParaRPr lang="es-ES" dirty="0">
              <a:hlinkClick r:id="rId3"/>
            </a:endParaRPr>
          </a:p>
          <a:p>
            <a:endParaRPr lang="es-ES" dirty="0">
              <a:hlinkClick r:id="rId3"/>
            </a:endParaRPr>
          </a:p>
          <a:p>
            <a:r>
              <a:rPr lang="es-ES" dirty="0">
                <a:hlinkClick r:id="rId3"/>
              </a:rPr>
              <a:t>https://www.tiobe.com/tiobe-index/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56354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155">
              <a:defRPr/>
            </a:pPr>
            <a:r>
              <a:rPr lang="es-ES" dirty="0"/>
              <a:t>Los </a:t>
            </a:r>
            <a:r>
              <a:rPr lang="es-ES" b="1" dirty="0"/>
              <a:t>lenguajes ensamblador </a:t>
            </a:r>
            <a:r>
              <a:rPr lang="es-ES" dirty="0"/>
              <a:t>son</a:t>
            </a:r>
            <a:r>
              <a:rPr lang="es-ES" baseline="0" dirty="0"/>
              <a:t> considerados lenguajes de bajo nivel porque están muy cerca del lenguaje que manejan las máquinas.</a:t>
            </a:r>
            <a:r>
              <a:rPr lang="es-ES" dirty="0"/>
              <a:t> La principal ventaja de los </a:t>
            </a:r>
            <a:r>
              <a:rPr lang="es-ES" b="1" dirty="0"/>
              <a:t>lenguajes de alto </a:t>
            </a:r>
            <a:r>
              <a:rPr lang="es-ES" dirty="0"/>
              <a:t>nivel respecto a los de bajo nivel es que son más fáciles</a:t>
            </a:r>
            <a:r>
              <a:rPr lang="es-ES" baseline="0" dirty="0"/>
              <a:t> de leer, escribir y mantener por los humanos. Al final, los programas escritos en alto nivel deben ser traducidos en un lenguaje máquina específico empleando un </a:t>
            </a:r>
            <a:r>
              <a:rPr lang="es-ES" b="1" baseline="0" dirty="0"/>
              <a:t>compilador</a:t>
            </a:r>
            <a:r>
              <a:rPr lang="es-ES" baseline="0" dirty="0"/>
              <a:t> o un </a:t>
            </a:r>
            <a:r>
              <a:rPr lang="es-ES" b="1" baseline="0" dirty="0"/>
              <a:t>intérprete</a:t>
            </a:r>
            <a:r>
              <a:rPr lang="es-ES" baseline="0" dirty="0"/>
              <a:t>. De esta manera pueden ser ejecutados en una máquina específica.</a:t>
            </a:r>
            <a:endParaRPr lang="es-ES" dirty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56354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100" dirty="0"/>
              <a:t>Aunque existen diversos paradigmas de programación, distinguiremos dos grandes ramas: la </a:t>
            </a:r>
            <a:r>
              <a:rPr lang="es-ES" sz="1100" b="1" dirty="0"/>
              <a:t>programación imperativa </a:t>
            </a:r>
            <a:r>
              <a:rPr lang="es-ES" sz="1100" dirty="0"/>
              <a:t>y la </a:t>
            </a:r>
            <a:r>
              <a:rPr lang="es-ES" sz="1100" b="1" dirty="0"/>
              <a:t>programación declarativa</a:t>
            </a:r>
            <a:r>
              <a:rPr lang="es-ES" sz="1100" dirty="0"/>
              <a:t>. De éstas, a su vez, derivan otros paradigmas que podríamos llamar sub-paradigmas.</a:t>
            </a:r>
          </a:p>
          <a:p>
            <a:pPr marL="483078" indent="-483078">
              <a:buAutoNum type="arabicPeriod"/>
            </a:pPr>
            <a:r>
              <a:rPr lang="es-ES" sz="1100" b="1" dirty="0"/>
              <a:t>Imperativo</a:t>
            </a:r>
            <a:r>
              <a:rPr lang="es-ES" sz="1100" dirty="0"/>
              <a:t>. Los programas se componen de un conjunto de comandos que ordenan acciones a la computadora.</a:t>
            </a:r>
          </a:p>
          <a:p>
            <a:pPr marL="1328463" lvl="2" indent="-362308" algn="just">
              <a:spcBef>
                <a:spcPts val="634"/>
              </a:spcBef>
              <a:spcAft>
                <a:spcPts val="634"/>
              </a:spcAft>
              <a:buClr>
                <a:srgbClr val="0000CC"/>
              </a:buClr>
              <a:buFont typeface="Wingdings" panose="05000000000000000000" pitchFamily="2" charset="2"/>
              <a:buChar char="ü"/>
            </a:pPr>
            <a:r>
              <a:rPr lang="es-ES" sz="1100" b="1" dirty="0"/>
              <a:t>Orientado a objetos</a:t>
            </a:r>
            <a:r>
              <a:rPr lang="es-ES" sz="1100" dirty="0"/>
              <a:t>. Se basa en intentar que el código de los programas se parezca lo más </a:t>
            </a:r>
            <a:r>
              <a:rPr lang="es-ES" sz="1100" dirty="0" err="1"/>
              <a:t>posiblea</a:t>
            </a:r>
            <a:r>
              <a:rPr lang="es-ES" sz="1100" dirty="0"/>
              <a:t> la forma de pensar de las personas. Usa una estructura de datos llamada </a:t>
            </a:r>
            <a:r>
              <a:rPr lang="es-ES" sz="1100" i="1" u="sng" dirty="0"/>
              <a:t>objetos</a:t>
            </a:r>
            <a:r>
              <a:rPr lang="es-ES" sz="1100" dirty="0"/>
              <a:t> que agrupan propiedades y métodos. </a:t>
            </a:r>
            <a:r>
              <a:rPr lang="es-ES" sz="1100" dirty="0">
                <a:solidFill>
                  <a:schemeClr val="bg1">
                    <a:lumMod val="50000"/>
                  </a:schemeClr>
                </a:solidFill>
              </a:rPr>
              <a:t>Ejemplos: C++, Java, </a:t>
            </a:r>
            <a:r>
              <a:rPr lang="es-ES" sz="1100" dirty="0" err="1">
                <a:solidFill>
                  <a:schemeClr val="bg1">
                    <a:lumMod val="50000"/>
                  </a:schemeClr>
                </a:solidFill>
              </a:rPr>
              <a:t>Smalltalk</a:t>
            </a:r>
            <a:r>
              <a:rPr lang="es-ES" sz="1100" dirty="0">
                <a:solidFill>
                  <a:schemeClr val="bg1">
                    <a:lumMod val="50000"/>
                  </a:schemeClr>
                </a:solidFill>
              </a:rPr>
              <a:t>, PHP, Python…</a:t>
            </a:r>
          </a:p>
          <a:p>
            <a:pPr marL="1328463" lvl="2" indent="-362308" algn="just">
              <a:spcBef>
                <a:spcPts val="634"/>
              </a:spcBef>
              <a:spcAft>
                <a:spcPts val="634"/>
              </a:spcAft>
              <a:buClr>
                <a:srgbClr val="0000CC"/>
              </a:buClr>
              <a:buFont typeface="Wingdings" panose="05000000000000000000" pitchFamily="2" charset="2"/>
              <a:buChar char="ü"/>
            </a:pPr>
            <a:r>
              <a:rPr lang="es-ES" sz="1100" b="1" dirty="0"/>
              <a:t>Orientado a aspectos</a:t>
            </a:r>
            <a:r>
              <a:rPr lang="es-ES" sz="1100" dirty="0"/>
              <a:t>. Relativamente reciente, incluye como característica el concepto de “Aspecto”. Apunta a dividir el programa en módulos independientes, cada uno con un comportamiento bien definido. Ejemplos: </a:t>
            </a:r>
            <a:r>
              <a:rPr lang="es-ES" sz="1100" dirty="0" err="1"/>
              <a:t>AspectJ</a:t>
            </a:r>
            <a:r>
              <a:rPr lang="es-ES" sz="1100" dirty="0"/>
              <a:t>, </a:t>
            </a:r>
            <a:r>
              <a:rPr lang="es-ES" sz="1100" dirty="0" err="1"/>
              <a:t>AspectC</a:t>
            </a:r>
            <a:r>
              <a:rPr lang="es-ES" sz="1100" dirty="0"/>
              <a:t>++.</a:t>
            </a:r>
          </a:p>
          <a:p>
            <a:pPr marL="483078" lvl="1"/>
            <a:endParaRPr lang="es-ES" sz="1100" dirty="0"/>
          </a:p>
          <a:p>
            <a:pPr marL="483078" indent="-483078">
              <a:buAutoNum type="arabicPeriod"/>
            </a:pPr>
            <a:r>
              <a:rPr lang="es-ES" sz="1100" b="1" dirty="0"/>
              <a:t>Declarativo</a:t>
            </a:r>
            <a:r>
              <a:rPr lang="es-ES" sz="1100" dirty="0"/>
              <a:t>. Opuesto al imperativo. Los programas describen los resultados esperados sin listar explícitamente los pasos a llevar a cabo para alcanzarlos</a:t>
            </a:r>
          </a:p>
          <a:p>
            <a:pPr marL="1328463" lvl="2" indent="-362308" algn="just">
              <a:spcBef>
                <a:spcPts val="634"/>
              </a:spcBef>
              <a:spcAft>
                <a:spcPts val="634"/>
              </a:spcAft>
              <a:buClr>
                <a:srgbClr val="0000CC"/>
              </a:buClr>
              <a:buFont typeface="Wingdings" panose="05000000000000000000" pitchFamily="2" charset="2"/>
              <a:buChar char="ü"/>
            </a:pPr>
            <a:r>
              <a:rPr lang="es-ES" sz="1100" b="1" dirty="0"/>
              <a:t>Lógico</a:t>
            </a:r>
            <a:r>
              <a:rPr lang="es-ES" sz="1100" dirty="0"/>
              <a:t>. El problema se modela con enunciados de </a:t>
            </a:r>
            <a:r>
              <a:rPr lang="es-ES" sz="1100" i="1" u="sng" dirty="0"/>
              <a:t>lógica de primer orden</a:t>
            </a:r>
            <a:r>
              <a:rPr lang="es-ES" sz="1100" dirty="0"/>
              <a:t>. Ejemplos: </a:t>
            </a:r>
            <a:r>
              <a:rPr lang="es-ES" sz="1100" dirty="0" err="1"/>
              <a:t>Prolog</a:t>
            </a:r>
            <a:r>
              <a:rPr lang="es-ES" sz="1100" dirty="0"/>
              <a:t>, Mercury, Oz.</a:t>
            </a:r>
          </a:p>
          <a:p>
            <a:pPr marL="1328463" lvl="2" indent="-362308" algn="just">
              <a:spcBef>
                <a:spcPts val="634"/>
              </a:spcBef>
              <a:spcAft>
                <a:spcPts val="634"/>
              </a:spcAft>
              <a:buClr>
                <a:srgbClr val="0000CC"/>
              </a:buClr>
              <a:buFont typeface="Wingdings" panose="05000000000000000000" pitchFamily="2" charset="2"/>
              <a:buChar char="ü"/>
            </a:pPr>
            <a:r>
              <a:rPr lang="es-ES" sz="1100" b="1" dirty="0"/>
              <a:t>Funcional</a:t>
            </a:r>
            <a:r>
              <a:rPr lang="es-ES" sz="1100" dirty="0"/>
              <a:t>. Los programas se componen de </a:t>
            </a:r>
            <a:r>
              <a:rPr lang="es-ES" sz="1100" i="1" u="sng" dirty="0"/>
              <a:t>funciones</a:t>
            </a:r>
            <a:r>
              <a:rPr lang="es-ES" sz="1100" dirty="0"/>
              <a:t>, es decir, implementaciones de comportamiento. Ejemplos: LISP, </a:t>
            </a:r>
            <a:r>
              <a:rPr lang="es-ES" sz="1100" dirty="0" err="1"/>
              <a:t>Scheme</a:t>
            </a:r>
            <a:r>
              <a:rPr lang="es-ES" sz="1100" dirty="0"/>
              <a:t>, </a:t>
            </a:r>
            <a:r>
              <a:rPr lang="es-ES" sz="1100" dirty="0" err="1"/>
              <a:t>Scala</a:t>
            </a:r>
            <a:r>
              <a:rPr lang="es-ES" sz="1100" dirty="0"/>
              <a:t>, </a:t>
            </a:r>
            <a:r>
              <a:rPr lang="es-ES" sz="1100" dirty="0" err="1"/>
              <a:t>Haskell</a:t>
            </a:r>
            <a:r>
              <a:rPr lang="es-ES" sz="1100" dirty="0"/>
              <a:t>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56354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155">
              <a:defRPr/>
            </a:pPr>
            <a:r>
              <a:rPr lang="es-ES" sz="1300" dirty="0"/>
              <a:t>A diferencia de los compiladores, los </a:t>
            </a:r>
            <a:r>
              <a:rPr lang="es-ES" sz="1300" b="1" i="1" dirty="0"/>
              <a:t>intérpretes</a:t>
            </a:r>
            <a:r>
              <a:rPr lang="es-ES" sz="1300" dirty="0"/>
              <a:t> leen línea a línea el código fuente y lo ejecutan. Este proceso es muy lento y requiere tener cargado en memoria el intérprete.  La ventaja de los intérpretes es que la depuración y corrección de errores del programa es mucho más sencilla que con los compiladores.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49382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El </a:t>
            </a:r>
            <a:r>
              <a:rPr lang="es-ES" b="1" dirty="0"/>
              <a:t>código</a:t>
            </a:r>
            <a:r>
              <a:rPr lang="es-ES" b="1" baseline="0" dirty="0"/>
              <a:t> fuente </a:t>
            </a:r>
            <a:r>
              <a:rPr lang="es-ES" baseline="0" dirty="0"/>
              <a:t>es el que escribe el programador que luego lo </a:t>
            </a:r>
            <a:r>
              <a:rPr lang="es-ES" u="sng" baseline="0" dirty="0"/>
              <a:t>compila</a:t>
            </a:r>
            <a:r>
              <a:rPr lang="es-ES" baseline="0" dirty="0"/>
              <a:t> a </a:t>
            </a:r>
            <a:r>
              <a:rPr lang="es-ES" b="1" baseline="0" dirty="0"/>
              <a:t>código máquina</a:t>
            </a:r>
            <a:r>
              <a:rPr lang="es-ES" baseline="0" dirty="0"/>
              <a:t>. </a:t>
            </a:r>
            <a:r>
              <a:rPr lang="es-ES" u="sng" baseline="0" dirty="0"/>
              <a:t>Compilar</a:t>
            </a:r>
            <a:r>
              <a:rPr lang="es-ES" baseline="0" dirty="0"/>
              <a:t> equivale a transformar el programa inteligible por el programador al programa inteligible por la máquina. El </a:t>
            </a:r>
            <a:r>
              <a:rPr lang="es-ES" b="1" baseline="0" dirty="0"/>
              <a:t>código fuente </a:t>
            </a:r>
            <a:r>
              <a:rPr lang="es-ES" baseline="0" dirty="0"/>
              <a:t>(o </a:t>
            </a:r>
            <a:r>
              <a:rPr lang="es-ES" i="1" baseline="0" dirty="0"/>
              <a:t>programa</a:t>
            </a:r>
            <a:r>
              <a:rPr lang="es-ES" baseline="0" dirty="0"/>
              <a:t> </a:t>
            </a:r>
            <a:r>
              <a:rPr lang="es-ES" i="1" baseline="0" dirty="0"/>
              <a:t>fuente</a:t>
            </a:r>
            <a:r>
              <a:rPr lang="es-ES" baseline="0" dirty="0"/>
              <a:t>) está escrito en un lenguaje de programación y el </a:t>
            </a:r>
            <a:r>
              <a:rPr lang="es-ES" u="sng" baseline="0" dirty="0"/>
              <a:t>compilador</a:t>
            </a:r>
            <a:r>
              <a:rPr lang="es-ES" baseline="0" dirty="0"/>
              <a:t> es un programa que se encarga de transformar el </a:t>
            </a:r>
            <a:r>
              <a:rPr lang="es-ES" b="1" baseline="0" dirty="0"/>
              <a:t>código fuente </a:t>
            </a:r>
            <a:r>
              <a:rPr lang="es-ES" baseline="0" dirty="0"/>
              <a:t>en </a:t>
            </a:r>
            <a:r>
              <a:rPr lang="es-ES" b="1" baseline="0" dirty="0"/>
              <a:t>código máquina</a:t>
            </a:r>
            <a:r>
              <a:rPr lang="es-ES" baseline="0" dirty="0"/>
              <a:t>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6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77125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54843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54843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54843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En Java, una vez compilado el programa, se puede ejecutar en cualquier plataforma solamente con tener instalada la máquina virtual (</a:t>
            </a:r>
            <a:r>
              <a:rPr lang="es-ES" i="1" dirty="0"/>
              <a:t>Virtual Machine </a:t>
            </a:r>
            <a:r>
              <a:rPr lang="es-ES" dirty="0"/>
              <a:t>– VM) de Java. Sin embargo</a:t>
            </a:r>
            <a:r>
              <a:rPr lang="es-ES" baseline="0" dirty="0"/>
              <a:t> en C, C++ u otro lenguaje, deberemos recompilar el programa para el sistema destino con la siguiente pérdida de flexibilidad.</a:t>
            </a:r>
          </a:p>
          <a:p>
            <a:endParaRPr lang="es-ES" baseline="0" dirty="0"/>
          </a:p>
          <a:p>
            <a:r>
              <a:rPr lang="es-ES" baseline="0" dirty="0"/>
              <a:t>El </a:t>
            </a:r>
            <a:r>
              <a:rPr lang="es-ES" b="1" baseline="0" dirty="0" err="1"/>
              <a:t>bytecode</a:t>
            </a:r>
            <a:r>
              <a:rPr lang="es-ES" baseline="0" dirty="0"/>
              <a:t> es independiente de la arquitectura y, por lo tanto, puede ser ejecutado en cualquier sistema.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54843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u="sng" dirty="0"/>
              <a:t>Importante</a:t>
            </a:r>
            <a:r>
              <a:rPr lang="es-ES" dirty="0"/>
              <a:t>:</a:t>
            </a:r>
          </a:p>
          <a:p>
            <a:r>
              <a:rPr lang="es-ES" dirty="0"/>
              <a:t>Una vez descargado e instalado el </a:t>
            </a:r>
            <a:r>
              <a:rPr lang="es-ES" i="0" dirty="0"/>
              <a:t>JDK</a:t>
            </a:r>
            <a:r>
              <a:rPr lang="es-ES" dirty="0"/>
              <a:t> hay que modificar los valore de dos variables de entorno:</a:t>
            </a:r>
          </a:p>
          <a:p>
            <a:pPr marL="181154" indent="-181154">
              <a:buFont typeface="Wingdings" panose="05000000000000000000" pitchFamily="2" charset="2"/>
              <a:buChar char="§"/>
            </a:pPr>
            <a:r>
              <a:rPr lang="es-ES" dirty="0"/>
              <a:t>Variable </a:t>
            </a:r>
            <a:r>
              <a:rPr lang="es-ES" b="1" dirty="0"/>
              <a:t>PATH</a:t>
            </a:r>
            <a:r>
              <a:rPr lang="es-ES" dirty="0"/>
              <a:t>. Apunta donde está situado el directorio </a:t>
            </a:r>
            <a:r>
              <a:rPr lang="es-ES" b="1" i="1" dirty="0" err="1"/>
              <a:t>bin</a:t>
            </a:r>
            <a:r>
              <a:rPr lang="es-ES" dirty="0"/>
              <a:t> del JDK.</a:t>
            </a:r>
          </a:p>
          <a:p>
            <a:pPr marL="181154" indent="-181154">
              <a:buFont typeface="Wingdings" panose="05000000000000000000" pitchFamily="2" charset="2"/>
              <a:buChar char="§"/>
            </a:pPr>
            <a:r>
              <a:rPr lang="es-ES" dirty="0"/>
              <a:t>Variable </a:t>
            </a:r>
            <a:r>
              <a:rPr lang="es-ES" b="1" dirty="0"/>
              <a:t>CLASSPATH</a:t>
            </a:r>
            <a:r>
              <a:rPr lang="es-ES" dirty="0"/>
              <a:t>.</a:t>
            </a:r>
            <a:r>
              <a:rPr lang="es-ES" baseline="0" dirty="0"/>
              <a:t> Apunta donde están situadas las clases del JDK.</a:t>
            </a:r>
          </a:p>
          <a:p>
            <a:endParaRPr lang="es-ES" baseline="0" dirty="0"/>
          </a:p>
          <a:p>
            <a:r>
              <a:rPr lang="es-ES" baseline="0" dirty="0"/>
              <a:t>Podemos descargar y utilizar varios JDK simplemente modificando los valores de ambas variables.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60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60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spcAft>
                <a:spcPts val="634"/>
              </a:spcAft>
              <a:buClr>
                <a:srgbClr val="0000CC"/>
              </a:buClr>
            </a:pPr>
            <a:r>
              <a:rPr lang="es-ES" sz="1300" dirty="0"/>
              <a:t>Numerosas empresas fabrican su propios entornos de desarrollo, algunos incluyen el compilador y otras utilizan el propio </a:t>
            </a:r>
            <a:r>
              <a:rPr lang="es-ES" sz="1300" i="1" dirty="0"/>
              <a:t>JDK</a:t>
            </a:r>
            <a:r>
              <a:rPr lang="es-ES" sz="1300" dirty="0"/>
              <a:t> de </a:t>
            </a:r>
            <a:r>
              <a:rPr lang="es-ES" sz="1300" i="1" dirty="0" err="1"/>
              <a:t>Sun</a:t>
            </a:r>
            <a:r>
              <a:rPr lang="es-ES" sz="1300" dirty="0"/>
              <a:t>.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60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60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300" b="1" u="sng" dirty="0"/>
              <a:t>Los comentarios:</a:t>
            </a:r>
          </a:p>
          <a:p>
            <a:r>
              <a:rPr lang="es-ES" sz="1300" dirty="0"/>
              <a:t>Existen comentarios de una línea solamente (</a:t>
            </a:r>
            <a:r>
              <a:rPr lang="es-ES" sz="1300" dirty="0">
                <a:solidFill>
                  <a:srgbClr val="0000FF"/>
                </a:solidFill>
              </a:rPr>
              <a:t>//</a:t>
            </a:r>
            <a:r>
              <a:rPr lang="es-ES" sz="1300" dirty="0"/>
              <a:t>) y comentarios </a:t>
            </a:r>
            <a:r>
              <a:rPr lang="es-ES" sz="1300" dirty="0" err="1"/>
              <a:t>multilínea</a:t>
            </a:r>
            <a:r>
              <a:rPr lang="es-ES" sz="1300" dirty="0"/>
              <a:t> </a:t>
            </a:r>
            <a:r>
              <a:rPr lang="es-ES" sz="1300" dirty="0">
                <a:solidFill>
                  <a:srgbClr val="0000FF"/>
                </a:solidFill>
              </a:rPr>
              <a:t>(/* */</a:t>
            </a:r>
            <a:r>
              <a:rPr lang="es-ES" sz="1300" dirty="0"/>
              <a:t>). </a:t>
            </a:r>
          </a:p>
          <a:p>
            <a:endParaRPr lang="es-ES" sz="1300" dirty="0"/>
          </a:p>
          <a:p>
            <a:pPr marL="181154" indent="-181154">
              <a:buFont typeface="Wingdings" panose="05000000000000000000" pitchFamily="2" charset="2"/>
              <a:buChar char="§"/>
            </a:pPr>
            <a:r>
              <a:rPr lang="es-ES" sz="1300" b="1" dirty="0"/>
              <a:t>//</a:t>
            </a:r>
            <a:r>
              <a:rPr lang="es-ES" sz="1300" dirty="0"/>
              <a:t>. Estos comentarios comienzan en la doble barra y terminan hasta el final de la línea.</a:t>
            </a:r>
          </a:p>
          <a:p>
            <a:pPr marL="181154" indent="-181154">
              <a:buFont typeface="Wingdings" panose="05000000000000000000" pitchFamily="2" charset="2"/>
              <a:buChar char="§"/>
            </a:pPr>
            <a:r>
              <a:rPr lang="es-ES" sz="1300" b="1" dirty="0"/>
              <a:t>/* */ </a:t>
            </a:r>
            <a:r>
              <a:rPr lang="es-ES" sz="1300" dirty="0"/>
              <a:t>. Estos comentarios comienzan con los caracteres /* y terminan con los caracteres */ y se pueden extender múltiples líneas.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60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6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60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60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60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60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Los tipos de datos se utilizan generalmente al declarar variables y son necesarias par que el intérprete</a:t>
            </a:r>
            <a:r>
              <a:rPr lang="es-ES" baseline="0" dirty="0"/>
              <a:t> o compilador conozca de antemano el tipo de información que va a contener una variable</a:t>
            </a:r>
            <a:r>
              <a:rPr lang="es-ES" baseline="0"/>
              <a:t>. 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60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60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41905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60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155">
              <a:defRPr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60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155">
              <a:defRPr/>
            </a:pPr>
            <a:endParaRPr lang="es-ES" dirty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60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155">
              <a:defRPr/>
            </a:pPr>
            <a:endParaRPr lang="es-ES" dirty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6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25320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155">
              <a:defRPr/>
            </a:pPr>
            <a:endParaRPr lang="es-ES" dirty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60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608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42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22504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43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387971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El módulo de</a:t>
            </a:r>
            <a:r>
              <a:rPr lang="es-ES" baseline="0" dirty="0"/>
              <a:t> una división entera es el resto de la división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44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608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Con los</a:t>
            </a:r>
            <a:r>
              <a:rPr lang="es-ES" baseline="0" dirty="0"/>
              <a:t> operadores relacionales se puede evaluar la igualdad y la magnitud (mayor/menor).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45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60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46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608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Con</a:t>
            </a:r>
            <a:r>
              <a:rPr lang="es-ES" baseline="0" dirty="0"/>
              <a:t> l</a:t>
            </a:r>
            <a:r>
              <a:rPr lang="es-ES" dirty="0"/>
              <a:t>os operadores lógicos se pueden realizar operaciones lógicas: AND, OR, NOT y XOR.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47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608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Con</a:t>
            </a:r>
            <a:r>
              <a:rPr lang="es-ES" baseline="0" dirty="0"/>
              <a:t> l</a:t>
            </a:r>
            <a:r>
              <a:rPr lang="es-ES" dirty="0"/>
              <a:t>os operadores lógicos se pueden realizar operaciones lógicas: AND, OR, NOT y XOR.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48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608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49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6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679100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50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608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51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608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i="0" dirty="0"/>
              <a:t>Consejo</a:t>
            </a:r>
            <a:r>
              <a:rPr lang="es-ES" dirty="0"/>
              <a:t>: utiliza</a:t>
            </a:r>
            <a:r>
              <a:rPr lang="es-ES" baseline="0" dirty="0"/>
              <a:t> paréntesis y de esa forma puedes dejar los programas más legibles y controlar las operaciones sin tener que depender de la precedencia.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52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608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53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608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aseline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54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233091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aseline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55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21738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aseline="0" dirty="0"/>
              <a:t>El método </a:t>
            </a:r>
            <a:r>
              <a:rPr lang="es-ES" baseline="0" dirty="0" err="1"/>
              <a:t>readLine</a:t>
            </a:r>
            <a:r>
              <a:rPr lang="es-ES" baseline="0" dirty="0"/>
              <a:t>() siempre devuelve </a:t>
            </a:r>
            <a:r>
              <a:rPr lang="es-ES" baseline="0" dirty="0" err="1"/>
              <a:t>String</a:t>
            </a:r>
            <a:r>
              <a:rPr lang="es-ES" baseline="0" dirty="0"/>
              <a:t> y la clase </a:t>
            </a:r>
            <a:r>
              <a:rPr lang="es-ES" baseline="0" dirty="0" err="1"/>
              <a:t>BufferedReader</a:t>
            </a:r>
            <a:r>
              <a:rPr lang="es-ES" baseline="0" dirty="0"/>
              <a:t>  no tiene un método para leer enteros, así que debemos convertirlo.</a:t>
            </a:r>
          </a:p>
          <a:p>
            <a:r>
              <a:rPr lang="es-ES" baseline="0" dirty="0"/>
              <a:t>En lugar de lanzar la excepción prueba a capturar la excepción con un bloque try - catch </a:t>
            </a:r>
          </a:p>
          <a:p>
            <a:pPr>
              <a:lnSpc>
                <a:spcPct val="115000"/>
              </a:lnSpc>
              <a:spcAft>
                <a:spcPts val="600"/>
              </a:spcAft>
            </a:pPr>
            <a:endParaRPr lang="es-ES" sz="1200" dirty="0">
              <a:effectLst/>
              <a:latin typeface="Arial Rounded MT Bold" panose="020F07040305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s-ES" sz="1200" dirty="0"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Ejercicio:</a:t>
            </a:r>
            <a:endParaRPr lang="es-E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es-E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Escribe un programa que pida introducir por teclado los siguientes datos acerca de un producto: nombre del producto, precio y descuento. </a:t>
            </a:r>
          </a:p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es-E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El programa debe mostrar el precio final del producto una vez aplicado el descuento.</a:t>
            </a:r>
            <a:endParaRPr lang="es-E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s-ES" baseline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56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223743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Existen dos tipos de conversiones:</a:t>
            </a:r>
            <a:r>
              <a:rPr lang="es-ES" baseline="0" dirty="0"/>
              <a:t> las </a:t>
            </a:r>
            <a:r>
              <a:rPr lang="es-ES" b="1" baseline="0" dirty="0"/>
              <a:t>explícitas</a:t>
            </a:r>
            <a:r>
              <a:rPr lang="es-ES" baseline="0" dirty="0"/>
              <a:t> y las </a:t>
            </a:r>
            <a:r>
              <a:rPr lang="es-ES" b="1" baseline="0" dirty="0"/>
              <a:t>implícitas</a:t>
            </a:r>
            <a:r>
              <a:rPr lang="es-ES" baseline="0" dirty="0"/>
              <a:t>.</a:t>
            </a:r>
          </a:p>
          <a:p>
            <a:endParaRPr lang="es-ES" baseline="0" dirty="0"/>
          </a:p>
          <a:p>
            <a:r>
              <a:rPr lang="es-ES" baseline="0" dirty="0"/>
              <a:t>Como puede ser comprensible, no se pueden realizar conversiones entre enteros y booleanos o reales y booleanos.</a:t>
            </a:r>
          </a:p>
          <a:p>
            <a:endParaRPr lang="es-ES" baseline="0" dirty="0"/>
          </a:p>
          <a:p>
            <a:r>
              <a:rPr lang="es-ES" i="1" u="sng" baseline="0" dirty="0"/>
              <a:t>Consejo</a:t>
            </a:r>
            <a:r>
              <a:rPr lang="es-ES" baseline="0" dirty="0"/>
              <a:t>: Intenta evitar las conversiones de tipos en la medida de lo posible. En algunas conversiones explícitas puede perderse información en algunos casos.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57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608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58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169910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59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7692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608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60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164210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61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608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62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0581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9520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 </a:t>
            </a:r>
            <a:r>
              <a:rPr lang="es-ES" b="1" dirty="0"/>
              <a:t>fase inicial</a:t>
            </a:r>
            <a:r>
              <a:rPr lang="es-ES" dirty="0"/>
              <a:t>, en un símil con la construcción de</a:t>
            </a:r>
            <a:r>
              <a:rPr lang="es-ES" baseline="0" dirty="0"/>
              <a:t> un edificio, sería ver si se dispone de licencia de construcción, cuánto va a costar el edificio, cuántos trabajadores vamos a necesitar para construirlo, quién lo va a construir…</a:t>
            </a:r>
          </a:p>
          <a:p>
            <a:endParaRPr lang="es-ES" baseline="0" dirty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6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2659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70E8-AA17-4D55-BE37-98F2C5ABD203}" type="datetime1">
              <a:rPr lang="es-ES" smtClean="0"/>
              <a:t>12/09/2025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681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186B-E073-48A1-BBEE-BE6D63B5E9A4}" type="datetime1">
              <a:rPr lang="es-ES" smtClean="0"/>
              <a:t>12/09/2025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676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CC26-F7C7-460D-AA0F-2C102BBC4051}" type="datetime1">
              <a:rPr lang="es-ES" smtClean="0"/>
              <a:t>12/09/2025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976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55681-CB5D-493A-A867-03D4007F2F7C}" type="datetime1">
              <a:rPr lang="es-ES" smtClean="0"/>
              <a:t>12/09/2025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876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72F4-450F-4E8A-AF76-A8D336505D4B}" type="datetime1">
              <a:rPr lang="es-ES" smtClean="0"/>
              <a:t>12/09/2025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402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F36D-FF75-4613-B899-48EB16B1D87B}" type="datetime1">
              <a:rPr lang="es-ES" smtClean="0"/>
              <a:t>12/09/2025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7355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F7C8-F13E-4BF9-9505-87547F0CCABD}" type="datetime1">
              <a:rPr lang="es-ES" smtClean="0"/>
              <a:t>12/09/2025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1571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B0D88-771F-42C0-8366-3B6DFCC74870}" type="datetime1">
              <a:rPr lang="es-ES" smtClean="0"/>
              <a:t>12/09/2025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3959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A88C-45BA-4E14-913D-80F2CE3E0E08}" type="datetime1">
              <a:rPr lang="es-ES" smtClean="0"/>
              <a:t>12/09/2025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3258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8883-06EE-4158-A213-1E9178FB9FA6}" type="datetime1">
              <a:rPr lang="es-ES" smtClean="0"/>
              <a:t>12/09/2025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864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D5A6-4E56-4183-8206-14DD4B70E0CA}" type="datetime1">
              <a:rPr lang="es-ES" smtClean="0"/>
              <a:t>12/09/2025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536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87439-3643-4CCD-A914-FED5C0FC3265}" type="datetime1">
              <a:rPr lang="es-ES" smtClean="0"/>
              <a:t>12/09/2025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46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gif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jorgesanchez.net/programacion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duinnova.es/monografias2011/ene2011/java.pdf" TargetMode="Externa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9552" y="404664"/>
            <a:ext cx="8208912" cy="3600400"/>
          </a:xfrm>
        </p:spPr>
        <p:txBody>
          <a:bodyPr>
            <a:normAutofit fontScale="90000"/>
          </a:bodyPr>
          <a:lstStyle/>
          <a:p>
            <a:pPr>
              <a:lnSpc>
                <a:spcPct val="125000"/>
              </a:lnSpc>
            </a:pPr>
            <a:r>
              <a:rPr lang="es-E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Rounded MT Bold" panose="020F0704030504030204" pitchFamily="34" charset="0"/>
              </a:rPr>
              <a:t>Unidad 1</a:t>
            </a:r>
            <a:br>
              <a:rPr lang="es-ES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 Rounded MT Bold" panose="020F0704030504030204" pitchFamily="34" charset="0"/>
              </a:rPr>
            </a:br>
            <a:br>
              <a:rPr lang="es-ES" sz="2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 Rounded MT Bold" panose="020F0704030504030204" pitchFamily="34" charset="0"/>
              </a:rPr>
            </a:br>
            <a:r>
              <a:rPr lang="es-ES" sz="48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 Rounded MT Bold" panose="020F0704030504030204" pitchFamily="34" charset="0"/>
              </a:rPr>
              <a:t>ELEMENTOS DE UN PROGRAMA INFORMÁTICO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9552" y="5082806"/>
            <a:ext cx="4176464" cy="1008112"/>
          </a:xfrm>
        </p:spPr>
        <p:txBody>
          <a:bodyPr>
            <a:normAutofit/>
          </a:bodyPr>
          <a:lstStyle/>
          <a:p>
            <a:pPr algn="l"/>
            <a:r>
              <a:rPr lang="es-ES" sz="2000" i="1" dirty="0">
                <a:solidFill>
                  <a:schemeClr val="bg1">
                    <a:lumMod val="75000"/>
                  </a:schemeClr>
                </a:solidFill>
              </a:rPr>
              <a:t>Módulo</a:t>
            </a:r>
            <a:r>
              <a:rPr lang="es-E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s-ES" sz="2000" dirty="0"/>
              <a:t> PROGRAMACIÓN</a:t>
            </a:r>
          </a:p>
          <a:p>
            <a:pPr algn="l"/>
            <a:r>
              <a:rPr lang="es-ES" sz="2000" i="1" dirty="0">
                <a:solidFill>
                  <a:schemeClr val="bg1">
                    <a:lumMod val="75000"/>
                  </a:schemeClr>
                </a:solidFill>
              </a:rPr>
              <a:t>CFGS</a:t>
            </a:r>
            <a:r>
              <a:rPr lang="es-ES" sz="2000" dirty="0"/>
              <a:t> Desarrollo de Aplicaciones Web</a:t>
            </a:r>
          </a:p>
        </p:txBody>
      </p:sp>
      <p:cxnSp>
        <p:nvCxnSpPr>
          <p:cNvPr id="4" name="3 Conector recto"/>
          <p:cNvCxnSpPr/>
          <p:nvPr/>
        </p:nvCxnSpPr>
        <p:spPr>
          <a:xfrm>
            <a:off x="395536" y="4365104"/>
            <a:ext cx="8496944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" name="2 Subtítulo"/>
          <p:cNvSpPr txBox="1">
            <a:spLocks/>
          </p:cNvSpPr>
          <p:nvPr/>
        </p:nvSpPr>
        <p:spPr>
          <a:xfrm>
            <a:off x="5220072" y="5082806"/>
            <a:ext cx="3672408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2000" i="1" dirty="0">
                <a:solidFill>
                  <a:schemeClr val="bg1">
                    <a:lumMod val="75000"/>
                  </a:schemeClr>
                </a:solidFill>
              </a:rPr>
              <a:t>Profesor</a:t>
            </a:r>
            <a:r>
              <a:rPr lang="es-ES" sz="20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s-ES" sz="2000" dirty="0"/>
              <a:t> Javier Guillén	</a:t>
            </a:r>
          </a:p>
          <a:p>
            <a:pPr algn="l"/>
            <a:r>
              <a:rPr lang="es-ES" sz="2000" dirty="0"/>
              <a:t>IES Jaroso </a:t>
            </a:r>
            <a:r>
              <a:rPr lang="es-ES" sz="2000" i="1" dirty="0">
                <a:solidFill>
                  <a:schemeClr val="bg1">
                    <a:lumMod val="75000"/>
                  </a:schemeClr>
                </a:solidFill>
              </a:rPr>
              <a:t>(Cuevas de Almanzora)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075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Fase de análisis - Ejemplo</a:t>
            </a:r>
            <a:endParaRPr lang="es-E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95536" y="1340768"/>
            <a:ext cx="83529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01675" indent="-342900" algn="just"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400" dirty="0"/>
              <a:t>Leer el radio de un circunferencia y calcular e imprimir su superficie y su longitud.</a:t>
            </a:r>
          </a:p>
          <a:p>
            <a:pPr marL="701675" indent="-342900" algn="just">
              <a:buClr>
                <a:srgbClr val="0000CC"/>
              </a:buClr>
              <a:buFont typeface="Wingdings" panose="05000000000000000000" pitchFamily="2" charset="2"/>
              <a:buChar char="§"/>
            </a:pPr>
            <a:endParaRPr lang="es-ES" sz="2400" dirty="0"/>
          </a:p>
          <a:p>
            <a:pPr marL="701675" indent="-342900" algn="just"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400" dirty="0"/>
              <a:t>Definición del problema: Tenemos que saber que es el radio de un circunferencia, y saber que es su área y su longitud. Además tenemos que saber cómo calcular el área y la longitud. Por lo tanto necesitamos saber el radio y utilizar las formulas para calcular el área y la longitud.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10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43CA79F-B858-4E14-BEE1-5F669FF16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4437111"/>
            <a:ext cx="7219222" cy="228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17101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Fase de diseño</a:t>
            </a:r>
            <a:endParaRPr lang="es-E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95536" y="1340768"/>
            <a:ext cx="8352928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01675" indent="-342900" algn="just"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000" dirty="0"/>
              <a:t>A partir de los requerimientos, resultados del análisis, empieza la etapa de diseño donde tenemos que construir un </a:t>
            </a:r>
            <a:r>
              <a:rPr lang="es-ES" sz="2000" b="1" dirty="0"/>
              <a:t>algoritmo</a:t>
            </a:r>
            <a:r>
              <a:rPr lang="es-ES" sz="2000" dirty="0"/>
              <a:t> (secuencia de operaciones a realizar) que resuelva el problema. </a:t>
            </a:r>
          </a:p>
          <a:p>
            <a:pPr marL="701675" indent="-342900" algn="just"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000" dirty="0"/>
              <a:t>Para problemas sencillos, donde la solución parezca evidente, se recomienda realizar el diseño del algoritmo. La soluciones a problemas más complejos pueden requerir muchos más pasos. Las estrategias seguidas usualmente a la hora de encontrar algoritmos son:</a:t>
            </a:r>
          </a:p>
          <a:p>
            <a:pPr marL="1158875" lvl="1" indent="-342900" algn="just"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dirty="0"/>
              <a:t>Partición o </a:t>
            </a:r>
            <a:r>
              <a:rPr lang="es-ES" b="1" dirty="0"/>
              <a:t>divide y vencerás</a:t>
            </a:r>
            <a:r>
              <a:rPr lang="es-ES" dirty="0"/>
              <a:t>: consiste en dividir un problema grande en unidades más pequeñas que puedan ser resueltas individualmente. (Limpiar casa)</a:t>
            </a:r>
          </a:p>
          <a:p>
            <a:pPr marL="1158875" lvl="1" indent="-342900" algn="just"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b="1" dirty="0"/>
              <a:t>Resolución por analogía</a:t>
            </a:r>
            <a:r>
              <a:rPr lang="es-ES" dirty="0"/>
              <a:t>: Dado un problema, se trata de recordar algún problema similar que ya esté resuelto. Los dos problemas análogos pueden incluso pertenecer áreas de conocimiento totalmente distintas. (Temperaturas medias y media de notas)</a:t>
            </a:r>
          </a:p>
          <a:p>
            <a:pPr marL="701675" indent="-342900" algn="just"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000" dirty="0"/>
              <a:t>La descomposición del problema original en </a:t>
            </a:r>
            <a:r>
              <a:rPr lang="es-ES" sz="2000" dirty="0" err="1"/>
              <a:t>subproblemas</a:t>
            </a:r>
            <a:r>
              <a:rPr lang="es-ES" sz="2000" dirty="0"/>
              <a:t> más simples y luego dividir estos </a:t>
            </a:r>
            <a:r>
              <a:rPr lang="es-ES" sz="2000" dirty="0" err="1"/>
              <a:t>subproblemas</a:t>
            </a:r>
            <a:r>
              <a:rPr lang="es-ES" sz="2000" dirty="0"/>
              <a:t> en otros más simples se denomina </a:t>
            </a:r>
            <a:r>
              <a:rPr lang="es-ES" sz="2000" b="1" dirty="0"/>
              <a:t>diseño descendente</a:t>
            </a:r>
            <a:r>
              <a:rPr lang="es-ES" sz="2000" dirty="0"/>
              <a:t>. Se va realizando un refinamiento del algoritmo.</a:t>
            </a:r>
          </a:p>
          <a:p>
            <a:pPr marL="701675" indent="-342900" algn="just">
              <a:buClr>
                <a:srgbClr val="0000CC"/>
              </a:buClr>
              <a:buFont typeface="Wingdings" panose="05000000000000000000" pitchFamily="2" charset="2"/>
              <a:buChar char="§"/>
            </a:pPr>
            <a:endParaRPr lang="es-ES" sz="2000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677142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Fase de diseño - Ejemplo</a:t>
            </a:r>
            <a:endParaRPr lang="es-E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992" y="1340768"/>
            <a:ext cx="410445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algn="just">
              <a:buClr>
                <a:srgbClr val="0000CC"/>
              </a:buClr>
            </a:pPr>
            <a:r>
              <a:rPr lang="es-ES" sz="2000" dirty="0"/>
              <a:t>Leer el radio de un circunferencia y calcular e imprimir su superficie y su circunferencia.</a:t>
            </a:r>
          </a:p>
          <a:p>
            <a:pPr marL="358775" algn="just">
              <a:buClr>
                <a:srgbClr val="0000CC"/>
              </a:buClr>
            </a:pPr>
            <a:endParaRPr lang="es-ES" sz="2000" dirty="0"/>
          </a:p>
          <a:p>
            <a:pPr marL="358775" algn="just">
              <a:buClr>
                <a:srgbClr val="0000CC"/>
              </a:buClr>
            </a:pPr>
            <a:r>
              <a:rPr lang="es-ES" sz="2000" dirty="0"/>
              <a:t>Se puede </a:t>
            </a:r>
            <a:r>
              <a:rPr lang="es-ES" sz="2000" b="1" dirty="0"/>
              <a:t>dividir</a:t>
            </a:r>
            <a:r>
              <a:rPr lang="es-ES" sz="2000" dirty="0"/>
              <a:t> en tres </a:t>
            </a:r>
            <a:r>
              <a:rPr lang="es-ES" sz="2000" dirty="0" err="1"/>
              <a:t>subproblemas</a:t>
            </a:r>
            <a:r>
              <a:rPr lang="es-ES" sz="2000" dirty="0"/>
              <a:t> más sencillos:</a:t>
            </a:r>
          </a:p>
          <a:p>
            <a:pPr marL="358775" algn="just">
              <a:buClr>
                <a:srgbClr val="0000CC"/>
              </a:buClr>
            </a:pPr>
            <a:r>
              <a:rPr lang="es-ES" sz="2000" dirty="0"/>
              <a:t>  1. Leer Radio</a:t>
            </a:r>
          </a:p>
          <a:p>
            <a:pPr marL="358775" algn="just">
              <a:buClr>
                <a:srgbClr val="0000CC"/>
              </a:buClr>
            </a:pPr>
            <a:r>
              <a:rPr lang="es-ES" sz="2000" dirty="0"/>
              <a:t>  2. Calcular Superficie</a:t>
            </a:r>
          </a:p>
          <a:p>
            <a:pPr marL="358775" algn="just">
              <a:buClr>
                <a:srgbClr val="0000CC"/>
              </a:buClr>
            </a:pPr>
            <a:r>
              <a:rPr lang="es-ES" sz="2000" dirty="0"/>
              <a:t>  3. Calcular Longitud</a:t>
            </a:r>
          </a:p>
          <a:p>
            <a:pPr marL="358775" algn="just">
              <a:buClr>
                <a:srgbClr val="0000CC"/>
              </a:buClr>
            </a:pPr>
            <a:r>
              <a:rPr lang="es-ES" sz="2000" dirty="0"/>
              <a:t>  4. Escribir resultados</a:t>
            </a:r>
          </a:p>
          <a:p>
            <a:pPr marL="358775" algn="just">
              <a:buClr>
                <a:srgbClr val="0000CC"/>
              </a:buClr>
            </a:pPr>
            <a:endParaRPr lang="es-ES" sz="2000" dirty="0"/>
          </a:p>
          <a:p>
            <a:pPr marL="358775" algn="just">
              <a:buClr>
                <a:srgbClr val="0000CC"/>
              </a:buClr>
            </a:pPr>
            <a:r>
              <a:rPr lang="es-ES" sz="2000" b="1" dirty="0"/>
              <a:t>Refinamiento</a:t>
            </a:r>
            <a:r>
              <a:rPr lang="es-ES" sz="2000" dirty="0"/>
              <a:t> del algoritmo</a:t>
            </a:r>
          </a:p>
          <a:p>
            <a:pPr marL="358775" algn="just">
              <a:buClr>
                <a:srgbClr val="0000CC"/>
              </a:buClr>
            </a:pPr>
            <a:r>
              <a:rPr lang="es-ES" sz="2000" dirty="0"/>
              <a:t>  1. Leer Radio</a:t>
            </a:r>
          </a:p>
          <a:p>
            <a:pPr marL="358775" algn="just">
              <a:buClr>
                <a:srgbClr val="0000CC"/>
              </a:buClr>
            </a:pPr>
            <a:r>
              <a:rPr lang="es-ES" sz="2000" dirty="0"/>
              <a:t>  2. Superficie &lt;- PI * Radio ^ 2</a:t>
            </a:r>
          </a:p>
          <a:p>
            <a:pPr marL="358775" algn="just">
              <a:buClr>
                <a:srgbClr val="0000CC"/>
              </a:buClr>
            </a:pPr>
            <a:r>
              <a:rPr lang="es-ES" sz="2000" dirty="0"/>
              <a:t>  3. Longitud &lt;- 2 * PI * Radio</a:t>
            </a:r>
          </a:p>
          <a:p>
            <a:pPr marL="358775" algn="just">
              <a:buClr>
                <a:srgbClr val="0000CC"/>
              </a:buClr>
            </a:pPr>
            <a:r>
              <a:rPr lang="es-ES" sz="2000" dirty="0"/>
              <a:t>  4. Escribir el radio, la superficie y la longitud.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12</a:t>
            </a:fld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612BB57-26B4-4C58-B597-0B09F1B45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742" y="2996952"/>
            <a:ext cx="5497762" cy="223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6183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Fase de codificación – Ejemplo con pseudocódigo</a:t>
            </a:r>
            <a:endParaRPr lang="es-E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992" y="1340768"/>
            <a:ext cx="874447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algn="just">
              <a:buClr>
                <a:srgbClr val="0000CC"/>
              </a:buClr>
            </a:pPr>
            <a:r>
              <a:rPr lang="es-ES" sz="2000" dirty="0"/>
              <a:t>//Leer el radio de un círculo y calcular e imprimir su superficie y su circunferencia. </a:t>
            </a:r>
          </a:p>
          <a:p>
            <a:pPr marL="358775" algn="just">
              <a:buClr>
                <a:srgbClr val="0000CC"/>
              </a:buClr>
            </a:pPr>
            <a:r>
              <a:rPr lang="es-ES" sz="2000" dirty="0"/>
              <a:t>//Análisis </a:t>
            </a:r>
          </a:p>
          <a:p>
            <a:pPr marL="358775" algn="just">
              <a:buClr>
                <a:srgbClr val="0000CC"/>
              </a:buClr>
            </a:pPr>
            <a:r>
              <a:rPr lang="es-ES" sz="2000" dirty="0"/>
              <a:t>//Entradas: Radio del circulo (Variable RADIO). </a:t>
            </a:r>
          </a:p>
          <a:p>
            <a:pPr marL="358775" algn="just">
              <a:buClr>
                <a:srgbClr val="0000CC"/>
              </a:buClr>
            </a:pPr>
            <a:r>
              <a:rPr lang="es-ES" sz="2000" dirty="0"/>
              <a:t>//Salidas: Superficie del circulo (Variable SUPERFICIE) y Circunferencia del circulo (Variable PERIMETRO) </a:t>
            </a:r>
          </a:p>
          <a:p>
            <a:pPr marL="358775" algn="just">
              <a:buClr>
                <a:srgbClr val="0000CC"/>
              </a:buClr>
            </a:pPr>
            <a:r>
              <a:rPr lang="es-ES" sz="2000" dirty="0"/>
              <a:t>//Variables: RADIO, SUPERFICIE, PERIMETRO de tipo REAL </a:t>
            </a:r>
          </a:p>
          <a:p>
            <a:pPr marL="358775" algn="just">
              <a:buClr>
                <a:srgbClr val="0000CC"/>
              </a:buClr>
            </a:pPr>
            <a:endParaRPr lang="es-ES" sz="2000" dirty="0"/>
          </a:p>
          <a:p>
            <a:pPr marL="358775" algn="just">
              <a:buClr>
                <a:srgbClr val="0000CC"/>
              </a:buClr>
            </a:pPr>
            <a:r>
              <a:rPr lang="es-ES" sz="2000" dirty="0"/>
              <a:t>Proceso Circulo </a:t>
            </a:r>
          </a:p>
          <a:p>
            <a:pPr marL="358775" algn="just">
              <a:buClr>
                <a:srgbClr val="0000CC"/>
              </a:buClr>
            </a:pPr>
            <a:r>
              <a:rPr lang="es-ES" sz="2000" dirty="0"/>
              <a:t>	Definir </a:t>
            </a:r>
            <a:r>
              <a:rPr lang="es-ES" sz="2000" dirty="0" err="1"/>
              <a:t>radio,superficie,perimetro</a:t>
            </a:r>
            <a:r>
              <a:rPr lang="es-ES" sz="2000" dirty="0"/>
              <a:t> como Real; </a:t>
            </a:r>
          </a:p>
          <a:p>
            <a:pPr marL="358775" algn="just">
              <a:buClr>
                <a:srgbClr val="0000CC"/>
              </a:buClr>
            </a:pPr>
            <a:r>
              <a:rPr lang="es-ES" sz="2000" dirty="0"/>
              <a:t>	Escribir "Introduce el radio de la circunferencia:"; </a:t>
            </a:r>
          </a:p>
          <a:p>
            <a:pPr marL="358775" algn="just">
              <a:buClr>
                <a:srgbClr val="0000CC"/>
              </a:buClr>
            </a:pPr>
            <a:r>
              <a:rPr lang="es-ES" sz="2000" dirty="0"/>
              <a:t>	Leer radio; </a:t>
            </a:r>
          </a:p>
          <a:p>
            <a:pPr marL="358775" algn="just">
              <a:buClr>
                <a:srgbClr val="0000CC"/>
              </a:buClr>
            </a:pPr>
            <a:r>
              <a:rPr lang="es-ES" sz="2000" dirty="0"/>
              <a:t>	superficie &lt;- PI * radio ^ 2; </a:t>
            </a:r>
          </a:p>
          <a:p>
            <a:pPr marL="358775" algn="just">
              <a:buClr>
                <a:srgbClr val="0000CC"/>
              </a:buClr>
            </a:pPr>
            <a:r>
              <a:rPr lang="es-ES" sz="2000" dirty="0"/>
              <a:t>	</a:t>
            </a:r>
            <a:r>
              <a:rPr lang="es-ES" sz="2000" dirty="0" err="1"/>
              <a:t>perimetro</a:t>
            </a:r>
            <a:r>
              <a:rPr lang="es-ES" sz="2000" dirty="0"/>
              <a:t> &lt;- 2 * PI * radio; </a:t>
            </a:r>
          </a:p>
          <a:p>
            <a:pPr marL="358775" algn="just">
              <a:buClr>
                <a:srgbClr val="0000CC"/>
              </a:buClr>
            </a:pPr>
            <a:r>
              <a:rPr lang="es-ES" sz="2000" dirty="0"/>
              <a:t>	Escribir "La superficie es ",superficie; </a:t>
            </a:r>
          </a:p>
          <a:p>
            <a:pPr marL="358775" algn="just">
              <a:buClr>
                <a:srgbClr val="0000CC"/>
              </a:buClr>
            </a:pPr>
            <a:r>
              <a:rPr lang="es-ES" sz="2000" dirty="0"/>
              <a:t>	Escribir "El perímetro es ",</a:t>
            </a:r>
            <a:r>
              <a:rPr lang="es-ES" sz="2000" dirty="0" err="1"/>
              <a:t>perimetro</a:t>
            </a:r>
            <a:r>
              <a:rPr lang="es-ES" sz="2000" dirty="0"/>
              <a:t>; </a:t>
            </a:r>
          </a:p>
          <a:p>
            <a:pPr marL="358775" algn="just">
              <a:buClr>
                <a:srgbClr val="0000CC"/>
              </a:buClr>
            </a:pPr>
            <a:r>
              <a:rPr lang="es-ES" sz="2000" dirty="0" err="1"/>
              <a:t>FinProceso</a:t>
            </a:r>
            <a:endParaRPr lang="es-ES" sz="2000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774251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Programas y Lenguajes de Programación</a:t>
            </a:r>
            <a:endParaRPr lang="es-E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" name="1 CuadroTexto"/>
          <p:cNvSpPr txBox="1"/>
          <p:nvPr/>
        </p:nvSpPr>
        <p:spPr>
          <a:xfrm>
            <a:off x="385842" y="1391063"/>
            <a:ext cx="4711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400" dirty="0"/>
              <a:t>Algunas definiciones importantes: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611560" y="2132856"/>
            <a:ext cx="7920880" cy="423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3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rgbClr val="0000FF"/>
                </a:solidFill>
              </a:rPr>
              <a:t>¿Qué es el </a:t>
            </a:r>
            <a:r>
              <a:rPr lang="es-ES" sz="2400" b="1" i="1" dirty="0">
                <a:solidFill>
                  <a:srgbClr val="0000FF"/>
                </a:solidFill>
              </a:rPr>
              <a:t>software</a:t>
            </a:r>
            <a:r>
              <a:rPr lang="es-ES" sz="2400" dirty="0">
                <a:solidFill>
                  <a:srgbClr val="0000FF"/>
                </a:solidFill>
              </a:rPr>
              <a:t>?</a:t>
            </a:r>
          </a:p>
          <a:p>
            <a:pPr marL="358775" algn="just">
              <a:buClr>
                <a:srgbClr val="0000CC"/>
              </a:buClr>
            </a:pPr>
            <a:r>
              <a:rPr lang="es-ES" sz="2400" dirty="0"/>
              <a:t>Término informático que hace referencia a un programa o conjunto de programas que permiten realizar distintas tareas en un sistemas informático.</a:t>
            </a:r>
          </a:p>
          <a:p>
            <a:pPr marL="358775" algn="just">
              <a:buClr>
                <a:srgbClr val="0000CC"/>
              </a:buClr>
            </a:pPr>
            <a:endParaRPr lang="es-ES" sz="2400" dirty="0"/>
          </a:p>
          <a:p>
            <a:pPr marL="342900" indent="-342900" algn="just">
              <a:spcAft>
                <a:spcPts val="3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rgbClr val="0000FF"/>
                </a:solidFill>
              </a:rPr>
              <a:t>¿Qué es un </a:t>
            </a:r>
            <a:r>
              <a:rPr lang="es-ES" sz="2400" b="1" i="1" dirty="0">
                <a:solidFill>
                  <a:srgbClr val="0000FF"/>
                </a:solidFill>
              </a:rPr>
              <a:t>programa</a:t>
            </a:r>
            <a:r>
              <a:rPr lang="es-ES" sz="2400" dirty="0">
                <a:solidFill>
                  <a:srgbClr val="0000FF"/>
                </a:solidFill>
              </a:rPr>
              <a:t>?</a:t>
            </a:r>
          </a:p>
          <a:p>
            <a:pPr marL="358775" indent="-358775" algn="just">
              <a:buClr>
                <a:srgbClr val="0000CC"/>
              </a:buClr>
            </a:pPr>
            <a:r>
              <a:rPr lang="es-ES" sz="2400" dirty="0"/>
              <a:t>	Una serie de órdenes o instrucciones ordenadas con una finalidad concreta que realizan una función determinada.</a:t>
            </a:r>
          </a:p>
          <a:p>
            <a:pPr marL="358775" indent="-358775" algn="just">
              <a:buClr>
                <a:srgbClr val="0000CC"/>
              </a:buClr>
            </a:pPr>
            <a:r>
              <a:rPr lang="es-ES" sz="2400" dirty="0"/>
              <a:t>	</a:t>
            </a:r>
          </a:p>
          <a:p>
            <a:pPr marL="358775" indent="-358775" algn="just">
              <a:buClr>
                <a:srgbClr val="0000CC"/>
              </a:buClr>
            </a:pPr>
            <a:r>
              <a:rPr lang="es-ES" sz="2400" dirty="0"/>
              <a:t>	</a:t>
            </a:r>
            <a:r>
              <a:rPr lang="es-ES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Ejemplos</a:t>
            </a:r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editores de textos, navegadores, juegos, reproductores de música o películas, etc.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40865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Programas y Lenguajes de Programación</a:t>
            </a:r>
            <a:endParaRPr lang="es-E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95536" y="1340768"/>
            <a:ext cx="835292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rgbClr val="0000FF"/>
                </a:solidFill>
              </a:rPr>
              <a:t>¿Para qué sirven los </a:t>
            </a:r>
            <a:r>
              <a:rPr lang="es-ES" sz="2400" b="1" i="1" dirty="0">
                <a:solidFill>
                  <a:srgbClr val="0000FF"/>
                </a:solidFill>
              </a:rPr>
              <a:t>lenguajes de programación</a:t>
            </a:r>
            <a:r>
              <a:rPr lang="es-ES" sz="2400" dirty="0">
                <a:solidFill>
                  <a:srgbClr val="0000FF"/>
                </a:solidFill>
              </a:rPr>
              <a:t>?</a:t>
            </a:r>
          </a:p>
          <a:p>
            <a:pPr marL="358775" algn="just">
              <a:buClr>
                <a:srgbClr val="0000CC"/>
              </a:buClr>
            </a:pPr>
            <a:r>
              <a:rPr lang="es-ES" sz="2400" dirty="0"/>
              <a:t>Para escribir programas de manera entendible por los humanos que luego traduciremos al </a:t>
            </a:r>
            <a:r>
              <a:rPr lang="es-ES" sz="2400" i="1" dirty="0"/>
              <a:t>lenguaje máquina </a:t>
            </a:r>
            <a:r>
              <a:rPr lang="es-ES" sz="2400" dirty="0"/>
              <a:t>entendible por los ordenadores mediante otros programas llamados intérpretes o compiladores.</a:t>
            </a:r>
          </a:p>
        </p:txBody>
      </p:sp>
      <p:pic>
        <p:nvPicPr>
          <p:cNvPr id="2050" name="Picture 2" descr="Lenguajes de ProgramaciÃ³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410" y="3573016"/>
            <a:ext cx="5911180" cy="295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728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Programas y Lenguajes de Programación</a:t>
            </a:r>
            <a:endParaRPr lang="es-E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" name="6 Rectángulo redondeado"/>
          <p:cNvSpPr/>
          <p:nvPr/>
        </p:nvSpPr>
        <p:spPr>
          <a:xfrm>
            <a:off x="1285719" y="1299137"/>
            <a:ext cx="2232248" cy="117873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/>
              <a:t>Lenguaje de alto nivel</a:t>
            </a:r>
          </a:p>
        </p:txBody>
      </p:sp>
      <p:sp>
        <p:nvSpPr>
          <p:cNvPr id="10" name="9 Rectángulo redondeado"/>
          <p:cNvSpPr/>
          <p:nvPr/>
        </p:nvSpPr>
        <p:spPr>
          <a:xfrm>
            <a:off x="1285719" y="3373928"/>
            <a:ext cx="2232248" cy="11787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/>
              <a:t>Lenguaje de bajo nivel (ensamblador)</a:t>
            </a:r>
          </a:p>
        </p:txBody>
      </p:sp>
      <p:sp>
        <p:nvSpPr>
          <p:cNvPr id="11" name="10 Rectángulo redondeado"/>
          <p:cNvSpPr/>
          <p:nvPr/>
        </p:nvSpPr>
        <p:spPr>
          <a:xfrm>
            <a:off x="1285719" y="5358172"/>
            <a:ext cx="2232248" cy="117873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/>
              <a:t>Lenguaje máquina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4283968" y="3356992"/>
            <a:ext cx="24044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Las instrucciones se representan con palabras nemotécnicas </a:t>
            </a:r>
            <a:r>
              <a:rPr lang="es-ES" dirty="0">
                <a:solidFill>
                  <a:schemeClr val="bg1">
                    <a:lumMod val="65000"/>
                  </a:schemeClr>
                </a:solidFill>
              </a:rPr>
              <a:t>(abreviaturas del inglés)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4283968" y="5606443"/>
            <a:ext cx="2404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Las instrucciones se escriben en </a:t>
            </a:r>
            <a:r>
              <a:rPr lang="es-ES" b="1" dirty="0"/>
              <a:t>BINARIO 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4283968" y="1565337"/>
            <a:ext cx="2404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Parecidos al lenguaje natural humano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7197022" y="1806133"/>
            <a:ext cx="1646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C=A+B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7164287" y="3484693"/>
            <a:ext cx="1646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 A</a:t>
            </a:r>
          </a:p>
          <a:p>
            <a:r>
              <a:rPr lang="es-E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B</a:t>
            </a:r>
          </a:p>
          <a:p>
            <a:r>
              <a:rPr lang="es-E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STORE C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7164286" y="5485873"/>
            <a:ext cx="1646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00010101</a:t>
            </a:r>
          </a:p>
          <a:p>
            <a:r>
              <a:rPr lang="es-E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00010110</a:t>
            </a:r>
          </a:p>
          <a:p>
            <a:r>
              <a:rPr lang="es-E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00010111</a:t>
            </a:r>
          </a:p>
        </p:txBody>
      </p:sp>
      <p:sp>
        <p:nvSpPr>
          <p:cNvPr id="21" name="20 Rectángulo"/>
          <p:cNvSpPr/>
          <p:nvPr/>
        </p:nvSpPr>
        <p:spPr>
          <a:xfrm>
            <a:off x="1927509" y="2690863"/>
            <a:ext cx="1276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rgbClr val="0070C0"/>
                </a:solidFill>
              </a:rPr>
              <a:t>Compilador</a:t>
            </a:r>
          </a:p>
        </p:txBody>
      </p:sp>
      <p:sp>
        <p:nvSpPr>
          <p:cNvPr id="29" name="28 Flecha curvada hacia la derecha"/>
          <p:cNvSpPr/>
          <p:nvPr/>
        </p:nvSpPr>
        <p:spPr>
          <a:xfrm>
            <a:off x="412303" y="1888503"/>
            <a:ext cx="873415" cy="4002071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0" name="29 Flecha abajo"/>
          <p:cNvSpPr/>
          <p:nvPr/>
        </p:nvSpPr>
        <p:spPr>
          <a:xfrm>
            <a:off x="1661846" y="2507975"/>
            <a:ext cx="216024" cy="73510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32 Flecha abajo"/>
          <p:cNvSpPr/>
          <p:nvPr/>
        </p:nvSpPr>
        <p:spPr>
          <a:xfrm>
            <a:off x="1658761" y="4585587"/>
            <a:ext cx="222194" cy="711443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33 Rectángulo"/>
          <p:cNvSpPr/>
          <p:nvPr/>
        </p:nvSpPr>
        <p:spPr>
          <a:xfrm>
            <a:off x="1859381" y="4682584"/>
            <a:ext cx="1412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rgbClr val="0070C0"/>
                </a:solidFill>
              </a:rPr>
              <a:t>Ensamblador</a:t>
            </a:r>
          </a:p>
        </p:txBody>
      </p:sp>
      <p:sp>
        <p:nvSpPr>
          <p:cNvPr id="35" name="34 Rectángulo"/>
          <p:cNvSpPr/>
          <p:nvPr/>
        </p:nvSpPr>
        <p:spPr>
          <a:xfrm>
            <a:off x="395536" y="3373343"/>
            <a:ext cx="461665" cy="1183978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s-ES" dirty="0">
                <a:solidFill>
                  <a:srgbClr val="0070C0"/>
                </a:solidFill>
              </a:rPr>
              <a:t>Compilador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713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000"/>
                            </p:stCondLst>
                            <p:childTnLst>
                              <p:par>
                                <p:cTn id="5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8" grpId="0"/>
      <p:bldP spid="13" grpId="0"/>
      <p:bldP spid="14" grpId="0"/>
      <p:bldP spid="15" grpId="0"/>
      <p:bldP spid="16" grpId="0"/>
      <p:bldP spid="17" grpId="0"/>
      <p:bldP spid="21" grpId="0"/>
      <p:bldP spid="29" grpId="0" animBg="1"/>
      <p:bldP spid="30" grpId="0" animBg="1"/>
      <p:bldP spid="33" grpId="0" animBg="1"/>
      <p:bldP spid="34" grpId="0"/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Programas y Lenguajes de Programación</a:t>
            </a:r>
            <a:endParaRPr lang="es-E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95536" y="1340768"/>
            <a:ext cx="8352928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rgbClr val="0000FF"/>
                </a:solidFill>
              </a:rPr>
              <a:t>¿Qué es un </a:t>
            </a:r>
            <a:r>
              <a:rPr lang="es-ES" sz="2400" b="1" i="1" dirty="0">
                <a:solidFill>
                  <a:srgbClr val="0000FF"/>
                </a:solidFill>
              </a:rPr>
              <a:t>paradigma de programación</a:t>
            </a:r>
            <a:r>
              <a:rPr lang="es-ES" sz="2400" dirty="0">
                <a:solidFill>
                  <a:srgbClr val="0000FF"/>
                </a:solidFill>
              </a:rPr>
              <a:t>?</a:t>
            </a:r>
          </a:p>
          <a:p>
            <a:pPr marL="365125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2400" dirty="0"/>
              <a:t>Es un estilo de desarrollo de programas. </a:t>
            </a:r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Es decir, un modelo para resolver problemas computacionales.</a:t>
            </a:r>
          </a:p>
          <a:p>
            <a:pPr marL="365125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2400" dirty="0"/>
              <a:t>Los lenguajes de programación se encuadran en uno o varios paradigmas a la vez.</a:t>
            </a:r>
          </a:p>
          <a:p>
            <a:pPr marL="365125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</a:pPr>
            <a:endParaRPr lang="es-ES" sz="2400" dirty="0"/>
          </a:p>
          <a:p>
            <a:pPr algn="just">
              <a:spcAft>
                <a:spcPts val="600"/>
              </a:spcAft>
              <a:buClr>
                <a:srgbClr val="0000CC"/>
              </a:buClr>
            </a:pPr>
            <a:endParaRPr lang="es-ES" sz="2400" dirty="0">
              <a:solidFill>
                <a:srgbClr val="0000FF"/>
              </a:solidFill>
            </a:endParaRPr>
          </a:p>
        </p:txBody>
      </p:sp>
      <p:pic>
        <p:nvPicPr>
          <p:cNvPr id="1026" name="Picture 2" descr="http://1.bp.blogspot.com/-jOLwBecWe3c/U_r0G5vEjyI/AAAAAAAAAK0/OxYdTFO28BE/s1600/diagram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3501008"/>
            <a:ext cx="62865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894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Programas y Lenguajes de Programación</a:t>
            </a:r>
            <a:endParaRPr lang="es-E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95536" y="1340768"/>
            <a:ext cx="8352928" cy="2962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3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rgbClr val="0000FF"/>
                </a:solidFill>
              </a:rPr>
              <a:t>¿Qué es un </a:t>
            </a:r>
            <a:r>
              <a:rPr lang="es-ES" sz="2400" b="1" i="1" dirty="0">
                <a:solidFill>
                  <a:srgbClr val="0000FF"/>
                </a:solidFill>
              </a:rPr>
              <a:t>compilador</a:t>
            </a:r>
            <a:r>
              <a:rPr lang="es-ES" sz="2400" dirty="0">
                <a:solidFill>
                  <a:srgbClr val="0000FF"/>
                </a:solidFill>
              </a:rPr>
              <a:t>?</a:t>
            </a:r>
          </a:p>
          <a:p>
            <a:pPr marL="358775" algn="just">
              <a:buClr>
                <a:srgbClr val="0000CC"/>
              </a:buClr>
            </a:pPr>
            <a:r>
              <a:rPr lang="es-ES" sz="2400" dirty="0"/>
              <a:t>Son programas específicos para un lenguaje de programación, que transforman el </a:t>
            </a:r>
            <a:r>
              <a:rPr lang="es-ES" sz="2400" b="1" i="1" dirty="0"/>
              <a:t>código fuente</a:t>
            </a:r>
            <a:r>
              <a:rPr lang="es-ES" sz="2400" dirty="0"/>
              <a:t> (el que escribe el programador) en </a:t>
            </a:r>
            <a:r>
              <a:rPr lang="es-ES" sz="2400" b="1" i="1" dirty="0"/>
              <a:t>código máquina </a:t>
            </a:r>
            <a:r>
              <a:rPr lang="es-ES" sz="2400" dirty="0"/>
              <a:t>(ejecutable por la máquina destino).</a:t>
            </a:r>
          </a:p>
          <a:p>
            <a:pPr marL="358775" algn="just">
              <a:buClr>
                <a:srgbClr val="0000CC"/>
              </a:buClr>
            </a:pPr>
            <a:endParaRPr lang="es-ES" sz="1600" dirty="0"/>
          </a:p>
          <a:p>
            <a:pPr marL="358775" algn="just">
              <a:buClr>
                <a:srgbClr val="0000CC"/>
              </a:buClr>
            </a:pPr>
            <a:r>
              <a:rPr lang="es-ES" sz="2400" dirty="0">
                <a:solidFill>
                  <a:schemeClr val="bg1">
                    <a:lumMod val="50000"/>
                  </a:schemeClr>
                </a:solidFill>
              </a:rPr>
              <a:t>No es posible compilar un programa escrito en </a:t>
            </a:r>
            <a:r>
              <a:rPr lang="es-ES" sz="2400" i="1" dirty="0">
                <a:solidFill>
                  <a:schemeClr val="bg1">
                    <a:lumMod val="50000"/>
                  </a:schemeClr>
                </a:solidFill>
              </a:rPr>
              <a:t>lenguaje Java </a:t>
            </a:r>
            <a:r>
              <a:rPr lang="es-ES" sz="2400" dirty="0">
                <a:solidFill>
                  <a:schemeClr val="bg1">
                    <a:lumMod val="50000"/>
                  </a:schemeClr>
                </a:solidFill>
              </a:rPr>
              <a:t>con un </a:t>
            </a:r>
            <a:r>
              <a:rPr lang="es-ES" sz="2400" i="1" dirty="0">
                <a:solidFill>
                  <a:schemeClr val="bg1">
                    <a:lumMod val="50000"/>
                  </a:schemeClr>
                </a:solidFill>
              </a:rPr>
              <a:t>compilador de C </a:t>
            </a:r>
            <a:r>
              <a:rPr lang="es-ES" sz="2400" dirty="0">
                <a:solidFill>
                  <a:schemeClr val="bg1">
                    <a:lumMod val="50000"/>
                  </a:schemeClr>
                </a:solidFill>
              </a:rPr>
              <a:t>porque éste no lo entendería.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395536" y="4869160"/>
            <a:ext cx="8352928" cy="123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3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rgbClr val="0000FF"/>
                </a:solidFill>
              </a:rPr>
              <a:t>¿Cuál es la diferencia entre </a:t>
            </a:r>
            <a:r>
              <a:rPr lang="es-ES" sz="2400" b="1" i="1" dirty="0">
                <a:solidFill>
                  <a:srgbClr val="0000FF"/>
                </a:solidFill>
              </a:rPr>
              <a:t>intérprete</a:t>
            </a:r>
            <a:r>
              <a:rPr lang="es-ES" sz="2400" dirty="0">
                <a:solidFill>
                  <a:srgbClr val="0000FF"/>
                </a:solidFill>
              </a:rPr>
              <a:t> y </a:t>
            </a:r>
            <a:r>
              <a:rPr lang="es-ES" sz="2400" b="1" i="1" dirty="0">
                <a:solidFill>
                  <a:srgbClr val="0000FF"/>
                </a:solidFill>
              </a:rPr>
              <a:t>compilador</a:t>
            </a:r>
            <a:r>
              <a:rPr lang="es-ES" sz="2400" dirty="0">
                <a:solidFill>
                  <a:srgbClr val="0000FF"/>
                </a:solidFill>
              </a:rPr>
              <a:t>?</a:t>
            </a:r>
          </a:p>
          <a:p>
            <a:pPr marL="358775" algn="just">
              <a:buClr>
                <a:srgbClr val="0000CC"/>
              </a:buClr>
            </a:pPr>
            <a:r>
              <a:rPr lang="es-ES" sz="2400" dirty="0"/>
              <a:t>A diferencia de los compiladores, los </a:t>
            </a:r>
            <a:r>
              <a:rPr lang="es-ES" sz="2400" b="1" i="1" dirty="0"/>
              <a:t>intérpretes</a:t>
            </a:r>
            <a:r>
              <a:rPr lang="es-ES" sz="2400" dirty="0"/>
              <a:t> leen línea a línea el código fuente y lo ejecutan.</a:t>
            </a:r>
            <a:endParaRPr lang="es-ES" sz="1600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261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Programas y Lenguajes de Programación</a:t>
            </a:r>
            <a:endParaRPr lang="es-E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32" y="1772816"/>
            <a:ext cx="7258735" cy="429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867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529208" y="332656"/>
            <a:ext cx="8229600" cy="720080"/>
          </a:xfrm>
        </p:spPr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ÍNDICE</a:t>
            </a:r>
            <a:endParaRPr lang="es-ES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496944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1187624" y="1391063"/>
            <a:ext cx="7200800" cy="5180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200"/>
              </a:spcBef>
              <a:spcAft>
                <a:spcPts val="600"/>
              </a:spcAft>
              <a:buClr>
                <a:srgbClr val="0000CC"/>
              </a:buClr>
              <a:buFont typeface="+mj-lt"/>
              <a:buAutoNum type="arabicPeriod"/>
            </a:pPr>
            <a:r>
              <a:rPr lang="es-ES" sz="2400" dirty="0"/>
              <a:t>Programas y Lenguajes de Programación</a:t>
            </a:r>
          </a:p>
          <a:p>
            <a:pPr marL="457200" indent="-457200">
              <a:spcBef>
                <a:spcPts val="200"/>
              </a:spcBef>
              <a:spcAft>
                <a:spcPts val="600"/>
              </a:spcAft>
              <a:buClr>
                <a:srgbClr val="0000CC"/>
              </a:buClr>
              <a:buFont typeface="+mj-lt"/>
              <a:buAutoNum type="arabicPeriod"/>
            </a:pPr>
            <a:r>
              <a:rPr lang="es-ES" sz="2400" dirty="0"/>
              <a:t>El lenguaje Java</a:t>
            </a:r>
          </a:p>
          <a:p>
            <a:pPr marL="457200" indent="-457200">
              <a:spcBef>
                <a:spcPts val="200"/>
              </a:spcBef>
              <a:spcAft>
                <a:spcPts val="600"/>
              </a:spcAft>
              <a:buClr>
                <a:srgbClr val="0000CC"/>
              </a:buClr>
              <a:buFont typeface="+mj-lt"/>
              <a:buAutoNum type="arabicPeriod"/>
            </a:pPr>
            <a:r>
              <a:rPr lang="es-ES" sz="2400" dirty="0"/>
              <a:t>Entornos Integrados de Desarrollo</a:t>
            </a:r>
          </a:p>
          <a:p>
            <a:pPr marL="457200" indent="-457200">
              <a:spcBef>
                <a:spcPts val="200"/>
              </a:spcBef>
              <a:spcAft>
                <a:spcPts val="600"/>
              </a:spcAft>
              <a:buClr>
                <a:srgbClr val="0000CC"/>
              </a:buClr>
              <a:buFont typeface="+mj-lt"/>
              <a:buAutoNum type="arabicPeriod"/>
            </a:pPr>
            <a:r>
              <a:rPr lang="es-ES" sz="2400" dirty="0"/>
              <a:t>Estructura y bloques fundamentales de un programa</a:t>
            </a:r>
          </a:p>
          <a:p>
            <a:pPr marL="457200" indent="-457200">
              <a:spcBef>
                <a:spcPts val="200"/>
              </a:spcBef>
              <a:spcAft>
                <a:spcPts val="600"/>
              </a:spcAft>
              <a:buClr>
                <a:srgbClr val="0000CC"/>
              </a:buClr>
              <a:buFont typeface="+mj-lt"/>
              <a:buAutoNum type="arabicPeriod"/>
            </a:pPr>
            <a:r>
              <a:rPr lang="es-ES" sz="2400" dirty="0"/>
              <a:t>Tipos de datos simples</a:t>
            </a:r>
          </a:p>
          <a:p>
            <a:pPr marL="457200" indent="-457200">
              <a:spcBef>
                <a:spcPts val="200"/>
              </a:spcBef>
              <a:spcAft>
                <a:spcPts val="600"/>
              </a:spcAft>
              <a:buClr>
                <a:srgbClr val="0000CC"/>
              </a:buClr>
              <a:buFont typeface="+mj-lt"/>
              <a:buAutoNum type="arabicPeriod"/>
            </a:pPr>
            <a:r>
              <a:rPr lang="es-ES" sz="2400" dirty="0"/>
              <a:t>Constantes y literales</a:t>
            </a:r>
          </a:p>
          <a:p>
            <a:pPr marL="457200" indent="-457200">
              <a:spcBef>
                <a:spcPts val="200"/>
              </a:spcBef>
              <a:spcAft>
                <a:spcPts val="600"/>
              </a:spcAft>
              <a:buClr>
                <a:srgbClr val="0000CC"/>
              </a:buClr>
              <a:buFont typeface="+mj-lt"/>
              <a:buAutoNum type="arabicPeriod"/>
            </a:pPr>
            <a:r>
              <a:rPr lang="es-ES" sz="2400" dirty="0"/>
              <a:t>Variables</a:t>
            </a:r>
          </a:p>
          <a:p>
            <a:pPr marL="457200" indent="-457200">
              <a:spcBef>
                <a:spcPts val="200"/>
              </a:spcBef>
              <a:spcAft>
                <a:spcPts val="600"/>
              </a:spcAft>
              <a:buClr>
                <a:srgbClr val="0000CC"/>
              </a:buClr>
              <a:buFont typeface="+mj-lt"/>
              <a:buAutoNum type="arabicPeriod"/>
            </a:pPr>
            <a:r>
              <a:rPr lang="es-ES" sz="2400" dirty="0"/>
              <a:t>Operadores y expresiones</a:t>
            </a:r>
          </a:p>
          <a:p>
            <a:pPr marL="457200" indent="-457200">
              <a:spcBef>
                <a:spcPts val="200"/>
              </a:spcBef>
              <a:spcAft>
                <a:spcPts val="600"/>
              </a:spcAft>
              <a:buClr>
                <a:srgbClr val="0000CC"/>
              </a:buClr>
              <a:buFont typeface="+mj-lt"/>
              <a:buAutoNum type="arabicPeriod"/>
            </a:pPr>
            <a:r>
              <a:rPr lang="es-ES" sz="2400" dirty="0"/>
              <a:t>Entrada de datos</a:t>
            </a:r>
          </a:p>
          <a:p>
            <a:pPr marL="457200" indent="-457200">
              <a:spcBef>
                <a:spcPts val="200"/>
              </a:spcBef>
              <a:spcAft>
                <a:spcPts val="600"/>
              </a:spcAft>
              <a:buClr>
                <a:srgbClr val="0000CC"/>
              </a:buClr>
              <a:buFont typeface="+mj-lt"/>
              <a:buAutoNum type="arabicPeriod"/>
            </a:pPr>
            <a:r>
              <a:rPr lang="es-ES" sz="2400" dirty="0"/>
              <a:t>Conversiones de tipos </a:t>
            </a:r>
          </a:p>
          <a:p>
            <a:pPr>
              <a:spcBef>
                <a:spcPts val="200"/>
              </a:spcBef>
              <a:spcAft>
                <a:spcPts val="600"/>
              </a:spcAft>
              <a:buClr>
                <a:srgbClr val="0000CC"/>
              </a:buClr>
            </a:pPr>
            <a:endParaRPr lang="es-ES" sz="2400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5189249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El lenguaje </a:t>
            </a:r>
            <a:r>
              <a:rPr lang="es-ES" sz="32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Java</a:t>
            </a:r>
            <a:endParaRPr lang="es-ES" sz="32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" name="1 CuadroTexto"/>
          <p:cNvSpPr txBox="1"/>
          <p:nvPr/>
        </p:nvSpPr>
        <p:spPr>
          <a:xfrm>
            <a:off x="385842" y="1268760"/>
            <a:ext cx="836262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400" b="1" i="1" dirty="0">
                <a:solidFill>
                  <a:srgbClr val="0000FF"/>
                </a:solidFill>
              </a:rPr>
              <a:t>Java</a:t>
            </a:r>
            <a:r>
              <a:rPr lang="es-ES" sz="2400" dirty="0">
                <a:solidFill>
                  <a:srgbClr val="0000FF"/>
                </a:solidFill>
              </a:rPr>
              <a:t> es uno de los lenguajes más utilizados en la actualidad.</a:t>
            </a:r>
          </a:p>
          <a:p>
            <a:pPr marL="263525" algn="just">
              <a:spcAft>
                <a:spcPts val="600"/>
              </a:spcAft>
              <a:buClr>
                <a:srgbClr val="0000CC"/>
              </a:buClr>
            </a:pPr>
            <a:r>
              <a:rPr lang="es-ES" sz="2100" dirty="0"/>
              <a:t>Es un lenguaje de propósito general y su éxito radica en que es el lenguaje de Internet.</a:t>
            </a:r>
          </a:p>
          <a:p>
            <a:pPr marL="285750" indent="-285750" algn="just">
              <a:spcBef>
                <a:spcPts val="12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400" dirty="0">
                <a:solidFill>
                  <a:srgbClr val="0000FF"/>
                </a:solidFill>
              </a:rPr>
              <a:t>Es un lenguaje </a:t>
            </a:r>
            <a:r>
              <a:rPr lang="es-ES" sz="2400" b="1" dirty="0">
                <a:solidFill>
                  <a:srgbClr val="0000FF"/>
                </a:solidFill>
              </a:rPr>
              <a:t>orientado a objetos</a:t>
            </a:r>
            <a:r>
              <a:rPr lang="es-ES" sz="2400" dirty="0">
                <a:solidFill>
                  <a:srgbClr val="0000FF"/>
                </a:solidFill>
              </a:rPr>
              <a:t>.</a:t>
            </a:r>
          </a:p>
          <a:p>
            <a:pPr marL="285750" indent="-285750" algn="just">
              <a:spcBef>
                <a:spcPts val="12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400" dirty="0">
                <a:solidFill>
                  <a:srgbClr val="0000FF"/>
                </a:solidFill>
              </a:rPr>
              <a:t>Su sintaxis es similar a </a:t>
            </a:r>
            <a:r>
              <a:rPr lang="es-ES" sz="2400" b="1" dirty="0">
                <a:solidFill>
                  <a:srgbClr val="0000FF"/>
                </a:solidFill>
              </a:rPr>
              <a:t>C</a:t>
            </a:r>
            <a:r>
              <a:rPr lang="es-ES" sz="2400" dirty="0">
                <a:solidFill>
                  <a:srgbClr val="0000FF"/>
                </a:solidFill>
              </a:rPr>
              <a:t> y </a:t>
            </a:r>
            <a:r>
              <a:rPr lang="es-ES" sz="2400" b="1" dirty="0">
                <a:solidFill>
                  <a:srgbClr val="0000FF"/>
                </a:solidFill>
              </a:rPr>
              <a:t>C++</a:t>
            </a:r>
            <a:r>
              <a:rPr lang="es-ES" sz="2400" dirty="0">
                <a:solidFill>
                  <a:srgbClr val="0000FF"/>
                </a:solidFill>
              </a:rPr>
              <a:t>.</a:t>
            </a:r>
          </a:p>
          <a:p>
            <a:pPr marL="285750" indent="-285750" algn="just">
              <a:spcBef>
                <a:spcPts val="12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400" dirty="0">
                <a:solidFill>
                  <a:srgbClr val="0000FF"/>
                </a:solidFill>
              </a:rPr>
              <a:t>¿Es lo mismo </a:t>
            </a:r>
            <a:r>
              <a:rPr lang="es-ES" sz="2400" b="1" i="1" dirty="0">
                <a:solidFill>
                  <a:srgbClr val="0000FF"/>
                </a:solidFill>
              </a:rPr>
              <a:t>Java</a:t>
            </a:r>
            <a:r>
              <a:rPr lang="es-ES" sz="2400" dirty="0">
                <a:solidFill>
                  <a:srgbClr val="0000FF"/>
                </a:solidFill>
              </a:rPr>
              <a:t> que </a:t>
            </a:r>
            <a:r>
              <a:rPr lang="es-ES" sz="2400" b="1" i="1" dirty="0">
                <a:solidFill>
                  <a:srgbClr val="0000FF"/>
                </a:solidFill>
              </a:rPr>
              <a:t>JavaScript</a:t>
            </a:r>
            <a:r>
              <a:rPr lang="es-ES" sz="2400" dirty="0">
                <a:solidFill>
                  <a:srgbClr val="0000FF"/>
                </a:solidFill>
              </a:rPr>
              <a:t>?</a:t>
            </a:r>
          </a:p>
          <a:p>
            <a:pPr marL="258763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2100" b="1" i="1" dirty="0"/>
              <a:t>Java</a:t>
            </a:r>
            <a:r>
              <a:rPr lang="es-ES" sz="2100" dirty="0"/>
              <a:t> es un lenguaje completo que permite realizar todo tipo de aplicaciones. </a:t>
            </a:r>
          </a:p>
          <a:p>
            <a:pPr marL="258763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2100" b="1" i="1" dirty="0"/>
              <a:t>JavaScript</a:t>
            </a:r>
            <a:r>
              <a:rPr lang="es-ES" sz="2100" dirty="0"/>
              <a:t> es código que está inmerso en una página web.</a:t>
            </a:r>
          </a:p>
          <a:p>
            <a:pPr marL="258763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 finalidad de </a:t>
            </a:r>
            <a:r>
              <a:rPr lang="es-ES" sz="21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JavaScript</a:t>
            </a:r>
            <a:r>
              <a:rPr lang="es-E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es mejorar el dinamismo de las páginas web. La finalidad de </a:t>
            </a:r>
            <a:r>
              <a:rPr lang="es-ES" sz="21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Java</a:t>
            </a:r>
            <a:r>
              <a:rPr lang="es-E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es crear aplicaciones de todo tipo (aunque está muy preparado para crear sobre todo aplicaciones de red).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841353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75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7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25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El lenguaje </a:t>
            </a:r>
            <a:r>
              <a:rPr lang="es-ES" sz="32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Java</a:t>
            </a:r>
            <a:endParaRPr lang="es-ES" sz="32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" name="1 CuadroTexto"/>
          <p:cNvSpPr txBox="1"/>
          <p:nvPr/>
        </p:nvSpPr>
        <p:spPr>
          <a:xfrm>
            <a:off x="385842" y="1391063"/>
            <a:ext cx="8218606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18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400" dirty="0">
                <a:solidFill>
                  <a:srgbClr val="0000FF"/>
                </a:solidFill>
              </a:rPr>
              <a:t>Es un lenguaje </a:t>
            </a:r>
            <a:r>
              <a:rPr lang="es-ES" sz="2400" b="1" dirty="0">
                <a:solidFill>
                  <a:srgbClr val="0000FF"/>
                </a:solidFill>
              </a:rPr>
              <a:t>multiplataforma</a:t>
            </a:r>
            <a:r>
              <a:rPr lang="es-ES" sz="2400" dirty="0">
                <a:solidFill>
                  <a:srgbClr val="0000FF"/>
                </a:solidFill>
              </a:rPr>
              <a:t>.</a:t>
            </a:r>
          </a:p>
          <a:p>
            <a:pPr marL="263525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2200" dirty="0"/>
              <a:t>Utiliza una </a:t>
            </a:r>
            <a:r>
              <a:rPr lang="es-ES" sz="2200" b="1" i="1" dirty="0"/>
              <a:t>máquina virtual  </a:t>
            </a:r>
            <a:r>
              <a:rPr lang="es-ES" sz="2200" dirty="0"/>
              <a:t>(instalada en el ordenador donde se va a ejecutar) y por lo tanto no hace falta recompilar de nuevo las aplicaciones para cada sistema operativo.</a:t>
            </a:r>
          </a:p>
          <a:p>
            <a:pPr marL="263525" algn="just">
              <a:spcBef>
                <a:spcPts val="12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Java es multiplataforma y programas en Java pueden ser ejecutados en Windows, GNU/Linux y Mac OS X entre otros sistemas.</a:t>
            </a:r>
          </a:p>
          <a:p>
            <a:pPr marL="285750" indent="-285750" algn="just">
              <a:spcBef>
                <a:spcPts val="24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400" i="1" dirty="0">
                <a:solidFill>
                  <a:srgbClr val="0000FF"/>
                </a:solidFill>
              </a:rPr>
              <a:t>Java</a:t>
            </a:r>
            <a:r>
              <a:rPr lang="es-ES" sz="2400" dirty="0">
                <a:solidFill>
                  <a:srgbClr val="0000FF"/>
                </a:solidFill>
              </a:rPr>
              <a:t> es un </a:t>
            </a:r>
            <a:r>
              <a:rPr lang="es-ES" sz="2400" i="1" dirty="0">
                <a:solidFill>
                  <a:srgbClr val="0000FF"/>
                </a:solidFill>
              </a:rPr>
              <a:t>compilador</a:t>
            </a:r>
            <a:r>
              <a:rPr lang="es-ES" sz="2400" dirty="0">
                <a:solidFill>
                  <a:srgbClr val="0000FF"/>
                </a:solidFill>
              </a:rPr>
              <a:t> y a la vez un </a:t>
            </a:r>
            <a:r>
              <a:rPr lang="es-ES" sz="2400" i="1" dirty="0">
                <a:solidFill>
                  <a:srgbClr val="0000FF"/>
                </a:solidFill>
              </a:rPr>
              <a:t>intérprete</a:t>
            </a:r>
            <a:r>
              <a:rPr lang="es-ES" sz="2400" dirty="0">
                <a:solidFill>
                  <a:srgbClr val="0000FF"/>
                </a:solidFill>
              </a:rPr>
              <a:t>. </a:t>
            </a:r>
          </a:p>
          <a:p>
            <a:pPr marL="2667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2200" dirty="0"/>
              <a:t>El compilador compila a un código intermedio (denominado </a:t>
            </a:r>
            <a:r>
              <a:rPr lang="es-ES" sz="2200" b="1" i="1" dirty="0" err="1"/>
              <a:t>bytecode</a:t>
            </a:r>
            <a:r>
              <a:rPr lang="es-ES" sz="2200" dirty="0"/>
              <a:t>) y el intérprete se encarga de ejecutar ese código en la máquina real.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74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El lenguaje </a:t>
            </a:r>
            <a:r>
              <a:rPr lang="es-ES" sz="32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Java</a:t>
            </a:r>
            <a:endParaRPr lang="es-ES" sz="32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" name="1 CuadroTexto"/>
          <p:cNvSpPr txBox="1"/>
          <p:nvPr/>
        </p:nvSpPr>
        <p:spPr>
          <a:xfrm>
            <a:off x="385842" y="1391063"/>
            <a:ext cx="8218606" cy="5498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12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400" i="1" dirty="0">
                <a:solidFill>
                  <a:srgbClr val="0000FF"/>
                </a:solidFill>
              </a:rPr>
              <a:t>¿Qué es una </a:t>
            </a:r>
            <a:r>
              <a:rPr lang="es-ES" sz="2400" b="1" i="1" dirty="0">
                <a:solidFill>
                  <a:srgbClr val="0000FF"/>
                </a:solidFill>
              </a:rPr>
              <a:t>máquina virtual</a:t>
            </a:r>
            <a:r>
              <a:rPr lang="es-ES" sz="2400" i="1" dirty="0">
                <a:solidFill>
                  <a:srgbClr val="0000FF"/>
                </a:solidFill>
              </a:rPr>
              <a:t>?</a:t>
            </a:r>
            <a:endParaRPr lang="es-ES" sz="2400" dirty="0">
              <a:solidFill>
                <a:srgbClr val="0000FF"/>
              </a:solidFill>
            </a:endParaRPr>
          </a:p>
          <a:p>
            <a:pPr marL="606425" indent="-342900" algn="just">
              <a:spcBef>
                <a:spcPts val="600"/>
              </a:spcBef>
              <a:spcAft>
                <a:spcPts val="1000"/>
              </a:spcAft>
              <a:buClr>
                <a:srgbClr val="0000CC"/>
              </a:buClr>
              <a:buFont typeface="Wingdings" panose="05000000000000000000" pitchFamily="2" charset="2"/>
              <a:buChar char="ü"/>
            </a:pPr>
            <a:r>
              <a:rPr lang="es-ES" sz="2200" dirty="0"/>
              <a:t>Es una </a:t>
            </a:r>
            <a:r>
              <a:rPr lang="es-ES" sz="2200" b="1" dirty="0"/>
              <a:t>máquina ficticia </a:t>
            </a:r>
            <a:r>
              <a:rPr lang="es-ES" sz="2200" dirty="0"/>
              <a:t>que traduce las instrucciones máquina ficticias en instrucciones para la </a:t>
            </a:r>
            <a:r>
              <a:rPr lang="es-ES" sz="2200" b="1" dirty="0"/>
              <a:t>máquina real</a:t>
            </a:r>
            <a:r>
              <a:rPr lang="es-ES" sz="2200" dirty="0"/>
              <a:t>. </a:t>
            </a:r>
          </a:p>
          <a:p>
            <a:pPr marL="606425" indent="-342900" algn="just">
              <a:spcBef>
                <a:spcPts val="600"/>
              </a:spcBef>
              <a:spcAft>
                <a:spcPts val="1000"/>
              </a:spcAft>
              <a:buClr>
                <a:srgbClr val="0000CC"/>
              </a:buClr>
              <a:buFont typeface="Wingdings" panose="05000000000000000000" pitchFamily="2" charset="2"/>
              <a:buChar char="ü"/>
            </a:pPr>
            <a:r>
              <a:rPr lang="es-ES" sz="2200" dirty="0"/>
              <a:t>La ventaja de la misma es que los programas se pueden ejecutar en cualquier tipo de hardware siempre y cuando tenga instalada la </a:t>
            </a:r>
            <a:r>
              <a:rPr lang="es-ES" sz="2200" i="1" dirty="0"/>
              <a:t>máquina virtual </a:t>
            </a:r>
            <a:r>
              <a:rPr lang="es-ES" sz="2200" dirty="0"/>
              <a:t>correspondiente. </a:t>
            </a:r>
          </a:p>
          <a:p>
            <a:pPr marL="628650" algn="just">
              <a:spcBef>
                <a:spcPts val="600"/>
              </a:spcBef>
              <a:spcAft>
                <a:spcPts val="1000"/>
              </a:spcAft>
              <a:buClr>
                <a:srgbClr val="0000CC"/>
              </a:buClr>
            </a:pPr>
            <a:r>
              <a:rPr lang="es-E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Los programas no van a cambiar, lo que cambiará es la máquina virtual dependiendo del hardware (no será igual la máquina virtual de un </a:t>
            </a:r>
            <a:r>
              <a:rPr lang="es-ES" sz="2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smartphone</a:t>
            </a:r>
            <a:r>
              <a:rPr lang="es-E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que la de un </a:t>
            </a:r>
            <a:r>
              <a:rPr lang="es-ES" sz="2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PC</a:t>
            </a:r>
            <a:r>
              <a:rPr lang="es-E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).</a:t>
            </a:r>
          </a:p>
          <a:p>
            <a:pPr marL="606425" indent="-342900" algn="just">
              <a:spcBef>
                <a:spcPts val="600"/>
              </a:spcBef>
              <a:spcAft>
                <a:spcPts val="1000"/>
              </a:spcAft>
              <a:buClr>
                <a:srgbClr val="0000CC"/>
              </a:buClr>
              <a:buFont typeface="Wingdings" panose="05000000000000000000" pitchFamily="2" charset="2"/>
              <a:buChar char="ü"/>
            </a:pPr>
            <a:r>
              <a:rPr lang="es-ES" sz="2200" dirty="0"/>
              <a:t>El lenguaje máquina que genera Java es un lenguaje intermedio (</a:t>
            </a:r>
            <a:r>
              <a:rPr lang="es-ES" sz="2200" b="1" i="1" dirty="0" err="1"/>
              <a:t>bytecode</a:t>
            </a:r>
            <a:r>
              <a:rPr lang="es-ES" sz="2200" dirty="0"/>
              <a:t>) interpretable por una máquina virtual instalada en el ordenador donde se va a ejecutar.</a:t>
            </a:r>
          </a:p>
          <a:p>
            <a:pPr marL="263525" algn="just">
              <a:spcAft>
                <a:spcPts val="600"/>
              </a:spcAft>
              <a:buClr>
                <a:srgbClr val="0000CC"/>
              </a:buClr>
            </a:pPr>
            <a:endParaRPr lang="es-ES" sz="2200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22</a:t>
            </a:fld>
            <a:endParaRPr lang="es-ES"/>
          </a:p>
        </p:txBody>
      </p:sp>
      <p:pic>
        <p:nvPicPr>
          <p:cNvPr id="6" name="Imagen 5" descr="android-compilation1.png">
            <a:extLst>
              <a:ext uri="{FF2B5EF4-FFF2-40B4-BE49-F238E27FC236}">
                <a16:creationId xmlns:a16="http://schemas.microsoft.com/office/drawing/2014/main" id="{546DC02D-FC09-471A-8849-F05208CF1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3" y="2621176"/>
            <a:ext cx="7222444" cy="21667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9468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El lenguaje </a:t>
            </a:r>
            <a:r>
              <a:rPr lang="es-ES" sz="32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Java</a:t>
            </a:r>
            <a:endParaRPr lang="es-ES" sz="32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730" y="1556792"/>
            <a:ext cx="5244075" cy="3933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872" y="1588465"/>
            <a:ext cx="5159613" cy="3869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611560" y="5733256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Recompilación</a:t>
            </a:r>
            <a:r>
              <a:rPr lang="es-ES" dirty="0"/>
              <a:t> del programa para cada sistema operativo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5114559" y="5733255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Una única compilación en </a:t>
            </a:r>
            <a:r>
              <a:rPr lang="es-ES" i="1" dirty="0"/>
              <a:t>Java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744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El </a:t>
            </a:r>
            <a:r>
              <a:rPr lang="es-ES" sz="32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JDK</a:t>
            </a:r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de Java</a:t>
            </a:r>
            <a:endParaRPr lang="es-E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95536" y="1340768"/>
            <a:ext cx="8352928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200" b="1" i="1" dirty="0">
                <a:solidFill>
                  <a:srgbClr val="0000FF"/>
                </a:solidFill>
              </a:rPr>
              <a:t>J</a:t>
            </a:r>
            <a:r>
              <a:rPr lang="es-ES" sz="2200" i="1" dirty="0">
                <a:solidFill>
                  <a:srgbClr val="0000FF"/>
                </a:solidFill>
              </a:rPr>
              <a:t>ava </a:t>
            </a:r>
            <a:r>
              <a:rPr lang="es-ES" sz="2200" b="1" i="1" dirty="0" err="1">
                <a:solidFill>
                  <a:srgbClr val="0000FF"/>
                </a:solidFill>
              </a:rPr>
              <a:t>D</a:t>
            </a:r>
            <a:r>
              <a:rPr lang="es-ES" sz="2200" i="1" dirty="0" err="1">
                <a:solidFill>
                  <a:srgbClr val="0000FF"/>
                </a:solidFill>
              </a:rPr>
              <a:t>evelopment</a:t>
            </a:r>
            <a:r>
              <a:rPr lang="es-ES" sz="2200" i="1" dirty="0">
                <a:solidFill>
                  <a:srgbClr val="0000FF"/>
                </a:solidFill>
              </a:rPr>
              <a:t> </a:t>
            </a:r>
            <a:r>
              <a:rPr lang="es-ES" sz="2200" b="1" i="1" dirty="0">
                <a:solidFill>
                  <a:srgbClr val="0000FF"/>
                </a:solidFill>
              </a:rPr>
              <a:t>K</a:t>
            </a:r>
            <a:r>
              <a:rPr lang="es-ES" sz="2200" i="1" dirty="0">
                <a:solidFill>
                  <a:srgbClr val="0000FF"/>
                </a:solidFill>
              </a:rPr>
              <a:t>it</a:t>
            </a:r>
            <a:r>
              <a:rPr lang="es-ES" sz="2200" dirty="0"/>
              <a:t>. Conjunto de programas y librerías que permiten desarrollar, compilar y ejecutar programas en Java.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200" dirty="0"/>
              <a:t>Incluye el </a:t>
            </a:r>
            <a:r>
              <a:rPr lang="es-ES" sz="2200" b="1" i="1" dirty="0"/>
              <a:t>JRE</a:t>
            </a:r>
            <a:r>
              <a:rPr lang="es-ES" sz="2200" dirty="0"/>
              <a:t> </a:t>
            </a:r>
            <a:r>
              <a:rPr lang="es-E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s-ES" sz="22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</a:t>
            </a:r>
            <a:r>
              <a:rPr lang="es-ES" sz="2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ava </a:t>
            </a:r>
            <a:r>
              <a:rPr lang="es-ES" sz="2200" b="1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s-ES" sz="2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untime</a:t>
            </a:r>
            <a:r>
              <a:rPr lang="es-ES" sz="2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sz="2200" b="1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r>
              <a:rPr lang="es-ES" sz="2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nvironment</a:t>
            </a:r>
            <a:r>
              <a:rPr lang="es-E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s-ES" sz="2200" dirty="0"/>
              <a:t>, que consta de los mínimos componentes necesario para  ejecutar una aplicación Java, como son la máquina virtual y las librerías.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200" dirty="0"/>
              <a:t>El </a:t>
            </a:r>
            <a:r>
              <a:rPr lang="es-ES" sz="2200" b="1" i="1" dirty="0"/>
              <a:t>JDK</a:t>
            </a:r>
            <a:r>
              <a:rPr lang="es-ES" sz="2200" dirty="0"/>
              <a:t> contiene, entre otras, las siguientes herramientas de consola: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100" b="1" dirty="0">
                <a:solidFill>
                  <a:srgbClr val="0000FF"/>
                </a:solidFill>
              </a:rPr>
              <a:t>java</a:t>
            </a:r>
            <a:r>
              <a:rPr lang="es-ES" sz="2100" dirty="0"/>
              <a:t>. Es la máquina virtual de </a:t>
            </a:r>
            <a:r>
              <a:rPr lang="es-ES" sz="2100" i="1" dirty="0"/>
              <a:t>Java</a:t>
            </a:r>
            <a:r>
              <a:rPr lang="es-ES" sz="2100" dirty="0"/>
              <a:t>.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100" b="1" dirty="0" err="1">
                <a:solidFill>
                  <a:srgbClr val="0000FF"/>
                </a:solidFill>
              </a:rPr>
              <a:t>javac</a:t>
            </a:r>
            <a:r>
              <a:rPr lang="es-ES" sz="2100" dirty="0"/>
              <a:t>. Es el compilador de </a:t>
            </a:r>
            <a:r>
              <a:rPr lang="es-ES" sz="2100" i="1" dirty="0"/>
              <a:t>Java</a:t>
            </a:r>
            <a:r>
              <a:rPr lang="es-ES" sz="2100" dirty="0"/>
              <a:t>. 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100" b="1" dirty="0" err="1">
                <a:solidFill>
                  <a:srgbClr val="0000FF"/>
                </a:solidFill>
              </a:rPr>
              <a:t>javap</a:t>
            </a:r>
            <a:r>
              <a:rPr lang="es-ES" sz="2100" dirty="0"/>
              <a:t>. Es un desensamblador de clases.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100" b="1" dirty="0" err="1">
                <a:solidFill>
                  <a:srgbClr val="0000FF"/>
                </a:solidFill>
              </a:rPr>
              <a:t>jdb</a:t>
            </a:r>
            <a:r>
              <a:rPr lang="es-ES" sz="2100" dirty="0"/>
              <a:t>. Es el depurador </a:t>
            </a:r>
            <a:r>
              <a:rPr lang="es-E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s-ES" sz="21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debagger</a:t>
            </a:r>
            <a:r>
              <a:rPr lang="es-E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  <a:r>
              <a:rPr lang="es-ES" sz="2100" dirty="0"/>
              <a:t>de consola de </a:t>
            </a:r>
            <a:r>
              <a:rPr lang="es-ES" sz="2100" i="1" dirty="0"/>
              <a:t>Java</a:t>
            </a:r>
            <a:r>
              <a:rPr lang="es-ES" sz="2100" dirty="0"/>
              <a:t>.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100" b="1" dirty="0" err="1">
                <a:solidFill>
                  <a:srgbClr val="0000FF"/>
                </a:solidFill>
              </a:rPr>
              <a:t>javadoc</a:t>
            </a:r>
            <a:r>
              <a:rPr lang="es-ES" sz="2100" dirty="0"/>
              <a:t>. Es el generador de documentación.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100" b="1" dirty="0" err="1">
                <a:solidFill>
                  <a:srgbClr val="0000FF"/>
                </a:solidFill>
              </a:rPr>
              <a:t>appletviewer</a:t>
            </a:r>
            <a:r>
              <a:rPr lang="es-ES" sz="2100" dirty="0"/>
              <a:t>. Visor de </a:t>
            </a:r>
            <a:r>
              <a:rPr lang="es-ES" sz="2100" i="1" dirty="0" err="1"/>
              <a:t>Applets</a:t>
            </a:r>
            <a:r>
              <a:rPr lang="es-ES" sz="2100" dirty="0"/>
              <a:t>.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050722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Tipos de aplicaciones </a:t>
            </a:r>
            <a:r>
              <a:rPr lang="es-ES" sz="3200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Java</a:t>
            </a:r>
            <a:endParaRPr lang="es-ES" sz="3200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95536" y="1340768"/>
            <a:ext cx="8352928" cy="524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ü"/>
            </a:pPr>
            <a:r>
              <a:rPr lang="es-ES" sz="2400" dirty="0" err="1">
                <a:solidFill>
                  <a:srgbClr val="0000FF"/>
                </a:solidFill>
              </a:rPr>
              <a:t>Applet</a:t>
            </a:r>
            <a:endParaRPr lang="es-ES" sz="2400" dirty="0">
              <a:solidFill>
                <a:srgbClr val="0000FF"/>
              </a:solidFill>
            </a:endParaRPr>
          </a:p>
          <a:p>
            <a:pPr marL="358775" algn="just">
              <a:spcAft>
                <a:spcPts val="600"/>
              </a:spcAft>
              <a:buClr>
                <a:srgbClr val="0000CC"/>
              </a:buClr>
            </a:pPr>
            <a:r>
              <a:rPr lang="es-ES" sz="2100" dirty="0"/>
              <a:t>Son programas Java pensados para ser colocados dentro de una página web. Pueden ser interpretados por cualquier navegador con capacidades Java.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ü"/>
            </a:pPr>
            <a:r>
              <a:rPr lang="es-ES" sz="2400" dirty="0" err="1">
                <a:solidFill>
                  <a:srgbClr val="0000FF"/>
                </a:solidFill>
              </a:rPr>
              <a:t>Servlets</a:t>
            </a:r>
            <a:endParaRPr lang="es-ES" sz="2400" dirty="0">
              <a:solidFill>
                <a:srgbClr val="0000FF"/>
              </a:solidFill>
            </a:endParaRPr>
          </a:p>
          <a:p>
            <a:pPr marL="358775" algn="just">
              <a:spcAft>
                <a:spcPts val="600"/>
              </a:spcAft>
              <a:buClr>
                <a:srgbClr val="0000CC"/>
              </a:buClr>
            </a:pPr>
            <a:r>
              <a:rPr lang="es-ES" sz="2100" dirty="0"/>
              <a:t>Son aplicaciones que se ejecutan en un servidor de aplicaciones web y que como resultado de su ejecución se origina una página web.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ü"/>
            </a:pPr>
            <a:r>
              <a:rPr lang="es-ES" sz="2400" dirty="0">
                <a:solidFill>
                  <a:srgbClr val="0000FF"/>
                </a:solidFill>
              </a:rPr>
              <a:t>Aplicaciones de consola</a:t>
            </a:r>
          </a:p>
          <a:p>
            <a:pPr marL="358775" algn="just">
              <a:spcAft>
                <a:spcPts val="600"/>
              </a:spcAft>
              <a:buClr>
                <a:srgbClr val="0000CC"/>
              </a:buClr>
            </a:pPr>
            <a:r>
              <a:rPr lang="es-ES" sz="2100" dirty="0"/>
              <a:t>Son programas independientes al igual que los creados con los lenguajes tradicionales.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ü"/>
            </a:pPr>
            <a:r>
              <a:rPr lang="es-ES" sz="2400" dirty="0">
                <a:solidFill>
                  <a:srgbClr val="0000FF"/>
                </a:solidFill>
              </a:rPr>
              <a:t>Aplicaciones gráficas</a:t>
            </a:r>
          </a:p>
          <a:p>
            <a:pPr marL="358775" algn="just">
              <a:spcAft>
                <a:spcPts val="600"/>
              </a:spcAft>
              <a:buClr>
                <a:srgbClr val="0000CC"/>
              </a:buClr>
            </a:pPr>
            <a:r>
              <a:rPr lang="es-ES" sz="2100" dirty="0"/>
              <a:t>Aquellas que utilizan las clases con capacidades gráficas (como </a:t>
            </a:r>
            <a:r>
              <a:rPr lang="es-ES" sz="2100" b="1" i="1" dirty="0" err="1"/>
              <a:t>awt</a:t>
            </a:r>
            <a:r>
              <a:rPr lang="es-ES" sz="2100" dirty="0"/>
              <a:t> por ejemplo).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319937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Entornos integrados de desarrollo</a:t>
            </a:r>
            <a:endParaRPr lang="es-ES" sz="3200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95536" y="1340768"/>
            <a:ext cx="835292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100" dirty="0"/>
              <a:t>El código en Java se puede escribir en cualquier editor de texto. Y para compilar el código en </a:t>
            </a:r>
            <a:r>
              <a:rPr lang="es-ES" sz="2100" i="1" dirty="0" err="1"/>
              <a:t>bytecodes</a:t>
            </a:r>
            <a:r>
              <a:rPr lang="es-ES" sz="2100" dirty="0"/>
              <a:t>, sólo hace falta descargar la versión de </a:t>
            </a:r>
            <a:r>
              <a:rPr lang="es-ES" sz="2100" i="1" dirty="0"/>
              <a:t>JDK</a:t>
            </a:r>
            <a:r>
              <a:rPr lang="es-ES" sz="2100" dirty="0"/>
              <a:t> deseada. Sin embargo, la escritura y compilación de programas así utilizada es un poco incómoda. </a:t>
            </a:r>
          </a:p>
          <a:p>
            <a:pPr marL="342900" indent="-342900" algn="just"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100" dirty="0"/>
              <a:t>Los </a:t>
            </a:r>
            <a:r>
              <a:rPr lang="es-ES" sz="2400" b="1" i="1" dirty="0" err="1">
                <a:solidFill>
                  <a:srgbClr val="0000FF"/>
                </a:solidFill>
              </a:rPr>
              <a:t>IDE</a:t>
            </a:r>
            <a:r>
              <a:rPr lang="es-ES" sz="2400" dirty="0" err="1"/>
              <a:t>s</a:t>
            </a:r>
            <a:r>
              <a:rPr lang="es-ES" sz="2100" dirty="0"/>
              <a:t> </a:t>
            </a:r>
            <a:r>
              <a:rPr lang="es-ES" sz="2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s-ES" sz="2100" b="1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s-ES" sz="21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ntegrated</a:t>
            </a:r>
            <a:r>
              <a:rPr lang="es-ES" sz="2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sz="2100" b="1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es-ES" sz="21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evelopment</a:t>
            </a:r>
            <a:r>
              <a:rPr lang="es-ES" sz="2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sz="2100" b="1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r>
              <a:rPr lang="es-ES" sz="21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nvironment</a:t>
            </a:r>
            <a:r>
              <a:rPr lang="es-ES" sz="2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  <a:r>
              <a:rPr lang="es-ES" sz="2100" dirty="0"/>
              <a:t>son entornos de desarrollo integrados. En un mismo programa es posible escribir el código </a:t>
            </a:r>
            <a:r>
              <a:rPr lang="es-ES" sz="2100" i="1" dirty="0"/>
              <a:t>Java</a:t>
            </a:r>
            <a:r>
              <a:rPr lang="es-ES" sz="2100" dirty="0"/>
              <a:t>, compilarlo y ejecutarlo sin tener que cambiar de aplicación.</a:t>
            </a:r>
          </a:p>
        </p:txBody>
      </p:sp>
      <p:pic>
        <p:nvPicPr>
          <p:cNvPr id="2050" name="Picture 2" descr="https://www.eclipse.org/artwork/images/v2/logo-800x18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4" y="4365105"/>
            <a:ext cx="2140296" cy="50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programacion.codeandcoke.com/lib/exe/fetch.php?cache=&amp;media=bloque1:netbeans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243" y="4158712"/>
            <a:ext cx="1903872" cy="92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alamopc.org/graphics/r00204i1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99" y="5314496"/>
            <a:ext cx="1345921" cy="113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n relacionad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175" y="5251110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10" descr="Resultado de imagen de IntelliJ IDE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" name="AutoShape 12" descr="Resultado de imagen de IntelliJ IDE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063" name="Picture 15" descr="Imagen relacionad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056" y="5310959"/>
            <a:ext cx="1118264" cy="111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17" descr="https://2.bp.blogspot.com/-BpW-zbEGUmo/WHx3DcnP3UI/AAAAAAAAQls/7dt8gLzchdQP6Ot8Typkbu74AhuJ9H-ygCLcB/s1600/intellij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305" y="4276478"/>
            <a:ext cx="2398127" cy="646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376" y="5314496"/>
            <a:ext cx="1458056" cy="1068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796449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5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9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10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7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1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5" dur="10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9" dur="10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Los programas en </a:t>
            </a:r>
            <a:r>
              <a:rPr lang="es-ES" sz="3200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Java</a:t>
            </a:r>
            <a:endParaRPr lang="es-ES" sz="3200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976" y="3717032"/>
            <a:ext cx="4662264" cy="3496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395536" y="1340768"/>
            <a:ext cx="835292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100" dirty="0"/>
              <a:t>Los programas o aplicaciones en Java se componen de una serie de ficheros </a:t>
            </a:r>
            <a:r>
              <a:rPr lang="es-ES" sz="2100" b="1" dirty="0">
                <a:solidFill>
                  <a:srgbClr val="0000FF"/>
                </a:solidFill>
              </a:rPr>
              <a:t>.</a:t>
            </a:r>
            <a:r>
              <a:rPr lang="es-ES" sz="2100" b="1" dirty="0" err="1">
                <a:solidFill>
                  <a:srgbClr val="0000FF"/>
                </a:solidFill>
              </a:rPr>
              <a:t>class</a:t>
            </a:r>
            <a:r>
              <a:rPr lang="es-ES" sz="2100" b="1" dirty="0">
                <a:solidFill>
                  <a:srgbClr val="0000FF"/>
                </a:solidFill>
              </a:rPr>
              <a:t> </a:t>
            </a:r>
            <a:r>
              <a:rPr lang="es-ES" sz="2100" dirty="0"/>
              <a:t>(ficheros en </a:t>
            </a:r>
            <a:r>
              <a:rPr lang="es-ES" sz="2100" i="1" dirty="0" err="1"/>
              <a:t>bytecode</a:t>
            </a:r>
            <a:r>
              <a:rPr lang="es-ES" sz="2100" i="1" dirty="0"/>
              <a:t>)</a:t>
            </a:r>
            <a:r>
              <a:rPr lang="es-ES" sz="2100" dirty="0"/>
              <a:t> que contienen las clases del programa. </a:t>
            </a:r>
            <a:r>
              <a:rPr lang="es-E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Estos ficheros no tienen por qué estar situados en un directorio concreto, si no que pueden estar distribuidos en varios discos duros o incluso en varias máquinas.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100" dirty="0"/>
              <a:t>La aplicación se ejecuta desde el método principal o </a:t>
            </a:r>
            <a:r>
              <a:rPr lang="es-ES" sz="2100" b="1" i="1" dirty="0" err="1">
                <a:solidFill>
                  <a:srgbClr val="0000FF"/>
                </a:solidFill>
              </a:rPr>
              <a:t>main</a:t>
            </a:r>
            <a:r>
              <a:rPr lang="es-ES" sz="2100" b="1" i="1" dirty="0">
                <a:solidFill>
                  <a:srgbClr val="0000FF"/>
                </a:solidFill>
              </a:rPr>
              <a:t>() </a:t>
            </a:r>
            <a:r>
              <a:rPr lang="es-ES" sz="2100" dirty="0"/>
              <a:t>situado en una clase. A partir de aquí se van creando objetos a partir de las clases y se va ejecutando la aplicación. 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656525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Estructura y bloques fundamentales de un programa</a:t>
            </a:r>
            <a:endParaRPr lang="es-ES" sz="3200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658619" y="1815206"/>
            <a:ext cx="7826762" cy="39087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holamundo</a:t>
            </a: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Aft>
                <a:spcPts val="600"/>
              </a:spcAft>
            </a:pPr>
            <a:r>
              <a:rPr lang="es-E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Programa </a:t>
            </a:r>
            <a:r>
              <a:rPr lang="es-ES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holamundo</a:t>
            </a:r>
            <a:endParaRPr lang="es-ES" sz="22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es-E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s-E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s-E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lvl="1">
              <a:spcBef>
                <a:spcPts val="600"/>
              </a:spcBef>
            </a:pP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s-E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Lo único que hace este programa </a:t>
            </a:r>
          </a:p>
          <a:p>
            <a:pPr lvl="1"/>
            <a:r>
              <a:rPr lang="es-E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es mostrar la cadena “Hola Mundo” </a:t>
            </a:r>
          </a:p>
          <a:p>
            <a:pPr lvl="1"/>
            <a:r>
              <a:rPr lang="es-E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por pantalla */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s-E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(“Hola Mundo”);</a:t>
            </a:r>
          </a:p>
          <a:p>
            <a:pPr lvl="1">
              <a:spcAft>
                <a:spcPts val="600"/>
              </a:spcAft>
            </a:pP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Aft>
                <a:spcPts val="600"/>
              </a:spcAft>
            </a:pPr>
            <a:r>
              <a:rPr lang="es-E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" sz="2200" b="1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6177595"/>
      </p:ext>
    </p:extLst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uiExpand="1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Estructura y bloques fundamentales de un programa</a:t>
            </a:r>
            <a:endParaRPr lang="es-ES" sz="3200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68964" y="1412776"/>
            <a:ext cx="835292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200" dirty="0"/>
              <a:t>La clase </a:t>
            </a:r>
            <a:r>
              <a:rPr lang="es-ES" sz="2100" i="1" dirty="0" err="1">
                <a:latin typeface="Arial" panose="020B0604020202020204" pitchFamily="34" charset="0"/>
                <a:cs typeface="Arial" panose="020B0604020202020204" pitchFamily="34" charset="0"/>
              </a:rPr>
              <a:t>holamundo</a:t>
            </a:r>
            <a:endParaRPr lang="es-ES" sz="21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00088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100" dirty="0">
                <a:cs typeface="Arial" panose="020B0604020202020204" pitchFamily="34" charset="0"/>
              </a:rPr>
              <a:t>En </a:t>
            </a:r>
            <a:r>
              <a:rPr lang="es-ES" sz="2100" i="1" dirty="0">
                <a:cs typeface="Arial" panose="020B0604020202020204" pitchFamily="34" charset="0"/>
              </a:rPr>
              <a:t>Java</a:t>
            </a:r>
            <a:r>
              <a:rPr lang="es-ES" sz="2100" dirty="0">
                <a:cs typeface="Arial" panose="020B0604020202020204" pitchFamily="34" charset="0"/>
              </a:rPr>
              <a:t> generalmente cada </a:t>
            </a:r>
            <a:r>
              <a:rPr lang="es-ES" sz="2100" b="1" i="1" dirty="0">
                <a:solidFill>
                  <a:srgbClr val="0000FF"/>
                </a:solidFill>
                <a:cs typeface="Arial" panose="020B0604020202020204" pitchFamily="34" charset="0"/>
              </a:rPr>
              <a:t>clase</a:t>
            </a:r>
            <a:r>
              <a:rPr lang="es-ES" sz="2100" dirty="0">
                <a:solidFill>
                  <a:srgbClr val="0000FF"/>
                </a:solidFill>
                <a:cs typeface="Arial" panose="020B0604020202020204" pitchFamily="34" charset="0"/>
              </a:rPr>
              <a:t> </a:t>
            </a:r>
            <a:r>
              <a:rPr lang="es-ES" sz="2100" dirty="0">
                <a:cs typeface="Arial" panose="020B0604020202020204" pitchFamily="34" charset="0"/>
              </a:rPr>
              <a:t>es un fichero distinto. </a:t>
            </a:r>
          </a:p>
          <a:p>
            <a:pPr marL="700088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100" dirty="0">
                <a:cs typeface="Arial" panose="020B0604020202020204" pitchFamily="34" charset="0"/>
              </a:rPr>
              <a:t>Las </a:t>
            </a:r>
            <a:r>
              <a:rPr lang="es-ES" sz="2100" i="1" dirty="0">
                <a:cs typeface="Arial" panose="020B0604020202020204" pitchFamily="34" charset="0"/>
              </a:rPr>
              <a:t>clases</a:t>
            </a:r>
            <a:r>
              <a:rPr lang="es-ES" sz="2100" dirty="0">
                <a:cs typeface="Arial" panose="020B0604020202020204" pitchFamily="34" charset="0"/>
              </a:rPr>
              <a:t> tienen el mismo nombre que su fichero </a:t>
            </a:r>
            <a:r>
              <a:rPr lang="es-ES" sz="2100" b="1" dirty="0">
                <a:solidFill>
                  <a:srgbClr val="0000FF"/>
                </a:solidFill>
                <a:cs typeface="Arial" panose="020B0604020202020204" pitchFamily="34" charset="0"/>
              </a:rPr>
              <a:t>.</a:t>
            </a:r>
            <a:r>
              <a:rPr lang="es-ES" sz="2000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es-ES" sz="2100" dirty="0">
                <a:solidFill>
                  <a:srgbClr val="0000FF"/>
                </a:solidFill>
                <a:cs typeface="Arial" panose="020B0604020202020204" pitchFamily="34" charset="0"/>
              </a:rPr>
              <a:t> </a:t>
            </a:r>
            <a:r>
              <a:rPr lang="es-ES" sz="2100" dirty="0">
                <a:cs typeface="Arial" panose="020B0604020202020204" pitchFamily="34" charset="0"/>
              </a:rPr>
              <a:t>y es importante que mayúsculas y minúsculas coincidan. La clase abarca desde la primera llave que abre hasta la última que cierra.</a:t>
            </a:r>
          </a:p>
          <a:p>
            <a:pPr marL="700088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100" dirty="0">
                <a:cs typeface="Arial" panose="020B0604020202020204" pitchFamily="34" charset="0"/>
              </a:rPr>
              <a:t>Si existieran varias clases en el fichero, la clase cuyo nombre coincide con el nombre del fichero debería llevar el modificador </a:t>
            </a:r>
            <a:r>
              <a:rPr lang="es-ES" sz="2100" dirty="0" err="1">
                <a:cs typeface="Arial" panose="020B0604020202020204" pitchFamily="34" charset="0"/>
              </a:rPr>
              <a:t>public</a:t>
            </a:r>
            <a:r>
              <a:rPr lang="es-ES" sz="2100" dirty="0">
                <a:cs typeface="Arial" panose="020B0604020202020204" pitchFamily="34" charset="0"/>
              </a:rPr>
              <a:t> (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holamundo</a:t>
            </a:r>
            <a:r>
              <a:rPr lang="es-ES" sz="2100" dirty="0">
                <a:cs typeface="Arial" panose="020B0604020202020204" pitchFamily="34" charset="0"/>
              </a:rPr>
              <a:t>) y es la que e puede utilizar desde fuera del fichero. 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2735796" y="5157192"/>
            <a:ext cx="3672408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holamundo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......</a:t>
            </a:r>
          </a:p>
          <a:p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" b="1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605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Problema</a:t>
            </a:r>
            <a:endParaRPr lang="es-E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95536" y="1340768"/>
            <a:ext cx="835292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algn="just">
              <a:buClr>
                <a:srgbClr val="0000CC"/>
              </a:buClr>
            </a:pPr>
            <a:r>
              <a:rPr lang="es-ES" sz="2400" dirty="0"/>
              <a:t>Un problema es un asunto o un conjunto de cuestiones que se plantean para ser resueltas. La naturaleza de los problemas varía con el ámbito o el contexto: problemas matemáticos, químicos, filosóficos, etc.</a:t>
            </a:r>
          </a:p>
          <a:p>
            <a:pPr marL="358775" algn="just">
              <a:buClr>
                <a:srgbClr val="0000CC"/>
              </a:buClr>
            </a:pPr>
            <a:endParaRPr lang="es-ES" sz="2400" dirty="0"/>
          </a:p>
          <a:p>
            <a:pPr marL="358775" algn="just">
              <a:buClr>
                <a:srgbClr val="0000CC"/>
              </a:buClr>
            </a:pPr>
            <a:r>
              <a:rPr lang="es-ES" sz="2400" dirty="0"/>
              <a:t>Es importante que al abordar un problema se tenga una descripción simple y precisa del mismo, de lo contrario resultaría complejo modular, simular, o programar su solución en un ordenador.</a:t>
            </a:r>
          </a:p>
          <a:p>
            <a:pPr marL="358775" algn="just">
              <a:buClr>
                <a:srgbClr val="0000CC"/>
              </a:buClr>
            </a:pPr>
            <a:endParaRPr lang="es-ES" sz="2400" dirty="0"/>
          </a:p>
          <a:p>
            <a:pPr marL="358775" algn="just">
              <a:buClr>
                <a:srgbClr val="0000CC"/>
              </a:buClr>
            </a:pPr>
            <a:r>
              <a:rPr lang="es-ES" sz="2400" dirty="0"/>
              <a:t>Un </a:t>
            </a:r>
            <a:r>
              <a:rPr lang="es-ES" sz="2400" b="1" dirty="0"/>
              <a:t>programador</a:t>
            </a:r>
            <a:r>
              <a:rPr lang="es-ES" sz="2400" dirty="0"/>
              <a:t> es una persona que resuelve problemas, y para llegar a ser un programador eficaz se necesita aprender a resolver problemas de un modo riguroso y sistemático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196531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Estructura y bloques fundamentales de un programa</a:t>
            </a:r>
            <a:endParaRPr lang="es-ES" sz="3200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68964" y="1412776"/>
            <a:ext cx="835292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200" dirty="0"/>
              <a:t>La función o método </a:t>
            </a:r>
            <a:r>
              <a:rPr lang="es-ES" sz="2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es-ES" sz="24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00088" indent="-342900" algn="just">
              <a:spcBef>
                <a:spcPts val="1200"/>
              </a:spcBef>
              <a:spcAft>
                <a:spcPts val="12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200" dirty="0">
                <a:cs typeface="Courier New" panose="02070309020205020404" pitchFamily="49" charset="0"/>
              </a:rPr>
              <a:t>El código Java en las clases se agrupa en métodos o funciones. Cuando </a:t>
            </a:r>
            <a:r>
              <a:rPr lang="es-ES" sz="2200" i="1" dirty="0">
                <a:cs typeface="Courier New" panose="02070309020205020404" pitchFamily="49" charset="0"/>
              </a:rPr>
              <a:t>Java</a:t>
            </a:r>
            <a:r>
              <a:rPr lang="es-ES" sz="2200" dirty="0">
                <a:cs typeface="Courier New" panose="02070309020205020404" pitchFamily="49" charset="0"/>
              </a:rPr>
              <a:t> va a ejecutar el código de una clase, lo primero que hace es buscar el método </a:t>
            </a:r>
            <a:r>
              <a:rPr lang="es-ES" sz="2200" b="1" i="1" dirty="0" err="1">
                <a:cs typeface="Courier New" panose="02070309020205020404" pitchFamily="49" charset="0"/>
              </a:rPr>
              <a:t>main</a:t>
            </a:r>
            <a:r>
              <a:rPr lang="es-ES" sz="2200" dirty="0">
                <a:cs typeface="Courier New" panose="02070309020205020404" pitchFamily="49" charset="0"/>
              </a:rPr>
              <a:t> de dicha clase para ejecutarlo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1647106" y="3573016"/>
            <a:ext cx="579664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[]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......</a:t>
            </a:r>
          </a:p>
          <a:p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" b="1" dirty="0"/>
          </a:p>
        </p:txBody>
      </p:sp>
      <p:sp>
        <p:nvSpPr>
          <p:cNvPr id="3" name="2 Rectángulo"/>
          <p:cNvSpPr/>
          <p:nvPr/>
        </p:nvSpPr>
        <p:spPr>
          <a:xfrm>
            <a:off x="1043980" y="5246914"/>
            <a:ext cx="717100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200" dirty="0">
                <a:cs typeface="Courier New" panose="02070309020205020404" pitchFamily="49" charset="0"/>
              </a:rPr>
              <a:t>El método </a:t>
            </a:r>
            <a:r>
              <a:rPr lang="es-ES" sz="2200" b="1" i="1" dirty="0" err="1">
                <a:cs typeface="Courier New" panose="02070309020205020404" pitchFamily="49" charset="0"/>
              </a:rPr>
              <a:t>main</a:t>
            </a:r>
            <a:r>
              <a:rPr lang="es-ES" sz="2200" b="1" i="1" dirty="0">
                <a:cs typeface="Courier New" panose="02070309020205020404" pitchFamily="49" charset="0"/>
              </a:rPr>
              <a:t> </a:t>
            </a:r>
            <a:r>
              <a:rPr lang="es-ES" sz="2200" dirty="0">
                <a:cs typeface="Courier New" panose="02070309020205020404" pitchFamily="49" charset="0"/>
              </a:rPr>
              <a:t>abarca todo el código contenido entre llaves.</a:t>
            </a:r>
            <a:endParaRPr lang="es-ES" sz="2200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110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Estructura y bloques fundamentales de un programa</a:t>
            </a:r>
            <a:endParaRPr lang="es-ES" sz="3200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68964" y="1412776"/>
            <a:ext cx="8352928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18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200" dirty="0"/>
              <a:t>El método </a:t>
            </a:r>
            <a:r>
              <a:rPr lang="es-ES" sz="2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ES" sz="2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200" dirty="0"/>
              <a:t>mantiene las siguientes particularidades:</a:t>
            </a:r>
          </a:p>
          <a:p>
            <a:pPr marL="800100" lvl="1" indent="-342900" algn="just">
              <a:spcBef>
                <a:spcPts val="600"/>
              </a:spcBef>
              <a:spcAft>
                <a:spcPts val="1200"/>
              </a:spcAft>
              <a:buClr>
                <a:srgbClr val="0000CC"/>
              </a:buClr>
              <a:buFont typeface="Wingdings" panose="05000000000000000000" pitchFamily="2" charset="2"/>
              <a:buChar char="ü"/>
            </a:pPr>
            <a:r>
              <a:rPr lang="es-ES" sz="2200" dirty="0">
                <a:cs typeface="Courier New" panose="02070309020205020404" pitchFamily="49" charset="0"/>
              </a:rPr>
              <a:t>Es público (</a:t>
            </a:r>
            <a:r>
              <a:rPr lang="es-E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ES" sz="2200" dirty="0">
                <a:cs typeface="Courier New" panose="02070309020205020404" pitchFamily="49" charset="0"/>
              </a:rPr>
              <a:t>). Esto es así para poder llamarlo desde cualquier lado.</a:t>
            </a:r>
          </a:p>
          <a:p>
            <a:pPr marL="800100" lvl="1" indent="-342900" algn="just">
              <a:spcBef>
                <a:spcPts val="600"/>
              </a:spcBef>
              <a:spcAft>
                <a:spcPts val="1200"/>
              </a:spcAft>
              <a:buClr>
                <a:srgbClr val="0000CC"/>
              </a:buClr>
              <a:buFont typeface="Wingdings" panose="05000000000000000000" pitchFamily="2" charset="2"/>
              <a:buChar char="ü"/>
            </a:pPr>
            <a:r>
              <a:rPr lang="es-ES" sz="2200" dirty="0">
                <a:cs typeface="Courier New" panose="02070309020205020404" pitchFamily="49" charset="0"/>
              </a:rPr>
              <a:t>Es estático (</a:t>
            </a:r>
            <a:r>
              <a:rPr lang="es-E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s-ES" sz="2200" dirty="0">
                <a:cs typeface="Courier New" panose="02070309020205020404" pitchFamily="49" charset="0"/>
              </a:rPr>
              <a:t>). Al ser </a:t>
            </a:r>
            <a:r>
              <a:rPr lang="es-E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s-ES" sz="2200" dirty="0">
                <a:cs typeface="Courier New" panose="02070309020205020404" pitchFamily="49" charset="0"/>
              </a:rPr>
              <a:t> se le puede llamar sin tener que instanciar la clase.</a:t>
            </a:r>
          </a:p>
          <a:p>
            <a:pPr marL="800100" lvl="1" indent="-342900" algn="just">
              <a:spcBef>
                <a:spcPts val="600"/>
              </a:spcBef>
              <a:spcAft>
                <a:spcPts val="1200"/>
              </a:spcAft>
              <a:buClr>
                <a:srgbClr val="0000CC"/>
              </a:buClr>
              <a:buFont typeface="Wingdings" panose="05000000000000000000" pitchFamily="2" charset="2"/>
              <a:buChar char="ü"/>
            </a:pPr>
            <a:r>
              <a:rPr lang="es-ES" sz="2200" dirty="0">
                <a:cs typeface="Courier New" panose="02070309020205020404" pitchFamily="49" charset="0"/>
              </a:rPr>
              <a:t>No devuelve ningún valor (modificador </a:t>
            </a:r>
            <a:r>
              <a:rPr lang="es-E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ES" sz="2200" dirty="0">
                <a:cs typeface="Courier New" panose="02070309020205020404" pitchFamily="49" charset="0"/>
              </a:rPr>
              <a:t>).</a:t>
            </a:r>
          </a:p>
          <a:p>
            <a:pPr marL="800100" lvl="1" indent="-342900" algn="just">
              <a:spcBef>
                <a:spcPts val="600"/>
              </a:spcBef>
              <a:spcAft>
                <a:spcPts val="1200"/>
              </a:spcAft>
              <a:buClr>
                <a:srgbClr val="0000CC"/>
              </a:buClr>
              <a:buFont typeface="Wingdings" panose="05000000000000000000" pitchFamily="2" charset="2"/>
              <a:buChar char="ü"/>
            </a:pPr>
            <a:r>
              <a:rPr lang="es-ES" sz="2200" dirty="0">
                <a:cs typeface="Courier New" panose="02070309020205020404" pitchFamily="49" charset="0"/>
              </a:rPr>
              <a:t>Admite una serie de parámetros (</a:t>
            </a:r>
            <a:r>
              <a:rPr lang="es-E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E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[] </a:t>
            </a:r>
            <a:r>
              <a:rPr lang="es-E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s-ES" sz="2200" dirty="0">
                <a:cs typeface="Courier New" panose="02070309020205020404" pitchFamily="49" charset="0"/>
              </a:rPr>
              <a:t>) que en este ejemplo concreto no son utilizados.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184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Estructura y bloques fundamentales de un programa</a:t>
            </a:r>
            <a:endParaRPr lang="es-ES" sz="3200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68964" y="1412776"/>
            <a:ext cx="835292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200" dirty="0"/>
              <a:t>Mostrar texto por pantalla</a:t>
            </a:r>
            <a:endParaRPr lang="es-ES" sz="24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00088" indent="-342900" algn="just">
              <a:spcBef>
                <a:spcPts val="1200"/>
              </a:spcBef>
              <a:spcAft>
                <a:spcPts val="12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100" dirty="0">
                <a:cs typeface="Courier New" panose="02070309020205020404" pitchFamily="49" charset="0"/>
              </a:rPr>
              <a:t>El texto se mostrará por pantalla ejecutando la siguiente línea: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1647106" y="2614999"/>
            <a:ext cx="64532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s-ES" sz="2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(“Hola Mundo”);</a:t>
            </a:r>
          </a:p>
        </p:txBody>
      </p:sp>
      <p:sp>
        <p:nvSpPr>
          <p:cNvPr id="7" name="6 Rectángulo"/>
          <p:cNvSpPr/>
          <p:nvPr/>
        </p:nvSpPr>
        <p:spPr>
          <a:xfrm>
            <a:off x="395536" y="3501008"/>
            <a:ext cx="8326356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00088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100" dirty="0">
                <a:cs typeface="Courier New" panose="02070309020205020404" pitchFamily="49" charset="0"/>
              </a:rPr>
              <a:t>Para sacar información por pantalla en Java se utiliza la clase </a:t>
            </a:r>
            <a:r>
              <a:rPr lang="es-ES" sz="21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s-ES" sz="2100" dirty="0">
                <a:solidFill>
                  <a:srgbClr val="0000FF"/>
                </a:solidFill>
                <a:cs typeface="Courier New" panose="02070309020205020404" pitchFamily="49" charset="0"/>
              </a:rPr>
              <a:t> </a:t>
            </a:r>
            <a:r>
              <a:rPr lang="es-ES" sz="2100" dirty="0">
                <a:cs typeface="Courier New" panose="02070309020205020404" pitchFamily="49" charset="0"/>
              </a:rPr>
              <a:t>que puede ser llamada desde cualquier punto del programa, la cual tiene un atributo </a:t>
            </a:r>
            <a:r>
              <a:rPr lang="es-ES" sz="2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s-ES" sz="2100" dirty="0">
                <a:solidFill>
                  <a:srgbClr val="0000FF"/>
                </a:solidFill>
                <a:cs typeface="Courier New" panose="02070309020205020404" pitchFamily="49" charset="0"/>
              </a:rPr>
              <a:t> </a:t>
            </a:r>
            <a:r>
              <a:rPr lang="es-ES" sz="2100" dirty="0">
                <a:cs typeface="Courier New" panose="02070309020205020404" pitchFamily="49" charset="0"/>
              </a:rPr>
              <a:t>que a su vez tiene dos métodos muy utilizados: </a:t>
            </a:r>
            <a:r>
              <a:rPr lang="es-ES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s-E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s-ES" sz="2100" dirty="0">
                <a:cs typeface="Courier New" panose="02070309020205020404" pitchFamily="49" charset="0"/>
              </a:rPr>
              <a:t>y </a:t>
            </a:r>
            <a:r>
              <a:rPr lang="es-ES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s-E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s-ES" sz="2100" dirty="0">
                <a:cs typeface="Courier New" panose="02070309020205020404" pitchFamily="49" charset="0"/>
              </a:rPr>
              <a:t>. La diferencia entre estos dos últimos métodos es que en el segundo se añade un retorno de línea al texto introducido. </a:t>
            </a:r>
          </a:p>
          <a:p>
            <a:pPr marL="700088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100" dirty="0">
                <a:cs typeface="Courier New" panose="02070309020205020404" pitchFamily="49" charset="0"/>
              </a:rPr>
              <a:t>La orden termina en </a:t>
            </a:r>
            <a:r>
              <a:rPr lang="es-ES" sz="2100" b="1" dirty="0">
                <a:solidFill>
                  <a:srgbClr val="0000FF"/>
                </a:solidFill>
                <a:cs typeface="Courier New" panose="02070309020205020404" pitchFamily="49" charset="0"/>
              </a:rPr>
              <a:t>;</a:t>
            </a:r>
            <a:r>
              <a:rPr lang="es-ES" sz="2100" b="1" dirty="0">
                <a:cs typeface="Courier New" panose="02070309020205020404" pitchFamily="49" charset="0"/>
              </a:rPr>
              <a:t> </a:t>
            </a:r>
            <a:r>
              <a:rPr lang="es-ES" sz="2100" dirty="0">
                <a:cs typeface="Courier New" panose="02070309020205020404" pitchFamily="49" charset="0"/>
              </a:rPr>
              <a:t>(todas las ordenes en </a:t>
            </a:r>
            <a:r>
              <a:rPr lang="es-ES" sz="2100" i="1" dirty="0">
                <a:cs typeface="Courier New" panose="02070309020205020404" pitchFamily="49" charset="0"/>
              </a:rPr>
              <a:t>Java</a:t>
            </a:r>
            <a:r>
              <a:rPr lang="es-ES" sz="2100" dirty="0">
                <a:cs typeface="Courier New" panose="02070309020205020404" pitchFamily="49" charset="0"/>
              </a:rPr>
              <a:t> terminan en ; salvo los cierres del llaves)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426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2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/>
      <p:bldP spid="7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Tipos de datos simples </a:t>
            </a:r>
            <a:endParaRPr lang="es-ES" sz="3200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828332"/>
              </p:ext>
            </p:extLst>
          </p:nvPr>
        </p:nvGraphicFramePr>
        <p:xfrm>
          <a:off x="365110" y="1700808"/>
          <a:ext cx="8352928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dirty="0"/>
                        <a:t>Tipo de datos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dirty="0"/>
                        <a:t>Información representada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dirty="0"/>
                        <a:t>Rango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dirty="0"/>
                        <a:t>Descripción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1" dirty="0"/>
                        <a:t>byte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dirty="0"/>
                        <a:t>Datos enteros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700" dirty="0"/>
                        <a:t>-128 </a:t>
                      </a:r>
                      <a:r>
                        <a:rPr lang="es-ES" sz="1700" dirty="0">
                          <a:sym typeface="Wingdings" panose="05000000000000000000" pitchFamily="2" charset="2"/>
                        </a:rPr>
                        <a:t> +127</a:t>
                      </a:r>
                      <a:endParaRPr lang="es-E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700" dirty="0"/>
                        <a:t>Se utilizan</a:t>
                      </a:r>
                      <a:r>
                        <a:rPr lang="es-ES" sz="1700" baseline="0" dirty="0"/>
                        <a:t> 8 bits (1 byte) para almacenar el dato.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1" dirty="0"/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dirty="0"/>
                        <a:t>Datos enteros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700" dirty="0"/>
                        <a:t>-32768 </a:t>
                      </a:r>
                      <a:r>
                        <a:rPr lang="es-ES" sz="1700" dirty="0">
                          <a:sym typeface="Wingdings" panose="05000000000000000000" pitchFamily="2" charset="2"/>
                        </a:rPr>
                        <a:t>  +32767</a:t>
                      </a:r>
                      <a:endParaRPr lang="es-E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7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Dato de 16 bits de longitud (independientemente de la plataforma).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1" dirty="0" err="1"/>
                        <a:t>int</a:t>
                      </a:r>
                      <a:endParaRPr lang="es-E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Datos enteros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7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-2147483648 ←→ +2147483647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7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Dato de 32 bits de longitud (independientemente de la plataforma).	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1" dirty="0" err="1"/>
                        <a:t>long</a:t>
                      </a:r>
                      <a:endParaRPr lang="es-E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Datos enteros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7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-9223372036854775 808 ←→ +92233720 36854775807 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7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Dato de 64 bits de longitud (independientemente de la plataforma).	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4070281"/>
      </p:ext>
    </p:extLst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Tipos de datos simples</a:t>
            </a:r>
            <a:endParaRPr lang="es-ES" sz="3200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418254"/>
              </p:ext>
            </p:extLst>
          </p:nvPr>
        </p:nvGraphicFramePr>
        <p:xfrm>
          <a:off x="395536" y="1397000"/>
          <a:ext cx="8352928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Tipo de datos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Información representada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Rango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Descripción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sz="2000" b="1" dirty="0" err="1"/>
                        <a:t>char</a:t>
                      </a:r>
                      <a:endParaRPr lang="es-E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Datos enteros</a:t>
                      </a:r>
                      <a:r>
                        <a:rPr lang="es-ES" baseline="0" dirty="0"/>
                        <a:t> y caracteres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←→ 65535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7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Este rango es para representar números en </a:t>
                      </a:r>
                      <a:r>
                        <a:rPr lang="es-ES" sz="17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Unicode</a:t>
                      </a:r>
                      <a:r>
                        <a:rPr lang="es-ES" sz="17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los ASCII se representan con los valores del 0 al 127. ASCII es un subconjunto del juego de caracteres </a:t>
                      </a:r>
                      <a:r>
                        <a:rPr lang="es-ES" sz="17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Unicode</a:t>
                      </a:r>
                      <a:r>
                        <a:rPr lang="es-ES" sz="17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	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sz="2000" b="1" dirty="0" err="1"/>
                        <a:t>float</a:t>
                      </a:r>
                      <a:endParaRPr lang="es-E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Datos en coma</a:t>
                      </a:r>
                      <a:r>
                        <a:rPr lang="es-ES" baseline="0" dirty="0"/>
                        <a:t> flotante de 32 bits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Precisión aproximada de 7 dígitos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7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Dato en coma flotante de 32 bits en formato </a:t>
                      </a:r>
                      <a:r>
                        <a:rPr lang="es-ES" sz="17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IEEE 754 </a:t>
                      </a:r>
                      <a:r>
                        <a:rPr lang="es-ES" sz="17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 bit de signo, 8 para el exponente y 24 para la mantisa)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sz="2000" b="1" dirty="0" err="1"/>
                        <a:t>double</a:t>
                      </a:r>
                      <a:endParaRPr lang="es-E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Datos en coma</a:t>
                      </a:r>
                      <a:r>
                        <a:rPr lang="es-ES" baseline="0" dirty="0"/>
                        <a:t> flotante de 32 bits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Precisión aproximada de 16 dígitos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7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Dato en coma flotante de 64 bits en formato </a:t>
                      </a:r>
                      <a:r>
                        <a:rPr lang="es-ES" sz="17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IEEE 754 </a:t>
                      </a:r>
                      <a:r>
                        <a:rPr lang="es-ES" sz="17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 bit de signo, 11 para el exponente y 52 para la mantisa)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sz="2000" b="1" dirty="0" err="1"/>
                        <a:t>boolean</a:t>
                      </a:r>
                      <a:endParaRPr lang="es-E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Valores booleanos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true/false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7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Utilizado para evaluar si el resultado de una expresión booleanas es verdadero (</a:t>
                      </a:r>
                      <a:r>
                        <a:rPr lang="es-ES" sz="17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s-ES" sz="17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o falso (</a:t>
                      </a:r>
                      <a:r>
                        <a:rPr lang="es-ES" sz="17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es-ES" sz="17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48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Tipos de datos</a:t>
            </a:r>
            <a:endParaRPr lang="es-ES" sz="3200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35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87149BE-4E27-4CC7-8A80-B90E503FA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62" y="1000896"/>
            <a:ext cx="8532440" cy="542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9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Constantes</a:t>
            </a:r>
            <a:endParaRPr lang="es-ES" sz="3200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908720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251520" y="1124744"/>
            <a:ext cx="8640960" cy="5432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100" dirty="0"/>
              <a:t>Las constantes se utilizan en datos que nunca varían (por ejemplo: PI, IVA, etc.). </a:t>
            </a:r>
            <a:r>
              <a:rPr lang="es-E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Utilizando constantes y no variables nos aseguramos de que su valor no va a poder ser modificado nunca.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100" dirty="0"/>
              <a:t>Usar constantes permite centralizar el valor de un dato en una sola línea de código. </a:t>
            </a:r>
            <a:r>
              <a:rPr lang="es-E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Por ejemplo: si se quiere cambiar el valor del IVA, pongamos que es 16, se hará solamente en una línea en vez de si se utiliza el valor 16 en muchas partes del programa. 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100" dirty="0"/>
              <a:t>Las constantes se declaran siguiendo el siguiente formato: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[</a:t>
            </a:r>
            <a:r>
              <a:rPr lang="es-E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s-E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&lt;tipo</a:t>
            </a:r>
            <a:r>
              <a:rPr lang="es-ES" sz="2000" dirty="0">
                <a:solidFill>
                  <a:srgbClr val="0000FF"/>
                </a:solidFill>
                <a:cs typeface="Courier New" panose="02070309020205020404" pitchFamily="49" charset="0"/>
              </a:rPr>
              <a:t> </a:t>
            </a:r>
            <a:r>
              <a:rPr lang="es-E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r>
              <a:rPr lang="es-ES" sz="2000" dirty="0">
                <a:solidFill>
                  <a:srgbClr val="0000FF"/>
                </a:solidFill>
                <a:cs typeface="Courier New" panose="02070309020205020404" pitchFamily="49" charset="0"/>
              </a:rPr>
              <a:t> </a:t>
            </a:r>
            <a:r>
              <a:rPr lang="es-E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datos&gt; &lt;nombre</a:t>
            </a:r>
            <a:r>
              <a:rPr lang="es-ES" sz="2000" dirty="0">
                <a:solidFill>
                  <a:srgbClr val="0000FF"/>
                </a:solidFill>
                <a:cs typeface="Courier New" panose="02070309020205020404" pitchFamily="49" charset="0"/>
              </a:rPr>
              <a:t> </a:t>
            </a:r>
            <a:r>
              <a:rPr lang="es-E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= &lt;valor&gt;;</a:t>
            </a:r>
          </a:p>
          <a:p>
            <a:pPr marL="357188" algn="just">
              <a:spcBef>
                <a:spcPts val="12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Donde el calificador </a:t>
            </a:r>
            <a:r>
              <a:rPr lang="es-ES" sz="2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s-E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identificará que es una constante, la palabra </a:t>
            </a:r>
            <a:r>
              <a:rPr lang="es-ES" sz="2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s-E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 se declara implicará que solo existirá una copia de dicha constante en el programa aunque se declare varias veces, el tipo de datos de la constante seguido del nombre y por último el valor que toma</a:t>
            </a:r>
            <a:r>
              <a:rPr lang="es-ES" sz="2100" dirty="0"/>
              <a:t>.</a:t>
            </a:r>
          </a:p>
          <a:p>
            <a:pPr marL="357188" algn="ctr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s-E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s-E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s-E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PI=3.141592;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269550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Variables</a:t>
            </a:r>
            <a:endParaRPr lang="es-ES" sz="3200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908720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23528" y="1268760"/>
            <a:ext cx="84969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100" dirty="0"/>
              <a:t>Una variable es una zona de memoria donde se puede almacenar información del tipo que desee el programador.</a:t>
            </a:r>
            <a:endParaRPr lang="es-ES" sz="2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755576" y="2256127"/>
            <a:ext cx="7848872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suma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=15; 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variable </a:t>
            </a:r>
            <a:r>
              <a:rPr lang="es-E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miembro de la clase </a:t>
            </a:r>
            <a:endParaRPr lang="es-ES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public static void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(String 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   { </a:t>
            </a:r>
          </a:p>
          <a:p>
            <a:pPr marL="1431925"/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=20, </a:t>
            </a:r>
            <a:r>
              <a:rPr lang="es-E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suma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variables </a:t>
            </a:r>
            <a:r>
              <a:rPr lang="es-E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locales </a:t>
            </a:r>
            <a:endParaRPr lang="es-ES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431925"/>
            <a:r>
              <a:rPr lang="es-E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suma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s-E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1431925"/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(“LA SUMA ES: “ + </a:t>
            </a:r>
            <a:r>
              <a:rPr lang="es-E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suma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2 Rectángulo"/>
          <p:cNvSpPr/>
          <p:nvPr/>
        </p:nvSpPr>
        <p:spPr>
          <a:xfrm>
            <a:off x="755576" y="5301208"/>
            <a:ext cx="799288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rgbClr val="0000CC"/>
              </a:buClr>
            </a:pPr>
            <a:r>
              <a:rPr lang="es-ES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Las variables declaradas en el bloque de la clase como </a:t>
            </a:r>
            <a:r>
              <a:rPr lang="es-ES" sz="21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</a:t>
            </a:r>
            <a:r>
              <a:rPr lang="es-ES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consideran miembros de la clase, mientras que las variables </a:t>
            </a:r>
            <a:r>
              <a:rPr lang="es-ES" sz="21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 </a:t>
            </a:r>
            <a:r>
              <a:rPr lang="es-ES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 </a:t>
            </a:r>
            <a:r>
              <a:rPr lang="es-ES" sz="2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suma</a:t>
            </a:r>
            <a:r>
              <a:rPr lang="es-ES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pertenecen al método </a:t>
            </a:r>
            <a:r>
              <a:rPr lang="es-ES" sz="21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main</a:t>
            </a:r>
            <a:r>
              <a:rPr lang="es-ES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 solo pueden ser utilizados en el mismo. 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819170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  <p:bldP spid="2" grpId="0" animBg="1"/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Variables</a:t>
            </a:r>
            <a:endParaRPr lang="es-ES" sz="3200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908720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" name="2 Rectángulo"/>
          <p:cNvSpPr/>
          <p:nvPr/>
        </p:nvSpPr>
        <p:spPr>
          <a:xfrm>
            <a:off x="359532" y="1064051"/>
            <a:ext cx="8424936" cy="6109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12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200" dirty="0">
                <a:solidFill>
                  <a:srgbClr val="0000FF"/>
                </a:solidFill>
              </a:rPr>
              <a:t>Declaración </a:t>
            </a:r>
          </a:p>
          <a:p>
            <a:pPr marL="628650" lvl="1" indent="-2667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100" dirty="0"/>
              <a:t>Una variable se define especificando el tipo y su nombre.</a:t>
            </a:r>
          </a:p>
          <a:p>
            <a:pPr marL="628650" lvl="1" indent="-2667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100" dirty="0"/>
              <a:t>Se utiliza la palabra </a:t>
            </a:r>
            <a:r>
              <a:rPr lang="es-ES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ES" sz="2100" dirty="0"/>
              <a:t> para indicar la ausencia de un tipo de variable determinado.</a:t>
            </a:r>
          </a:p>
          <a:p>
            <a:pPr marL="628650" lvl="1" indent="-2667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100" dirty="0"/>
              <a:t>Las variables no pueden declararse fuera de una clase. Se declaran dentro de un bloque </a:t>
            </a:r>
            <a:r>
              <a:rPr lang="es-E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(por bloque se entiende el contenido entre las llaves { })</a:t>
            </a:r>
            <a:r>
              <a:rPr lang="es-ES" sz="2100" dirty="0"/>
              <a:t> y son accesibles solo dentro de ese bloque.</a:t>
            </a:r>
          </a:p>
          <a:p>
            <a:pPr marL="628650" lvl="1" indent="-2667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100" dirty="0"/>
              <a:t>Las variables declaradas en el bloque de código de un método son variables que se crean cuando el bloque se declara, y se destruyen cuando finaliza la ejecución de dicho bloque. </a:t>
            </a:r>
          </a:p>
          <a:p>
            <a:pPr marL="628650" lvl="1" indent="-2667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100" dirty="0"/>
              <a:t>Una variable local no puede ser declarada como </a:t>
            </a:r>
            <a:r>
              <a:rPr lang="es-ES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s-ES" sz="2100" dirty="0"/>
              <a:t>.</a:t>
            </a:r>
          </a:p>
          <a:p>
            <a:pPr marL="628650" lvl="1" indent="-2667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100" dirty="0"/>
              <a:t>El nombre que se le da a una variable es muy importante; intenta usar siempre nombres significativos que, de alguna forma, identifiquen el contenido</a:t>
            </a:r>
          </a:p>
          <a:p>
            <a:pPr marL="628650" lvl="1" indent="-2667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endParaRPr lang="es-ES" sz="2100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926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Variables</a:t>
            </a:r>
            <a:endParaRPr lang="es-ES" sz="3200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908720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" name="2 Rectángulo"/>
          <p:cNvSpPr/>
          <p:nvPr/>
        </p:nvSpPr>
        <p:spPr>
          <a:xfrm>
            <a:off x="372412" y="1179306"/>
            <a:ext cx="8424936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18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200" dirty="0">
                <a:solidFill>
                  <a:srgbClr val="0000FF"/>
                </a:solidFill>
              </a:rPr>
              <a:t>Inicialización</a:t>
            </a:r>
          </a:p>
          <a:p>
            <a:pPr marL="628650" lvl="1" indent="-266700" algn="just">
              <a:spcBef>
                <a:spcPts val="600"/>
              </a:spcBef>
              <a:spcAft>
                <a:spcPts val="12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100" dirty="0"/>
              <a:t>Las variables miembros de una clase se inicializan por defecto </a:t>
            </a:r>
            <a:r>
              <a:rPr lang="es-E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(las numéricas con </a:t>
            </a:r>
            <a:r>
              <a:rPr lang="es-ES" sz="2100" i="1" dirty="0">
                <a:solidFill>
                  <a:srgbClr val="0000FF"/>
                </a:solidFill>
              </a:rPr>
              <a:t>0</a:t>
            </a:r>
            <a:r>
              <a:rPr lang="es-E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los caracteres con </a:t>
            </a:r>
            <a:r>
              <a:rPr lang="es-ES" sz="2100" i="1" dirty="0">
                <a:solidFill>
                  <a:srgbClr val="0000FF"/>
                </a:solidFill>
              </a:rPr>
              <a:t>‘\0’</a:t>
            </a:r>
            <a:r>
              <a:rPr lang="es-E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 las referencias a objetos y cadenas con </a:t>
            </a:r>
            <a:r>
              <a:rPr lang="es-ES" sz="2100" i="1" dirty="0" err="1">
                <a:solidFill>
                  <a:srgbClr val="0000FF"/>
                </a:solidFill>
              </a:rPr>
              <a:t>null</a:t>
            </a:r>
            <a:r>
              <a:rPr lang="es-E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s-ES" sz="2100" dirty="0"/>
              <a:t>, mientras que las variables locales no se inicializan por defecto.</a:t>
            </a:r>
          </a:p>
          <a:p>
            <a:pPr marL="342900" indent="-342900" algn="just">
              <a:spcBef>
                <a:spcPts val="12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200" dirty="0">
                <a:solidFill>
                  <a:srgbClr val="0000FF"/>
                </a:solidFill>
              </a:rPr>
              <a:t>Visibilidad</a:t>
            </a:r>
          </a:p>
          <a:p>
            <a:pPr marL="628650" lvl="1" indent="-2667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100" i="1" dirty="0"/>
              <a:t>Visibilidad</a:t>
            </a:r>
            <a:r>
              <a:rPr lang="es-ES" sz="2100" dirty="0"/>
              <a:t> (o </a:t>
            </a:r>
            <a:r>
              <a:rPr lang="es-ES" sz="2100" i="1" dirty="0"/>
              <a:t>ámbito</a:t>
            </a:r>
            <a:r>
              <a:rPr lang="es-ES" sz="2100" dirty="0"/>
              <a:t>) de una variable es la parte del código de una aplicación donde la variable es accesible y puede ser utilizada.</a:t>
            </a:r>
          </a:p>
          <a:p>
            <a:pPr marL="628650" lvl="1" indent="-2667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100" dirty="0"/>
              <a:t>Por regla general, en Java, todas las variables que están dentro de un bloque (entre { y }) son visibles y existen dentro de dicho bloque. Las funciones miembro de una clase, podrán acceder a todas las variables miembro de dicha clase pero no a las variables locales de otra función miembro.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296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Programación</a:t>
            </a:r>
            <a:endParaRPr lang="es-E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95536" y="1340768"/>
            <a:ext cx="835292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algn="just">
              <a:buClr>
                <a:srgbClr val="0000CC"/>
              </a:buClr>
            </a:pPr>
            <a:r>
              <a:rPr lang="es-ES" sz="2000" dirty="0"/>
              <a:t>La programación es el proceso por el cual una persona desarrolla un programa valiéndose de una herramienta que le permita escribir el código (el cual puede estar en uno o varios lenguajes) y de otra que sea capaz de “traducirlo” a lo que se conoce como lenguaje máquina que puede comprender el microprocesador. </a:t>
            </a:r>
          </a:p>
          <a:p>
            <a:pPr marL="358775" algn="just">
              <a:buClr>
                <a:srgbClr val="0000CC"/>
              </a:buClr>
            </a:pPr>
            <a:endParaRPr lang="es-ES" sz="2000" dirty="0"/>
          </a:p>
          <a:p>
            <a:pPr marL="358775" algn="just">
              <a:buClr>
                <a:srgbClr val="0000CC"/>
              </a:buClr>
            </a:pPr>
            <a:r>
              <a:rPr lang="es-ES" sz="2000" dirty="0"/>
              <a:t>Los objetivos a conseguir a la hora de programar software son:</a:t>
            </a:r>
          </a:p>
          <a:p>
            <a:pPr marL="358775" algn="just">
              <a:buClr>
                <a:srgbClr val="0000CC"/>
              </a:buClr>
            </a:pPr>
            <a:endParaRPr lang="es-ES" sz="2000" dirty="0"/>
          </a:p>
          <a:p>
            <a:pPr marL="701675" indent="-342900" algn="just"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000" b="1" dirty="0"/>
              <a:t>Corrección</a:t>
            </a:r>
            <a:r>
              <a:rPr lang="es-ES" sz="2000" dirty="0"/>
              <a:t>: un programa es correcto si hace lo que debe hacer tal y como se estableció en las fases previas a su desarrollo.</a:t>
            </a:r>
          </a:p>
          <a:p>
            <a:pPr marL="701675" indent="-342900" algn="just"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000" b="1" dirty="0"/>
              <a:t>Claridad</a:t>
            </a:r>
            <a:r>
              <a:rPr lang="es-ES" sz="2000" dirty="0"/>
              <a:t>:  un programa debe ser lo más claro y legible posible, para facilitar tanto su desarrollo como su posterior mantenimiento</a:t>
            </a:r>
          </a:p>
          <a:p>
            <a:pPr marL="701675" indent="-342900" algn="just"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000" b="1" dirty="0"/>
              <a:t>Eficiencia</a:t>
            </a:r>
            <a:r>
              <a:rPr lang="es-ES" sz="2000" dirty="0"/>
              <a:t>: un programa debe realizar aquello para lo que fue creado gestionando de la mejor forma posible los recursos que utiliza.</a:t>
            </a:r>
          </a:p>
          <a:p>
            <a:pPr marL="701675" indent="-342900" algn="just"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000" b="1" dirty="0"/>
              <a:t>Portabilidad</a:t>
            </a:r>
            <a:r>
              <a:rPr lang="es-ES" sz="2000" dirty="0"/>
              <a:t>: un programa es portable cuando tiene la capacidad de poder ejecutarse en una plataforma diferente a aquella en la que se desarrolló.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043624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Variables</a:t>
            </a:r>
            <a:endParaRPr lang="es-ES" sz="3200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908720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" name="2 Rectángulo"/>
          <p:cNvSpPr/>
          <p:nvPr/>
        </p:nvSpPr>
        <p:spPr>
          <a:xfrm>
            <a:off x="392177" y="1136055"/>
            <a:ext cx="87844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1200"/>
              </a:spcBef>
              <a:spcAft>
                <a:spcPts val="12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100" dirty="0"/>
              <a:t>Ejemplos de utilización de tipos de datos en la declaración de variables:</a:t>
            </a:r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331569"/>
              </p:ext>
            </p:extLst>
          </p:nvPr>
        </p:nvGraphicFramePr>
        <p:xfrm>
          <a:off x="395536" y="1772816"/>
          <a:ext cx="8352928" cy="463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3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dirty="0"/>
                        <a:t>Tipo de datos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dirty="0"/>
                        <a:t>Código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1" dirty="0"/>
                        <a:t>byte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 a;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1" dirty="0"/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short</a:t>
                      </a:r>
                      <a:r>
                        <a:rPr lang="es-E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b, c=5;</a:t>
                      </a:r>
                      <a:endParaRPr lang="es-E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1" dirty="0" err="1"/>
                        <a:t>int</a:t>
                      </a:r>
                      <a:endParaRPr lang="es-E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d=-25;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e=0xA134;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1" dirty="0" err="1"/>
                        <a:t>long</a:t>
                      </a:r>
                      <a:endParaRPr lang="es-E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s-E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x=2244;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s-E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y=4L; </a:t>
                      </a:r>
                      <a:r>
                        <a:rPr lang="es-ES" sz="16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la letra L en este caso indica Long</a:t>
                      </a:r>
                      <a:endParaRPr lang="es-E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1" dirty="0" err="1"/>
                        <a:t>char</a:t>
                      </a:r>
                      <a:endParaRPr lang="es-E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car1=‘A’; </a:t>
                      </a:r>
                      <a:r>
                        <a:rPr lang="es-E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</a:t>
                      </a:r>
                      <a:r>
                        <a:rPr lang="es-ES" sz="16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car1 y car2 son lo mismo </a:t>
                      </a:r>
                      <a:r>
                        <a:rPr lang="es-E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car2=65;  </a:t>
                      </a:r>
                      <a:r>
                        <a:rPr lang="es-E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</a:t>
                      </a:r>
                      <a:r>
                        <a:rPr lang="es-ES" sz="16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porque el 65 en decimal es la ‘A’</a:t>
                      </a:r>
                      <a:endParaRPr lang="es-E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1" dirty="0" err="1"/>
                        <a:t>float</a:t>
                      </a:r>
                      <a:endParaRPr lang="es-E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pi=3.1416;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s-E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pi=3.1416F; </a:t>
                      </a:r>
                      <a:r>
                        <a:rPr lang="es-ES" sz="16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//la F en este caso indica </a:t>
                      </a:r>
                      <a:r>
                        <a:rPr lang="es-ES" sz="160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s-ES" sz="16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s-E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s-E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medio=1/2F; </a:t>
                      </a:r>
                      <a:r>
                        <a:rPr lang="es-ES" sz="16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0.5 </a:t>
                      </a:r>
                      <a:endParaRPr lang="es-E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1" dirty="0" err="1"/>
                        <a:t>double</a:t>
                      </a:r>
                      <a:endParaRPr lang="es-E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r>
                        <a:rPr lang="es-E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millon</a:t>
                      </a:r>
                      <a:r>
                        <a:rPr lang="es-E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=1e6; </a:t>
                      </a:r>
                      <a:r>
                        <a:rPr lang="es-ES" sz="16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1x10</a:t>
                      </a:r>
                      <a:r>
                        <a:rPr lang="es-ES" sz="1600" baseline="30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medio=1/2D; </a:t>
                      </a:r>
                      <a:r>
                        <a:rPr lang="es-ES" sz="16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0.5, la D indica </a:t>
                      </a:r>
                      <a:r>
                        <a:rPr lang="es-ES" sz="160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endParaRPr lang="es-E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432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Normas de estilo y palabras clave</a:t>
            </a:r>
            <a:endParaRPr lang="es-E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414805" y="1340768"/>
            <a:ext cx="8352928" cy="117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3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rgbClr val="0000FF"/>
                </a:solidFill>
              </a:rPr>
              <a:t>Normas de estilo</a:t>
            </a:r>
          </a:p>
          <a:p>
            <a:pPr marL="358775" algn="just">
              <a:buClr>
                <a:srgbClr val="0000CC"/>
              </a:buClr>
            </a:pPr>
            <a:r>
              <a:rPr lang="es-ES" sz="2200" dirty="0"/>
              <a:t>Las </a:t>
            </a:r>
            <a:r>
              <a:rPr lang="es-ES" sz="2200" b="1" dirty="0"/>
              <a:t>constantes</a:t>
            </a:r>
            <a:r>
              <a:rPr lang="es-ES" sz="2200" dirty="0"/>
              <a:t> se declaran en </a:t>
            </a:r>
            <a:r>
              <a:rPr lang="es-ES" sz="2200" i="1" dirty="0"/>
              <a:t>mayúscula</a:t>
            </a:r>
            <a:r>
              <a:rPr lang="es-ES" sz="2200" dirty="0"/>
              <a:t> mientas que las </a:t>
            </a:r>
            <a:r>
              <a:rPr lang="es-ES" sz="2200" b="1" dirty="0"/>
              <a:t>variables</a:t>
            </a:r>
            <a:r>
              <a:rPr lang="es-ES" sz="2200" dirty="0"/>
              <a:t> se hacen en </a:t>
            </a:r>
            <a:r>
              <a:rPr lang="es-ES" sz="2200" i="1" dirty="0"/>
              <a:t>minúscula</a:t>
            </a:r>
            <a:r>
              <a:rPr lang="es-ES" sz="2200" dirty="0"/>
              <a:t>.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395130" y="2780928"/>
            <a:ext cx="8352928" cy="3439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3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rgbClr val="0000FF"/>
                </a:solidFill>
              </a:rPr>
              <a:t>Palabras reservadas o clave </a:t>
            </a:r>
          </a:p>
          <a:p>
            <a:pPr marL="358775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2200" dirty="0"/>
              <a:t>Las palabras clave son las órdenes del lenguaje de programación. El compilador espera esos identificadores para comprender el programa, compilarlo y poder ejecutarlo. Por lo tanto queda </a:t>
            </a:r>
            <a:r>
              <a:rPr lang="es-ES" sz="2200" b="1" dirty="0"/>
              <a:t>PROHIBIDO</a:t>
            </a:r>
            <a:r>
              <a:rPr lang="es-ES" sz="2200" dirty="0"/>
              <a:t> utilizar palabras clave como </a:t>
            </a:r>
            <a:r>
              <a:rPr lang="es-E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s-ES" sz="2200" dirty="0"/>
              <a:t>, </a:t>
            </a:r>
            <a:r>
              <a:rPr lang="es-E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s-ES" sz="2200" dirty="0"/>
              <a:t>, </a:t>
            </a:r>
            <a:r>
              <a:rPr lang="es-E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s-ES" sz="2200" dirty="0"/>
              <a:t>, </a:t>
            </a:r>
            <a:r>
              <a:rPr lang="es-E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sz="2200" dirty="0"/>
              <a:t>, </a:t>
            </a:r>
            <a:r>
              <a:rPr lang="es-E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s-ES" sz="2200" dirty="0"/>
              <a:t>… utilizadas por el propio Java para nombrar variables dentro de un programa.</a:t>
            </a:r>
          </a:p>
          <a:p>
            <a:pPr marL="358775" algn="just">
              <a:spcBef>
                <a:spcPts val="600"/>
              </a:spcBef>
              <a:buClr>
                <a:srgbClr val="0000CC"/>
              </a:buClr>
            </a:pPr>
            <a:r>
              <a:rPr lang="es-ES" sz="2200" dirty="0"/>
              <a:t>Tampoco se pueden utilizar caracteres especiales para nombrar variables, como </a:t>
            </a: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s-ES" sz="2200" dirty="0"/>
              <a:t>, </a:t>
            </a: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s-ES" sz="2200" dirty="0"/>
              <a:t>, </a:t>
            </a: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ES" sz="2200" dirty="0"/>
              <a:t>…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947206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Enumerados</a:t>
            </a:r>
            <a:endParaRPr lang="es-E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395130" y="1213733"/>
            <a:ext cx="8352928" cy="516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3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rgbClr val="0000FF"/>
                </a:solidFill>
              </a:rPr>
              <a:t>Los enumerados son conjuntos de valores constantes para los que no existe un tipo predefinido</a:t>
            </a:r>
          </a:p>
          <a:p>
            <a:pPr lvl="1" algn="just">
              <a:spcAft>
                <a:spcPts val="300"/>
              </a:spcAft>
              <a:buClr>
                <a:srgbClr val="0000CC"/>
              </a:buClr>
            </a:pPr>
            <a:r>
              <a:rPr lang="es-ES" sz="2400" dirty="0"/>
              <a:t>Por ejemplo, no existe ningún tipo predefinido para representar los días de la semana, las estaciones, etc.</a:t>
            </a:r>
          </a:p>
          <a:p>
            <a:pPr lvl="1" algn="just">
              <a:spcAft>
                <a:spcPts val="300"/>
              </a:spcAft>
              <a:buClr>
                <a:srgbClr val="0000CC"/>
              </a:buClr>
            </a:pPr>
            <a:r>
              <a:rPr lang="es-ES" sz="2400" dirty="0"/>
              <a:t>Para definir un tipo enumerado con sus valores se haría de la siguiente forma:</a:t>
            </a:r>
          </a:p>
          <a:p>
            <a:pPr lvl="2" algn="just">
              <a:spcAft>
                <a:spcPts val="300"/>
              </a:spcAft>
              <a:buClr>
                <a:srgbClr val="0000CC"/>
              </a:buClr>
            </a:pPr>
            <a:r>
              <a:rPr lang="es-ES" sz="2400" dirty="0" err="1"/>
              <a:t>enum</a:t>
            </a:r>
            <a:r>
              <a:rPr lang="es-ES" sz="2400" dirty="0"/>
              <a:t> </a:t>
            </a:r>
            <a:r>
              <a:rPr lang="es-ES" sz="2400" dirty="0" err="1"/>
              <a:t>DíaSemana</a:t>
            </a:r>
            <a:r>
              <a:rPr lang="es-ES" sz="2400" dirty="0"/>
              <a:t> {LUNES, MARTES, MIÉRCOLES, JUEVES, VIERNES, SABADO, DOMINGO}</a:t>
            </a:r>
          </a:p>
          <a:p>
            <a:pPr lvl="1" algn="just">
              <a:spcAft>
                <a:spcPts val="300"/>
              </a:spcAft>
              <a:buClr>
                <a:srgbClr val="0000CC"/>
              </a:buClr>
            </a:pPr>
            <a:r>
              <a:rPr lang="es-ES" sz="2400" dirty="0"/>
              <a:t>	</a:t>
            </a:r>
          </a:p>
          <a:p>
            <a:pPr lvl="1" algn="just">
              <a:spcAft>
                <a:spcPts val="300"/>
              </a:spcAft>
              <a:buClr>
                <a:srgbClr val="0000CC"/>
              </a:buClr>
            </a:pPr>
            <a:r>
              <a:rPr lang="es-ES" sz="2400" dirty="0"/>
              <a:t>	</a:t>
            </a:r>
            <a:r>
              <a:rPr lang="es-ES" sz="2400" dirty="0" err="1"/>
              <a:t>enum</a:t>
            </a:r>
            <a:r>
              <a:rPr lang="es-ES" sz="2400" dirty="0"/>
              <a:t> </a:t>
            </a:r>
            <a:r>
              <a:rPr lang="es-ES" sz="2400" dirty="0" err="1"/>
              <a:t>TurnoDeClase</a:t>
            </a:r>
            <a:r>
              <a:rPr lang="es-ES" sz="2400" dirty="0"/>
              <a:t> {MAÑANA, TARDE}</a:t>
            </a:r>
          </a:p>
          <a:p>
            <a:pPr lvl="1" algn="just">
              <a:spcAft>
                <a:spcPts val="300"/>
              </a:spcAft>
              <a:buClr>
                <a:srgbClr val="0000CC"/>
              </a:buClr>
            </a:pPr>
            <a:endParaRPr lang="es-ES" sz="2400" dirty="0"/>
          </a:p>
          <a:p>
            <a:pPr lvl="2" algn="just">
              <a:spcAft>
                <a:spcPts val="300"/>
              </a:spcAft>
              <a:buClr>
                <a:srgbClr val="0000CC"/>
              </a:buClr>
            </a:pPr>
            <a:r>
              <a:rPr lang="es-ES" sz="2400" dirty="0" err="1"/>
              <a:t>enum</a:t>
            </a:r>
            <a:r>
              <a:rPr lang="es-ES" sz="2400" dirty="0"/>
              <a:t> </a:t>
            </a:r>
            <a:r>
              <a:rPr lang="es-ES" sz="2400" dirty="0" err="1"/>
              <a:t>TipoDeClase</a:t>
            </a:r>
            <a:r>
              <a:rPr lang="es-ES" sz="2400" dirty="0"/>
              <a:t> {TEORIA, LABORATORIO, SEMINARIO, CHARLA,EXPERIMENTO}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42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018824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Enumerados</a:t>
            </a:r>
            <a:endParaRPr lang="es-E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43</a:t>
            </a:fld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C231255-68AE-46BB-B019-B6A8A19B1E90}"/>
              </a:ext>
            </a:extLst>
          </p:cNvPr>
          <p:cNvSpPr txBox="1"/>
          <p:nvPr/>
        </p:nvSpPr>
        <p:spPr>
          <a:xfrm>
            <a:off x="179512" y="1443841"/>
            <a:ext cx="896448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8872" indent="0">
              <a:buNone/>
            </a:pPr>
            <a:r>
              <a:rPr lang="es-ES" sz="2000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E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E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u="sng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Dias</a:t>
            </a:r>
            <a:r>
              <a:rPr lang="es-ES" sz="2000" b="1" u="sng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18872" indent="0">
              <a:buNone/>
            </a:pPr>
            <a:r>
              <a:rPr lang="es-E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2000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E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s-E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DíaSemana</a:t>
            </a:r>
            <a:r>
              <a:rPr lang="es-E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s-ES" sz="2000" b="1" i="1" dirty="0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LUNES</a:t>
            </a:r>
            <a:r>
              <a:rPr lang="es-ES" sz="20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2000" b="1" i="1" dirty="0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MARTES</a:t>
            </a:r>
            <a:r>
              <a:rPr lang="es-ES" sz="20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2000" b="1" i="1" dirty="0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MIÉRCOLES</a:t>
            </a:r>
            <a:r>
              <a:rPr lang="es-ES" sz="20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		</a:t>
            </a:r>
            <a:r>
              <a:rPr lang="es-ES" sz="2000" b="1" i="1" dirty="0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JUEVES</a:t>
            </a:r>
            <a:r>
              <a:rPr lang="es-ES" sz="20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2000" b="1" i="1" dirty="0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VIERNES</a:t>
            </a:r>
            <a:r>
              <a:rPr lang="es-ES" sz="20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2000" b="1" i="1" dirty="0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SABADO</a:t>
            </a:r>
            <a:r>
              <a:rPr lang="es-ES" sz="20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2000" b="1" i="1" dirty="0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DOMINGO</a:t>
            </a:r>
            <a:r>
              <a:rPr lang="es-ES" sz="20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18872" indent="0">
              <a:buNone/>
            </a:pPr>
            <a:endParaRPr lang="es-ES" sz="2000" b="1" i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s-E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2000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E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s-E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E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E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E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s-ES" sz="2000" b="1" dirty="0" err="1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s-E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118872" indent="0">
              <a:buNone/>
            </a:pPr>
            <a:endParaRPr lang="es-E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s-E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s-E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DíaSemana</a:t>
            </a:r>
            <a:r>
              <a:rPr lang="es-E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hoy</a:t>
            </a:r>
            <a:r>
              <a:rPr lang="es-E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DíaSemana.</a:t>
            </a:r>
            <a:r>
              <a:rPr lang="es-ES" sz="2000" b="1" i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JUEVES</a:t>
            </a:r>
            <a:r>
              <a:rPr lang="es-ES" sz="20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18872" indent="0">
              <a:buNone/>
            </a:pPr>
            <a:r>
              <a:rPr lang="es-E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s-E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DíaSemana</a:t>
            </a:r>
            <a:r>
              <a:rPr lang="es-E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último</a:t>
            </a:r>
            <a:r>
              <a:rPr lang="es-E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DíaSemana.</a:t>
            </a:r>
            <a:r>
              <a:rPr lang="es-ES" sz="2000" b="1" i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DOMINGO</a:t>
            </a:r>
            <a:r>
              <a:rPr lang="es-ES" sz="20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18872" indent="0">
              <a:buNone/>
            </a:pPr>
            <a:r>
              <a:rPr lang="es-E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s-E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s-ES" sz="2000" b="1" i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s-ES" sz="2000" b="1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s-ES" sz="20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000" b="1" i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"Hoy es "</a:t>
            </a:r>
            <a:r>
              <a:rPr lang="es-ES" sz="20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s-ES" sz="2000" b="1" i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hoy</a:t>
            </a:r>
            <a:r>
              <a:rPr lang="es-ES" sz="20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18872" indent="0">
              <a:buNone/>
            </a:pPr>
            <a:r>
              <a:rPr lang="es-E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s-E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s-ES" sz="2000" b="1" i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s-ES" sz="2000" b="1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s-ES" sz="20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000" b="1" i="1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"El ultimo día es "</a:t>
            </a:r>
            <a:r>
              <a:rPr lang="es-ES" sz="20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  <a:r>
              <a:rPr lang="es-ES" sz="2000" b="1" i="1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último</a:t>
            </a:r>
            <a:r>
              <a:rPr lang="es-ES" sz="20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18872" indent="0">
              <a:buNone/>
            </a:pPr>
            <a:endParaRPr lang="es-ES" sz="2000" b="1" i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s-ES" sz="20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18872" indent="0">
              <a:buNone/>
            </a:pPr>
            <a:r>
              <a:rPr lang="es-ES" sz="20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20828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Operadores y expresiones</a:t>
            </a:r>
            <a:endParaRPr lang="es-ES" sz="3200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95536" y="1340768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400" b="1" dirty="0"/>
              <a:t>Operadores aritméticos</a:t>
            </a: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121207"/>
              </p:ext>
            </p:extLst>
          </p:nvPr>
        </p:nvGraphicFramePr>
        <p:xfrm>
          <a:off x="1643844" y="1988840"/>
          <a:ext cx="5856312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2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9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47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Operación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Uso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Suma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s-ES" sz="20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b</a:t>
                      </a:r>
                      <a:endParaRPr lang="es-E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Resta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s-ES" sz="20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 b</a:t>
                      </a:r>
                      <a:endParaRPr lang="es-E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Multiplicación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s-ES" sz="20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 b</a:t>
                      </a:r>
                      <a:endParaRPr lang="es-E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División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s-ES" sz="20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 b</a:t>
                      </a:r>
                      <a:endParaRPr lang="es-E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Módulo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s-ES" sz="20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 b</a:t>
                      </a:r>
                      <a:endParaRPr lang="es-E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395536" y="4725144"/>
            <a:ext cx="8352928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algn="just">
              <a:buClr>
                <a:srgbClr val="0000CC"/>
              </a:buClr>
            </a:pPr>
            <a:r>
              <a:rPr lang="es-ES" sz="2400" dirty="0"/>
              <a:t>Ejemplos:    </a:t>
            </a:r>
            <a:r>
              <a:rPr lang="es-E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a=2, b;</a:t>
            </a:r>
          </a:p>
          <a:p>
            <a:pPr marL="361950" algn="just">
              <a:buClr>
                <a:srgbClr val="0000CC"/>
              </a:buClr>
            </a:pP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b=a*a;		</a:t>
            </a:r>
            <a:r>
              <a:rPr lang="es-ES" sz="19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b=4</a:t>
            </a:r>
          </a:p>
          <a:p>
            <a:pPr marL="361950" algn="just">
              <a:buClr>
                <a:srgbClr val="0000CC"/>
              </a:buClr>
            </a:pP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b=b-a;		</a:t>
            </a:r>
            <a:r>
              <a:rPr lang="es-ES" sz="19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b=2</a:t>
            </a:r>
          </a:p>
          <a:p>
            <a:pPr marL="361950" algn="just">
              <a:buClr>
                <a:srgbClr val="0000CC"/>
              </a:buClr>
            </a:pP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b=b+a+10;	</a:t>
            </a:r>
            <a:r>
              <a:rPr lang="es-ES" sz="19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b=14</a:t>
            </a:r>
          </a:p>
          <a:p>
            <a:pPr marL="361950" algn="just">
              <a:buClr>
                <a:srgbClr val="0000CC"/>
              </a:buClr>
            </a:pP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b=b/a;		</a:t>
            </a:r>
            <a:r>
              <a:rPr lang="es-ES" sz="19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b=7</a:t>
            </a:r>
          </a:p>
          <a:p>
            <a:pPr marL="361950" algn="just">
              <a:buClr>
                <a:srgbClr val="0000CC"/>
              </a:buClr>
            </a:pP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b=</a:t>
            </a:r>
            <a:r>
              <a:rPr lang="es-E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b%a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;		</a:t>
            </a:r>
            <a:r>
              <a:rPr lang="es-ES" sz="19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b=1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44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664025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  <p:bldP spid="7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Operadores y expresiones</a:t>
            </a:r>
            <a:endParaRPr lang="es-ES" sz="3200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95536" y="1552135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400" b="1" dirty="0"/>
              <a:t>Operadores relacionales</a:t>
            </a: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493240"/>
              </p:ext>
            </p:extLst>
          </p:nvPr>
        </p:nvGraphicFramePr>
        <p:xfrm>
          <a:off x="1187624" y="2492896"/>
          <a:ext cx="6768752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Operación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Uso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s-ES" sz="2000" dirty="0"/>
                        <a:t> menor que </a:t>
                      </a:r>
                      <a:r>
                        <a:rPr lang="es-E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s-ES" sz="20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 b</a:t>
                      </a:r>
                      <a:endParaRPr lang="es-E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s-ES" sz="2000" dirty="0"/>
                        <a:t> mayor que </a:t>
                      </a:r>
                      <a:r>
                        <a:rPr lang="es-E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s-ES" sz="20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&gt; b</a:t>
                      </a:r>
                      <a:endParaRPr lang="es-E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s-ES" sz="2000" dirty="0"/>
                        <a:t> menor o igual que </a:t>
                      </a:r>
                      <a:r>
                        <a:rPr lang="es-E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s-ES" sz="20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&lt;= b</a:t>
                      </a:r>
                      <a:endParaRPr lang="es-E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s-ES" sz="2000" dirty="0"/>
                        <a:t> mayor o igual que </a:t>
                      </a:r>
                      <a:r>
                        <a:rPr lang="es-E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s-ES" sz="20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&gt;= b</a:t>
                      </a:r>
                      <a:endParaRPr lang="es-E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s-ES" sz="2000" dirty="0"/>
                        <a:t> igual que </a:t>
                      </a:r>
                      <a:r>
                        <a:rPr lang="es-E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s-ES" sz="20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b</a:t>
                      </a:r>
                      <a:endParaRPr lang="es-E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s-ES" sz="2000" dirty="0"/>
                        <a:t> distinto que </a:t>
                      </a:r>
                      <a:r>
                        <a:rPr lang="es-E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s-ES" sz="20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!= b</a:t>
                      </a:r>
                      <a:endParaRPr lang="es-E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45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548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Operadores y expresiones</a:t>
            </a:r>
            <a:endParaRPr lang="es-ES" sz="3200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95536" y="1552135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400" b="1" dirty="0"/>
              <a:t>Operadores relacionales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395536" y="2204864"/>
            <a:ext cx="8352928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2400" dirty="0"/>
              <a:t>Ejemplos:    </a:t>
            </a:r>
          </a:p>
          <a:p>
            <a:pPr marL="36195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a=2, b=5;</a:t>
            </a:r>
          </a:p>
          <a:p>
            <a:pPr marL="36195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res;</a:t>
            </a:r>
          </a:p>
          <a:p>
            <a:pPr marL="36195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res=</a:t>
            </a:r>
            <a:r>
              <a:rPr lang="es-ES" sz="19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a&gt;b</a:t>
            </a:r>
            <a:r>
              <a:rPr lang="es-ES" sz="19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;		</a:t>
            </a:r>
            <a:r>
              <a:rPr lang="es-ES" sz="19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res=false</a:t>
            </a:r>
          </a:p>
          <a:p>
            <a:pPr marL="36195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res=</a:t>
            </a:r>
            <a:r>
              <a:rPr lang="es-ES" sz="19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a&lt;b</a:t>
            </a:r>
            <a:r>
              <a:rPr lang="es-ES" sz="19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;		</a:t>
            </a:r>
            <a:r>
              <a:rPr lang="es-ES" sz="19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res=true</a:t>
            </a:r>
          </a:p>
          <a:p>
            <a:pPr marL="36195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res=</a:t>
            </a:r>
            <a:r>
              <a:rPr lang="es-ES" sz="19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a&gt;=b</a:t>
            </a:r>
            <a:r>
              <a:rPr lang="es-ES" sz="19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;		</a:t>
            </a:r>
            <a:r>
              <a:rPr lang="es-ES" sz="19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res=false</a:t>
            </a:r>
          </a:p>
          <a:p>
            <a:pPr marL="36195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res=</a:t>
            </a:r>
            <a:r>
              <a:rPr lang="es-ES" sz="19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a&lt;=b</a:t>
            </a:r>
            <a:r>
              <a:rPr lang="es-ES" sz="19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;		</a:t>
            </a:r>
            <a:r>
              <a:rPr lang="es-ES" sz="19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res=true</a:t>
            </a:r>
          </a:p>
          <a:p>
            <a:pPr marL="36195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res=</a:t>
            </a:r>
            <a:r>
              <a:rPr lang="es-ES" sz="19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a==b</a:t>
            </a:r>
            <a:r>
              <a:rPr lang="es-ES" sz="19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;		</a:t>
            </a:r>
            <a:r>
              <a:rPr lang="es-ES" sz="19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res=false</a:t>
            </a:r>
          </a:p>
          <a:p>
            <a:pPr marL="36195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res=</a:t>
            </a:r>
            <a:r>
              <a:rPr lang="es-ES" sz="19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a!=b</a:t>
            </a:r>
            <a:r>
              <a:rPr lang="es-ES" sz="19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;		</a:t>
            </a:r>
            <a:r>
              <a:rPr lang="es-ES" sz="19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res=true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46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9069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Operadores y expresiones</a:t>
            </a:r>
            <a:endParaRPr lang="es-ES" sz="3200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95536" y="1340768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400" b="1" dirty="0"/>
              <a:t>Operadores lógicos</a:t>
            </a: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1191"/>
              </p:ext>
            </p:extLst>
          </p:nvPr>
        </p:nvGraphicFramePr>
        <p:xfrm>
          <a:off x="539552" y="2204864"/>
          <a:ext cx="8208912" cy="4120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2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3227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dirty="0"/>
                        <a:t>Operación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dirty="0"/>
                        <a:t>Operador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dirty="0"/>
                        <a:t>Uso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828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dirty="0">
                          <a:latin typeface="+mn-lt"/>
                          <a:cs typeface="+mn-cs"/>
                        </a:rPr>
                        <a:t>A</a:t>
                      </a:r>
                      <a:r>
                        <a:rPr lang="es-ES" sz="1800" baseline="0" dirty="0">
                          <a:latin typeface="+mn-lt"/>
                          <a:cs typeface="+mn-cs"/>
                        </a:rPr>
                        <a:t> </a:t>
                      </a:r>
                      <a:r>
                        <a:rPr lang="es-ES" sz="1600" b="1" baseline="0" dirty="0">
                          <a:latin typeface="+mn-lt"/>
                          <a:cs typeface="+mn-cs"/>
                        </a:rPr>
                        <a:t>AND</a:t>
                      </a:r>
                      <a:r>
                        <a:rPr lang="es-ES" sz="1800" baseline="0" dirty="0">
                          <a:latin typeface="+mn-lt"/>
                          <a:cs typeface="+mn-cs"/>
                        </a:rPr>
                        <a:t> B</a:t>
                      </a: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+mn-cs"/>
                        </a:rPr>
                        <a:t>El resultado será TRUE si ambos operandos son TRUE y FALSE en caso contrario </a:t>
                      </a:r>
                      <a:endParaRPr lang="es-ES" sz="2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&amp;&amp;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s-ES" sz="18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&amp;&amp;</a:t>
                      </a:r>
                      <a:r>
                        <a:rPr lang="es-ES" sz="18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</a:t>
                      </a:r>
                      <a:endParaRPr lang="es-E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82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latin typeface="+mn-lt"/>
                          <a:cs typeface="+mn-cs"/>
                        </a:rPr>
                        <a:t>A</a:t>
                      </a:r>
                      <a:r>
                        <a:rPr lang="es-ES" sz="1800" baseline="0" dirty="0">
                          <a:latin typeface="+mn-lt"/>
                          <a:cs typeface="+mn-cs"/>
                        </a:rPr>
                        <a:t> </a:t>
                      </a:r>
                      <a:r>
                        <a:rPr lang="es-ES" sz="1600" b="1" baseline="0" dirty="0">
                          <a:latin typeface="+mn-lt"/>
                          <a:cs typeface="+mn-cs"/>
                        </a:rPr>
                        <a:t>OR </a:t>
                      </a:r>
                      <a:r>
                        <a:rPr lang="es-ES" sz="1800" baseline="0" dirty="0">
                          <a:latin typeface="+mn-lt"/>
                          <a:cs typeface="+mn-cs"/>
                        </a:rPr>
                        <a:t>B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+mn-cs"/>
                        </a:rPr>
                        <a:t>El resultado será FALSE si ambos operandos son FALSE y TRUE en caso contrario </a:t>
                      </a:r>
                      <a:endParaRPr lang="es-ES" sz="2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||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s-ES" sz="18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||</a:t>
                      </a:r>
                      <a:r>
                        <a:rPr lang="es-ES" sz="18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</a:t>
                      </a:r>
                      <a:endParaRPr lang="es-E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828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b="1" baseline="0" dirty="0">
                          <a:latin typeface="+mn-lt"/>
                          <a:cs typeface="+mn-cs"/>
                        </a:rPr>
                        <a:t>NOT </a:t>
                      </a:r>
                      <a:r>
                        <a:rPr lang="es-ES" sz="1800" baseline="0" dirty="0">
                          <a:latin typeface="+mn-lt"/>
                          <a:cs typeface="+mn-cs"/>
                        </a:rPr>
                        <a:t>A </a:t>
                      </a: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+mn-cs"/>
                        </a:rPr>
                        <a:t>Si el operando es TRUE, el resultado es FALSE;           si el operando es FALSE, el resultado es TRUE</a:t>
                      </a:r>
                      <a:endParaRPr lang="es-ES" sz="2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</a:t>
                      </a:r>
                      <a:r>
                        <a:rPr lang="es-E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82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latin typeface="+mn-lt"/>
                          <a:cs typeface="+mn-cs"/>
                        </a:rPr>
                        <a:t>A</a:t>
                      </a:r>
                      <a:r>
                        <a:rPr lang="es-ES" sz="1800" baseline="0" dirty="0">
                          <a:latin typeface="+mn-lt"/>
                          <a:cs typeface="+mn-cs"/>
                        </a:rPr>
                        <a:t> </a:t>
                      </a:r>
                      <a:r>
                        <a:rPr lang="es-ES" sz="1600" b="1" baseline="0" dirty="0">
                          <a:latin typeface="+mn-lt"/>
                          <a:cs typeface="+mn-cs"/>
                        </a:rPr>
                        <a:t>XOR </a:t>
                      </a:r>
                      <a:r>
                        <a:rPr lang="es-ES" sz="1800" baseline="0" dirty="0">
                          <a:latin typeface="+mn-lt"/>
                          <a:cs typeface="+mn-cs"/>
                        </a:rPr>
                        <a:t>B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+mn-cs"/>
                        </a:rPr>
                        <a:t>El resultado será TRUE si un operando es TRUE y el otro es FALSE, y FALSE en caso contrario</a:t>
                      </a:r>
                      <a:endParaRPr lang="es-ES" sz="2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^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s-ES" sz="18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^</a:t>
                      </a:r>
                      <a:r>
                        <a:rPr lang="es-ES" sz="18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</a:t>
                      </a:r>
                      <a:endParaRPr lang="es-E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47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985893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Operadores y expresiones</a:t>
            </a:r>
            <a:endParaRPr lang="es-ES" sz="3200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95536" y="1340768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400" b="1" dirty="0"/>
              <a:t>Operadores lógicos</a:t>
            </a: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780503"/>
              </p:ext>
            </p:extLst>
          </p:nvPr>
        </p:nvGraphicFramePr>
        <p:xfrm>
          <a:off x="1547664" y="2060848"/>
          <a:ext cx="633670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1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61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61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61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+mn-lt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s-ES" sz="1800" baseline="0" dirty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800" b="1" baseline="0" dirty="0">
                          <a:latin typeface="+mn-lt"/>
                          <a:cs typeface="Courier New" panose="02070309020205020404" pitchFamily="49" charset="0"/>
                        </a:rPr>
                        <a:t>&amp;&amp;</a:t>
                      </a:r>
                      <a:r>
                        <a:rPr lang="es-ES" sz="1800" baseline="0" dirty="0">
                          <a:latin typeface="+mn-lt"/>
                          <a:cs typeface="Courier New" panose="02070309020205020404" pitchFamily="49" charset="0"/>
                        </a:rPr>
                        <a:t> B</a:t>
                      </a:r>
                      <a:endParaRPr lang="es-ES" sz="18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+mn-lt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s-ES" sz="1800" baseline="0" dirty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800" b="1" baseline="0" dirty="0">
                          <a:latin typeface="+mn-lt"/>
                          <a:cs typeface="Courier New" panose="02070309020205020404" pitchFamily="49" charset="0"/>
                        </a:rPr>
                        <a:t>||</a:t>
                      </a:r>
                      <a:r>
                        <a:rPr lang="es-ES" sz="1800" baseline="0" dirty="0">
                          <a:latin typeface="+mn-lt"/>
                          <a:cs typeface="Courier New" panose="02070309020205020404" pitchFamily="49" charset="0"/>
                        </a:rPr>
                        <a:t> B</a:t>
                      </a:r>
                      <a:endParaRPr lang="es-ES" sz="18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+mn-lt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s-ES" sz="1800" baseline="0" dirty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800" b="1" baseline="0" dirty="0">
                          <a:latin typeface="+mn-lt"/>
                          <a:cs typeface="Courier New" panose="02070309020205020404" pitchFamily="49" charset="0"/>
                        </a:rPr>
                        <a:t>^</a:t>
                      </a:r>
                      <a:r>
                        <a:rPr lang="es-ES" sz="1800" baseline="0" dirty="0">
                          <a:latin typeface="+mn-lt"/>
                          <a:cs typeface="Courier New" panose="02070309020205020404" pitchFamily="49" charset="0"/>
                        </a:rPr>
                        <a:t> B</a:t>
                      </a:r>
                      <a:endParaRPr lang="es-ES" sz="18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latin typeface="+mn-lt"/>
                          <a:cs typeface="Courier New" panose="02070309020205020404" pitchFamily="49" charset="0"/>
                        </a:rPr>
                        <a:t>!</a:t>
                      </a:r>
                      <a:r>
                        <a:rPr lang="es-ES" sz="1800" dirty="0">
                          <a:latin typeface="+mn-lt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solidFill>
                            <a:schemeClr val="tx1"/>
                          </a:solidFill>
                          <a:latin typeface="+mn-lt"/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solidFill>
                            <a:schemeClr val="tx1"/>
                          </a:solidFill>
                          <a:latin typeface="+mn-lt"/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solidFill>
                            <a:schemeClr val="tx1"/>
                          </a:solidFill>
                          <a:latin typeface="+mn-lt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solidFill>
                            <a:schemeClr val="tx1"/>
                          </a:solidFill>
                          <a:latin typeface="+mn-lt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solidFill>
                            <a:schemeClr val="tx1"/>
                          </a:solidFill>
                          <a:latin typeface="+mn-lt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7 CuadroTexto"/>
          <p:cNvSpPr txBox="1"/>
          <p:nvPr/>
        </p:nvSpPr>
        <p:spPr>
          <a:xfrm>
            <a:off x="398730" y="4509120"/>
            <a:ext cx="834973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algn="just">
              <a:buClr>
                <a:srgbClr val="0000CC"/>
              </a:buClr>
            </a:pPr>
            <a:r>
              <a:rPr lang="es-ES" sz="2400" dirty="0"/>
              <a:t>Ejemplos:     </a:t>
            </a:r>
          </a:p>
          <a:p>
            <a:pPr marL="361950" algn="just">
              <a:buClr>
                <a:srgbClr val="0000CC"/>
              </a:buClr>
            </a:pP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x=2, y=5;</a:t>
            </a:r>
          </a:p>
          <a:p>
            <a:pPr marL="361950" algn="just">
              <a:buClr>
                <a:srgbClr val="0000CC"/>
              </a:buClr>
            </a:pP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res;</a:t>
            </a:r>
          </a:p>
          <a:p>
            <a:pPr marL="361950" algn="just">
              <a:buClr>
                <a:srgbClr val="0000CC"/>
              </a:buClr>
            </a:pP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res=x&gt;y &amp;&amp; x&gt;=y;  	   </a:t>
            </a:r>
            <a:r>
              <a:rPr lang="es-ES" sz="19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res=false</a:t>
            </a:r>
          </a:p>
          <a:p>
            <a:pPr marL="361950" algn="just">
              <a:buClr>
                <a:srgbClr val="0000CC"/>
              </a:buClr>
            </a:pP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res=x&lt;y &amp;&amp; x&lt;=y;  	   </a:t>
            </a:r>
            <a:r>
              <a:rPr lang="es-ES" sz="19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res=true</a:t>
            </a:r>
          </a:p>
          <a:p>
            <a:pPr marL="361950" algn="just">
              <a:buClr>
                <a:srgbClr val="0000CC"/>
              </a:buClr>
            </a:pP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res=!(x&lt;y || x!=y);   </a:t>
            </a:r>
            <a:r>
              <a:rPr lang="es-ES" sz="19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res=false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48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862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Operadores y expresiones</a:t>
            </a:r>
            <a:endParaRPr lang="es-ES" sz="3200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95536" y="1340768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400" b="1" dirty="0"/>
              <a:t>Operadores de asignación</a:t>
            </a: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561463"/>
              </p:ext>
            </p:extLst>
          </p:nvPr>
        </p:nvGraphicFramePr>
        <p:xfrm>
          <a:off x="395536" y="1988840"/>
          <a:ext cx="8352927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6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84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Operación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Uso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Expresión equivalente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Asignación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a=b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Suma y asignación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s-ES" sz="20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+= b</a:t>
                      </a:r>
                      <a:endParaRPr lang="es-E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a=</a:t>
                      </a:r>
                      <a:r>
                        <a:rPr lang="es-E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a+b</a:t>
                      </a:r>
                      <a:endParaRPr lang="es-E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Resta y asignación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s-ES" sz="20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–= b</a:t>
                      </a:r>
                      <a:endParaRPr lang="es-E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a=a-b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Multiplicación y asignación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s-ES" sz="20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*= b</a:t>
                      </a:r>
                      <a:endParaRPr lang="es-E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a=a*b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División y asignación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s-ES" sz="20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/= b</a:t>
                      </a:r>
                      <a:endParaRPr lang="es-E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a=a/b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Módulo y asignación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s-ES" sz="20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%= b</a:t>
                      </a:r>
                      <a:endParaRPr lang="es-E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a=</a:t>
                      </a:r>
                      <a:r>
                        <a:rPr lang="es-E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a%b</a:t>
                      </a:r>
                      <a:endParaRPr lang="es-E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395536" y="4941168"/>
            <a:ext cx="835292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algn="just">
              <a:buClr>
                <a:srgbClr val="0000CC"/>
              </a:buClr>
            </a:pPr>
            <a:r>
              <a:rPr lang="es-ES" sz="2400" dirty="0"/>
              <a:t>Ejemplo:     </a:t>
            </a:r>
          </a:p>
          <a:p>
            <a:pPr marL="361950" algn="just">
              <a:buClr>
                <a:srgbClr val="0000CC"/>
              </a:buClr>
            </a:pP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=5;</a:t>
            </a:r>
          </a:p>
          <a:p>
            <a:pPr marL="361950" algn="just">
              <a:buClr>
                <a:srgbClr val="0000CC"/>
              </a:buClr>
            </a:pP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+=5;    </a:t>
            </a:r>
            <a:r>
              <a:rPr lang="es-ES" sz="19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s-ES" sz="19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s-ES" sz="19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=10, equivale a </a:t>
            </a:r>
            <a:r>
              <a:rPr lang="es-ES" sz="19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s-ES" sz="19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=num+5</a:t>
            </a:r>
          </a:p>
          <a:p>
            <a:pPr marL="361950" algn="just">
              <a:buClr>
                <a:srgbClr val="0000CC"/>
              </a:buClr>
            </a:pP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*=2;    </a:t>
            </a:r>
            <a:r>
              <a:rPr lang="es-ES" sz="19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s-ES" sz="19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s-ES" sz="19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=20, equivale a </a:t>
            </a:r>
            <a:r>
              <a:rPr lang="es-ES" sz="19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s-ES" sz="19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sz="19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s-ES" sz="19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*2</a:t>
            </a:r>
          </a:p>
          <a:p>
            <a:pPr marL="361950" algn="just">
              <a:buClr>
                <a:srgbClr val="0000CC"/>
              </a:buClr>
            </a:pP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es-ES" sz="19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49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04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Algoritmos</a:t>
            </a:r>
            <a:endParaRPr lang="es-E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95536" y="1340768"/>
            <a:ext cx="8352928" cy="5101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3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rgbClr val="0070C0"/>
                </a:solidFill>
              </a:rPr>
              <a:t>¿Qué es un </a:t>
            </a:r>
            <a:r>
              <a:rPr lang="es-ES" sz="2400" b="1" i="1" dirty="0">
                <a:solidFill>
                  <a:srgbClr val="0070C0"/>
                </a:solidFill>
              </a:rPr>
              <a:t>algoritmo</a:t>
            </a:r>
            <a:r>
              <a:rPr lang="es-ES" sz="2400" dirty="0">
                <a:solidFill>
                  <a:srgbClr val="0070C0"/>
                </a:solidFill>
              </a:rPr>
              <a:t>?</a:t>
            </a:r>
          </a:p>
          <a:p>
            <a:pPr marL="358775" algn="just">
              <a:buClr>
                <a:srgbClr val="0000CC"/>
              </a:buClr>
            </a:pPr>
            <a:r>
              <a:rPr lang="es-ES" sz="2400" dirty="0"/>
              <a:t>Conjunto de instrucciones que se deben seguir para resolver un problema.</a:t>
            </a:r>
          </a:p>
          <a:p>
            <a:pPr marL="342900" indent="-342900" algn="just">
              <a:spcBef>
                <a:spcPts val="18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rgbClr val="0070C0"/>
                </a:solidFill>
              </a:rPr>
              <a:t>Características</a:t>
            </a:r>
          </a:p>
          <a:p>
            <a:pPr marL="701675" indent="-342900" algn="just">
              <a:buClr>
                <a:srgbClr val="0000CC"/>
              </a:buClr>
              <a:buFont typeface="Wingdings" panose="05000000000000000000" pitchFamily="2" charset="2"/>
              <a:buChar char="ü"/>
            </a:pPr>
            <a:r>
              <a:rPr lang="es-ES" sz="2400" b="1" dirty="0"/>
              <a:t>Preciso</a:t>
            </a:r>
            <a:r>
              <a:rPr lang="es-ES" sz="2400" dirty="0"/>
              <a:t>. </a:t>
            </a:r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 explicación de cada uno de los pasos a seguir debe ser suficientemente clara, sin ambigüedades.</a:t>
            </a:r>
          </a:p>
          <a:p>
            <a:pPr marL="701675" indent="-342900" algn="just">
              <a:buClr>
                <a:srgbClr val="0000CC"/>
              </a:buClr>
              <a:buFont typeface="Wingdings" panose="05000000000000000000" pitchFamily="2" charset="2"/>
              <a:buChar char="ü"/>
            </a:pPr>
            <a:r>
              <a:rPr lang="es-ES" sz="2400" b="1" dirty="0"/>
              <a:t>Finito</a:t>
            </a:r>
            <a:r>
              <a:rPr lang="es-ES" sz="2400" dirty="0"/>
              <a:t>. </a:t>
            </a:r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Debe tener un principio y un fin.</a:t>
            </a:r>
          </a:p>
          <a:p>
            <a:pPr marL="701675" indent="-342900" algn="just">
              <a:buClr>
                <a:srgbClr val="0000CC"/>
              </a:buClr>
              <a:buFont typeface="Wingdings" panose="05000000000000000000" pitchFamily="2" charset="2"/>
              <a:buChar char="ü"/>
            </a:pPr>
            <a:r>
              <a:rPr lang="es-ES" sz="2400" b="1" dirty="0"/>
              <a:t>Bien definido</a:t>
            </a:r>
            <a:r>
              <a:rPr lang="es-ES" sz="2400" dirty="0"/>
              <a:t>. </a:t>
            </a:r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 mismo algoritmo ante los mismos elementos de entrada debe dar siempre los mismos resultados.</a:t>
            </a:r>
            <a:r>
              <a:rPr lang="es-ES" sz="2400" dirty="0"/>
              <a:t> </a:t>
            </a:r>
          </a:p>
          <a:p>
            <a:pPr marL="342900" indent="-342900" algn="just">
              <a:spcBef>
                <a:spcPts val="1800"/>
              </a:spcBef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rgbClr val="0070C0"/>
                </a:solidFill>
              </a:rPr>
              <a:t>Representación gráfica: </a:t>
            </a:r>
            <a:r>
              <a:rPr lang="es-ES" sz="2400" b="1" dirty="0"/>
              <a:t>Diagrama de flujo</a:t>
            </a:r>
            <a:r>
              <a:rPr lang="es-ES" sz="2400" dirty="0"/>
              <a:t>.</a:t>
            </a:r>
          </a:p>
          <a:p>
            <a:pPr marL="358775" algn="just">
              <a:buClr>
                <a:srgbClr val="0000CC"/>
              </a:buClr>
            </a:pPr>
            <a:endParaRPr lang="es-ES" sz="2400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484885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Operadores y expresiones</a:t>
            </a:r>
            <a:endParaRPr lang="es-ES" sz="3200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95536" y="1340768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400" b="1" dirty="0"/>
              <a:t>Operadores unitarios (o unarios)</a:t>
            </a: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678026"/>
              </p:ext>
            </p:extLst>
          </p:nvPr>
        </p:nvGraphicFramePr>
        <p:xfrm>
          <a:off x="1223628" y="2132856"/>
          <a:ext cx="6696744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2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3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0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Operación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Uso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Complemento</a:t>
                      </a:r>
                      <a:r>
                        <a:rPr lang="es-ES" sz="1800" baseline="0" dirty="0"/>
                        <a:t> a 1 de </a:t>
                      </a:r>
                      <a:r>
                        <a:rPr lang="es-ES" sz="2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s-ES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Cambio de signo del operando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Incremento</a:t>
                      </a:r>
                      <a:r>
                        <a:rPr lang="es-ES" sz="1800" baseline="0" dirty="0"/>
                        <a:t> </a:t>
                      </a:r>
                      <a:r>
                        <a:rPr lang="es-ES" sz="1800" dirty="0"/>
                        <a:t>de </a:t>
                      </a:r>
                      <a:r>
                        <a:rPr lang="es-ES" sz="2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s-ES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Decremento de </a:t>
                      </a:r>
                      <a:r>
                        <a:rPr lang="es-ES" sz="2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s-ES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err="1"/>
                        <a:t>Not</a:t>
                      </a:r>
                      <a:r>
                        <a:rPr lang="es-ES" sz="1800" dirty="0"/>
                        <a:t> </a:t>
                      </a:r>
                      <a:r>
                        <a:rPr lang="es-ES" sz="2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s-ES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395536" y="4941168"/>
            <a:ext cx="835292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algn="just">
              <a:buClr>
                <a:srgbClr val="0000CC"/>
              </a:buClr>
            </a:pPr>
            <a:r>
              <a:rPr lang="es-ES" sz="2400" dirty="0"/>
              <a:t>Ejemplos:     </a:t>
            </a:r>
          </a:p>
          <a:p>
            <a:pPr marL="361950" algn="just">
              <a:buClr>
                <a:srgbClr val="0000CC"/>
              </a:buClr>
            </a:pP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a=3, b=7;</a:t>
            </a:r>
          </a:p>
          <a:p>
            <a:pPr marL="361950" algn="just">
              <a:buClr>
                <a:srgbClr val="0000CC"/>
              </a:buClr>
            </a:pP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a++;    	</a:t>
            </a:r>
            <a:r>
              <a:rPr lang="es-ES" sz="19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a=4</a:t>
            </a:r>
          </a:p>
          <a:p>
            <a:pPr marL="361950" algn="just">
              <a:buClr>
                <a:srgbClr val="0000CC"/>
              </a:buClr>
            </a:pP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b--;    	</a:t>
            </a:r>
            <a:r>
              <a:rPr lang="es-ES" sz="19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b=6</a:t>
            </a:r>
          </a:p>
          <a:p>
            <a:pPr marL="361950" algn="just">
              <a:buClr>
                <a:srgbClr val="0000CC"/>
              </a:buClr>
            </a:pP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es-ES" sz="19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50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809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Operadores y expresiones</a:t>
            </a:r>
            <a:endParaRPr lang="es-ES" sz="3200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95536" y="1340768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400" b="1" dirty="0"/>
              <a:t>Operadores de bits</a:t>
            </a: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907406"/>
              </p:ext>
            </p:extLst>
          </p:nvPr>
        </p:nvGraphicFramePr>
        <p:xfrm>
          <a:off x="539552" y="1988840"/>
          <a:ext cx="8208912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0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9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8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Operación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Operador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Uso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+mn-lt"/>
                          <a:cs typeface="+mn-cs"/>
                        </a:rPr>
                        <a:t>A</a:t>
                      </a:r>
                      <a:r>
                        <a:rPr lang="es-ES" sz="1800" baseline="0" dirty="0">
                          <a:latin typeface="+mn-lt"/>
                          <a:cs typeface="+mn-cs"/>
                        </a:rPr>
                        <a:t> </a:t>
                      </a:r>
                      <a:r>
                        <a:rPr lang="es-ES" sz="1600" b="1" baseline="0" dirty="0">
                          <a:latin typeface="+mn-lt"/>
                          <a:cs typeface="+mn-cs"/>
                        </a:rPr>
                        <a:t>AND</a:t>
                      </a:r>
                      <a:r>
                        <a:rPr lang="es-ES" sz="1800" baseline="0" dirty="0">
                          <a:latin typeface="+mn-lt"/>
                          <a:cs typeface="+mn-cs"/>
                        </a:rPr>
                        <a:t> B  </a:t>
                      </a:r>
                      <a:r>
                        <a:rPr lang="es-ES" sz="18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+mn-cs"/>
                        </a:rPr>
                        <a:t>(AND lógico)</a:t>
                      </a:r>
                      <a:endParaRPr lang="es-ES" sz="2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s-ES" sz="18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&amp; B</a:t>
                      </a:r>
                      <a:endParaRPr lang="es-E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+mn-lt"/>
                          <a:cs typeface="+mn-cs"/>
                        </a:rPr>
                        <a:t>A</a:t>
                      </a:r>
                      <a:r>
                        <a:rPr lang="es-ES" sz="1800" baseline="0" dirty="0">
                          <a:latin typeface="+mn-lt"/>
                          <a:cs typeface="+mn-cs"/>
                        </a:rPr>
                        <a:t> </a:t>
                      </a:r>
                      <a:r>
                        <a:rPr lang="es-ES" sz="1600" b="1" baseline="0" dirty="0">
                          <a:latin typeface="+mn-lt"/>
                          <a:cs typeface="+mn-cs"/>
                        </a:rPr>
                        <a:t>OR</a:t>
                      </a:r>
                      <a:r>
                        <a:rPr lang="es-ES" sz="1800" baseline="0" dirty="0">
                          <a:latin typeface="+mn-lt"/>
                          <a:cs typeface="+mn-cs"/>
                        </a:rPr>
                        <a:t> B  </a:t>
                      </a:r>
                      <a:r>
                        <a:rPr lang="es-ES" sz="18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+mn-cs"/>
                        </a:rPr>
                        <a:t>(OR lógico)</a:t>
                      </a:r>
                      <a:endParaRPr lang="es-ES" sz="2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s-ES" sz="18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B</a:t>
                      </a:r>
                      <a:endParaRPr lang="es-E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+mn-lt"/>
                          <a:cs typeface="+mn-cs"/>
                        </a:rPr>
                        <a:t>A</a:t>
                      </a:r>
                      <a:r>
                        <a:rPr lang="es-ES" sz="1800" baseline="0" dirty="0">
                          <a:latin typeface="+mn-lt"/>
                          <a:cs typeface="+mn-cs"/>
                        </a:rPr>
                        <a:t> </a:t>
                      </a:r>
                      <a:r>
                        <a:rPr lang="es-ES" sz="1600" b="1" baseline="0" dirty="0">
                          <a:latin typeface="+mn-lt"/>
                          <a:cs typeface="+mn-cs"/>
                        </a:rPr>
                        <a:t>XOR </a:t>
                      </a:r>
                      <a:r>
                        <a:rPr lang="es-ES" sz="1800" baseline="0" dirty="0">
                          <a:latin typeface="+mn-lt"/>
                          <a:cs typeface="+mn-cs"/>
                        </a:rPr>
                        <a:t>B  </a:t>
                      </a:r>
                      <a:r>
                        <a:rPr lang="es-ES" sz="18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+mn-cs"/>
                        </a:rPr>
                        <a:t>(XOR lógico)</a:t>
                      </a:r>
                      <a:endParaRPr lang="es-ES" sz="2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^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s-ES" sz="18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^ B</a:t>
                      </a:r>
                      <a:endParaRPr lang="es-E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chemeClr val="dk1"/>
                          </a:solidFill>
                          <a:latin typeface="+mn-lt"/>
                          <a:cs typeface="+mn-cs"/>
                        </a:rPr>
                        <a:t>Desplazamiento</a:t>
                      </a:r>
                      <a:r>
                        <a:rPr lang="es-ES" sz="1800" baseline="0" dirty="0">
                          <a:solidFill>
                            <a:schemeClr val="dk1"/>
                          </a:solidFill>
                          <a:latin typeface="+mn-lt"/>
                          <a:cs typeface="+mn-cs"/>
                        </a:rPr>
                        <a:t> a la izquierda de A B bits rellenando con  ceros por la  derecha</a:t>
                      </a:r>
                      <a:endParaRPr lang="es-ES" sz="1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&lt;&lt;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chemeClr val="dk1"/>
                          </a:solidFill>
                          <a:latin typeface="+mn-lt"/>
                          <a:cs typeface="+mn-cs"/>
                        </a:rPr>
                        <a:t>Desplazamiento</a:t>
                      </a:r>
                      <a:r>
                        <a:rPr lang="es-ES" sz="1800" baseline="0" dirty="0">
                          <a:solidFill>
                            <a:schemeClr val="dk1"/>
                          </a:solidFill>
                          <a:latin typeface="+mn-lt"/>
                          <a:cs typeface="+mn-cs"/>
                        </a:rPr>
                        <a:t> a la derecha de A B bits rellenando con  el BIT de signo por la izquierda</a:t>
                      </a:r>
                      <a:endParaRPr lang="es-ES" sz="1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&gt;&gt;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chemeClr val="dk1"/>
                          </a:solidFill>
                          <a:latin typeface="+mn-lt"/>
                          <a:cs typeface="+mn-cs"/>
                        </a:rPr>
                        <a:t>Desplazamiento</a:t>
                      </a:r>
                      <a:r>
                        <a:rPr lang="es-ES" sz="1800" baseline="0" dirty="0">
                          <a:solidFill>
                            <a:schemeClr val="dk1"/>
                          </a:solidFill>
                          <a:latin typeface="+mn-lt"/>
                          <a:cs typeface="+mn-cs"/>
                        </a:rPr>
                        <a:t> a la derecha de A B bits rellenando con  ceros por la  derecha</a:t>
                      </a:r>
                      <a:endParaRPr lang="es-ES" sz="1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&gt;&gt;&gt;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179512" y="5680412"/>
            <a:ext cx="856895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algn="just">
              <a:buClr>
                <a:srgbClr val="0000CC"/>
              </a:buClr>
            </a:pPr>
            <a:r>
              <a:rPr lang="es-ES" sz="2400" dirty="0"/>
              <a:t>Ejemplo:    	    </a:t>
            </a:r>
            <a:r>
              <a:rPr lang="es-E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=5;</a:t>
            </a:r>
          </a:p>
          <a:p>
            <a:pPr marL="361950" algn="just">
              <a:buClr>
                <a:srgbClr val="0000CC"/>
              </a:buClr>
            </a:pP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  </a:t>
            </a:r>
            <a:r>
              <a:rPr lang="es-E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&lt;&lt;1;  	</a:t>
            </a:r>
            <a:r>
              <a:rPr lang="es-ES" sz="19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s-ES" sz="19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s-ES" sz="19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=10</a:t>
            </a:r>
          </a:p>
          <a:p>
            <a:pPr marL="361950" algn="just">
              <a:buClr>
                <a:srgbClr val="0000CC"/>
              </a:buClr>
            </a:pP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  </a:t>
            </a:r>
            <a:r>
              <a:rPr lang="es-E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&gt;&gt;1;  	</a:t>
            </a:r>
            <a:r>
              <a:rPr lang="es-ES" sz="19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s-ES" sz="19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s-ES" sz="19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=5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51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501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Operadores y expresiones</a:t>
            </a:r>
            <a:endParaRPr lang="es-ES" sz="3200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95536" y="1321302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400" b="1" dirty="0"/>
              <a:t>Precedencia de operadores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75327"/>
            <a:ext cx="6296030" cy="4720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52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456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Operadores y expresiones</a:t>
            </a:r>
            <a:endParaRPr lang="es-ES" sz="3200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95536" y="1321302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s-ES" sz="2400" b="1" dirty="0"/>
              <a:t>Precedencia de operadores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395536" y="1988840"/>
            <a:ext cx="6120680" cy="4501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algn="just">
              <a:spcBef>
                <a:spcPts val="3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2400" dirty="0"/>
              <a:t>Ejemplos:     </a:t>
            </a:r>
          </a:p>
          <a:p>
            <a:pPr marL="361950" algn="just">
              <a:spcBef>
                <a:spcPts val="3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a=3, b=5, res;</a:t>
            </a:r>
          </a:p>
          <a:p>
            <a:pPr marL="361950" algn="just">
              <a:spcBef>
                <a:spcPts val="3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res=5*a+3; </a:t>
            </a:r>
          </a:p>
          <a:p>
            <a:pPr marL="361950" algn="just">
              <a:spcBef>
                <a:spcPts val="3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res=3+5*a;    		</a:t>
            </a:r>
          </a:p>
          <a:p>
            <a:pPr marL="361950" algn="just">
              <a:spcBef>
                <a:spcPts val="3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res=5+a*3;    		</a:t>
            </a:r>
          </a:p>
          <a:p>
            <a:pPr marL="361950" algn="just">
              <a:spcBef>
                <a:spcPts val="3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res=5+a*3+b;    		</a:t>
            </a:r>
          </a:p>
          <a:p>
            <a:pPr marL="361950" algn="just">
              <a:spcBef>
                <a:spcPts val="3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res=3-5/a;    		</a:t>
            </a:r>
          </a:p>
          <a:p>
            <a:pPr marL="361950" algn="just">
              <a:spcBef>
                <a:spcPts val="3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res=3-a/5;    		</a:t>
            </a:r>
          </a:p>
          <a:p>
            <a:pPr marL="361950" algn="just">
              <a:spcBef>
                <a:spcPts val="3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res=3+b/a-5;    		</a:t>
            </a:r>
          </a:p>
          <a:p>
            <a:pPr marL="361950" algn="just">
              <a:spcBef>
                <a:spcPts val="3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res=</a:t>
            </a:r>
            <a:r>
              <a:rPr lang="es-E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a%b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*3/5;    			</a:t>
            </a:r>
            <a:endParaRPr lang="es-ES" sz="19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4860032" y="2924944"/>
            <a:ext cx="3312368" cy="3239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algn="just">
              <a:spcBef>
                <a:spcPts val="3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19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res=18</a:t>
            </a:r>
          </a:p>
          <a:p>
            <a:pPr marL="361950" algn="just">
              <a:spcBef>
                <a:spcPts val="3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19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res=18</a:t>
            </a:r>
          </a:p>
          <a:p>
            <a:pPr marL="361950" algn="just">
              <a:spcBef>
                <a:spcPts val="3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19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res=14</a:t>
            </a:r>
          </a:p>
          <a:p>
            <a:pPr marL="361950" algn="just">
              <a:spcBef>
                <a:spcPts val="3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19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res=19</a:t>
            </a:r>
          </a:p>
          <a:p>
            <a:pPr marL="361950" algn="just">
              <a:spcBef>
                <a:spcPts val="3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19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res=2</a:t>
            </a:r>
          </a:p>
          <a:p>
            <a:pPr marL="361950" algn="just">
              <a:spcBef>
                <a:spcPts val="3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190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res=3</a:t>
            </a:r>
            <a:endParaRPr lang="es-ES" sz="19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1950" algn="just">
              <a:spcBef>
                <a:spcPts val="3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19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res=-1</a:t>
            </a:r>
          </a:p>
          <a:p>
            <a:pPr marL="361950" algn="just">
              <a:spcBef>
                <a:spcPts val="3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19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res=1</a:t>
            </a:r>
            <a:r>
              <a:rPr lang="es-E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s-ES" sz="19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53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8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Entrada de datos</a:t>
            </a:r>
            <a:endParaRPr lang="es-E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54</a:t>
            </a:fld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E0548EA-7B82-417C-A2A8-EDF9575E627C}"/>
              </a:ext>
            </a:extLst>
          </p:cNvPr>
          <p:cNvSpPr txBox="1"/>
          <p:nvPr/>
        </p:nvSpPr>
        <p:spPr>
          <a:xfrm>
            <a:off x="395536" y="1196751"/>
            <a:ext cx="8291264" cy="5555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sz="2000" dirty="0"/>
              <a:t>La entrada o lectura de datos en Java (normalmente, a través del teclado) es un poco más complicada que la salida de datos (normalmente por la pantalla) y existen diferentes formas de hacerla, unas más complejas que otras.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sz="2000" dirty="0"/>
              <a:t>Vamos a ver dos maneras muy sencillas: con la clase </a:t>
            </a:r>
            <a:r>
              <a:rPr lang="es-ES" sz="2000" b="1" dirty="0"/>
              <a:t>Scanner</a:t>
            </a:r>
            <a:r>
              <a:rPr lang="es-ES" sz="2000" dirty="0"/>
              <a:t> (de la librería </a:t>
            </a:r>
            <a:r>
              <a:rPr lang="es-ES" sz="2000" dirty="0" err="1"/>
              <a:t>java.util</a:t>
            </a:r>
            <a:r>
              <a:rPr lang="es-ES" sz="2000" dirty="0"/>
              <a:t>)  y con las clases </a:t>
            </a:r>
            <a:r>
              <a:rPr lang="es-ES" sz="2000" b="1" dirty="0" err="1"/>
              <a:t>BufferedReader</a:t>
            </a:r>
            <a:r>
              <a:rPr lang="es-ES" sz="2000" dirty="0"/>
              <a:t> y </a:t>
            </a:r>
            <a:r>
              <a:rPr lang="es-ES" sz="2000" b="1" dirty="0" err="1"/>
              <a:t>InputStreamReader</a:t>
            </a:r>
            <a:r>
              <a:rPr lang="es-ES" sz="2000" dirty="0"/>
              <a:t> (de la librería java.io).</a:t>
            </a:r>
          </a:p>
          <a:p>
            <a:endParaRPr lang="es-ES" sz="2000" dirty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s-ES" sz="2000" dirty="0"/>
              <a:t>La clase </a:t>
            </a:r>
            <a:r>
              <a:rPr lang="es-ES" sz="2000" b="1" dirty="0">
                <a:solidFill>
                  <a:schemeClr val="accent1"/>
                </a:solidFill>
              </a:rPr>
              <a:t>Scanner</a:t>
            </a:r>
            <a:r>
              <a:rPr lang="es-ES" sz="2000" dirty="0"/>
              <a:t> es muy utilizada en la actualidad porque facilita mucho la introducción de datos por teclado para nuestros programas en Java. 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2000" dirty="0"/>
              <a:t>Para poder hacer uso de ella, debemos importar el paquete </a:t>
            </a:r>
            <a:r>
              <a:rPr lang="es-ES" sz="2000" dirty="0" err="1"/>
              <a:t>java.util</a:t>
            </a:r>
            <a:r>
              <a:rPr lang="es-ES" sz="2000" dirty="0"/>
              <a:t> (en la primera línea de nuestro código). 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2000" dirty="0"/>
              <a:t>Después, tenemos que crear un objeto de la clase Scanner utilizando el método new(). 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2000" dirty="0"/>
              <a:t>Luego, y según el tipo de datos que queramos leer, utilizaremos los métodos </a:t>
            </a:r>
            <a:r>
              <a:rPr lang="es-ES" sz="2000" dirty="0" err="1"/>
              <a:t>nextInt</a:t>
            </a:r>
            <a:r>
              <a:rPr lang="es-ES" sz="2000" dirty="0"/>
              <a:t>(), </a:t>
            </a:r>
            <a:r>
              <a:rPr lang="es-ES" sz="2000" dirty="0" err="1"/>
              <a:t>nextFloat</a:t>
            </a:r>
            <a:r>
              <a:rPr lang="es-ES" sz="2000" dirty="0"/>
              <a:t>(), </a:t>
            </a:r>
            <a:r>
              <a:rPr lang="es-ES" sz="2000" dirty="0" err="1"/>
              <a:t>nextDouble</a:t>
            </a:r>
            <a:r>
              <a:rPr lang="es-ES" sz="2000" dirty="0"/>
              <a:t>(), </a:t>
            </a:r>
            <a:r>
              <a:rPr lang="es-ES" sz="2000" dirty="0" err="1"/>
              <a:t>nextLine</a:t>
            </a:r>
            <a:r>
              <a:rPr lang="es-ES" sz="2000" dirty="0"/>
              <a:t>()… </a:t>
            </a:r>
          </a:p>
        </p:txBody>
      </p:sp>
    </p:spTree>
    <p:extLst>
      <p:ext uri="{BB962C8B-B14F-4D97-AF65-F5344CB8AC3E}">
        <p14:creationId xmlns:p14="http://schemas.microsoft.com/office/powerpoint/2010/main" val="197428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Entrada de datos – Ejemplo Scanner</a:t>
            </a:r>
            <a:endParaRPr lang="es-E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55</a:t>
            </a:fld>
            <a:endParaRPr lang="es-E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1A88CCC-E239-4E29-A48E-65F245902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5038"/>
            <a:ext cx="9144000" cy="504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42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Entrada de datos – Ejemplo </a:t>
            </a:r>
            <a:r>
              <a:rPr lang="es-ES" sz="3200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BufferedReader</a:t>
            </a:r>
            <a:endParaRPr lang="es-E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56</a:t>
            </a:fld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8AAC4D9-6827-4BDC-AF22-CDF637CBF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1305599"/>
            <a:ext cx="6758455" cy="490791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096791DC-E350-4436-870A-FD05FCB6DCC1}"/>
              </a:ext>
            </a:extLst>
          </p:cNvPr>
          <p:cNvSpPr txBox="1"/>
          <p:nvPr/>
        </p:nvSpPr>
        <p:spPr>
          <a:xfrm>
            <a:off x="395536" y="1196752"/>
            <a:ext cx="194421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/>
              <a:t>Para leer cadenas se suele utilizar la clase </a:t>
            </a:r>
            <a:r>
              <a:rPr lang="es-ES" sz="2000" b="1" dirty="0" err="1"/>
              <a:t>BufferedReader</a:t>
            </a:r>
            <a:r>
              <a:rPr lang="es-ES" sz="2000" dirty="0"/>
              <a:t>, que desciende de la clase </a:t>
            </a:r>
            <a:r>
              <a:rPr lang="es-ES" sz="2000" dirty="0" err="1"/>
              <a:t>InputStreamReader</a:t>
            </a:r>
            <a:r>
              <a:rPr lang="es-ES" sz="2000" dirty="0"/>
              <a:t>. La razón es que esta clase posee el método </a:t>
            </a:r>
            <a:r>
              <a:rPr lang="es-ES" sz="2000" dirty="0" err="1"/>
              <a:t>readLine</a:t>
            </a:r>
            <a:r>
              <a:rPr lang="es-ES" sz="2000" dirty="0"/>
              <a:t>() que permite leer una línea de texto en forma de </a:t>
            </a:r>
            <a:r>
              <a:rPr lang="es-ES" sz="2000" dirty="0" err="1"/>
              <a:t>String</a:t>
            </a:r>
            <a:r>
              <a:rPr lang="es-ES" sz="2000" dirty="0"/>
              <a:t>, que es fácil de manipular. </a:t>
            </a:r>
          </a:p>
        </p:txBody>
      </p:sp>
    </p:spTree>
    <p:extLst>
      <p:ext uri="{BB962C8B-B14F-4D97-AF65-F5344CB8AC3E}">
        <p14:creationId xmlns:p14="http://schemas.microsoft.com/office/powerpoint/2010/main" val="109761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Conversiones de tipos </a:t>
            </a:r>
            <a:r>
              <a:rPr lang="es-ES" sz="3200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(CAST)</a:t>
            </a:r>
            <a:endParaRPr lang="es-ES" sz="3200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908720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251520" y="1350339"/>
            <a:ext cx="5040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400" b="1" dirty="0"/>
              <a:t>Conversiones implícitas</a:t>
            </a:r>
            <a:r>
              <a:rPr lang="es-ES" sz="2200" dirty="0"/>
              <a:t>. </a:t>
            </a:r>
          </a:p>
          <a:p>
            <a:pPr marL="358775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2200" dirty="0"/>
              <a:t>Se realiza de forma automática entre dos tipos de datos diferentes. Requiere que la variable destino</a:t>
            </a:r>
            <a:r>
              <a:rPr lang="es-E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(la colocada a la izquierda)</a:t>
            </a:r>
            <a:r>
              <a:rPr lang="es-ES" sz="2200" dirty="0"/>
              <a:t> tenga más precisión que la variable origen </a:t>
            </a:r>
            <a:r>
              <a:rPr lang="es-E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(situada a la derecha)</a:t>
            </a:r>
            <a:r>
              <a:rPr lang="es-ES" sz="2200" dirty="0"/>
              <a:t>.</a:t>
            </a:r>
            <a:endParaRPr lang="es-ES" sz="2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242188" y="4235297"/>
            <a:ext cx="5049892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400" b="1" dirty="0"/>
              <a:t>Conversiones explícitas</a:t>
            </a:r>
            <a:r>
              <a:rPr lang="es-ES" sz="2200" dirty="0"/>
              <a:t>. </a:t>
            </a:r>
          </a:p>
          <a:p>
            <a:pPr marL="358775" algn="just">
              <a:spcBef>
                <a:spcPts val="600"/>
              </a:spcBef>
              <a:buClr>
                <a:srgbClr val="0000CC"/>
              </a:buClr>
            </a:pPr>
            <a:r>
              <a:rPr lang="es-ES" sz="2200" dirty="0"/>
              <a:t>En este caso es el programador el que fuerza la conversión mediante una operación llamada </a:t>
            </a:r>
            <a:r>
              <a:rPr lang="es-ES" sz="2200" b="1" i="1" dirty="0" err="1"/>
              <a:t>cast</a:t>
            </a:r>
            <a:r>
              <a:rPr lang="es-ES" sz="2200" dirty="0"/>
              <a:t> con el formato: </a:t>
            </a:r>
          </a:p>
          <a:p>
            <a:pPr algn="ctr">
              <a:spcBef>
                <a:spcPts val="1200"/>
              </a:spcBef>
              <a:spcAft>
                <a:spcPts val="600"/>
              </a:spcAft>
              <a:buClr>
                <a:srgbClr val="0000CC"/>
              </a:buClr>
            </a:pPr>
            <a:r>
              <a:rPr lang="es-E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(tipo) expresión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5796136" y="4683333"/>
            <a:ext cx="3168352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82563" algn="just">
              <a:spcAft>
                <a:spcPts val="600"/>
              </a:spcAft>
              <a:buClr>
                <a:srgbClr val="0000CC"/>
              </a:buClr>
            </a:pP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idato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=5;</a:t>
            </a:r>
          </a:p>
          <a:p>
            <a:pPr marL="182563" algn="just">
              <a:spcAft>
                <a:spcPts val="600"/>
              </a:spcAft>
              <a:buClr>
                <a:srgbClr val="0000CC"/>
              </a:buClr>
            </a:pP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byte 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bdato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82563" algn="just">
              <a:spcAft>
                <a:spcPts val="600"/>
              </a:spcAft>
              <a:buClr>
                <a:srgbClr val="0000CC"/>
              </a:buClr>
            </a:pP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bdato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(byte)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idato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82563" algn="just">
              <a:spcAft>
                <a:spcPts val="600"/>
              </a:spcAft>
              <a:buClr>
                <a:srgbClr val="0000CC"/>
              </a:buClr>
            </a:pPr>
            <a:r>
              <a:rPr lang="es-ES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Mostrará 5 por pantalla</a:t>
            </a:r>
          </a:p>
          <a:p>
            <a:pPr marL="182563" algn="just">
              <a:spcAft>
                <a:spcPts val="600"/>
              </a:spcAft>
              <a:buClr>
                <a:srgbClr val="0000CC"/>
              </a:buClr>
            </a:pP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bdato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252" y="1350339"/>
            <a:ext cx="3770767" cy="28280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</p:pic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57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501580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uiExpand="1" build="p"/>
      <p:bldP spid="7" grpId="0" uiExpand="1" build="p"/>
      <p:bldP spid="8" grpId="0" uiExpand="1" build="p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Ejercicio 1</a:t>
            </a:r>
            <a:endParaRPr lang="es-E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992" y="1340768"/>
            <a:ext cx="2695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algn="just">
              <a:buClr>
                <a:srgbClr val="0000CC"/>
              </a:buClr>
            </a:pPr>
            <a:r>
              <a:rPr lang="es-ES" sz="2000" dirty="0"/>
              <a:t>Dados los catetos de un triángulo rectángulo, calcular su hipotenusa.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58</a:t>
            </a:fld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930203D-2D7B-45B5-A912-6B2937B86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1257440"/>
            <a:ext cx="5988258" cy="546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89763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Ejercicio 2</a:t>
            </a:r>
            <a:endParaRPr lang="es-E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992" y="1340768"/>
            <a:ext cx="312784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algn="just">
              <a:buClr>
                <a:srgbClr val="0000CC"/>
              </a:buClr>
            </a:pPr>
            <a:r>
              <a:rPr lang="es-ES" sz="2000" dirty="0"/>
              <a:t>Un alumno desea saber cual será su calificación final en la materia de Programación. Dicha calificación se compone de los siguientes porcentajes:</a:t>
            </a:r>
          </a:p>
          <a:p>
            <a:pPr marL="358775" algn="just">
              <a:buClr>
                <a:srgbClr val="0000CC"/>
              </a:buClr>
            </a:pPr>
            <a:endParaRPr lang="es-ES" sz="2000" dirty="0"/>
          </a:p>
          <a:p>
            <a:pPr marL="358775" algn="just">
              <a:buClr>
                <a:srgbClr val="0000CC"/>
              </a:buClr>
            </a:pPr>
            <a:r>
              <a:rPr lang="es-ES" sz="2000" dirty="0"/>
              <a:t>- 55% del promedio de sus tres calificaciones parciales.</a:t>
            </a:r>
          </a:p>
          <a:p>
            <a:pPr marL="358775" algn="just">
              <a:buClr>
                <a:srgbClr val="0000CC"/>
              </a:buClr>
            </a:pPr>
            <a:r>
              <a:rPr lang="es-ES" sz="2000" dirty="0"/>
              <a:t>- 30% de la calificación del examen final.</a:t>
            </a:r>
          </a:p>
          <a:p>
            <a:pPr marL="358775" algn="just">
              <a:buClr>
                <a:srgbClr val="0000CC"/>
              </a:buClr>
            </a:pPr>
            <a:r>
              <a:rPr lang="es-ES" sz="2000" dirty="0"/>
              <a:t>- 15% de la calificación de un trabajo final.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59</a:t>
            </a:fld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DB09905-395E-46B6-962E-178D16016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1268760"/>
            <a:ext cx="5832648" cy="553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60213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Diagramas de Flujo</a:t>
            </a:r>
            <a:endParaRPr lang="es-E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4098" name="Picture 2" descr="https://adriansaldaa1.files.wordpress.com/2015/04/flujo-cocinar-huev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323" y="1442447"/>
            <a:ext cx="3856449" cy="4650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upload.wikimedia.org/wikipedia/commons/thumb/3/3d/LampFlowchart_es.svg/800px-LampFlowchart_es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68053"/>
            <a:ext cx="3528392" cy="481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2277281"/>
      </p:ext>
    </p:extLst>
  </p:cSld>
  <p:clrMapOvr>
    <a:masterClrMapping/>
  </p:clrMapOvr>
  <p:transition spd="slow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Ejercicio 3</a:t>
            </a:r>
            <a:endParaRPr lang="es-E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992" y="1340768"/>
            <a:ext cx="27678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algn="just">
              <a:buClr>
                <a:srgbClr val="0000CC"/>
              </a:buClr>
            </a:pPr>
            <a:r>
              <a:rPr lang="es-ES" sz="2000" dirty="0"/>
              <a:t>Dadas dos variables numéricas A y B, que el usuario debe teclear, se pide realizar un algoritmo que intercambie los valores de ambas variables y muestre cuanto valen al final las dos variables.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60</a:t>
            </a:fld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8B12CE3-B2AA-400C-AC2B-182C424C4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1340768"/>
            <a:ext cx="6056949" cy="514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0987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Bibliografía</a:t>
            </a:r>
            <a:endParaRPr lang="es-ES" sz="3200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95536" y="1484784"/>
            <a:ext cx="835292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v"/>
            </a:pPr>
            <a:r>
              <a:rPr lang="es-ES" sz="2000" dirty="0"/>
              <a:t>MORENO PÉREZ, JUAN CARLOS (2011). </a:t>
            </a:r>
            <a:r>
              <a:rPr lang="es-ES" sz="2000" i="1" dirty="0"/>
              <a:t>Programación</a:t>
            </a:r>
            <a:r>
              <a:rPr lang="es-ES" sz="2000" dirty="0"/>
              <a:t>. Editorial RA-MA.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v"/>
            </a:pPr>
            <a:r>
              <a:rPr lang="es-ES" sz="2000" dirty="0"/>
              <a:t>SÁNCHEZ ASENJO, JORGE. </a:t>
            </a:r>
            <a:r>
              <a:rPr lang="es-ES" sz="2000" i="1" dirty="0"/>
              <a:t>Fundamentos de Programación</a:t>
            </a:r>
            <a:r>
              <a:rPr lang="es-ES" sz="2000" dirty="0"/>
              <a:t>. Disponible en: </a:t>
            </a:r>
            <a:r>
              <a:rPr lang="es-ES" sz="2000" dirty="0">
                <a:hlinkClick r:id="rId3"/>
              </a:rPr>
              <a:t>http://jorgesanchez.net/programacion</a:t>
            </a:r>
            <a:endParaRPr lang="es-ES" sz="2000" dirty="0"/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v"/>
            </a:pPr>
            <a:r>
              <a:rPr lang="es-ES" sz="2000" dirty="0"/>
              <a:t>PÉREZ MONTES, F.M. Ejercicios de Programación en Java. Disponible en: </a:t>
            </a:r>
            <a:r>
              <a:rPr lang="es-ES" sz="2000" dirty="0">
                <a:hlinkClick r:id="rId4"/>
              </a:rPr>
              <a:t>www.eduinnova.es/monografias2011/ene2011/java.pdf</a:t>
            </a:r>
            <a:r>
              <a:rPr lang="es-ES" sz="2000" dirty="0"/>
              <a:t> 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v"/>
            </a:pPr>
            <a:endParaRPr lang="es-ES" sz="2000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61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82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1844824"/>
            <a:ext cx="7543800" cy="1440160"/>
          </a:xfrm>
        </p:spPr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es-E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Rounded MT Bold" panose="020F0704030504030204" pitchFamily="34" charset="0"/>
              </a:rPr>
              <a:t>Fin  </a:t>
            </a:r>
            <a:r>
              <a:rPr lang="es-ES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 Rounded MT Bold" panose="020F0704030504030204" pitchFamily="34" charset="0"/>
              </a:rPr>
              <a:t>Unidad 1</a:t>
            </a:r>
          </a:p>
        </p:txBody>
      </p:sp>
      <p:cxnSp>
        <p:nvCxnSpPr>
          <p:cNvPr id="4" name="3 Conector recto"/>
          <p:cNvCxnSpPr/>
          <p:nvPr/>
        </p:nvCxnSpPr>
        <p:spPr>
          <a:xfrm>
            <a:off x="1763688" y="3429000"/>
            <a:ext cx="5616624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62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749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Metodologías de desarrollo</a:t>
            </a:r>
            <a:endParaRPr lang="es-E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95536" y="1340768"/>
            <a:ext cx="83529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01675" indent="-342900" algn="just"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400" dirty="0"/>
              <a:t>Hoy día existen distintas metodologías de desarrollo de software, dentro de las cuales siempre tenemos las etapas de:  planificación, análisis de requisitos, diseño, codificación, pruebas y documentación.</a:t>
            </a:r>
          </a:p>
          <a:p>
            <a:pPr marL="358775" algn="just">
              <a:buClr>
                <a:srgbClr val="0000CC"/>
              </a:buClr>
            </a:pPr>
            <a:endParaRPr lang="es-ES" sz="2400" dirty="0"/>
          </a:p>
          <a:p>
            <a:pPr marL="701675" indent="-342900" algn="just"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400" dirty="0"/>
              <a:t>Las metodologías varían en cómo y cuánto se repiten esas etapas, si de forma intermedia se entrega un producto, etc. Hoy día podemos encontrar:</a:t>
            </a:r>
          </a:p>
          <a:p>
            <a:pPr marL="1158875" lvl="1" indent="-342900" algn="just">
              <a:buClr>
                <a:srgbClr val="0000CC"/>
              </a:buClr>
              <a:buFont typeface="Arial" panose="020B0604020202020204" pitchFamily="34" charset="0"/>
              <a:buChar char="•"/>
            </a:pPr>
            <a:r>
              <a:rPr lang="es-ES" sz="2400" dirty="0"/>
              <a:t>Programación orientada a objetos</a:t>
            </a:r>
          </a:p>
          <a:p>
            <a:pPr marL="1158875" lvl="1" indent="-342900" algn="just">
              <a:buClr>
                <a:srgbClr val="0000CC"/>
              </a:buClr>
              <a:buFont typeface="Arial" panose="020B0604020202020204" pitchFamily="34" charset="0"/>
              <a:buChar char="•"/>
            </a:pPr>
            <a:r>
              <a:rPr lang="es-ES" sz="2400" dirty="0"/>
              <a:t>Proceso unificado</a:t>
            </a:r>
          </a:p>
          <a:p>
            <a:pPr marL="1158875" lvl="1" indent="-342900" algn="just">
              <a:buClr>
                <a:srgbClr val="0000CC"/>
              </a:buClr>
              <a:buFont typeface="Arial" panose="020B0604020202020204" pitchFamily="34" charset="0"/>
              <a:buChar char="•"/>
            </a:pPr>
            <a:r>
              <a:rPr lang="es-ES" sz="2400" dirty="0"/>
              <a:t>Procesos de desarrollo ágil </a:t>
            </a:r>
          </a:p>
          <a:p>
            <a:pPr marL="1158875" lvl="1" indent="-342900" algn="just">
              <a:buClr>
                <a:srgbClr val="0000CC"/>
              </a:buClr>
              <a:buFont typeface="Arial" panose="020B0604020202020204" pitchFamily="34" charset="0"/>
              <a:buChar char="•"/>
            </a:pPr>
            <a:r>
              <a:rPr lang="es-ES" sz="2400" dirty="0"/>
              <a:t>(</a:t>
            </a:r>
            <a:r>
              <a:rPr lang="es-ES" sz="2400" dirty="0" err="1"/>
              <a:t>Kanban</a:t>
            </a:r>
            <a:r>
              <a:rPr lang="es-ES" sz="2400" dirty="0"/>
              <a:t>, </a:t>
            </a:r>
            <a:r>
              <a:rPr lang="es-ES" sz="2400" dirty="0" err="1"/>
              <a:t>Scrum</a:t>
            </a:r>
            <a:r>
              <a:rPr lang="es-ES" sz="2400" dirty="0"/>
              <a:t>, Extreme </a:t>
            </a:r>
            <a:r>
              <a:rPr lang="es-ES" sz="2400" dirty="0" err="1"/>
              <a:t>programming</a:t>
            </a:r>
            <a:r>
              <a:rPr lang="es-ES" sz="2400" dirty="0"/>
              <a:t>)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7</a:t>
            </a:fld>
            <a:endParaRPr lang="es-ES"/>
          </a:p>
        </p:txBody>
      </p:sp>
      <p:pic>
        <p:nvPicPr>
          <p:cNvPr id="7" name="Picture 2" descr="SCRUM: Proceso o Método de desarrollo SCRUM | CodeHov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16832"/>
            <a:ext cx="7225735" cy="405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03818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Fases de desarrollo de software</a:t>
            </a:r>
            <a:endParaRPr lang="es-ES" sz="3200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908720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95536" y="1231322"/>
            <a:ext cx="849694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+mj-lt"/>
              <a:buAutoNum type="arabicPeriod"/>
            </a:pPr>
            <a:r>
              <a:rPr lang="es-ES" sz="2400" b="1" dirty="0"/>
              <a:t>Fase inicial</a:t>
            </a:r>
            <a:r>
              <a:rPr lang="es-ES" sz="2400" dirty="0"/>
              <a:t>. </a:t>
            </a:r>
            <a:r>
              <a:rPr lang="es-ES" dirty="0"/>
              <a:t>Se establecen las bases de cómo se van a desarrollar el resto de fases del proyecto: se hacen estimaciones, se conviene si el proyecto es rentable o no, etc…</a:t>
            </a:r>
          </a:p>
          <a:p>
            <a:pPr marL="36195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+mj-lt"/>
              <a:buAutoNum type="arabicPeriod" startAt="2"/>
            </a:pPr>
            <a:r>
              <a:rPr lang="es-ES" sz="2400" b="1" dirty="0"/>
              <a:t>Análisis</a:t>
            </a:r>
            <a:r>
              <a:rPr lang="es-ES" sz="2400" dirty="0"/>
              <a:t>. </a:t>
            </a:r>
            <a:r>
              <a:rPr lang="es-ES" dirty="0"/>
              <a:t>Se  analiza el problema. Consiste en recopilar, examinar y formular los requisitos del cliente y analizar cualquier restricción que se pueda aplicar.</a:t>
            </a:r>
          </a:p>
          <a:p>
            <a:pPr marL="36195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+mj-lt"/>
              <a:buAutoNum type="arabicPeriod" startAt="2"/>
            </a:pPr>
            <a:r>
              <a:rPr lang="es-ES" sz="2400" b="1" dirty="0"/>
              <a:t>Diseño</a:t>
            </a:r>
            <a:r>
              <a:rPr lang="es-ES" dirty="0"/>
              <a:t>. Se determinan los requisitos generales de la arquitectura de la aplicación y se construye una definición precisa de cada subconjunto de la aplicación.</a:t>
            </a:r>
            <a:endParaRPr lang="es-ES" sz="2400" b="1" dirty="0"/>
          </a:p>
          <a:p>
            <a:pPr marL="36195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+mj-lt"/>
              <a:buAutoNum type="arabicPeriod" startAt="2"/>
            </a:pPr>
            <a:r>
              <a:rPr lang="es-ES" sz="2400" b="1" dirty="0"/>
              <a:t>Codificación </a:t>
            </a:r>
            <a:r>
              <a:rPr lang="es-ES" sz="2400" dirty="0"/>
              <a:t>o</a:t>
            </a:r>
            <a:r>
              <a:rPr lang="es-ES" sz="2400" b="1" dirty="0"/>
              <a:t> implementación</a:t>
            </a:r>
            <a:r>
              <a:rPr lang="es-ES" sz="2400" dirty="0"/>
              <a:t> </a:t>
            </a:r>
            <a:r>
              <a:rPr lang="es-ES" dirty="0"/>
              <a:t>del software en un lenguaje de programación.</a:t>
            </a:r>
            <a:endParaRPr lang="es-ES" sz="2400" b="1" dirty="0"/>
          </a:p>
          <a:p>
            <a:pPr marL="36195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+mj-lt"/>
              <a:buAutoNum type="arabicPeriod" startAt="2"/>
            </a:pPr>
            <a:r>
              <a:rPr lang="es-ES" sz="2400" b="1" dirty="0"/>
              <a:t>Pruebas</a:t>
            </a:r>
            <a:r>
              <a:rPr lang="es-ES" sz="2400" dirty="0"/>
              <a:t>. </a:t>
            </a:r>
            <a:r>
              <a:rPr lang="es-ES" dirty="0"/>
              <a:t>Se realizan pruebas para garantizar que la aplicación se programó de acuerdo a las especificaciones originales .</a:t>
            </a:r>
          </a:p>
          <a:p>
            <a:pPr marL="36195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+mj-lt"/>
              <a:buAutoNum type="arabicPeriod" startAt="2"/>
            </a:pPr>
            <a:r>
              <a:rPr lang="es-ES" sz="2400" b="1" dirty="0"/>
              <a:t>Explotación</a:t>
            </a:r>
            <a:r>
              <a:rPr lang="es-ES" dirty="0"/>
              <a:t>. Se instala el software en el entorno real de uso y se trabaja con él de forma cotidiana.</a:t>
            </a:r>
          </a:p>
          <a:p>
            <a:pPr marL="361950" indent="-342900" algn="just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+mj-lt"/>
              <a:buAutoNum type="arabicPeriod" startAt="2"/>
            </a:pPr>
            <a:r>
              <a:rPr lang="es-ES" sz="2400" b="1" dirty="0"/>
              <a:t>Mantenimiento</a:t>
            </a:r>
            <a:r>
              <a:rPr lang="es-ES" dirty="0"/>
              <a:t>. Se hacen correcciones de fallos y actualizaciones del software.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461833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7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25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7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75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7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7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Fase de análisis</a:t>
            </a:r>
            <a:endParaRPr lang="es-E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95536" y="1340768"/>
            <a:ext cx="83529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01675" indent="-342900" algn="just"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400" dirty="0"/>
              <a:t>El primer paso, análisis del problema, requiere un estudio a fondo del problema y de todo lo que hace falta para poder abordarlo.</a:t>
            </a:r>
          </a:p>
          <a:p>
            <a:pPr marL="701675" indent="-342900" algn="just">
              <a:buClr>
                <a:srgbClr val="0000CC"/>
              </a:buClr>
              <a:buFont typeface="Wingdings" panose="05000000000000000000" pitchFamily="2" charset="2"/>
              <a:buChar char="§"/>
            </a:pPr>
            <a:r>
              <a:rPr lang="es-ES" sz="2400" dirty="0"/>
              <a:t>El propósito del análisis de un problema es ayudar al programador (Analista) para llegar a una cierta comprensión de la naturaleza del problema. Una buena </a:t>
            </a:r>
            <a:r>
              <a:rPr lang="es-ES" sz="2400" b="1" dirty="0"/>
              <a:t>definición del problema</a:t>
            </a:r>
            <a:r>
              <a:rPr lang="es-ES" sz="2400" dirty="0"/>
              <a:t>, junto con una </a:t>
            </a:r>
            <a:r>
              <a:rPr lang="es-ES" sz="2400" b="1" dirty="0"/>
              <a:t>descripción detallada de las especificaciones de entrada/salida</a:t>
            </a:r>
            <a:r>
              <a:rPr lang="es-ES" sz="2400" dirty="0"/>
              <a:t>, son los requisitos más importantes para llegar a una solución eficaz.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9</a:t>
            </a:fld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D9D3AAA-0BE8-45C0-B2DA-301963F92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4857224"/>
            <a:ext cx="6124050" cy="195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6707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6385</TotalTime>
  <Words>6235</Words>
  <Application>Microsoft Office PowerPoint</Application>
  <PresentationFormat>Presentación en pantalla (4:3)</PresentationFormat>
  <Paragraphs>790</Paragraphs>
  <Slides>62</Slides>
  <Notes>62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62</vt:i4>
      </vt:variant>
    </vt:vector>
  </HeadingPairs>
  <TitlesOfParts>
    <vt:vector size="63" baseType="lpstr">
      <vt:lpstr>Tema de Office</vt:lpstr>
      <vt:lpstr>Unidad 1  ELEMENTOS DE UN PROGRAMA INFORMÁTICO</vt:lpstr>
      <vt:lpstr>ÍNDICE</vt:lpstr>
      <vt:lpstr>Problema</vt:lpstr>
      <vt:lpstr>Programación</vt:lpstr>
      <vt:lpstr>Algoritmos</vt:lpstr>
      <vt:lpstr>Diagramas de Flujo</vt:lpstr>
      <vt:lpstr>Metodologías de desarrollo</vt:lpstr>
      <vt:lpstr>Fases de desarrollo de software</vt:lpstr>
      <vt:lpstr>Fase de análisis</vt:lpstr>
      <vt:lpstr>Fase de análisis - Ejemplo</vt:lpstr>
      <vt:lpstr>Fase de diseño</vt:lpstr>
      <vt:lpstr>Fase de diseño - Ejemplo</vt:lpstr>
      <vt:lpstr>Fase de codificación – Ejemplo con pseudocódigo</vt:lpstr>
      <vt:lpstr>Programas y Lenguajes de Programación</vt:lpstr>
      <vt:lpstr>Programas y Lenguajes de Programación</vt:lpstr>
      <vt:lpstr>Programas y Lenguajes de Programación</vt:lpstr>
      <vt:lpstr>Programas y Lenguajes de Programación</vt:lpstr>
      <vt:lpstr>Programas y Lenguajes de Programación</vt:lpstr>
      <vt:lpstr>Programas y Lenguajes de Programación</vt:lpstr>
      <vt:lpstr>El lenguaje Java</vt:lpstr>
      <vt:lpstr>El lenguaje Java</vt:lpstr>
      <vt:lpstr>El lenguaje Java</vt:lpstr>
      <vt:lpstr>El lenguaje Java</vt:lpstr>
      <vt:lpstr>El JDK de Java</vt:lpstr>
      <vt:lpstr>Tipos de aplicaciones Java</vt:lpstr>
      <vt:lpstr>Entornos integrados de desarrollo</vt:lpstr>
      <vt:lpstr>Los programas en Java</vt:lpstr>
      <vt:lpstr>Estructura y bloques fundamentales de un programa</vt:lpstr>
      <vt:lpstr>Estructura y bloques fundamentales de un programa</vt:lpstr>
      <vt:lpstr>Estructura y bloques fundamentales de un programa</vt:lpstr>
      <vt:lpstr>Estructura y bloques fundamentales de un programa</vt:lpstr>
      <vt:lpstr>Estructura y bloques fundamentales de un programa</vt:lpstr>
      <vt:lpstr>Tipos de datos simples </vt:lpstr>
      <vt:lpstr>Tipos de datos simples</vt:lpstr>
      <vt:lpstr>Tipos de datos</vt:lpstr>
      <vt:lpstr>Constantes</vt:lpstr>
      <vt:lpstr>Variables</vt:lpstr>
      <vt:lpstr>Variables</vt:lpstr>
      <vt:lpstr>Variables</vt:lpstr>
      <vt:lpstr>Variables</vt:lpstr>
      <vt:lpstr>Normas de estilo y palabras clave</vt:lpstr>
      <vt:lpstr>Enumerados</vt:lpstr>
      <vt:lpstr>Enumerados</vt:lpstr>
      <vt:lpstr>Operadores y expresiones</vt:lpstr>
      <vt:lpstr>Operadores y expresiones</vt:lpstr>
      <vt:lpstr>Operadores y expresiones</vt:lpstr>
      <vt:lpstr>Operadores y expresiones</vt:lpstr>
      <vt:lpstr>Operadores y expresiones</vt:lpstr>
      <vt:lpstr>Operadores y expresiones</vt:lpstr>
      <vt:lpstr>Operadores y expresiones</vt:lpstr>
      <vt:lpstr>Operadores y expresiones</vt:lpstr>
      <vt:lpstr>Operadores y expresiones</vt:lpstr>
      <vt:lpstr>Operadores y expresiones</vt:lpstr>
      <vt:lpstr>Entrada de datos</vt:lpstr>
      <vt:lpstr>Entrada de datos – Ejemplo Scanner</vt:lpstr>
      <vt:lpstr>Entrada de datos – Ejemplo BufferedReader</vt:lpstr>
      <vt:lpstr>Conversiones de tipos (CAST)</vt:lpstr>
      <vt:lpstr>Ejercicio 1</vt:lpstr>
      <vt:lpstr>Ejercicio 2</vt:lpstr>
      <vt:lpstr>Ejercicio 3</vt:lpstr>
      <vt:lpstr>Bibliografía</vt:lpstr>
      <vt:lpstr>Fin  Unidad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1 - Elementos de un programa informático</dc:title>
  <dc:subject>Programación</dc:subject>
  <dc:creator>Víctor V.</dc:creator>
  <cp:lastModifiedBy>Familia Guillén Linares</cp:lastModifiedBy>
  <cp:revision>201</cp:revision>
  <cp:lastPrinted>2019-10-07T10:27:28Z</cp:lastPrinted>
  <dcterms:created xsi:type="dcterms:W3CDTF">2019-05-23T11:04:47Z</dcterms:created>
  <dcterms:modified xsi:type="dcterms:W3CDTF">2025-09-12T14:43:34Z</dcterms:modified>
</cp:coreProperties>
</file>