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1"/>
  </p:notesMasterIdLst>
  <p:sldIdLst>
    <p:sldId id="308" r:id="rId2"/>
    <p:sldId id="281" r:id="rId3"/>
    <p:sldId id="348" r:id="rId4"/>
    <p:sldId id="366" r:id="rId5"/>
    <p:sldId id="367" r:id="rId6"/>
    <p:sldId id="349" r:id="rId7"/>
    <p:sldId id="369" r:id="rId8"/>
    <p:sldId id="371" r:id="rId9"/>
    <p:sldId id="370" r:id="rId10"/>
    <p:sldId id="385" r:id="rId11"/>
    <p:sldId id="350" r:id="rId12"/>
    <p:sldId id="372" r:id="rId13"/>
    <p:sldId id="351" r:id="rId14"/>
    <p:sldId id="374" r:id="rId15"/>
    <p:sldId id="352" r:id="rId16"/>
    <p:sldId id="379" r:id="rId17"/>
    <p:sldId id="377" r:id="rId18"/>
    <p:sldId id="378" r:id="rId19"/>
    <p:sldId id="354" r:id="rId20"/>
    <p:sldId id="382" r:id="rId21"/>
    <p:sldId id="380" r:id="rId22"/>
    <p:sldId id="381" r:id="rId23"/>
    <p:sldId id="384" r:id="rId24"/>
    <p:sldId id="386" r:id="rId25"/>
    <p:sldId id="387" r:id="rId26"/>
    <p:sldId id="388" r:id="rId27"/>
    <p:sldId id="389" r:id="rId28"/>
    <p:sldId id="307" r:id="rId29"/>
    <p:sldId id="306"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B2B2B2"/>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2DDA4-FB2B-D805-398B-3E9BE233C7FA}" v="5" dt="2023-02-21T15:10:42.873"/>
    <p1510:client id="{75FE40FD-B12B-D6BA-7D0B-BEA8C99C5F78}" v="1" dt="2023-02-22T16:20:38.891"/>
    <p1510:client id="{DF794384-F2C0-72B8-8369-B627F6EFEB1B}" v="20" dt="2023-02-08T15:38:32.665"/>
    <p1510:client id="{FA146EAA-C0ED-23C3-B565-83D901F396FD}" v="16" dt="2023-02-08T15:31:43.44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14" autoAdjust="0"/>
  </p:normalViewPr>
  <p:slideViewPr>
    <p:cSldViewPr>
      <p:cViewPr varScale="1">
        <p:scale>
          <a:sx n="67" d="100"/>
          <a:sy n="67" d="100"/>
        </p:scale>
        <p:origin x="1906" y="6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DF5C9-A5EC-4F4F-A8F1-0609A0B17B93}" type="datetimeFigureOut">
              <a:rPr lang="es-ES" smtClean="0"/>
              <a:t>12/09/2025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DDC8A-FE9D-4B71-B24F-125439879B5E}" type="slidenum">
              <a:rPr lang="es-ES" smtClean="0"/>
              <a:t>‹Nº›</a:t>
            </a:fld>
            <a:endParaRPr lang="es-ES"/>
          </a:p>
        </p:txBody>
      </p:sp>
    </p:spTree>
    <p:extLst>
      <p:ext uri="{BB962C8B-B14F-4D97-AF65-F5344CB8AC3E}">
        <p14:creationId xmlns:p14="http://schemas.microsoft.com/office/powerpoint/2010/main" val="89017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Según el</a:t>
            </a:r>
            <a:r>
              <a:rPr lang="es-ES" baseline="0" dirty="0"/>
              <a:t> ejemplo anterior, se puede observar lo siguiente:</a:t>
            </a:r>
          </a:p>
          <a:p>
            <a:pPr marL="171450" indent="-171450">
              <a:buFont typeface="Wingdings" panose="05000000000000000000" pitchFamily="2" charset="2"/>
              <a:buChar char="§"/>
            </a:pPr>
            <a:r>
              <a:rPr lang="es-ES" baseline="0" dirty="0"/>
              <a:t>La clase </a:t>
            </a:r>
            <a:r>
              <a:rPr lang="es-ES" i="1" baseline="0" dirty="0"/>
              <a:t>Loro</a:t>
            </a:r>
            <a:r>
              <a:rPr lang="es-ES" baseline="0" dirty="0"/>
              <a:t> desciende de la clase </a:t>
            </a:r>
            <a:r>
              <a:rPr lang="es-ES" i="1" baseline="0" dirty="0"/>
              <a:t>Pájaro</a:t>
            </a:r>
          </a:p>
          <a:p>
            <a:pPr marL="171450" indent="-171450">
              <a:buFont typeface="Wingdings" panose="05000000000000000000" pitchFamily="2" charset="2"/>
              <a:buChar char="§"/>
            </a:pPr>
            <a:r>
              <a:rPr lang="es-ES" baseline="0" dirty="0"/>
              <a:t>La clase </a:t>
            </a:r>
            <a:r>
              <a:rPr lang="es-ES" i="1" baseline="0" dirty="0"/>
              <a:t>Loro</a:t>
            </a:r>
            <a:r>
              <a:rPr lang="es-ES" baseline="0" dirty="0"/>
              <a:t> </a:t>
            </a:r>
            <a:r>
              <a:rPr lang="es-ES" baseline="0" dirty="0" err="1"/>
              <a:t>sobreescribe</a:t>
            </a:r>
            <a:r>
              <a:rPr lang="es-ES" baseline="0" dirty="0"/>
              <a:t> el método </a:t>
            </a:r>
            <a:r>
              <a:rPr lang="es-ES" i="1" baseline="0" dirty="0" err="1"/>
              <a:t>getDatalles</a:t>
            </a:r>
            <a:r>
              <a:rPr lang="es-ES" i="1" baseline="0" dirty="0"/>
              <a:t>()</a:t>
            </a:r>
            <a:r>
              <a:rPr lang="es-ES" baseline="0" dirty="0"/>
              <a:t>, ambas con el mismo nombre.</a:t>
            </a:r>
          </a:p>
          <a:p>
            <a:pPr marL="171450" indent="-171450">
              <a:buFont typeface="Wingdings" panose="05000000000000000000" pitchFamily="2" charset="2"/>
              <a:buChar char="§"/>
            </a:pPr>
            <a:r>
              <a:rPr lang="es-ES" baseline="0" dirty="0"/>
              <a:t>El método </a:t>
            </a:r>
            <a:r>
              <a:rPr lang="es-ES" i="1" baseline="0" dirty="0" err="1"/>
              <a:t>getDatalles</a:t>
            </a:r>
            <a:r>
              <a:rPr lang="es-ES" i="1" baseline="0" dirty="0"/>
              <a:t>() </a:t>
            </a:r>
            <a:r>
              <a:rPr lang="es-ES" i="0" baseline="0" dirty="0"/>
              <a:t>de la clase padre e hija tienen la misma lista de argumentos.</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s-ES" baseline="0" dirty="0"/>
              <a:t>El método </a:t>
            </a:r>
            <a:r>
              <a:rPr lang="es-ES" i="1" baseline="0" dirty="0" err="1"/>
              <a:t>getDatalles</a:t>
            </a:r>
            <a:r>
              <a:rPr lang="es-ES" i="1" baseline="0" dirty="0"/>
              <a:t>() </a:t>
            </a:r>
            <a:r>
              <a:rPr lang="es-ES" i="0" baseline="0" dirty="0"/>
              <a:t>de la clase padre e hija devuelven un objeto </a:t>
            </a:r>
            <a:r>
              <a:rPr lang="es-ES" i="0" baseline="0" dirty="0" err="1"/>
              <a:t>String</a:t>
            </a:r>
            <a:r>
              <a:rPr lang="es-ES" i="0" baseline="0" dirty="0"/>
              <a:t> (mismo tipo).</a:t>
            </a:r>
            <a:endParaRPr lang="es-ES" i="1" dirty="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s-ES" baseline="0" dirty="0"/>
              <a:t>El método </a:t>
            </a:r>
            <a:r>
              <a:rPr lang="es-ES" i="1" baseline="0" dirty="0" err="1"/>
              <a:t>getDatalles</a:t>
            </a:r>
            <a:r>
              <a:rPr lang="es-ES" i="1" baseline="0" dirty="0"/>
              <a:t>() </a:t>
            </a:r>
            <a:r>
              <a:rPr lang="es-ES" i="0" baseline="0" dirty="0"/>
              <a:t>de la clase padre e hija tienen el mismo modificador de acceso.</a:t>
            </a:r>
            <a:endParaRPr lang="es-ES" i="1" dirty="0"/>
          </a:p>
          <a:p>
            <a:pPr marL="0" indent="0">
              <a:buFont typeface="Wingdings" panose="05000000000000000000" pitchFamily="2" charset="2"/>
              <a:buNone/>
            </a:pPr>
            <a:endParaRPr lang="es-ES" i="1"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El</a:t>
            </a:r>
            <a:r>
              <a:rPr lang="es-ES" baseline="0" dirty="0"/>
              <a:t> segundo método estaría pensado para aquellas personas de nacionalidad italiana o inglesa, por ejemplo, cuyos nombres constan de un único apellido.</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20</a:t>
            </a:fld>
            <a:endParaRPr lang="es-ES"/>
          </a:p>
        </p:txBody>
      </p:sp>
    </p:spTree>
    <p:extLst>
      <p:ext uri="{BB962C8B-B14F-4D97-AF65-F5344CB8AC3E}">
        <p14:creationId xmlns:p14="http://schemas.microsoft.com/office/powerpoint/2010/main" val="1031689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21</a:t>
            </a:fld>
            <a:endParaRPr lang="es-ES"/>
          </a:p>
        </p:txBody>
      </p:sp>
    </p:spTree>
    <p:extLst>
      <p:ext uri="{BB962C8B-B14F-4D97-AF65-F5344CB8AC3E}">
        <p14:creationId xmlns:p14="http://schemas.microsoft.com/office/powerpoint/2010/main" val="2629624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https://www.arquitecturajava.com/java-herencia-vs-interfaces/</a:t>
            </a: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22</a:t>
            </a:fld>
            <a:endParaRPr lang="es-ES"/>
          </a:p>
        </p:txBody>
      </p:sp>
    </p:spTree>
    <p:extLst>
      <p:ext uri="{BB962C8B-B14F-4D97-AF65-F5344CB8AC3E}">
        <p14:creationId xmlns:p14="http://schemas.microsoft.com/office/powerpoint/2010/main" val="3266883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23</a:t>
            </a:fld>
            <a:endParaRPr lang="es-ES"/>
          </a:p>
        </p:txBody>
      </p:sp>
    </p:spTree>
    <p:extLst>
      <p:ext uri="{BB962C8B-B14F-4D97-AF65-F5344CB8AC3E}">
        <p14:creationId xmlns:p14="http://schemas.microsoft.com/office/powerpoint/2010/main" val="1017242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24</a:t>
            </a:fld>
            <a:endParaRPr lang="es-ES"/>
          </a:p>
        </p:txBody>
      </p:sp>
    </p:spTree>
    <p:extLst>
      <p:ext uri="{BB962C8B-B14F-4D97-AF65-F5344CB8AC3E}">
        <p14:creationId xmlns:p14="http://schemas.microsoft.com/office/powerpoint/2010/main" val="1614748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25</a:t>
            </a:fld>
            <a:endParaRPr lang="es-ES"/>
          </a:p>
        </p:txBody>
      </p:sp>
    </p:spTree>
    <p:extLst>
      <p:ext uri="{BB962C8B-B14F-4D97-AF65-F5344CB8AC3E}">
        <p14:creationId xmlns:p14="http://schemas.microsoft.com/office/powerpoint/2010/main" val="3958525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26</a:t>
            </a:fld>
            <a:endParaRPr lang="es-ES"/>
          </a:p>
        </p:txBody>
      </p:sp>
    </p:spTree>
    <p:extLst>
      <p:ext uri="{BB962C8B-B14F-4D97-AF65-F5344CB8AC3E}">
        <p14:creationId xmlns:p14="http://schemas.microsoft.com/office/powerpoint/2010/main" val="3212088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27</a:t>
            </a:fld>
            <a:endParaRPr lang="es-ES"/>
          </a:p>
        </p:txBody>
      </p:sp>
    </p:spTree>
    <p:extLst>
      <p:ext uri="{BB962C8B-B14F-4D97-AF65-F5344CB8AC3E}">
        <p14:creationId xmlns:p14="http://schemas.microsoft.com/office/powerpoint/2010/main" val="4003653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1600" dirty="0">
                <a:solidFill>
                  <a:prstClr val="black"/>
                </a:solidFill>
              </a:rPr>
              <a:t>Con</a:t>
            </a:r>
            <a:r>
              <a:rPr lang="es-ES" sz="1600" baseline="0" dirty="0">
                <a:solidFill>
                  <a:prstClr val="black"/>
                </a:solidFill>
              </a:rPr>
              <a:t> l</a:t>
            </a:r>
            <a:r>
              <a:rPr lang="es-ES" sz="1600" dirty="0">
                <a:solidFill>
                  <a:prstClr val="black"/>
                </a:solidFill>
              </a:rPr>
              <a:t>os</a:t>
            </a:r>
            <a:r>
              <a:rPr lang="es-ES" sz="1600" baseline="0" dirty="0">
                <a:solidFill>
                  <a:prstClr val="black"/>
                </a:solidFill>
              </a:rPr>
              <a:t> </a:t>
            </a:r>
            <a:r>
              <a:rPr lang="es-ES" sz="1600" b="1" baseline="0" dirty="0">
                <a:solidFill>
                  <a:prstClr val="black"/>
                </a:solidFill>
              </a:rPr>
              <a:t>métodos finales</a:t>
            </a:r>
            <a:r>
              <a:rPr lang="es-ES" sz="1600" baseline="0" dirty="0">
                <a:solidFill>
                  <a:prstClr val="black"/>
                </a:solidFill>
              </a:rPr>
              <a:t>, al no poder ser </a:t>
            </a:r>
            <a:r>
              <a:rPr lang="es-ES" sz="1600" baseline="0" dirty="0" err="1">
                <a:solidFill>
                  <a:prstClr val="black"/>
                </a:solidFill>
              </a:rPr>
              <a:t>sobreescritos</a:t>
            </a:r>
            <a:r>
              <a:rPr lang="es-ES" sz="1600" baseline="0" dirty="0">
                <a:solidFill>
                  <a:prstClr val="black"/>
                </a:solidFill>
              </a:rPr>
              <a:t>, </a:t>
            </a:r>
            <a:r>
              <a:rPr lang="es-ES" sz="1600" dirty="0">
                <a:solidFill>
                  <a:prstClr val="black"/>
                </a:solidFill>
              </a:rPr>
              <a:t>el compilador puede colocar el </a:t>
            </a:r>
            <a:r>
              <a:rPr lang="es-ES" sz="1600" dirty="0" err="1">
                <a:solidFill>
                  <a:prstClr val="black"/>
                </a:solidFill>
              </a:rPr>
              <a:t>bytecode</a:t>
            </a:r>
            <a:r>
              <a:rPr lang="es-ES" sz="1600" dirty="0">
                <a:solidFill>
                  <a:prstClr val="black"/>
                </a:solidFill>
              </a:rPr>
              <a:t> del método justo en el sitio del programa donde va a ser invocado,</a:t>
            </a:r>
            <a:r>
              <a:rPr lang="es-ES" sz="1600" baseline="0" dirty="0">
                <a:solidFill>
                  <a:prstClr val="black"/>
                </a:solidFill>
              </a:rPr>
              <a:t> </a:t>
            </a:r>
            <a:r>
              <a:rPr lang="es-ES" sz="1600" dirty="0">
                <a:solidFill>
                  <a:prstClr val="black"/>
                </a:solidFill>
              </a:rPr>
              <a:t>con la consiguiente ganancia de eficiencia.</a:t>
            </a: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El polimorfismo en</a:t>
            </a:r>
            <a:r>
              <a:rPr lang="es-ES" baseline="0" dirty="0"/>
              <a:t> POO permite abstraer y programar de forma general agrupando objetos con características comunes y jerarquizándolos en clases.</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530225" indent="-171450">
              <a:buFont typeface="Arial" panose="020B0604020202020204" pitchFamily="34" charset="0"/>
              <a:buChar char="•"/>
            </a:pPr>
            <a:r>
              <a:rPr lang="es-ES" sz="1200" dirty="0">
                <a:solidFill>
                  <a:schemeClr val="tx1">
                    <a:lumMod val="65000"/>
                    <a:lumOff val="35000"/>
                  </a:schemeClr>
                </a:solidFill>
              </a:rPr>
              <a:t>Tenemos la clase </a:t>
            </a:r>
            <a:r>
              <a:rPr lang="es-ES" sz="1200" i="1" dirty="0">
                <a:solidFill>
                  <a:schemeClr val="tx1">
                    <a:lumMod val="65000"/>
                    <a:lumOff val="35000"/>
                  </a:schemeClr>
                </a:solidFill>
              </a:rPr>
              <a:t>persona</a:t>
            </a:r>
            <a:r>
              <a:rPr lang="es-ES" sz="1200" dirty="0">
                <a:solidFill>
                  <a:schemeClr val="tx1">
                    <a:lumMod val="65000"/>
                    <a:lumOff val="35000"/>
                  </a:schemeClr>
                </a:solidFill>
              </a:rPr>
              <a:t> de la cual desciende la clase </a:t>
            </a:r>
            <a:r>
              <a:rPr lang="es-ES" sz="1200" i="1" dirty="0">
                <a:solidFill>
                  <a:schemeClr val="tx1">
                    <a:lumMod val="65000"/>
                    <a:lumOff val="35000"/>
                  </a:schemeClr>
                </a:solidFill>
              </a:rPr>
              <a:t>empleado</a:t>
            </a:r>
            <a:r>
              <a:rPr lang="es-ES" sz="1200" dirty="0">
                <a:solidFill>
                  <a:schemeClr val="tx1">
                    <a:lumMod val="65000"/>
                    <a:lumOff val="35000"/>
                  </a:schemeClr>
                </a:solidFill>
              </a:rPr>
              <a:t>. </a:t>
            </a:r>
            <a:r>
              <a:rPr lang="es-ES" sz="1200" baseline="0" dirty="0">
                <a:solidFill>
                  <a:schemeClr val="tx1">
                    <a:lumMod val="65000"/>
                    <a:lumOff val="35000"/>
                  </a:schemeClr>
                </a:solidFill>
              </a:rPr>
              <a:t> </a:t>
            </a:r>
            <a:r>
              <a:rPr lang="es-ES" sz="1200" dirty="0">
                <a:solidFill>
                  <a:schemeClr val="tx1">
                    <a:lumMod val="65000"/>
                    <a:lumOff val="35000"/>
                  </a:schemeClr>
                </a:solidFill>
              </a:rPr>
              <a:t>La clase </a:t>
            </a:r>
            <a:r>
              <a:rPr lang="es-ES" sz="1200" i="1" dirty="0">
                <a:solidFill>
                  <a:schemeClr val="tx1">
                    <a:lumMod val="65000"/>
                    <a:lumOff val="35000"/>
                  </a:schemeClr>
                </a:solidFill>
              </a:rPr>
              <a:t>persona</a:t>
            </a:r>
            <a:r>
              <a:rPr lang="es-ES" sz="1200" dirty="0">
                <a:solidFill>
                  <a:schemeClr val="tx1">
                    <a:lumMod val="65000"/>
                    <a:lumOff val="35000"/>
                  </a:schemeClr>
                </a:solidFill>
              </a:rPr>
              <a:t> tendrá métodos genéricos que puedan ser utilizados por cualquier persona, como por ejemplo establecer y devolver el nombre.</a:t>
            </a:r>
          </a:p>
          <a:p>
            <a:pPr marL="530225" indent="-171450">
              <a:buFont typeface="Arial" panose="020B0604020202020204" pitchFamily="34" charset="0"/>
              <a:buChar char="•"/>
            </a:pPr>
            <a:r>
              <a:rPr lang="es-ES" sz="1200" dirty="0">
                <a:solidFill>
                  <a:schemeClr val="tx1">
                    <a:lumMod val="65000"/>
                    <a:lumOff val="35000"/>
                  </a:schemeClr>
                </a:solidFill>
              </a:rPr>
              <a:t>La clase empleado tendrá otro tipo de métodos más específicos como </a:t>
            </a:r>
            <a:r>
              <a:rPr lang="es-ES" sz="1200" i="1" dirty="0" err="1">
                <a:solidFill>
                  <a:schemeClr val="tx1">
                    <a:lumMod val="65000"/>
                    <a:lumOff val="35000"/>
                  </a:schemeClr>
                </a:solidFill>
              </a:rPr>
              <a:t>obtenerSueldo</a:t>
            </a:r>
            <a:r>
              <a:rPr lang="es-ES" sz="1200" dirty="0">
                <a:solidFill>
                  <a:schemeClr val="tx1">
                    <a:lumMod val="65000"/>
                    <a:lumOff val="35000"/>
                  </a:schemeClr>
                </a:solidFill>
              </a:rPr>
              <a:t>, el cual devolverá el sueldo base, así como </a:t>
            </a:r>
            <a:r>
              <a:rPr lang="es-ES" sz="1200" i="1" dirty="0" err="1">
                <a:solidFill>
                  <a:schemeClr val="tx1">
                    <a:lumMod val="65000"/>
                    <a:lumOff val="35000"/>
                  </a:schemeClr>
                </a:solidFill>
              </a:rPr>
              <a:t>setSueldobase</a:t>
            </a:r>
            <a:r>
              <a:rPr lang="es-ES" sz="1200" dirty="0">
                <a:solidFill>
                  <a:schemeClr val="tx1">
                    <a:lumMod val="65000"/>
                    <a:lumOff val="35000"/>
                  </a:schemeClr>
                </a:solidFill>
              </a:rPr>
              <a:t>, que establecerá el sueldo base del empleado.</a:t>
            </a:r>
          </a:p>
          <a:p>
            <a:pPr marL="530225" indent="-171450">
              <a:buFont typeface="Arial" panose="020B0604020202020204" pitchFamily="34" charset="0"/>
              <a:buChar char="•"/>
            </a:pPr>
            <a:r>
              <a:rPr lang="es-ES" sz="1200" dirty="0">
                <a:solidFill>
                  <a:schemeClr val="tx1">
                    <a:lumMod val="65000"/>
                    <a:lumOff val="35000"/>
                  </a:schemeClr>
                </a:solidFill>
              </a:rPr>
              <a:t>Los </a:t>
            </a:r>
            <a:r>
              <a:rPr lang="es-ES" sz="1200" i="1" dirty="0">
                <a:solidFill>
                  <a:schemeClr val="tx1">
                    <a:lumMod val="65000"/>
                    <a:lumOff val="35000"/>
                  </a:schemeClr>
                </a:solidFill>
              </a:rPr>
              <a:t>encargados</a:t>
            </a:r>
            <a:r>
              <a:rPr lang="es-ES" sz="1200" dirty="0">
                <a:solidFill>
                  <a:schemeClr val="tx1">
                    <a:lumMod val="65000"/>
                    <a:lumOff val="35000"/>
                  </a:schemeClr>
                </a:solidFill>
              </a:rPr>
              <a:t> son personas con responsabilidades en la empresa y sea cual sea su trabajo cobrarán un 10% más que un empleado normal.</a:t>
            </a: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7</a:t>
            </a:fld>
            <a:endParaRPr lang="es-ES"/>
          </a:p>
        </p:txBody>
      </p:sp>
    </p:spTree>
    <p:extLst>
      <p:ext uri="{BB962C8B-B14F-4D97-AF65-F5344CB8AC3E}">
        <p14:creationId xmlns:p14="http://schemas.microsoft.com/office/powerpoint/2010/main" val="1562745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El programa mostrará por pantalla 550. Aunque la referencia se creo para la clase </a:t>
            </a:r>
            <a:r>
              <a:rPr lang="es-ES" i="1" dirty="0"/>
              <a:t>empleado</a:t>
            </a:r>
            <a:r>
              <a:rPr lang="es-ES" dirty="0"/>
              <a:t> y solamente se pueden llamar a métodos de dicha clase, el método </a:t>
            </a:r>
            <a:r>
              <a:rPr lang="es-ES" i="1" dirty="0" err="1"/>
              <a:t>getSueldo</a:t>
            </a:r>
            <a:r>
              <a:rPr lang="es-ES" dirty="0"/>
              <a:t>() está </a:t>
            </a:r>
            <a:r>
              <a:rPr lang="es-ES" dirty="0" err="1"/>
              <a:t>sobreescrito</a:t>
            </a:r>
            <a:r>
              <a:rPr lang="es-ES" dirty="0"/>
              <a:t> y como </a:t>
            </a:r>
            <a:r>
              <a:rPr lang="es-ES" i="1" dirty="0"/>
              <a:t>e1</a:t>
            </a:r>
            <a:r>
              <a:rPr lang="es-ES" dirty="0"/>
              <a:t> apunta a un objeto de la clase </a:t>
            </a:r>
            <a:r>
              <a:rPr lang="es-ES" i="1" dirty="0"/>
              <a:t>encargado</a:t>
            </a:r>
            <a:r>
              <a:rPr lang="es-ES" dirty="0"/>
              <a:t>, Java resuelve que tiene que</a:t>
            </a:r>
            <a:r>
              <a:rPr lang="es-ES" baseline="0" dirty="0"/>
              <a:t> ejecutar el método de dicha clase. </a:t>
            </a:r>
          </a:p>
          <a:p>
            <a:r>
              <a:rPr lang="es-ES" baseline="0" dirty="0"/>
              <a:t>Si el método está en la clase padre y en la hija, se ejecuta el que apunta el objeto creado (new), no la definición.</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10</a:t>
            </a:fld>
            <a:endParaRPr lang="es-ES"/>
          </a:p>
        </p:txBody>
      </p:sp>
    </p:spTree>
    <p:extLst>
      <p:ext uri="{BB962C8B-B14F-4D97-AF65-F5344CB8AC3E}">
        <p14:creationId xmlns:p14="http://schemas.microsoft.com/office/powerpoint/2010/main" val="2975979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11</a:t>
            </a:fld>
            <a:endParaRPr lang="es-ES"/>
          </a:p>
        </p:txBody>
      </p:sp>
    </p:spTree>
    <p:extLst>
      <p:ext uri="{BB962C8B-B14F-4D97-AF65-F5344CB8AC3E}">
        <p14:creationId xmlns:p14="http://schemas.microsoft.com/office/powerpoint/2010/main" val="712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68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0676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797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6876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840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7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15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5395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8325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86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753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12/09/2025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0461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jorgesanchez.net/programacio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www.programarya.com/Cursos/Jav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404664"/>
            <a:ext cx="7560840" cy="4464496"/>
          </a:xfrm>
        </p:spPr>
        <p:txBody>
          <a:bodyPr>
            <a:normAutofit/>
          </a:bodyPr>
          <a:lstStyle/>
          <a:p>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Unidad 6</a:t>
            </a:r>
            <a:b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b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4000"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t>PROGRAMACIÓN </a:t>
            </a:r>
            <a:br>
              <a:rPr lang="es-ES" sz="4000"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br>
            <a:r>
              <a:rPr lang="es-ES" sz="4000"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t>ORIENTADA A OBJETOS</a:t>
            </a:r>
            <a:b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53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Utilización Avanzada de Clases</a:t>
            </a:r>
          </a:p>
        </p:txBody>
      </p:sp>
      <p:sp>
        <p:nvSpPr>
          <p:cNvPr id="3" name="2 Subtítulo"/>
          <p:cNvSpPr>
            <a:spLocks noGrp="1"/>
          </p:cNvSpPr>
          <p:nvPr>
            <p:ph type="subTitle" idx="1"/>
          </p:nvPr>
        </p:nvSpPr>
        <p:spPr>
          <a:xfrm>
            <a:off x="497886" y="5563851"/>
            <a:ext cx="4176464" cy="1008112"/>
          </a:xfrm>
        </p:spPr>
        <p:txBody>
          <a:bodyPr>
            <a:normAutofit/>
          </a:bodyPr>
          <a:lstStyle/>
          <a:p>
            <a:pPr algn="l"/>
            <a:r>
              <a:rPr lang="es-ES" sz="2000" i="1" dirty="0">
                <a:solidFill>
                  <a:schemeClr val="bg1">
                    <a:lumMod val="75000"/>
                  </a:schemeClr>
                </a:solidFill>
              </a:rPr>
              <a:t>Módulo</a:t>
            </a:r>
            <a:r>
              <a:rPr lang="es-ES" sz="2000" dirty="0">
                <a:solidFill>
                  <a:schemeClr val="bg1">
                    <a:lumMod val="75000"/>
                  </a:schemeClr>
                </a:solidFill>
              </a:rPr>
              <a:t>:</a:t>
            </a:r>
            <a:r>
              <a:rPr lang="es-ES" sz="2000" dirty="0"/>
              <a:t> PROGRAMACIÓN</a:t>
            </a:r>
          </a:p>
          <a:p>
            <a:pPr algn="l"/>
            <a:r>
              <a:rPr lang="es-ES" sz="2000" i="1" dirty="0">
                <a:solidFill>
                  <a:schemeClr val="bg1">
                    <a:lumMod val="75000"/>
                  </a:schemeClr>
                </a:solidFill>
              </a:rPr>
              <a:t>CFGS</a:t>
            </a:r>
            <a:r>
              <a:rPr lang="es-ES" sz="2000" dirty="0"/>
              <a:t> Desarrollo de Aplicaciones Web</a:t>
            </a:r>
          </a:p>
        </p:txBody>
      </p:sp>
      <p:cxnSp>
        <p:nvCxnSpPr>
          <p:cNvPr id="4" name="3 Conector recto"/>
          <p:cNvCxnSpPr/>
          <p:nvPr/>
        </p:nvCxnSpPr>
        <p:spPr>
          <a:xfrm>
            <a:off x="395536" y="5085184"/>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2 Subtítulo">
            <a:extLst>
              <a:ext uri="{FF2B5EF4-FFF2-40B4-BE49-F238E27FC236}">
                <a16:creationId xmlns:a16="http://schemas.microsoft.com/office/drawing/2014/main" id="{1E6B7752-9B77-4A05-BDFE-7D8D92320B01}"/>
              </a:ext>
            </a:extLst>
          </p:cNvPr>
          <p:cNvSpPr txBox="1">
            <a:spLocks/>
          </p:cNvSpPr>
          <p:nvPr/>
        </p:nvSpPr>
        <p:spPr>
          <a:xfrm>
            <a:off x="5220072" y="5517232"/>
            <a:ext cx="3672408" cy="100811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s-ES" sz="2000" i="1" dirty="0">
                <a:solidFill>
                  <a:schemeClr val="bg1">
                    <a:lumMod val="75000"/>
                  </a:schemeClr>
                </a:solidFill>
              </a:rPr>
              <a:t>Profesor</a:t>
            </a:r>
            <a:r>
              <a:rPr lang="es-ES" sz="2000" dirty="0">
                <a:solidFill>
                  <a:schemeClr val="bg1">
                    <a:lumMod val="75000"/>
                  </a:schemeClr>
                </a:solidFill>
              </a:rPr>
              <a:t>:</a:t>
            </a:r>
            <a:r>
              <a:rPr lang="es-ES" sz="2000" dirty="0"/>
              <a:t> Javier Guillén	</a:t>
            </a:r>
          </a:p>
          <a:p>
            <a:pPr algn="l"/>
            <a:r>
              <a:rPr lang="es-ES" sz="2000" dirty="0"/>
              <a:t>IES Jaroso </a:t>
            </a:r>
            <a:r>
              <a:rPr lang="es-ES" sz="2000" i="1" dirty="0">
                <a:solidFill>
                  <a:schemeClr val="bg1">
                    <a:lumMod val="75000"/>
                  </a:schemeClr>
                </a:solidFill>
              </a:rPr>
              <a:t>(Cuevas de Almanzora)</a:t>
            </a:r>
          </a:p>
        </p:txBody>
      </p:sp>
    </p:spTree>
    <p:extLst>
      <p:ext uri="{BB962C8B-B14F-4D97-AF65-F5344CB8AC3E}">
        <p14:creationId xmlns:p14="http://schemas.microsoft.com/office/powerpoint/2010/main" val="35207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Polimorfismo</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4AC10DB7-ABBE-4B24-AA77-20526F497633}"/>
              </a:ext>
            </a:extLst>
          </p:cNvPr>
          <p:cNvPicPr>
            <a:picLocks noChangeAspect="1"/>
          </p:cNvPicPr>
          <p:nvPr/>
        </p:nvPicPr>
        <p:blipFill>
          <a:blip r:embed="rId3"/>
          <a:stretch>
            <a:fillRect/>
          </a:stretch>
        </p:blipFill>
        <p:spPr>
          <a:xfrm>
            <a:off x="419562" y="3692647"/>
            <a:ext cx="8363272" cy="1017041"/>
          </a:xfrm>
          <a:prstGeom prst="rect">
            <a:avLst/>
          </a:prstGeom>
          <a:ln>
            <a:solidFill>
              <a:srgbClr val="FF0000"/>
            </a:solidFill>
          </a:ln>
          <a:effectLst>
            <a:softEdge rad="12700"/>
          </a:effectLst>
        </p:spPr>
      </p:pic>
      <p:pic>
        <p:nvPicPr>
          <p:cNvPr id="8" name="Imagen 7">
            <a:extLst>
              <a:ext uri="{FF2B5EF4-FFF2-40B4-BE49-F238E27FC236}">
                <a16:creationId xmlns:a16="http://schemas.microsoft.com/office/drawing/2014/main" id="{E86292A6-D901-48AE-BC67-E8C24CFC0589}"/>
              </a:ext>
            </a:extLst>
          </p:cNvPr>
          <p:cNvPicPr>
            <a:picLocks noChangeAspect="1"/>
          </p:cNvPicPr>
          <p:nvPr/>
        </p:nvPicPr>
        <p:blipFill>
          <a:blip r:embed="rId4"/>
          <a:stretch>
            <a:fillRect/>
          </a:stretch>
        </p:blipFill>
        <p:spPr>
          <a:xfrm>
            <a:off x="-5710" y="1240571"/>
            <a:ext cx="9144000" cy="1924783"/>
          </a:xfrm>
          <a:prstGeom prst="rect">
            <a:avLst/>
          </a:prstGeom>
        </p:spPr>
      </p:pic>
      <p:pic>
        <p:nvPicPr>
          <p:cNvPr id="10" name="Imagen 9">
            <a:extLst>
              <a:ext uri="{FF2B5EF4-FFF2-40B4-BE49-F238E27FC236}">
                <a16:creationId xmlns:a16="http://schemas.microsoft.com/office/drawing/2014/main" id="{27EB60FB-BE65-4724-843E-6EA36BEA3FCD}"/>
              </a:ext>
            </a:extLst>
          </p:cNvPr>
          <p:cNvPicPr>
            <a:picLocks noChangeAspect="1"/>
          </p:cNvPicPr>
          <p:nvPr/>
        </p:nvPicPr>
        <p:blipFill>
          <a:blip r:embed="rId5"/>
          <a:stretch>
            <a:fillRect/>
          </a:stretch>
        </p:blipFill>
        <p:spPr>
          <a:xfrm>
            <a:off x="419562" y="5349981"/>
            <a:ext cx="6728675" cy="1247371"/>
          </a:xfrm>
          <a:prstGeom prst="rect">
            <a:avLst/>
          </a:prstGeom>
          <a:noFill/>
          <a:ln>
            <a:solidFill>
              <a:srgbClr val="FF0000"/>
            </a:solidFill>
          </a:ln>
          <a:effectLst>
            <a:softEdge rad="12700"/>
          </a:effectLst>
        </p:spPr>
      </p:pic>
    </p:spTree>
    <p:extLst>
      <p:ext uri="{BB962C8B-B14F-4D97-AF65-F5344CB8AC3E}">
        <p14:creationId xmlns:p14="http://schemas.microsoft.com/office/powerpoint/2010/main" val="3614400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Sobreescritura</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de métodos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46259" y="1340768"/>
            <a:ext cx="8352928" cy="5181868"/>
          </a:xfrm>
          <a:prstGeom prst="rect">
            <a:avLst/>
          </a:prstGeom>
          <a:noFill/>
        </p:spPr>
        <p:txBody>
          <a:bodyPr wrap="square" rtlCol="0">
            <a:spAutoFit/>
          </a:bodyPr>
          <a:lstStyle/>
          <a:p>
            <a:pPr marL="342900" lvl="0" indent="-342900" algn="just">
              <a:lnSpc>
                <a:spcPct val="114000"/>
              </a:lnSpc>
              <a:spcBef>
                <a:spcPts val="600"/>
              </a:spcBef>
              <a:spcAft>
                <a:spcPts val="1200"/>
              </a:spcAft>
              <a:buClr>
                <a:schemeClr val="accent6">
                  <a:lumMod val="75000"/>
                </a:schemeClr>
              </a:buClr>
              <a:buSzPct val="120000"/>
              <a:buFont typeface="Wingdings" panose="05000000000000000000" pitchFamily="2" charset="2"/>
              <a:buChar char="Ø"/>
            </a:pPr>
            <a:r>
              <a:rPr lang="es-ES" dirty="0"/>
              <a:t>Una de las propiedades fundamentales de los lenguajes OO es la </a:t>
            </a:r>
            <a:r>
              <a:rPr lang="es-ES" b="1" dirty="0"/>
              <a:t>sobreescritura</a:t>
            </a:r>
            <a:r>
              <a:rPr lang="es-ES" dirty="0"/>
              <a:t> (</a:t>
            </a:r>
            <a:r>
              <a:rPr lang="es-ES" dirty="0" err="1"/>
              <a:t>overriding</a:t>
            </a:r>
            <a:r>
              <a:rPr lang="es-ES" dirty="0"/>
              <a:t>) de métodos, que permite modificar el comportamiento de la clase padre. </a:t>
            </a:r>
          </a:p>
          <a:p>
            <a:pPr marL="342900" indent="-342900" algn="just">
              <a:lnSpc>
                <a:spcPct val="114000"/>
              </a:lnSpc>
              <a:spcBef>
                <a:spcPts val="1800"/>
              </a:spcBef>
              <a:spcAft>
                <a:spcPts val="1800"/>
              </a:spcAft>
              <a:buClr>
                <a:schemeClr val="accent6">
                  <a:lumMod val="75000"/>
                </a:schemeClr>
              </a:buClr>
              <a:buSzPct val="120000"/>
              <a:buFont typeface="Wingdings" panose="05000000000000000000" pitchFamily="2" charset="2"/>
              <a:buChar char="Ø"/>
            </a:pPr>
            <a:r>
              <a:rPr lang="es-ES" dirty="0"/>
              <a:t>Los métodos son los únicos que se pueden </a:t>
            </a:r>
            <a:r>
              <a:rPr lang="es-ES" dirty="0" err="1"/>
              <a:t>sobreescribir</a:t>
            </a:r>
            <a:r>
              <a:rPr lang="es-ES" dirty="0"/>
              <a:t>; con los elementos miembros (atributos) esta técnica no es posible.</a:t>
            </a:r>
          </a:p>
          <a:p>
            <a:pPr marL="342900" lvl="0" indent="-342900" algn="just">
              <a:lnSpc>
                <a:spcPct val="114000"/>
              </a:lnSpc>
              <a:spcBef>
                <a:spcPts val="600"/>
              </a:spcBef>
              <a:spcAft>
                <a:spcPts val="1200"/>
              </a:spcAft>
              <a:buClr>
                <a:schemeClr val="accent6">
                  <a:lumMod val="75000"/>
                </a:schemeClr>
              </a:buClr>
              <a:buSzPct val="120000"/>
              <a:buFont typeface="Wingdings" panose="05000000000000000000" pitchFamily="2" charset="2"/>
              <a:buChar char="Ø"/>
            </a:pPr>
            <a:r>
              <a:rPr lang="es-ES" dirty="0"/>
              <a:t>Para que un método sea </a:t>
            </a:r>
            <a:r>
              <a:rPr lang="es-ES" dirty="0" err="1"/>
              <a:t>sobreescrito</a:t>
            </a:r>
            <a:r>
              <a:rPr lang="es-ES" dirty="0"/>
              <a:t>, deberá cumplir lo siguiente:</a:t>
            </a:r>
          </a:p>
          <a:p>
            <a:pPr marL="800100" lvl="1" indent="-342900" algn="just">
              <a:lnSpc>
                <a:spcPct val="114000"/>
              </a:lnSpc>
              <a:spcBef>
                <a:spcPts val="600"/>
              </a:spcBef>
              <a:spcAft>
                <a:spcPts val="1200"/>
              </a:spcAft>
              <a:buClr>
                <a:schemeClr val="accent6">
                  <a:lumMod val="75000"/>
                </a:schemeClr>
              </a:buClr>
              <a:buSzPct val="120000"/>
              <a:buFont typeface="Wingdings" panose="05000000000000000000" pitchFamily="2" charset="2"/>
              <a:buChar char="§"/>
            </a:pPr>
            <a:r>
              <a:rPr lang="es-ES" dirty="0"/>
              <a:t>Tiene que tener el mismo nombre (esto es obvio)</a:t>
            </a:r>
          </a:p>
          <a:p>
            <a:pPr marL="800100" lvl="1" indent="-342900" algn="just">
              <a:lnSpc>
                <a:spcPct val="114000"/>
              </a:lnSpc>
              <a:spcBef>
                <a:spcPts val="600"/>
              </a:spcBef>
              <a:spcAft>
                <a:spcPts val="1200"/>
              </a:spcAft>
              <a:buClr>
                <a:schemeClr val="accent6">
                  <a:lumMod val="75000"/>
                </a:schemeClr>
              </a:buClr>
              <a:buSzPct val="120000"/>
              <a:buFont typeface="Wingdings" panose="05000000000000000000" pitchFamily="2" charset="2"/>
              <a:buChar char="§"/>
            </a:pPr>
            <a:r>
              <a:rPr lang="es-ES" dirty="0"/>
              <a:t>El retorno de la clase padre e hijo deberá de ser del mismo tipo.</a:t>
            </a:r>
          </a:p>
          <a:p>
            <a:pPr marL="800100" lvl="1" indent="-342900" algn="just">
              <a:lnSpc>
                <a:spcPct val="114000"/>
              </a:lnSpc>
              <a:spcBef>
                <a:spcPts val="600"/>
              </a:spcBef>
              <a:spcAft>
                <a:spcPts val="1200"/>
              </a:spcAft>
              <a:buClr>
                <a:schemeClr val="accent6">
                  <a:lumMod val="75000"/>
                </a:schemeClr>
              </a:buClr>
              <a:buSzPct val="120000"/>
              <a:buFont typeface="Wingdings" panose="05000000000000000000" pitchFamily="2" charset="2"/>
              <a:buChar char="§"/>
            </a:pPr>
            <a:r>
              <a:rPr lang="es-ES" dirty="0"/>
              <a:t>Deberá conservar la misma lista de argumentos que el mismo método de la clase padre.</a:t>
            </a:r>
          </a:p>
          <a:p>
            <a:pPr marL="800100" lvl="1" indent="-342900" algn="just">
              <a:lnSpc>
                <a:spcPct val="114000"/>
              </a:lnSpc>
              <a:spcBef>
                <a:spcPts val="600"/>
              </a:spcBef>
              <a:spcAft>
                <a:spcPts val="1200"/>
              </a:spcAft>
              <a:buClr>
                <a:schemeClr val="accent6">
                  <a:lumMod val="75000"/>
                </a:schemeClr>
              </a:buClr>
              <a:buSzPct val="120000"/>
              <a:buFont typeface="Wingdings" panose="05000000000000000000" pitchFamily="2" charset="2"/>
              <a:buChar char="§"/>
            </a:pPr>
            <a:endParaRPr lang="es-ES" dirty="0"/>
          </a:p>
        </p:txBody>
      </p:sp>
    </p:spTree>
    <p:extLst>
      <p:ext uri="{BB962C8B-B14F-4D97-AF65-F5344CB8AC3E}">
        <p14:creationId xmlns:p14="http://schemas.microsoft.com/office/powerpoint/2010/main" val="1346242202"/>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wipe(left)">
                                      <p:cBhvr>
                                        <p:cTn id="3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Sobreescritura</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de métodos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572" y="1695340"/>
            <a:ext cx="7856638" cy="4830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403176" y="1268760"/>
            <a:ext cx="8345288" cy="390107"/>
          </a:xfrm>
          <a:prstGeom prst="rect">
            <a:avLst/>
          </a:prstGeom>
        </p:spPr>
        <p:txBody>
          <a:bodyPr wrap="square">
            <a:spAutoFit/>
          </a:bodyPr>
          <a:lstStyle/>
          <a:p>
            <a:pPr marL="342900" lvl="0" indent="-342900" algn="just">
              <a:lnSpc>
                <a:spcPct val="114000"/>
              </a:lnSpc>
              <a:spcBef>
                <a:spcPts val="600"/>
              </a:spcBef>
              <a:spcAft>
                <a:spcPts val="1200"/>
              </a:spcAft>
              <a:buClr>
                <a:schemeClr val="accent6">
                  <a:lumMod val="75000"/>
                </a:schemeClr>
              </a:buClr>
              <a:buSzPct val="120000"/>
              <a:buFont typeface="Wingdings" panose="05000000000000000000" pitchFamily="2" charset="2"/>
              <a:buChar char="Ø"/>
            </a:pPr>
            <a:r>
              <a:rPr lang="es-ES" dirty="0"/>
              <a:t>Ejemplo:</a:t>
            </a:r>
          </a:p>
        </p:txBody>
      </p:sp>
      <p:cxnSp>
        <p:nvCxnSpPr>
          <p:cNvPr id="7" name="6 Conector recto"/>
          <p:cNvCxnSpPr/>
          <p:nvPr/>
        </p:nvCxnSpPr>
        <p:spPr>
          <a:xfrm>
            <a:off x="3025578" y="3212976"/>
            <a:ext cx="111437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9" name="8 Conector recto"/>
          <p:cNvCxnSpPr/>
          <p:nvPr/>
        </p:nvCxnSpPr>
        <p:spPr>
          <a:xfrm>
            <a:off x="3025578" y="5589240"/>
            <a:ext cx="111437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8" name="7 Elipse"/>
          <p:cNvSpPr/>
          <p:nvPr/>
        </p:nvSpPr>
        <p:spPr>
          <a:xfrm>
            <a:off x="1671132" y="3004102"/>
            <a:ext cx="648072" cy="252028"/>
          </a:xfrm>
          <a:prstGeom prst="ellipse">
            <a:avLst/>
          </a:prstGeom>
          <a:noFill/>
          <a:ln w="127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11" name="10 Elipse"/>
          <p:cNvSpPr/>
          <p:nvPr/>
        </p:nvSpPr>
        <p:spPr>
          <a:xfrm>
            <a:off x="2319204" y="5373216"/>
            <a:ext cx="648072" cy="216024"/>
          </a:xfrm>
          <a:prstGeom prst="ellipse">
            <a:avLst/>
          </a:prstGeom>
          <a:noFill/>
          <a:ln w="12700">
            <a:solidFill>
              <a:srgbClr val="0000F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12" name="11 Elipse"/>
          <p:cNvSpPr/>
          <p:nvPr/>
        </p:nvSpPr>
        <p:spPr>
          <a:xfrm>
            <a:off x="2328026" y="3018480"/>
            <a:ext cx="648072" cy="216024"/>
          </a:xfrm>
          <a:prstGeom prst="ellipse">
            <a:avLst/>
          </a:prstGeom>
          <a:noFill/>
          <a:ln w="12700">
            <a:solidFill>
              <a:srgbClr val="0000F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14" name="13 Elipse"/>
          <p:cNvSpPr/>
          <p:nvPr/>
        </p:nvSpPr>
        <p:spPr>
          <a:xfrm>
            <a:off x="1657636" y="5373216"/>
            <a:ext cx="648072" cy="252028"/>
          </a:xfrm>
          <a:prstGeom prst="ellipse">
            <a:avLst/>
          </a:prstGeom>
          <a:noFill/>
          <a:ln w="127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35901262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Sobrecarga de métodos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Overloading</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93767"/>
            <a:ext cx="8352928" cy="5542158"/>
          </a:xfrm>
          <a:prstGeom prst="rect">
            <a:avLst/>
          </a:prstGeom>
          <a:noFill/>
        </p:spPr>
        <p:txBody>
          <a:bodyPr wrap="square" rtlCol="0">
            <a:spAutoFit/>
          </a:bodyPr>
          <a:lstStyle/>
          <a:p>
            <a:pPr marL="342900" lvl="0" indent="-342900" algn="just">
              <a:lnSpc>
                <a:spcPct val="114000"/>
              </a:lnSpc>
              <a:spcBef>
                <a:spcPts val="600"/>
              </a:spcBef>
              <a:spcAft>
                <a:spcPts val="300"/>
              </a:spcAft>
              <a:buClr>
                <a:schemeClr val="accent6">
                  <a:lumMod val="75000"/>
                </a:schemeClr>
              </a:buClr>
              <a:buSzPct val="120000"/>
              <a:buFont typeface="Wingdings" panose="05000000000000000000" pitchFamily="2" charset="2"/>
              <a:buChar char="Ø"/>
            </a:pPr>
            <a:r>
              <a:rPr lang="es-ES" dirty="0"/>
              <a:t>La </a:t>
            </a:r>
            <a:r>
              <a:rPr lang="es-ES" dirty="0">
                <a:solidFill>
                  <a:srgbClr val="0000CC"/>
                </a:solidFill>
              </a:rPr>
              <a:t>sobrecarga</a:t>
            </a:r>
            <a:r>
              <a:rPr lang="es-ES" dirty="0"/>
              <a:t> es la implementación varias veces del mismo método con ligeras diferencias adaptadas a las distintas necesidades de dicho método.</a:t>
            </a:r>
          </a:p>
          <a:p>
            <a:pPr marL="342900" lvl="0" indent="-342900" algn="just">
              <a:lnSpc>
                <a:spcPct val="114000"/>
              </a:lnSpc>
              <a:spcBef>
                <a:spcPts val="600"/>
              </a:spcBef>
              <a:spcAft>
                <a:spcPts val="300"/>
              </a:spcAft>
              <a:buClr>
                <a:schemeClr val="accent6">
                  <a:lumMod val="75000"/>
                </a:schemeClr>
              </a:buClr>
              <a:buSzPct val="120000"/>
              <a:buFont typeface="Wingdings" panose="05000000000000000000" pitchFamily="2" charset="2"/>
              <a:buChar char="Ø"/>
            </a:pPr>
            <a:r>
              <a:rPr lang="es-ES" dirty="0">
                <a:solidFill>
                  <a:prstClr val="black"/>
                </a:solidFill>
              </a:rPr>
              <a:t>La </a:t>
            </a:r>
            <a:r>
              <a:rPr lang="es-ES" dirty="0">
                <a:solidFill>
                  <a:srgbClr val="0000CC"/>
                </a:solidFill>
              </a:rPr>
              <a:t>sobrecarga</a:t>
            </a:r>
            <a:r>
              <a:rPr lang="es-ES" dirty="0">
                <a:solidFill>
                  <a:prstClr val="black"/>
                </a:solidFill>
              </a:rPr>
              <a:t> implica una implementación repetida del mismo método. Para crear métodos sobrecargados deberemos crear métodos con el mismo nombre pero con distinta lista de parámetros.</a:t>
            </a:r>
          </a:p>
          <a:p>
            <a:pPr marL="342900" lvl="0" indent="-342900" algn="just">
              <a:lnSpc>
                <a:spcPct val="114000"/>
              </a:lnSpc>
              <a:spcBef>
                <a:spcPts val="600"/>
              </a:spcBef>
              <a:spcAft>
                <a:spcPts val="300"/>
              </a:spcAft>
              <a:buClr>
                <a:schemeClr val="accent6">
                  <a:lumMod val="75000"/>
                </a:schemeClr>
              </a:buClr>
              <a:buSzPct val="120000"/>
              <a:buFont typeface="Wingdings" panose="05000000000000000000" pitchFamily="2" charset="2"/>
              <a:buChar char="Ø"/>
            </a:pPr>
            <a:r>
              <a:rPr lang="es-ES" dirty="0">
                <a:solidFill>
                  <a:prstClr val="black"/>
                </a:solidFill>
              </a:rPr>
              <a:t>Reglas para sobrecargar un método:</a:t>
            </a:r>
          </a:p>
          <a:p>
            <a:pPr marL="800100" lvl="1" indent="-342900" algn="just">
              <a:lnSpc>
                <a:spcPct val="114000"/>
              </a:lnSpc>
              <a:spcBef>
                <a:spcPts val="600"/>
              </a:spcBef>
              <a:buClr>
                <a:schemeClr val="accent6">
                  <a:lumMod val="75000"/>
                </a:schemeClr>
              </a:buClr>
              <a:buSzPct val="120000"/>
              <a:buFont typeface="Wingdings" panose="05000000000000000000" pitchFamily="2" charset="2"/>
              <a:buChar char="§"/>
            </a:pPr>
            <a:r>
              <a:rPr lang="es-ES" dirty="0">
                <a:solidFill>
                  <a:prstClr val="black"/>
                </a:solidFill>
              </a:rPr>
              <a:t>Los </a:t>
            </a:r>
            <a:r>
              <a:rPr lang="es-ES" dirty="0">
                <a:solidFill>
                  <a:srgbClr val="0000CC"/>
                </a:solidFill>
              </a:rPr>
              <a:t>métodos</a:t>
            </a:r>
            <a:r>
              <a:rPr lang="es-ES" dirty="0">
                <a:solidFill>
                  <a:prstClr val="black"/>
                </a:solidFill>
              </a:rPr>
              <a:t> </a:t>
            </a:r>
            <a:r>
              <a:rPr lang="es-ES" dirty="0">
                <a:solidFill>
                  <a:srgbClr val="0000CC"/>
                </a:solidFill>
              </a:rPr>
              <a:t>sobrecargados</a:t>
            </a:r>
            <a:r>
              <a:rPr lang="es-ES" dirty="0">
                <a:solidFill>
                  <a:prstClr val="black"/>
                </a:solidFill>
              </a:rPr>
              <a:t> deben cambiar la lista de argumentos obligatoriamente.</a:t>
            </a:r>
          </a:p>
          <a:p>
            <a:pPr marL="800100" lvl="1" indent="-342900" algn="just">
              <a:lnSpc>
                <a:spcPct val="114000"/>
              </a:lnSpc>
              <a:spcBef>
                <a:spcPts val="600"/>
              </a:spcBef>
              <a:buClr>
                <a:schemeClr val="accent6">
                  <a:lumMod val="75000"/>
                </a:schemeClr>
              </a:buClr>
              <a:buSzPct val="120000"/>
              <a:buFont typeface="Wingdings" panose="05000000000000000000" pitchFamily="2" charset="2"/>
              <a:buChar char="§"/>
            </a:pPr>
            <a:r>
              <a:rPr lang="es-ES" dirty="0">
                <a:solidFill>
                  <a:prstClr val="black"/>
                </a:solidFill>
              </a:rPr>
              <a:t>Un </a:t>
            </a:r>
            <a:r>
              <a:rPr lang="es-ES" dirty="0">
                <a:solidFill>
                  <a:srgbClr val="0000CC"/>
                </a:solidFill>
              </a:rPr>
              <a:t>método</a:t>
            </a:r>
            <a:r>
              <a:rPr lang="es-ES" dirty="0">
                <a:solidFill>
                  <a:prstClr val="black"/>
                </a:solidFill>
              </a:rPr>
              <a:t> puede estar </a:t>
            </a:r>
            <a:r>
              <a:rPr lang="es-ES" dirty="0">
                <a:solidFill>
                  <a:srgbClr val="0000CC"/>
                </a:solidFill>
              </a:rPr>
              <a:t>sobrecargado</a:t>
            </a:r>
            <a:r>
              <a:rPr lang="es-ES" dirty="0">
                <a:solidFill>
                  <a:prstClr val="black"/>
                </a:solidFill>
              </a:rPr>
              <a:t> en la clase o en una subclase.</a:t>
            </a:r>
          </a:p>
          <a:p>
            <a:pPr marL="800100" lvl="1" indent="-342900" algn="just">
              <a:lnSpc>
                <a:spcPct val="114000"/>
              </a:lnSpc>
              <a:spcBef>
                <a:spcPts val="600"/>
              </a:spcBef>
              <a:buClr>
                <a:schemeClr val="accent6">
                  <a:lumMod val="75000"/>
                </a:schemeClr>
              </a:buClr>
              <a:buSzPct val="120000"/>
              <a:buFont typeface="Wingdings" panose="05000000000000000000" pitchFamily="2" charset="2"/>
              <a:buChar char="§"/>
            </a:pPr>
            <a:r>
              <a:rPr lang="es-ES" dirty="0">
                <a:solidFill>
                  <a:prstClr val="black"/>
                </a:solidFill>
              </a:rPr>
              <a:t>Al </a:t>
            </a:r>
            <a:r>
              <a:rPr lang="es-ES" dirty="0">
                <a:solidFill>
                  <a:srgbClr val="0000CC"/>
                </a:solidFill>
              </a:rPr>
              <a:t>sobrecargar</a:t>
            </a:r>
            <a:r>
              <a:rPr lang="es-ES" dirty="0">
                <a:solidFill>
                  <a:prstClr val="black"/>
                </a:solidFill>
              </a:rPr>
              <a:t> un </a:t>
            </a:r>
            <a:r>
              <a:rPr lang="es-ES" dirty="0">
                <a:solidFill>
                  <a:srgbClr val="0000CC"/>
                </a:solidFill>
              </a:rPr>
              <a:t>método</a:t>
            </a:r>
            <a:r>
              <a:rPr lang="es-ES" dirty="0">
                <a:solidFill>
                  <a:prstClr val="black"/>
                </a:solidFill>
              </a:rPr>
              <a:t>, se pueden utilizar las mismas excepciones o añadir algunas.</a:t>
            </a:r>
          </a:p>
          <a:p>
            <a:pPr marL="800100" lvl="1" indent="-342900" algn="just">
              <a:lnSpc>
                <a:spcPct val="114000"/>
              </a:lnSpc>
              <a:spcBef>
                <a:spcPts val="600"/>
              </a:spcBef>
              <a:buClr>
                <a:schemeClr val="accent6">
                  <a:lumMod val="75000"/>
                </a:schemeClr>
              </a:buClr>
              <a:buSzPct val="120000"/>
              <a:buFont typeface="Wingdings" panose="05000000000000000000" pitchFamily="2" charset="2"/>
              <a:buChar char="§"/>
            </a:pPr>
            <a:r>
              <a:rPr lang="es-ES" dirty="0">
                <a:solidFill>
                  <a:prstClr val="black"/>
                </a:solidFill>
              </a:rPr>
              <a:t>Los </a:t>
            </a:r>
            <a:r>
              <a:rPr lang="es-ES" dirty="0">
                <a:solidFill>
                  <a:srgbClr val="0000CC"/>
                </a:solidFill>
              </a:rPr>
              <a:t>métodos</a:t>
            </a:r>
            <a:r>
              <a:rPr lang="es-ES" dirty="0">
                <a:solidFill>
                  <a:prstClr val="black"/>
                </a:solidFill>
              </a:rPr>
              <a:t> </a:t>
            </a:r>
            <a:r>
              <a:rPr lang="es-ES" dirty="0">
                <a:solidFill>
                  <a:srgbClr val="0000CC"/>
                </a:solidFill>
              </a:rPr>
              <a:t>sobrecargados</a:t>
            </a:r>
            <a:r>
              <a:rPr lang="es-ES" dirty="0">
                <a:solidFill>
                  <a:prstClr val="black"/>
                </a:solidFill>
              </a:rPr>
              <a:t> pueden cambiar el tipo de retorno o el modificador  de acceso.</a:t>
            </a:r>
          </a:p>
          <a:p>
            <a:pPr marL="342900" indent="-342900" algn="just">
              <a:lnSpc>
                <a:spcPct val="114000"/>
              </a:lnSpc>
              <a:spcBef>
                <a:spcPts val="600"/>
              </a:spcBef>
              <a:buClr>
                <a:schemeClr val="accent6">
                  <a:lumMod val="75000"/>
                </a:schemeClr>
              </a:buClr>
              <a:buSzPct val="120000"/>
              <a:buFont typeface="Wingdings" panose="05000000000000000000" pitchFamily="2" charset="2"/>
              <a:buChar char="Ø"/>
            </a:pPr>
            <a:r>
              <a:rPr lang="es-ES" b="1" dirty="0">
                <a:solidFill>
                  <a:prstClr val="black"/>
                </a:solidFill>
              </a:rPr>
              <a:t>SOBRESCRITURA</a:t>
            </a:r>
            <a:r>
              <a:rPr lang="es-ES" dirty="0">
                <a:solidFill>
                  <a:prstClr val="black"/>
                </a:solidFill>
              </a:rPr>
              <a:t> (mismo nombre, misto tipo de retorno, mismos argumentos).</a:t>
            </a:r>
          </a:p>
          <a:p>
            <a:pPr marL="342900" indent="-342900" algn="just">
              <a:lnSpc>
                <a:spcPct val="114000"/>
              </a:lnSpc>
              <a:spcBef>
                <a:spcPts val="600"/>
              </a:spcBef>
              <a:buClr>
                <a:schemeClr val="accent6">
                  <a:lumMod val="75000"/>
                </a:schemeClr>
              </a:buClr>
              <a:buSzPct val="120000"/>
              <a:buFont typeface="Wingdings" panose="05000000000000000000" pitchFamily="2" charset="2"/>
              <a:buChar char="Ø"/>
            </a:pPr>
            <a:r>
              <a:rPr lang="es-ES" b="1" dirty="0">
                <a:solidFill>
                  <a:prstClr val="black"/>
                </a:solidFill>
              </a:rPr>
              <a:t>SOBRECARGA</a:t>
            </a:r>
            <a:r>
              <a:rPr lang="es-ES" dirty="0">
                <a:solidFill>
                  <a:prstClr val="black"/>
                </a:solidFill>
              </a:rPr>
              <a:t> (mismo nombre, distintos argumentos, = o &lt;&gt;  tipo de retorno)</a:t>
            </a:r>
          </a:p>
        </p:txBody>
      </p:sp>
    </p:spTree>
    <p:extLst>
      <p:ext uri="{BB962C8B-B14F-4D97-AF65-F5344CB8AC3E}">
        <p14:creationId xmlns:p14="http://schemas.microsoft.com/office/powerpoint/2010/main" val="1346242202"/>
      </p:ext>
    </p:extLst>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left)">
                                      <p:cBhvr>
                                        <p:cTn id="25" dur="500"/>
                                        <p:tgtEl>
                                          <p:spTgt spid="6">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500"/>
                                        <p:tgtEl>
                                          <p:spTgt spid="6">
                                            <p:txEl>
                                              <p:pRg st="3" end="3"/>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wipe(left)">
                                      <p:cBhvr>
                                        <p:cTn id="34" dur="500"/>
                                        <p:tgtEl>
                                          <p:spTgt spid="6">
                                            <p:txEl>
                                              <p:pRg st="5" end="5"/>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Sobrecarga de métodos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Overloading</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93767"/>
            <a:ext cx="8352928" cy="390107"/>
          </a:xfrm>
          <a:prstGeom prst="rect">
            <a:avLst/>
          </a:prstGeom>
          <a:noFill/>
        </p:spPr>
        <p:txBody>
          <a:bodyPr wrap="square" rtlCol="0">
            <a:spAutoFit/>
          </a:bodyPr>
          <a:lstStyle/>
          <a:p>
            <a:pPr marL="342900" lvl="0" indent="-342900" algn="just">
              <a:lnSpc>
                <a:spcPct val="114000"/>
              </a:lnSpc>
              <a:spcBef>
                <a:spcPts val="600"/>
              </a:spcBef>
              <a:spcAft>
                <a:spcPts val="300"/>
              </a:spcAft>
              <a:buClr>
                <a:schemeClr val="accent6">
                  <a:lumMod val="75000"/>
                </a:schemeClr>
              </a:buClr>
              <a:buSzPct val="120000"/>
              <a:buFont typeface="Wingdings" panose="05000000000000000000" pitchFamily="2" charset="2"/>
              <a:buChar char="Ø"/>
            </a:pPr>
            <a:r>
              <a:rPr lang="es-ES" dirty="0"/>
              <a:t>Ejemplo:</a:t>
            </a:r>
            <a:endParaRPr lang="es-ES" dirty="0">
              <a:solidFill>
                <a:prstClr val="black"/>
              </a:solidFill>
            </a:endParaRPr>
          </a:p>
        </p:txBody>
      </p:sp>
      <p:sp>
        <p:nvSpPr>
          <p:cNvPr id="2" name="1 Rectángulo"/>
          <p:cNvSpPr/>
          <p:nvPr/>
        </p:nvSpPr>
        <p:spPr>
          <a:xfrm>
            <a:off x="683568" y="1844824"/>
            <a:ext cx="7776864" cy="4555093"/>
          </a:xfrm>
          <a:prstGeom prst="rect">
            <a:avLst/>
          </a:prstGeom>
          <a:solidFill>
            <a:schemeClr val="accent3">
              <a:lumMod val="20000"/>
              <a:lumOff val="80000"/>
            </a:schemeClr>
          </a:solidFill>
        </p:spPr>
        <p:txBody>
          <a:bodyPr wrap="square">
            <a:spAutoFit/>
          </a:bodyPr>
          <a:lstStyle/>
          <a:p>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class</a:t>
            </a:r>
            <a:r>
              <a:rPr lang="es-ES" sz="1600" dirty="0">
                <a:solidFill>
                  <a:srgbClr val="000000"/>
                </a:solidFill>
                <a:latin typeface="Consolas"/>
              </a:rPr>
              <a:t> persona {</a:t>
            </a:r>
          </a:p>
          <a:p>
            <a:endParaRPr lang="es-ES" sz="1000" dirty="0">
              <a:solidFill>
                <a:srgbClr val="000000"/>
              </a:solidFill>
              <a:latin typeface="Consolas"/>
            </a:endParaRPr>
          </a:p>
          <a:p>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0000C0"/>
                </a:solidFill>
                <a:latin typeface="Consolas"/>
              </a:rPr>
              <a:t>sinsegundo</a:t>
            </a:r>
            <a:r>
              <a:rPr lang="es-ES" sz="1600" dirty="0">
                <a:solidFill>
                  <a:srgbClr val="000000"/>
                </a:solidFill>
                <a:latin typeface="Consolas"/>
              </a:rPr>
              <a:t> = 0;</a:t>
            </a:r>
          </a:p>
          <a:p>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000000"/>
                </a:solidFill>
                <a:latin typeface="Consolas"/>
              </a:rPr>
              <a:t>String</a:t>
            </a:r>
            <a:r>
              <a:rPr lang="es-ES" sz="1600" dirty="0">
                <a:solidFill>
                  <a:srgbClr val="000000"/>
                </a:solidFill>
                <a:latin typeface="Consolas"/>
              </a:rPr>
              <a:t> </a:t>
            </a:r>
            <a:r>
              <a:rPr lang="es-ES" sz="1600" dirty="0">
                <a:solidFill>
                  <a:srgbClr val="0000C0"/>
                </a:solidFill>
                <a:latin typeface="Consolas"/>
              </a:rPr>
              <a:t>nombre</a:t>
            </a:r>
            <a:r>
              <a:rPr lang="es-ES" sz="1600" dirty="0">
                <a:solidFill>
                  <a:srgbClr val="000000"/>
                </a:solidFill>
                <a:latin typeface="Consolas"/>
              </a:rPr>
              <a:t>;</a:t>
            </a:r>
          </a:p>
          <a:p>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000000"/>
                </a:solidFill>
                <a:latin typeface="Consolas"/>
              </a:rPr>
              <a:t>String</a:t>
            </a:r>
            <a:r>
              <a:rPr lang="es-ES" sz="1600" dirty="0">
                <a:solidFill>
                  <a:srgbClr val="000000"/>
                </a:solidFill>
                <a:latin typeface="Consolas"/>
              </a:rPr>
              <a:t> </a:t>
            </a:r>
            <a:r>
              <a:rPr lang="es-ES" sz="1600" dirty="0">
                <a:solidFill>
                  <a:srgbClr val="0000C0"/>
                </a:solidFill>
                <a:latin typeface="Consolas"/>
              </a:rPr>
              <a:t>apellido1</a:t>
            </a:r>
            <a:r>
              <a:rPr lang="es-ES" sz="1600" dirty="0">
                <a:solidFill>
                  <a:srgbClr val="000000"/>
                </a:solidFill>
                <a:latin typeface="Consolas"/>
              </a:rPr>
              <a:t>;</a:t>
            </a:r>
          </a:p>
          <a:p>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000000"/>
                </a:solidFill>
                <a:latin typeface="Consolas"/>
              </a:rPr>
              <a:t>String</a:t>
            </a:r>
            <a:r>
              <a:rPr lang="es-ES" sz="1600" dirty="0">
                <a:solidFill>
                  <a:srgbClr val="000000"/>
                </a:solidFill>
                <a:latin typeface="Consolas"/>
              </a:rPr>
              <a:t> </a:t>
            </a:r>
            <a:r>
              <a:rPr lang="es-ES" sz="1600" dirty="0">
                <a:solidFill>
                  <a:srgbClr val="0000C0"/>
                </a:solidFill>
                <a:latin typeface="Consolas"/>
              </a:rPr>
              <a:t>apellido2</a:t>
            </a:r>
            <a:r>
              <a:rPr lang="es-ES" sz="1600" dirty="0">
                <a:solidFill>
                  <a:srgbClr val="000000"/>
                </a:solidFill>
                <a:latin typeface="Consolas"/>
              </a:rPr>
              <a:t>;</a:t>
            </a:r>
          </a:p>
          <a:p>
            <a:endParaRPr lang="es-ES" sz="1000" dirty="0">
              <a:solidFill>
                <a:srgbClr val="000000"/>
              </a:solidFill>
              <a:latin typeface="Consolas"/>
            </a:endParaRPr>
          </a:p>
          <a:p>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void</a:t>
            </a:r>
            <a:r>
              <a:rPr lang="es-ES" sz="1600" dirty="0">
                <a:solidFill>
                  <a:srgbClr val="000000"/>
                </a:solidFill>
                <a:latin typeface="Consolas"/>
              </a:rPr>
              <a:t> </a:t>
            </a:r>
            <a:r>
              <a:rPr lang="es-ES" b="1" dirty="0" err="1">
                <a:solidFill>
                  <a:srgbClr val="000000"/>
                </a:solidFill>
                <a:latin typeface="Consolas"/>
              </a:rPr>
              <a:t>setNombre</a:t>
            </a:r>
            <a:r>
              <a:rPr lang="es-ES" sz="1600" dirty="0">
                <a:solidFill>
                  <a:srgbClr val="000000"/>
                </a:solidFill>
                <a:latin typeface="Consolas"/>
              </a:rPr>
              <a:t>(</a:t>
            </a:r>
            <a:r>
              <a:rPr lang="es-ES" sz="1600" dirty="0" err="1">
                <a:solidFill>
                  <a:srgbClr val="000000"/>
                </a:solidFill>
                <a:latin typeface="Consolas"/>
              </a:rPr>
              <a:t>String</a:t>
            </a:r>
            <a:r>
              <a:rPr lang="es-ES" sz="1600" dirty="0">
                <a:solidFill>
                  <a:srgbClr val="000000"/>
                </a:solidFill>
                <a:latin typeface="Consolas"/>
              </a:rPr>
              <a:t> </a:t>
            </a:r>
            <a:r>
              <a:rPr lang="es-ES" sz="1600" dirty="0" err="1">
                <a:solidFill>
                  <a:srgbClr val="6A3E3E"/>
                </a:solidFill>
                <a:latin typeface="Consolas"/>
              </a:rPr>
              <a:t>nom</a:t>
            </a:r>
            <a:r>
              <a:rPr lang="es-ES" sz="1600" dirty="0">
                <a:solidFill>
                  <a:srgbClr val="000000"/>
                </a:solidFill>
                <a:latin typeface="Consolas"/>
              </a:rPr>
              <a:t>, </a:t>
            </a:r>
            <a:r>
              <a:rPr lang="es-ES" sz="1600" dirty="0" err="1">
                <a:solidFill>
                  <a:srgbClr val="000000"/>
                </a:solidFill>
                <a:latin typeface="Consolas"/>
              </a:rPr>
              <a:t>String</a:t>
            </a:r>
            <a:r>
              <a:rPr lang="es-ES" sz="1600" dirty="0">
                <a:solidFill>
                  <a:srgbClr val="000000"/>
                </a:solidFill>
                <a:latin typeface="Consolas"/>
              </a:rPr>
              <a:t> </a:t>
            </a:r>
            <a:r>
              <a:rPr lang="es-ES" sz="1600" dirty="0">
                <a:solidFill>
                  <a:srgbClr val="6A3E3E"/>
                </a:solidFill>
                <a:latin typeface="Consolas"/>
              </a:rPr>
              <a:t>ape1</a:t>
            </a:r>
            <a:r>
              <a:rPr lang="es-ES" sz="1600" dirty="0">
                <a:solidFill>
                  <a:srgbClr val="000000"/>
                </a:solidFill>
                <a:latin typeface="Consolas"/>
              </a:rPr>
              <a:t>, </a:t>
            </a:r>
            <a:r>
              <a:rPr lang="es-ES" sz="1600" dirty="0" err="1">
                <a:solidFill>
                  <a:srgbClr val="000000"/>
                </a:solidFill>
                <a:latin typeface="Consolas"/>
              </a:rPr>
              <a:t>String</a:t>
            </a:r>
            <a:r>
              <a:rPr lang="es-ES" sz="1600" dirty="0">
                <a:solidFill>
                  <a:srgbClr val="000000"/>
                </a:solidFill>
                <a:latin typeface="Consolas"/>
              </a:rPr>
              <a:t> </a:t>
            </a:r>
            <a:r>
              <a:rPr lang="es-ES" sz="1600" dirty="0">
                <a:solidFill>
                  <a:srgbClr val="6A3E3E"/>
                </a:solidFill>
                <a:latin typeface="Consolas"/>
              </a:rPr>
              <a:t>ape2</a:t>
            </a:r>
            <a:r>
              <a:rPr lang="es-ES" sz="1600" dirty="0">
                <a:solidFill>
                  <a:srgbClr val="000000"/>
                </a:solidFill>
                <a:latin typeface="Consolas"/>
              </a:rPr>
              <a:t>) {</a:t>
            </a:r>
          </a:p>
          <a:p>
            <a:r>
              <a:rPr lang="es-ES" sz="1600" dirty="0">
                <a:solidFill>
                  <a:srgbClr val="0000C0"/>
                </a:solidFill>
                <a:latin typeface="Consolas"/>
              </a:rPr>
              <a:t>	nombre</a:t>
            </a:r>
            <a:r>
              <a:rPr lang="es-ES" sz="1600" dirty="0">
                <a:solidFill>
                  <a:srgbClr val="000000"/>
                </a:solidFill>
                <a:latin typeface="Consolas"/>
              </a:rPr>
              <a:t> = </a:t>
            </a:r>
            <a:r>
              <a:rPr lang="es-ES" sz="1600" dirty="0" err="1">
                <a:solidFill>
                  <a:srgbClr val="6A3E3E"/>
                </a:solidFill>
                <a:latin typeface="Consolas"/>
              </a:rPr>
              <a:t>nom</a:t>
            </a:r>
            <a:r>
              <a:rPr lang="es-ES" sz="1600" dirty="0">
                <a:solidFill>
                  <a:srgbClr val="000000"/>
                </a:solidFill>
                <a:latin typeface="Consolas"/>
              </a:rPr>
              <a:t>;</a:t>
            </a:r>
          </a:p>
          <a:p>
            <a:r>
              <a:rPr lang="es-ES" sz="1600" dirty="0">
                <a:solidFill>
                  <a:srgbClr val="0000C0"/>
                </a:solidFill>
                <a:latin typeface="Consolas"/>
              </a:rPr>
              <a:t>	apellido1</a:t>
            </a:r>
            <a:r>
              <a:rPr lang="es-ES" sz="1600" dirty="0">
                <a:solidFill>
                  <a:srgbClr val="000000"/>
                </a:solidFill>
                <a:latin typeface="Consolas"/>
              </a:rPr>
              <a:t> = </a:t>
            </a:r>
            <a:r>
              <a:rPr lang="es-ES" sz="1600" dirty="0">
                <a:solidFill>
                  <a:srgbClr val="6A3E3E"/>
                </a:solidFill>
                <a:latin typeface="Consolas"/>
              </a:rPr>
              <a:t>ape1</a:t>
            </a:r>
            <a:r>
              <a:rPr lang="es-ES" sz="1600" dirty="0">
                <a:solidFill>
                  <a:srgbClr val="000000"/>
                </a:solidFill>
                <a:latin typeface="Consolas"/>
              </a:rPr>
              <a:t>;</a:t>
            </a:r>
          </a:p>
          <a:p>
            <a:r>
              <a:rPr lang="es-ES" sz="1600" dirty="0">
                <a:solidFill>
                  <a:srgbClr val="0000C0"/>
                </a:solidFill>
                <a:latin typeface="Consolas"/>
              </a:rPr>
              <a:t>	apellido2</a:t>
            </a:r>
            <a:r>
              <a:rPr lang="es-ES" sz="1600" dirty="0">
                <a:solidFill>
                  <a:srgbClr val="000000"/>
                </a:solidFill>
                <a:latin typeface="Consolas"/>
              </a:rPr>
              <a:t> = </a:t>
            </a:r>
            <a:r>
              <a:rPr lang="es-ES" sz="1600" dirty="0">
                <a:solidFill>
                  <a:srgbClr val="6A3E3E"/>
                </a:solidFill>
                <a:latin typeface="Consolas"/>
              </a:rPr>
              <a:t>ape2</a:t>
            </a:r>
            <a:r>
              <a:rPr lang="es-ES" sz="1600" dirty="0">
                <a:solidFill>
                  <a:srgbClr val="000000"/>
                </a:solidFill>
                <a:latin typeface="Consolas"/>
              </a:rPr>
              <a:t>;</a:t>
            </a:r>
          </a:p>
          <a:p>
            <a:r>
              <a:rPr lang="es-ES" sz="1600" dirty="0">
                <a:solidFill>
                  <a:srgbClr val="000000"/>
                </a:solidFill>
                <a:latin typeface="Consolas"/>
              </a:rPr>
              <a:t>     }</a:t>
            </a:r>
          </a:p>
          <a:p>
            <a:endParaRPr lang="es-ES" sz="1000" dirty="0">
              <a:latin typeface="Consolas"/>
            </a:endParaRPr>
          </a:p>
          <a:p>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void</a:t>
            </a:r>
            <a:r>
              <a:rPr lang="es-ES" sz="1600" dirty="0">
                <a:solidFill>
                  <a:srgbClr val="000000"/>
                </a:solidFill>
                <a:latin typeface="Consolas"/>
              </a:rPr>
              <a:t> </a:t>
            </a:r>
            <a:r>
              <a:rPr lang="es-ES" b="1" dirty="0" err="1">
                <a:solidFill>
                  <a:srgbClr val="000000"/>
                </a:solidFill>
                <a:latin typeface="Consolas"/>
              </a:rPr>
              <a:t>setNombre</a:t>
            </a:r>
            <a:r>
              <a:rPr lang="es-ES" sz="1600" dirty="0">
                <a:solidFill>
                  <a:srgbClr val="000000"/>
                </a:solidFill>
                <a:latin typeface="Consolas"/>
              </a:rPr>
              <a:t>(</a:t>
            </a:r>
            <a:r>
              <a:rPr lang="es-ES" sz="1600" dirty="0" err="1">
                <a:solidFill>
                  <a:srgbClr val="000000"/>
                </a:solidFill>
                <a:latin typeface="Consolas"/>
              </a:rPr>
              <a:t>String</a:t>
            </a:r>
            <a:r>
              <a:rPr lang="es-ES" sz="1600" dirty="0">
                <a:solidFill>
                  <a:srgbClr val="000000"/>
                </a:solidFill>
                <a:latin typeface="Consolas"/>
              </a:rPr>
              <a:t> </a:t>
            </a:r>
            <a:r>
              <a:rPr lang="es-ES" sz="1600" dirty="0" err="1">
                <a:solidFill>
                  <a:srgbClr val="6A3E3E"/>
                </a:solidFill>
                <a:latin typeface="Consolas"/>
              </a:rPr>
              <a:t>nom</a:t>
            </a:r>
            <a:r>
              <a:rPr lang="es-ES" sz="1600" dirty="0">
                <a:solidFill>
                  <a:srgbClr val="000000"/>
                </a:solidFill>
                <a:latin typeface="Consolas"/>
              </a:rPr>
              <a:t>, </a:t>
            </a:r>
            <a:r>
              <a:rPr lang="es-ES" sz="1600" dirty="0" err="1">
                <a:solidFill>
                  <a:srgbClr val="000000"/>
                </a:solidFill>
                <a:latin typeface="Consolas"/>
              </a:rPr>
              <a:t>String</a:t>
            </a:r>
            <a:r>
              <a:rPr lang="es-ES" sz="1600" dirty="0">
                <a:solidFill>
                  <a:srgbClr val="000000"/>
                </a:solidFill>
                <a:latin typeface="Consolas"/>
              </a:rPr>
              <a:t> </a:t>
            </a:r>
            <a:r>
              <a:rPr lang="es-ES" sz="1600" dirty="0">
                <a:solidFill>
                  <a:srgbClr val="6A3E3E"/>
                </a:solidFill>
                <a:latin typeface="Consolas"/>
              </a:rPr>
              <a:t>ape1</a:t>
            </a:r>
            <a:r>
              <a:rPr lang="es-ES" sz="1600" dirty="0">
                <a:solidFill>
                  <a:srgbClr val="000000"/>
                </a:solidFill>
                <a:latin typeface="Consolas"/>
              </a:rPr>
              <a:t>) {</a:t>
            </a:r>
          </a:p>
          <a:p>
            <a:r>
              <a:rPr lang="es-ES" sz="1600" dirty="0">
                <a:solidFill>
                  <a:srgbClr val="0000C0"/>
                </a:solidFill>
                <a:latin typeface="Consolas"/>
              </a:rPr>
              <a:t>	nombre</a:t>
            </a:r>
            <a:r>
              <a:rPr lang="es-ES" sz="1600" dirty="0">
                <a:solidFill>
                  <a:srgbClr val="000000"/>
                </a:solidFill>
                <a:latin typeface="Consolas"/>
              </a:rPr>
              <a:t> = </a:t>
            </a:r>
            <a:r>
              <a:rPr lang="es-ES" sz="1600" dirty="0" err="1">
                <a:solidFill>
                  <a:srgbClr val="6A3E3E"/>
                </a:solidFill>
                <a:latin typeface="Consolas"/>
              </a:rPr>
              <a:t>nom</a:t>
            </a:r>
            <a:r>
              <a:rPr lang="es-ES" sz="1600" dirty="0">
                <a:solidFill>
                  <a:srgbClr val="000000"/>
                </a:solidFill>
                <a:latin typeface="Consolas"/>
              </a:rPr>
              <a:t>;</a:t>
            </a:r>
          </a:p>
          <a:p>
            <a:r>
              <a:rPr lang="es-ES" sz="1600" dirty="0">
                <a:solidFill>
                  <a:srgbClr val="0000C0"/>
                </a:solidFill>
                <a:latin typeface="Consolas"/>
              </a:rPr>
              <a:t>	apellido1</a:t>
            </a:r>
            <a:r>
              <a:rPr lang="es-ES" sz="1600" dirty="0">
                <a:solidFill>
                  <a:srgbClr val="000000"/>
                </a:solidFill>
                <a:latin typeface="Consolas"/>
              </a:rPr>
              <a:t> = </a:t>
            </a:r>
            <a:r>
              <a:rPr lang="es-ES" sz="1600" dirty="0">
                <a:solidFill>
                  <a:srgbClr val="6A3E3E"/>
                </a:solidFill>
                <a:latin typeface="Consolas"/>
              </a:rPr>
              <a:t>ape1</a:t>
            </a:r>
            <a:r>
              <a:rPr lang="es-ES" sz="1600" dirty="0">
                <a:solidFill>
                  <a:srgbClr val="000000"/>
                </a:solidFill>
                <a:latin typeface="Consolas"/>
              </a:rPr>
              <a:t>;</a:t>
            </a:r>
          </a:p>
          <a:p>
            <a:r>
              <a:rPr lang="es-ES" sz="1600" dirty="0">
                <a:solidFill>
                  <a:srgbClr val="0000C0"/>
                </a:solidFill>
                <a:latin typeface="Consolas"/>
              </a:rPr>
              <a:t>	</a:t>
            </a:r>
            <a:r>
              <a:rPr lang="es-ES" sz="1600" dirty="0" err="1">
                <a:solidFill>
                  <a:srgbClr val="0000C0"/>
                </a:solidFill>
                <a:latin typeface="Consolas"/>
              </a:rPr>
              <a:t>sinsegundo</a:t>
            </a:r>
            <a:r>
              <a:rPr lang="es-ES" sz="1600" dirty="0">
                <a:solidFill>
                  <a:srgbClr val="000000"/>
                </a:solidFill>
                <a:latin typeface="Consolas"/>
              </a:rPr>
              <a:t> = 1;</a:t>
            </a:r>
          </a:p>
          <a:p>
            <a:r>
              <a:rPr lang="es-ES" sz="1600" dirty="0">
                <a:solidFill>
                  <a:srgbClr val="000000"/>
                </a:solidFill>
                <a:latin typeface="Consolas"/>
              </a:rPr>
              <a:t>     }</a:t>
            </a:r>
            <a:endParaRPr lang="es-ES" sz="1600" dirty="0">
              <a:latin typeface="Consolas"/>
            </a:endParaRPr>
          </a:p>
          <a:p>
            <a:r>
              <a:rPr lang="es-ES" sz="1600" dirty="0">
                <a:solidFill>
                  <a:srgbClr val="000000"/>
                </a:solidFill>
                <a:latin typeface="Consolas"/>
              </a:rPr>
              <a:t> }</a:t>
            </a:r>
            <a:endParaRPr lang="es-ES" sz="1600" dirty="0"/>
          </a:p>
        </p:txBody>
      </p:sp>
    </p:spTree>
    <p:extLst>
      <p:ext uri="{BB962C8B-B14F-4D97-AF65-F5344CB8AC3E}">
        <p14:creationId xmlns:p14="http://schemas.microsoft.com/office/powerpoint/2010/main" val="1087016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20298"/>
            <a:ext cx="8363272" cy="86043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Conversiones entre objetos (</a:t>
            </a:r>
            <a:r>
              <a:rPr lang="es-ES" sz="3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Casting</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873324"/>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53962"/>
            <a:ext cx="8352928" cy="5994205"/>
          </a:xfrm>
          <a:prstGeom prst="rect">
            <a:avLst/>
          </a:prstGeom>
          <a:noFill/>
        </p:spPr>
        <p:txBody>
          <a:bodyPr wrap="square" rtlCol="0">
            <a:spAutoFit/>
          </a:bodyPr>
          <a:lstStyle/>
          <a:p>
            <a:pPr marL="342900" lvl="0"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Ø"/>
            </a:pPr>
            <a:r>
              <a:rPr lang="es-ES" dirty="0"/>
              <a:t>El casting es la conversión de unos tipos u objetos en otros. </a:t>
            </a:r>
          </a:p>
          <a:p>
            <a:pPr marL="342900" lvl="0"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Ø"/>
            </a:pPr>
            <a:r>
              <a:rPr lang="es-ES" dirty="0">
                <a:solidFill>
                  <a:prstClr val="black"/>
                </a:solidFill>
              </a:rPr>
              <a:t>Para convertir un objeto en otro, </a:t>
            </a:r>
            <a:r>
              <a:rPr lang="es-ES" b="1" dirty="0">
                <a:solidFill>
                  <a:prstClr val="black"/>
                </a:solidFill>
              </a:rPr>
              <a:t>debe haber entre ambos una relación de </a:t>
            </a:r>
            <a:r>
              <a:rPr lang="es-ES" b="1" i="1" dirty="0">
                <a:solidFill>
                  <a:prstClr val="black"/>
                </a:solidFill>
              </a:rPr>
              <a:t>herencia</a:t>
            </a:r>
            <a:r>
              <a:rPr lang="es-ES" b="1" dirty="0">
                <a:solidFill>
                  <a:prstClr val="black"/>
                </a:solidFill>
              </a:rPr>
              <a:t> </a:t>
            </a:r>
            <a:r>
              <a:rPr lang="es-ES" dirty="0">
                <a:solidFill>
                  <a:prstClr val="black"/>
                </a:solidFill>
              </a:rPr>
              <a:t>(uno debe e ser una subclase del otro). </a:t>
            </a:r>
          </a:p>
          <a:p>
            <a:pPr marL="342900" lvl="0"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Ø"/>
            </a:pPr>
            <a:r>
              <a:rPr lang="es-ES" dirty="0">
                <a:solidFill>
                  <a:prstClr val="black"/>
                </a:solidFill>
              </a:rPr>
              <a:t>Dado que la subclase contiene toda la información que pueda contener su superclase, es lógico pensar que el casting es posible. En este caso, no es necesario hacer casting dada la correspondencia de información entre una clase y otra.</a:t>
            </a:r>
          </a:p>
          <a:p>
            <a:pPr marL="342900" lvl="0"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Ø"/>
            </a:pPr>
            <a:r>
              <a:rPr lang="es-ES" u="sng" dirty="0">
                <a:solidFill>
                  <a:prstClr val="black"/>
                </a:solidFill>
              </a:rPr>
              <a:t>Ejemplo 1</a:t>
            </a:r>
            <a:r>
              <a:rPr lang="es-ES" dirty="0">
                <a:solidFill>
                  <a:prstClr val="black"/>
                </a:solidFill>
              </a:rPr>
              <a:t>: casting de un tipo primitivo.</a:t>
            </a:r>
          </a:p>
          <a:p>
            <a:pPr marL="342900" lvl="0"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Ø"/>
            </a:pPr>
            <a:r>
              <a:rPr lang="es-ES" dirty="0">
                <a:solidFill>
                  <a:prstClr val="black"/>
                </a:solidFill>
              </a:rPr>
              <a:t>Ejemplo 2: casting de objetos.</a:t>
            </a:r>
          </a:p>
          <a:p>
            <a:pPr lvl="1" algn="just">
              <a:spcAft>
                <a:spcPts val="600"/>
              </a:spcAft>
              <a:buClr>
                <a:schemeClr val="accent6">
                  <a:lumMod val="75000"/>
                </a:schemeClr>
              </a:buClr>
              <a:buSzPct val="120000"/>
            </a:pPr>
            <a:r>
              <a:rPr lang="es-ES" sz="1600" dirty="0">
                <a:solidFill>
                  <a:prstClr val="black"/>
                </a:solidFill>
                <a:latin typeface="Ubuntu" panose="020B0504030602030204" pitchFamily="34" charset="0"/>
              </a:rPr>
              <a:t>empleado </a:t>
            </a:r>
            <a:r>
              <a:rPr lang="es-ES" sz="1600" dirty="0" err="1">
                <a:solidFill>
                  <a:prstClr val="black"/>
                </a:solidFill>
                <a:latin typeface="Ubuntu" panose="020B0504030602030204" pitchFamily="34" charset="0"/>
              </a:rPr>
              <a:t>emp</a:t>
            </a:r>
            <a:r>
              <a:rPr lang="es-ES" sz="1600" dirty="0">
                <a:solidFill>
                  <a:prstClr val="black"/>
                </a:solidFill>
                <a:latin typeface="Ubuntu" panose="020B0504030602030204" pitchFamily="34" charset="0"/>
              </a:rPr>
              <a:t> = new empleado();</a:t>
            </a:r>
          </a:p>
          <a:p>
            <a:pPr lvl="1" algn="just">
              <a:spcAft>
                <a:spcPts val="600"/>
              </a:spcAft>
              <a:buClr>
                <a:schemeClr val="accent6">
                  <a:lumMod val="75000"/>
                </a:schemeClr>
              </a:buClr>
              <a:buSzPct val="120000"/>
            </a:pPr>
            <a:r>
              <a:rPr lang="es-ES" sz="1600" dirty="0">
                <a:solidFill>
                  <a:prstClr val="black"/>
                </a:solidFill>
                <a:latin typeface="Ubuntu" panose="020B0504030602030204" pitchFamily="34" charset="0"/>
              </a:rPr>
              <a:t>encargado </a:t>
            </a:r>
            <a:r>
              <a:rPr lang="es-ES" sz="1600" dirty="0" err="1">
                <a:solidFill>
                  <a:prstClr val="black"/>
                </a:solidFill>
                <a:latin typeface="Ubuntu" panose="020B0504030602030204" pitchFamily="34" charset="0"/>
              </a:rPr>
              <a:t>enc</a:t>
            </a:r>
            <a:r>
              <a:rPr lang="es-ES" sz="1600" dirty="0">
                <a:solidFill>
                  <a:prstClr val="black"/>
                </a:solidFill>
                <a:latin typeface="Ubuntu" panose="020B0504030602030204" pitchFamily="34" charset="0"/>
              </a:rPr>
              <a:t> = new encargado();</a:t>
            </a:r>
          </a:p>
          <a:p>
            <a:pPr lvl="1" algn="just">
              <a:spcAft>
                <a:spcPts val="600"/>
              </a:spcAft>
              <a:buClr>
                <a:schemeClr val="accent6">
                  <a:lumMod val="75000"/>
                </a:schemeClr>
              </a:buClr>
              <a:buSzPct val="120000"/>
            </a:pPr>
            <a:r>
              <a:rPr lang="es-ES" sz="1600" dirty="0" err="1">
                <a:solidFill>
                  <a:prstClr val="black"/>
                </a:solidFill>
                <a:latin typeface="Ubuntu" panose="020B0504030602030204" pitchFamily="34" charset="0"/>
              </a:rPr>
              <a:t>emp</a:t>
            </a:r>
            <a:r>
              <a:rPr lang="es-ES" sz="1600" dirty="0">
                <a:solidFill>
                  <a:prstClr val="black"/>
                </a:solidFill>
                <a:latin typeface="Ubuntu" panose="020B0504030602030204" pitchFamily="34" charset="0"/>
              </a:rPr>
              <a:t> = </a:t>
            </a:r>
            <a:r>
              <a:rPr lang="es-ES" sz="1600" dirty="0" err="1">
                <a:solidFill>
                  <a:prstClr val="black"/>
                </a:solidFill>
                <a:latin typeface="Ubuntu" panose="020B0504030602030204" pitchFamily="34" charset="0"/>
              </a:rPr>
              <a:t>enc</a:t>
            </a:r>
            <a:r>
              <a:rPr lang="es-ES" sz="1600" dirty="0">
                <a:solidFill>
                  <a:prstClr val="black"/>
                </a:solidFill>
                <a:latin typeface="Ubuntu" panose="020B0504030602030204" pitchFamily="34" charset="0"/>
              </a:rPr>
              <a:t>; //No necesita casting, encargado es subclase de empleado</a:t>
            </a:r>
          </a:p>
          <a:p>
            <a:pPr lvl="1" algn="just">
              <a:spcAft>
                <a:spcPts val="600"/>
              </a:spcAft>
              <a:buClr>
                <a:schemeClr val="accent6">
                  <a:lumMod val="75000"/>
                </a:schemeClr>
              </a:buClr>
              <a:buSzPct val="120000"/>
            </a:pPr>
            <a:r>
              <a:rPr lang="es-ES" sz="1600" dirty="0" err="1">
                <a:solidFill>
                  <a:prstClr val="black"/>
                </a:solidFill>
                <a:latin typeface="Ubuntu" panose="020B0504030602030204" pitchFamily="34" charset="0"/>
              </a:rPr>
              <a:t>enc</a:t>
            </a:r>
            <a:r>
              <a:rPr lang="es-ES" sz="1600" dirty="0">
                <a:solidFill>
                  <a:prstClr val="black"/>
                </a:solidFill>
                <a:latin typeface="Ubuntu" panose="020B0504030602030204" pitchFamily="34" charset="0"/>
              </a:rPr>
              <a:t> = (encargado) </a:t>
            </a:r>
            <a:r>
              <a:rPr lang="es-ES" sz="1600" dirty="0" err="1">
                <a:solidFill>
                  <a:prstClr val="black"/>
                </a:solidFill>
                <a:latin typeface="Ubuntu" panose="020B0504030602030204" pitchFamily="34" charset="0"/>
              </a:rPr>
              <a:t>emp</a:t>
            </a:r>
            <a:r>
              <a:rPr lang="es-ES" sz="1600" dirty="0">
                <a:solidFill>
                  <a:prstClr val="black"/>
                </a:solidFill>
                <a:latin typeface="Ubuntu" panose="020B0504030602030204" pitchFamily="34" charset="0"/>
              </a:rPr>
              <a:t>; //necesita casting explícito. Empleado es superclase y al 			 //convertirla a la subclase hay que hacer el casting</a:t>
            </a:r>
          </a:p>
          <a:p>
            <a:pPr lvl="0" algn="just">
              <a:lnSpc>
                <a:spcPct val="114000"/>
              </a:lnSpc>
              <a:spcBef>
                <a:spcPts val="1200"/>
              </a:spcBef>
              <a:spcAft>
                <a:spcPts val="1200"/>
              </a:spcAft>
              <a:buClr>
                <a:schemeClr val="accent6">
                  <a:lumMod val="75000"/>
                </a:schemeClr>
              </a:buClr>
              <a:buSzPct val="120000"/>
            </a:pPr>
            <a:endParaRPr lang="es-ES" dirty="0">
              <a:solidFill>
                <a:prstClr val="black"/>
              </a:solidFill>
            </a:endParaRPr>
          </a:p>
        </p:txBody>
      </p:sp>
      <p:sp>
        <p:nvSpPr>
          <p:cNvPr id="3" name="2 Rectángulo"/>
          <p:cNvSpPr/>
          <p:nvPr/>
        </p:nvSpPr>
        <p:spPr>
          <a:xfrm>
            <a:off x="5004048" y="3738867"/>
            <a:ext cx="2539752" cy="923330"/>
          </a:xfrm>
          <a:prstGeom prst="rect">
            <a:avLst/>
          </a:prstGeom>
          <a:solidFill>
            <a:schemeClr val="accent3">
              <a:lumMod val="20000"/>
              <a:lumOff val="80000"/>
            </a:schemeClr>
          </a:solidFill>
        </p:spPr>
        <p:txBody>
          <a:bodyPr wrap="square">
            <a:spAutoFit/>
          </a:bodyPr>
          <a:lstStyle/>
          <a:p>
            <a:r>
              <a:rPr lang="es-ES" dirty="0">
                <a:solidFill>
                  <a:srgbClr val="7F0055"/>
                </a:solidFill>
                <a:latin typeface="Consolas"/>
              </a:rPr>
              <a:t>  </a:t>
            </a:r>
            <a:r>
              <a:rPr lang="es-ES" dirty="0" err="1">
                <a:solidFill>
                  <a:srgbClr val="7F0055"/>
                </a:solidFill>
                <a:latin typeface="Consolas"/>
              </a:rPr>
              <a:t>int</a:t>
            </a:r>
            <a:r>
              <a:rPr lang="es-ES" dirty="0">
                <a:solidFill>
                  <a:srgbClr val="000000"/>
                </a:solidFill>
                <a:latin typeface="Consolas"/>
              </a:rPr>
              <a:t> </a:t>
            </a:r>
            <a:r>
              <a:rPr lang="es-ES" dirty="0">
                <a:solidFill>
                  <a:srgbClr val="6A3E3E"/>
                </a:solidFill>
                <a:latin typeface="Consolas"/>
              </a:rPr>
              <a:t>i</a:t>
            </a:r>
            <a:r>
              <a:rPr lang="es-ES" dirty="0">
                <a:solidFill>
                  <a:srgbClr val="000000"/>
                </a:solidFill>
                <a:latin typeface="Consolas"/>
              </a:rPr>
              <a:t> = 50;</a:t>
            </a:r>
          </a:p>
          <a:p>
            <a:r>
              <a:rPr lang="es-ES" dirty="0">
                <a:solidFill>
                  <a:srgbClr val="7F0055"/>
                </a:solidFill>
                <a:latin typeface="Consolas"/>
              </a:rPr>
              <a:t>  </a:t>
            </a:r>
            <a:r>
              <a:rPr lang="es-ES" dirty="0" err="1">
                <a:solidFill>
                  <a:srgbClr val="7F0055"/>
                </a:solidFill>
                <a:latin typeface="Consolas"/>
              </a:rPr>
              <a:t>long</a:t>
            </a:r>
            <a:r>
              <a:rPr lang="es-ES" dirty="0">
                <a:solidFill>
                  <a:srgbClr val="000000"/>
                </a:solidFill>
                <a:latin typeface="Consolas"/>
              </a:rPr>
              <a:t> </a:t>
            </a:r>
            <a:r>
              <a:rPr lang="es-ES" dirty="0">
                <a:solidFill>
                  <a:srgbClr val="6A3E3E"/>
                </a:solidFill>
                <a:latin typeface="Consolas"/>
              </a:rPr>
              <a:t>l</a:t>
            </a:r>
            <a:r>
              <a:rPr lang="es-ES" dirty="0">
                <a:solidFill>
                  <a:srgbClr val="000000"/>
                </a:solidFill>
                <a:latin typeface="Consolas"/>
              </a:rPr>
              <a:t>;</a:t>
            </a:r>
          </a:p>
          <a:p>
            <a:r>
              <a:rPr lang="es-ES" dirty="0">
                <a:solidFill>
                  <a:srgbClr val="6A3E3E"/>
                </a:solidFill>
                <a:latin typeface="Consolas"/>
              </a:rPr>
              <a:t>  l</a:t>
            </a:r>
            <a:r>
              <a:rPr lang="es-ES" dirty="0">
                <a:solidFill>
                  <a:srgbClr val="000000"/>
                </a:solidFill>
                <a:latin typeface="Consolas"/>
              </a:rPr>
              <a:t>=(</a:t>
            </a:r>
            <a:r>
              <a:rPr lang="es-ES" dirty="0" err="1">
                <a:solidFill>
                  <a:srgbClr val="7F0055"/>
                </a:solidFill>
                <a:latin typeface="Consolas"/>
              </a:rPr>
              <a:t>long</a:t>
            </a:r>
            <a:r>
              <a:rPr lang="es-ES" dirty="0">
                <a:solidFill>
                  <a:srgbClr val="000000"/>
                </a:solidFill>
                <a:latin typeface="Consolas"/>
              </a:rPr>
              <a:t>)</a:t>
            </a:r>
            <a:r>
              <a:rPr lang="es-ES" dirty="0">
                <a:solidFill>
                  <a:srgbClr val="6A3E3E"/>
                </a:solidFill>
                <a:latin typeface="Consolas"/>
              </a:rPr>
              <a:t>i</a:t>
            </a:r>
            <a:r>
              <a:rPr lang="es-ES" dirty="0">
                <a:solidFill>
                  <a:srgbClr val="000000"/>
                </a:solidFill>
                <a:latin typeface="Consolas"/>
              </a:rPr>
              <a:t>;</a:t>
            </a:r>
            <a:endParaRPr lang="es-ES" dirty="0"/>
          </a:p>
        </p:txBody>
      </p:sp>
    </p:spTree>
    <p:extLst>
      <p:ext uri="{BB962C8B-B14F-4D97-AF65-F5344CB8AC3E}">
        <p14:creationId xmlns:p14="http://schemas.microsoft.com/office/powerpoint/2010/main" val="1346242202"/>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wipe(left)">
                                      <p:cBhvr>
                                        <p:cTn id="35" dur="500"/>
                                        <p:tgtEl>
                                          <p:spTgt spid="6">
                                            <p:txEl>
                                              <p:pRg st="5" end="5"/>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wipe(left)">
                                      <p:cBhvr>
                                        <p:cTn id="38" dur="500"/>
                                        <p:tgtEl>
                                          <p:spTgt spid="6">
                                            <p:txEl>
                                              <p:pRg st="6" end="6"/>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wipe(left)">
                                      <p:cBhvr>
                                        <p:cTn id="41" dur="500"/>
                                        <p:tgtEl>
                                          <p:spTgt spid="6">
                                            <p:txEl>
                                              <p:pRg st="7" end="7"/>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wipe(left)">
                                      <p:cBhvr>
                                        <p:cTn id="44" dur="500"/>
                                        <p:tgtEl>
                                          <p:spTgt spid="6">
                                            <p:txEl>
                                              <p:pRg st="8" end="8"/>
                                            </p:txEl>
                                          </p:spTgt>
                                        </p:tgtEl>
                                      </p:cBhvr>
                                    </p:animEffect>
                                  </p:childTnLst>
                                </p:cTn>
                              </p:par>
                            </p:childTnLst>
                          </p:cTn>
                        </p:par>
                        <p:par>
                          <p:cTn id="45" fill="hold">
                            <p:stCondLst>
                              <p:cond delay="500"/>
                            </p:stCondLst>
                            <p:childTnLst>
                              <p:par>
                                <p:cTn id="46" presetID="42"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1000"/>
                                        <p:tgtEl>
                                          <p:spTgt spid="3"/>
                                        </p:tgtEl>
                                      </p:cBhvr>
                                    </p:animEffect>
                                    <p:anim calcmode="lin" valueType="num">
                                      <p:cBhvr>
                                        <p:cTn id="49" dur="1000" fill="hold"/>
                                        <p:tgtEl>
                                          <p:spTgt spid="3"/>
                                        </p:tgtEl>
                                        <p:attrNameLst>
                                          <p:attrName>ppt_x</p:attrName>
                                        </p:attrNameLst>
                                      </p:cBhvr>
                                      <p:tavLst>
                                        <p:tav tm="0">
                                          <p:val>
                                            <p:strVal val="#ppt_x"/>
                                          </p:val>
                                        </p:tav>
                                        <p:tav tm="100000">
                                          <p:val>
                                            <p:strVal val="#ppt_x"/>
                                          </p:val>
                                        </p:tav>
                                      </p:tavLst>
                                    </p:anim>
                                    <p:anim calcmode="lin" valueType="num">
                                      <p:cBhvr>
                                        <p:cTn id="5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2029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Acceso a métodos de la superclase</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8808" y="1268760"/>
            <a:ext cx="8352928" cy="1329467"/>
          </a:xfrm>
          <a:prstGeom prst="rect">
            <a:avLst/>
          </a:prstGeom>
          <a:noFill/>
        </p:spPr>
        <p:txBody>
          <a:bodyPr wrap="square" rtlCol="0">
            <a:spAutoFit/>
          </a:bodyPr>
          <a:lstStyle/>
          <a:p>
            <a:pPr marL="342900" lvl="0"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Ø"/>
            </a:pPr>
            <a:r>
              <a:rPr lang="es-ES" dirty="0"/>
              <a:t>Para acceder a los métodos de la superclase se utiliza la palabra reservada </a:t>
            </a:r>
            <a:r>
              <a:rPr lang="es-ES" dirty="0" err="1">
                <a:solidFill>
                  <a:srgbClr val="0000CC"/>
                </a:solidFill>
              </a:rPr>
              <a:t>super</a:t>
            </a:r>
            <a:r>
              <a:rPr lang="es-ES" dirty="0"/>
              <a:t>.</a:t>
            </a:r>
          </a:p>
          <a:p>
            <a:pPr marL="342900" lvl="0"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Ø"/>
            </a:pPr>
            <a:r>
              <a:rPr lang="es-ES" dirty="0">
                <a:solidFill>
                  <a:prstClr val="black"/>
                </a:solidFill>
              </a:rPr>
              <a:t>Es importante tener en cuenta que </a:t>
            </a:r>
            <a:r>
              <a:rPr lang="es-ES" dirty="0" err="1">
                <a:solidFill>
                  <a:srgbClr val="0000CC"/>
                </a:solidFill>
              </a:rPr>
              <a:t>super</a:t>
            </a:r>
            <a:r>
              <a:rPr lang="es-ES" dirty="0">
                <a:solidFill>
                  <a:srgbClr val="0000CC"/>
                </a:solidFill>
              </a:rPr>
              <a:t> </a:t>
            </a:r>
            <a:r>
              <a:rPr lang="es-ES" dirty="0">
                <a:solidFill>
                  <a:prstClr val="black"/>
                </a:solidFill>
              </a:rPr>
              <a:t>es una referencia al objeto actual teniendo en cuenta la instancia de su superclase.</a:t>
            </a:r>
          </a:p>
        </p:txBody>
      </p:sp>
      <p:sp>
        <p:nvSpPr>
          <p:cNvPr id="2" name="1 CuadroTexto"/>
          <p:cNvSpPr txBox="1"/>
          <p:nvPr/>
        </p:nvSpPr>
        <p:spPr>
          <a:xfrm>
            <a:off x="1279260" y="3356992"/>
            <a:ext cx="6552728" cy="1193596"/>
          </a:xfrm>
          <a:prstGeom prst="rect">
            <a:avLst/>
          </a:prstGeom>
          <a:solidFill>
            <a:schemeClr val="accent5">
              <a:lumMod val="20000"/>
              <a:lumOff val="80000"/>
            </a:schemeClr>
          </a:solidFill>
        </p:spPr>
        <p:txBody>
          <a:bodyPr wrap="square" rtlCol="0">
            <a:spAutoFit/>
          </a:bodyPr>
          <a:lstStyle/>
          <a:p>
            <a:pPr algn="just">
              <a:lnSpc>
                <a:spcPct val="114000"/>
              </a:lnSpc>
              <a:spcBef>
                <a:spcPts val="600"/>
              </a:spcBef>
              <a:spcAft>
                <a:spcPts val="600"/>
              </a:spcAft>
            </a:pPr>
            <a:r>
              <a:rPr lang="es-ES" i="1" u="sng" dirty="0"/>
              <a:t>Recuerda</a:t>
            </a:r>
            <a:r>
              <a:rPr lang="es-ES" dirty="0"/>
              <a:t>:</a:t>
            </a:r>
          </a:p>
          <a:p>
            <a:pPr algn="just">
              <a:lnSpc>
                <a:spcPct val="114000"/>
              </a:lnSpc>
              <a:spcBef>
                <a:spcPts val="600"/>
              </a:spcBef>
              <a:spcAft>
                <a:spcPts val="600"/>
              </a:spcAft>
            </a:pPr>
            <a:r>
              <a:rPr lang="es-ES" b="1" i="1" dirty="0" err="1"/>
              <a:t>this</a:t>
            </a:r>
            <a:r>
              <a:rPr lang="es-ES" dirty="0"/>
              <a:t> se utiliza para acceder a campos y métodos de la clase, y    </a:t>
            </a:r>
            <a:r>
              <a:rPr lang="es-ES" b="1" i="1" dirty="0" err="1"/>
              <a:t>super</a:t>
            </a:r>
            <a:r>
              <a:rPr lang="es-ES" dirty="0"/>
              <a:t> para la superclase. No importa que estos estén </a:t>
            </a:r>
            <a:r>
              <a:rPr lang="es-ES" dirty="0" err="1"/>
              <a:t>sobreescritos</a:t>
            </a:r>
            <a:r>
              <a:rPr lang="es-ES" dirty="0"/>
              <a:t>.</a:t>
            </a:r>
          </a:p>
        </p:txBody>
      </p:sp>
    </p:spTree>
    <p:extLst>
      <p:ext uri="{BB962C8B-B14F-4D97-AF65-F5344CB8AC3E}">
        <p14:creationId xmlns:p14="http://schemas.microsoft.com/office/powerpoint/2010/main" val="25397554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1500"/>
                            </p:stCondLst>
                            <p:childTnLst>
                              <p:par>
                                <p:cTn id="18" presetID="6" presetClass="entr" presetSubtype="32"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ircle(out)">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2029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Acceso a métodos de la superclase</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980728"/>
            <a:ext cx="8352928" cy="390107"/>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Ejemplo 1:</a:t>
            </a:r>
            <a:endParaRPr lang="es-ES" dirty="0">
              <a:solidFill>
                <a:prstClr val="black"/>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57" y="1556792"/>
            <a:ext cx="8829675"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Elipse"/>
          <p:cNvSpPr/>
          <p:nvPr/>
        </p:nvSpPr>
        <p:spPr>
          <a:xfrm>
            <a:off x="6084168" y="2420888"/>
            <a:ext cx="288032" cy="144016"/>
          </a:xfrm>
          <a:prstGeom prst="ellipse">
            <a:avLst/>
          </a:prstGeom>
          <a:noFill/>
          <a:ln w="952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
        <p:nvSpPr>
          <p:cNvPr id="8" name="7 Elipse"/>
          <p:cNvSpPr/>
          <p:nvPr/>
        </p:nvSpPr>
        <p:spPr>
          <a:xfrm>
            <a:off x="1619672" y="2420888"/>
            <a:ext cx="288032" cy="144016"/>
          </a:xfrm>
          <a:prstGeom prst="ellipse">
            <a:avLst/>
          </a:prstGeom>
          <a:noFill/>
          <a:ln w="952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3889489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2029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Acceso a métodos de la superclase</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980728"/>
            <a:ext cx="8352928" cy="390107"/>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Ejemplo 2:</a:t>
            </a:r>
            <a:endParaRPr lang="es-ES" dirty="0">
              <a:solidFill>
                <a:prstClr val="black"/>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35" y="1419225"/>
            <a:ext cx="8658225"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2346198"/>
      </p:ext>
    </p:extLst>
  </p:cSld>
  <p:clrMapOvr>
    <a:masterClrMapping/>
  </p:clrMapOvr>
  <p:transition spd="slow">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0427"/>
            <a:ext cx="8363272" cy="58427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anidadas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012867"/>
            <a:ext cx="8352928" cy="390107"/>
          </a:xfrm>
          <a:prstGeom prst="rect">
            <a:avLst/>
          </a:prstGeom>
          <a:noFill/>
        </p:spPr>
        <p:txBody>
          <a:bodyPr wrap="square" rtlCol="0">
            <a:spAutoFit/>
          </a:bodyPr>
          <a:lstStyle/>
          <a:p>
            <a:pPr marL="342900" lvl="0"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Ø"/>
            </a:pPr>
            <a:r>
              <a:rPr lang="es-ES" dirty="0"/>
              <a:t>Una </a:t>
            </a:r>
            <a:r>
              <a:rPr lang="es-ES" dirty="0">
                <a:solidFill>
                  <a:srgbClr val="0000CC"/>
                </a:solidFill>
              </a:rPr>
              <a:t>clase anidada </a:t>
            </a:r>
            <a:r>
              <a:rPr lang="es-ES" dirty="0"/>
              <a:t>es una clase que es miembro de otra clase.</a:t>
            </a:r>
          </a:p>
        </p:txBody>
      </p:sp>
      <p:sp>
        <p:nvSpPr>
          <p:cNvPr id="2" name="1 Rectángulo"/>
          <p:cNvSpPr/>
          <p:nvPr/>
        </p:nvSpPr>
        <p:spPr>
          <a:xfrm>
            <a:off x="2627784" y="1455158"/>
            <a:ext cx="3661153" cy="1815882"/>
          </a:xfrm>
          <a:prstGeom prst="rect">
            <a:avLst/>
          </a:prstGeom>
          <a:solidFill>
            <a:schemeClr val="accent3">
              <a:lumMod val="20000"/>
              <a:lumOff val="80000"/>
            </a:schemeClr>
          </a:solidFill>
        </p:spPr>
        <p:txBody>
          <a:bodyPr wrap="square">
            <a:spAutoFit/>
          </a:bodyPr>
          <a:lstStyle/>
          <a:p>
            <a:r>
              <a:rPr lang="es-ES" sz="1600" dirty="0" err="1">
                <a:solidFill>
                  <a:srgbClr val="7F0055"/>
                </a:solidFill>
                <a:latin typeface="Consolas"/>
              </a:rPr>
              <a:t>class</a:t>
            </a:r>
            <a:r>
              <a:rPr lang="es-ES" sz="1600" dirty="0">
                <a:solidFill>
                  <a:srgbClr val="000000"/>
                </a:solidFill>
                <a:latin typeface="Consolas"/>
              </a:rPr>
              <a:t> externa {</a:t>
            </a:r>
          </a:p>
          <a:p>
            <a:r>
              <a:rPr lang="es-ES" sz="1600" dirty="0">
                <a:solidFill>
                  <a:srgbClr val="000000"/>
                </a:solidFill>
                <a:latin typeface="Consolas"/>
              </a:rPr>
              <a:t>	...</a:t>
            </a:r>
          </a:p>
          <a:p>
            <a:r>
              <a:rPr lang="es-ES" sz="1600" dirty="0">
                <a:solidFill>
                  <a:srgbClr val="7F0055"/>
                </a:solidFill>
                <a:latin typeface="Consolas"/>
              </a:rPr>
              <a:t>	</a:t>
            </a:r>
            <a:r>
              <a:rPr lang="es-ES" sz="1600" dirty="0" err="1">
                <a:solidFill>
                  <a:srgbClr val="7F0055"/>
                </a:solidFill>
                <a:latin typeface="Consolas"/>
              </a:rPr>
              <a:t>class</a:t>
            </a:r>
            <a:r>
              <a:rPr lang="es-ES" sz="1600" dirty="0">
                <a:solidFill>
                  <a:srgbClr val="000000"/>
                </a:solidFill>
                <a:latin typeface="Consolas"/>
              </a:rPr>
              <a:t> anidada {</a:t>
            </a:r>
          </a:p>
          <a:p>
            <a:r>
              <a:rPr lang="es-ES" sz="1600" dirty="0">
                <a:solidFill>
                  <a:srgbClr val="000000"/>
                </a:solidFill>
                <a:latin typeface="Consolas"/>
              </a:rPr>
              <a:t>	      ...</a:t>
            </a:r>
          </a:p>
          <a:p>
            <a:r>
              <a:rPr lang="es-ES" sz="1600" dirty="0">
                <a:solidFill>
                  <a:srgbClr val="000000"/>
                </a:solidFill>
                <a:latin typeface="Consolas"/>
              </a:rPr>
              <a:t>	}</a:t>
            </a:r>
          </a:p>
          <a:p>
            <a:r>
              <a:rPr lang="es-ES" sz="1600" dirty="0">
                <a:solidFill>
                  <a:srgbClr val="000000"/>
                </a:solidFill>
                <a:latin typeface="Consolas"/>
              </a:rPr>
              <a:t>	...</a:t>
            </a:r>
          </a:p>
          <a:p>
            <a:r>
              <a:rPr lang="es-ES" sz="1600" dirty="0">
                <a:solidFill>
                  <a:srgbClr val="000000"/>
                </a:solidFill>
                <a:latin typeface="Consolas"/>
              </a:rPr>
              <a:t>}</a:t>
            </a:r>
          </a:p>
        </p:txBody>
      </p:sp>
      <p:sp>
        <p:nvSpPr>
          <p:cNvPr id="3" name="2 Rectángulo"/>
          <p:cNvSpPr/>
          <p:nvPr/>
        </p:nvSpPr>
        <p:spPr>
          <a:xfrm>
            <a:off x="379160" y="3429000"/>
            <a:ext cx="8352928" cy="3242234"/>
          </a:xfrm>
          <a:prstGeom prst="rect">
            <a:avLst/>
          </a:prstGeom>
        </p:spPr>
        <p:txBody>
          <a:bodyPr wrap="square">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solidFill>
                  <a:prstClr val="black"/>
                </a:solidFill>
              </a:rPr>
              <a:t>Dado que la </a:t>
            </a:r>
            <a:r>
              <a:rPr lang="es-ES" dirty="0">
                <a:solidFill>
                  <a:srgbClr val="0000CC"/>
                </a:solidFill>
              </a:rPr>
              <a:t>clase anidada </a:t>
            </a:r>
            <a:r>
              <a:rPr lang="es-ES" dirty="0">
                <a:solidFill>
                  <a:prstClr val="black"/>
                </a:solidFill>
              </a:rPr>
              <a:t>es un miembro de la clase externa, tendrá acceso a todos sus métodos y atributos (incluso a los privados). Y como es lógico, al ser un miembro de la clase externa, la </a:t>
            </a:r>
            <a:r>
              <a:rPr lang="es-ES" dirty="0">
                <a:solidFill>
                  <a:srgbClr val="0000CC"/>
                </a:solidFill>
              </a:rPr>
              <a:t>clase anidada </a:t>
            </a:r>
            <a:r>
              <a:rPr lang="es-ES" dirty="0">
                <a:solidFill>
                  <a:prstClr val="black"/>
                </a:solidFill>
              </a:rPr>
              <a:t>podrá ser </a:t>
            </a:r>
            <a:r>
              <a:rPr lang="es-ES" sz="1700" i="1" dirty="0" err="1">
                <a:solidFill>
                  <a:prstClr val="black"/>
                </a:solidFill>
                <a:latin typeface="Consolas" panose="020B0609020204030204" pitchFamily="49" charset="0"/>
              </a:rPr>
              <a:t>private</a:t>
            </a:r>
            <a:r>
              <a:rPr lang="es-ES" dirty="0">
                <a:solidFill>
                  <a:prstClr val="black"/>
                </a:solidFill>
              </a:rPr>
              <a:t>, </a:t>
            </a:r>
            <a:r>
              <a:rPr lang="es-ES" sz="1700" i="1" dirty="0" err="1">
                <a:solidFill>
                  <a:prstClr val="black"/>
                </a:solidFill>
                <a:latin typeface="Consolas" panose="020B0609020204030204" pitchFamily="49" charset="0"/>
              </a:rPr>
              <a:t>public</a:t>
            </a:r>
            <a:r>
              <a:rPr lang="es-ES" dirty="0">
                <a:solidFill>
                  <a:prstClr val="black"/>
                </a:solidFill>
              </a:rPr>
              <a:t>, </a:t>
            </a:r>
            <a:r>
              <a:rPr lang="es-ES" sz="1700" i="1" dirty="0" err="1">
                <a:solidFill>
                  <a:prstClr val="black"/>
                </a:solidFill>
                <a:latin typeface="Consolas" panose="020B0609020204030204" pitchFamily="49" charset="0"/>
              </a:rPr>
              <a:t>protected</a:t>
            </a:r>
            <a:r>
              <a:rPr lang="es-ES" dirty="0">
                <a:solidFill>
                  <a:prstClr val="black"/>
                </a:solidFill>
              </a:rPr>
              <a:t>… al paquete.</a:t>
            </a:r>
          </a:p>
          <a:p>
            <a:pPr marL="342900" lvl="0" indent="-342900" algn="just">
              <a:lnSpc>
                <a:spcPct val="114000"/>
              </a:lnSpc>
              <a:spcBef>
                <a:spcPts val="600"/>
              </a:spcBef>
              <a:buClr>
                <a:schemeClr val="accent6">
                  <a:lumMod val="75000"/>
                </a:schemeClr>
              </a:buClr>
              <a:buSzPct val="120000"/>
              <a:buFont typeface="Wingdings" panose="05000000000000000000" pitchFamily="2" charset="2"/>
              <a:buChar char="Ø"/>
            </a:pPr>
            <a:r>
              <a:rPr lang="es-ES" b="1" dirty="0">
                <a:solidFill>
                  <a:prstClr val="black"/>
                </a:solidFill>
              </a:rPr>
              <a:t>¿Cuándo se pueden utilizar clases anidadas?</a:t>
            </a:r>
          </a:p>
          <a:p>
            <a:pPr marL="365125" lvl="0" algn="just">
              <a:lnSpc>
                <a:spcPct val="114000"/>
              </a:lnSpc>
              <a:spcBef>
                <a:spcPts val="600"/>
              </a:spcBef>
              <a:spcAft>
                <a:spcPts val="600"/>
              </a:spcAft>
              <a:buClr>
                <a:schemeClr val="accent6">
                  <a:lumMod val="75000"/>
                </a:schemeClr>
              </a:buClr>
              <a:buSzPct val="120000"/>
            </a:pPr>
            <a:r>
              <a:rPr lang="es-ES" dirty="0">
                <a:solidFill>
                  <a:prstClr val="black"/>
                </a:solidFill>
              </a:rPr>
              <a:t>Cuando la clase solo se va a utilizar en </a:t>
            </a:r>
            <a:r>
              <a:rPr lang="es-ES" b="1" dirty="0">
                <a:solidFill>
                  <a:prstClr val="black"/>
                </a:solidFill>
              </a:rPr>
              <a:t>un único lugar</a:t>
            </a:r>
            <a:r>
              <a:rPr lang="es-ES" dirty="0">
                <a:solidFill>
                  <a:prstClr val="black"/>
                </a:solidFill>
              </a:rPr>
              <a:t>, en ese caso el definir la clase como </a:t>
            </a:r>
            <a:r>
              <a:rPr lang="es-ES" dirty="0">
                <a:solidFill>
                  <a:srgbClr val="0000CC"/>
                </a:solidFill>
              </a:rPr>
              <a:t>anidada</a:t>
            </a:r>
            <a:r>
              <a:rPr lang="es-ES" dirty="0">
                <a:solidFill>
                  <a:prstClr val="black"/>
                </a:solidFill>
              </a:rPr>
              <a:t> puede hacer que el código sea más legible y su mantenimiento sea más sencillo. También se incrementa la encapsulación dado que la </a:t>
            </a:r>
            <a:r>
              <a:rPr lang="es-ES" dirty="0">
                <a:solidFill>
                  <a:srgbClr val="0000CC"/>
                </a:solidFill>
              </a:rPr>
              <a:t>clase anidada </a:t>
            </a:r>
            <a:r>
              <a:rPr lang="es-ES" dirty="0">
                <a:solidFill>
                  <a:prstClr val="black"/>
                </a:solidFill>
              </a:rPr>
              <a:t>solo se necesita en la clase externa y de esta manera se mantienen juntas.</a:t>
            </a:r>
          </a:p>
        </p:txBody>
      </p:sp>
    </p:spTree>
    <p:extLst>
      <p:ext uri="{BB962C8B-B14F-4D97-AF65-F5344CB8AC3E}">
        <p14:creationId xmlns:p14="http://schemas.microsoft.com/office/powerpoint/2010/main" val="134624220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par>
                                <p:cTn id="16" presetID="6" presetClass="entr" presetSubtype="32"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ircle(out)">
                                      <p:cBhvr>
                                        <p:cTn id="18" dur="2000"/>
                                        <p:tgtEl>
                                          <p:spTgt spid="2"/>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29208" y="332656"/>
            <a:ext cx="8229600" cy="72008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ÍNDICE</a:t>
            </a:r>
            <a:endParaRPr lang="es-E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539552" y="1391063"/>
            <a:ext cx="8352928" cy="3693319"/>
          </a:xfrm>
          <a:prstGeom prst="rect">
            <a:avLst/>
          </a:prstGeom>
          <a:noFill/>
        </p:spPr>
        <p:txBody>
          <a:bodyPr wrap="square" lIns="91440" tIns="45720" rIns="91440" bIns="45720" rtlCol="0" anchor="t">
            <a:spAutoFit/>
          </a:bodyPr>
          <a:lstStyle/>
          <a:p>
            <a:pPr marL="457200" indent="-457200">
              <a:spcAft>
                <a:spcPts val="600"/>
              </a:spcAft>
              <a:buClr>
                <a:srgbClr val="0000CC"/>
              </a:buClr>
              <a:buFont typeface="+mj-lt"/>
              <a:buAutoNum type="arabicPeriod"/>
            </a:pPr>
            <a:r>
              <a:rPr lang="es-ES" sz="2200" dirty="0"/>
              <a:t>Clases y métodos abstractos y finales</a:t>
            </a:r>
            <a:endParaRPr lang="es-ES" dirty="0"/>
          </a:p>
          <a:p>
            <a:pPr lvl="1">
              <a:spcAft>
                <a:spcPts val="600"/>
              </a:spcAft>
              <a:buClr>
                <a:srgbClr val="0000CC"/>
              </a:buClr>
            </a:pPr>
            <a:r>
              <a:rPr lang="es-ES" sz="2000" dirty="0">
                <a:solidFill>
                  <a:srgbClr val="0000CC"/>
                </a:solidFill>
              </a:rPr>
              <a:t>3.1</a:t>
            </a:r>
            <a:r>
              <a:rPr lang="es-ES" sz="2000" dirty="0">
                <a:solidFill>
                  <a:schemeClr val="tx1">
                    <a:lumMod val="75000"/>
                    <a:lumOff val="25000"/>
                  </a:schemeClr>
                </a:solidFill>
              </a:rPr>
              <a:t>. Clases y métodos abstractos</a:t>
            </a:r>
          </a:p>
          <a:p>
            <a:pPr lvl="1">
              <a:spcAft>
                <a:spcPts val="600"/>
              </a:spcAft>
              <a:buClr>
                <a:srgbClr val="0000CC"/>
              </a:buClr>
            </a:pPr>
            <a:r>
              <a:rPr lang="es-ES" sz="2000" dirty="0">
                <a:solidFill>
                  <a:srgbClr val="0000CC"/>
                </a:solidFill>
              </a:rPr>
              <a:t>3.2</a:t>
            </a:r>
            <a:r>
              <a:rPr lang="es-ES" sz="2000" dirty="0">
                <a:solidFill>
                  <a:schemeClr val="tx1">
                    <a:lumMod val="75000"/>
                    <a:lumOff val="25000"/>
                  </a:schemeClr>
                </a:solidFill>
              </a:rPr>
              <a:t>. Objetos, clases y métodos finales</a:t>
            </a:r>
          </a:p>
          <a:p>
            <a:pPr marL="457200" indent="-457200">
              <a:spcAft>
                <a:spcPts val="600"/>
              </a:spcAft>
              <a:buClr>
                <a:srgbClr val="0000CC"/>
              </a:buClr>
              <a:buFont typeface="+mj-lt"/>
              <a:buAutoNum type="arabicPeriod"/>
            </a:pPr>
            <a:r>
              <a:rPr lang="es-ES" sz="2200" dirty="0"/>
              <a:t>Polimorfismo</a:t>
            </a:r>
          </a:p>
          <a:p>
            <a:pPr marL="457200" indent="-457200">
              <a:spcAft>
                <a:spcPts val="600"/>
              </a:spcAft>
              <a:buClr>
                <a:srgbClr val="0000CC"/>
              </a:buClr>
              <a:buFont typeface="+mj-lt"/>
              <a:buAutoNum type="arabicPeriod"/>
            </a:pPr>
            <a:r>
              <a:rPr lang="es-ES" sz="2200" dirty="0"/>
              <a:t>Sobreescritura de métodos</a:t>
            </a:r>
          </a:p>
          <a:p>
            <a:pPr marL="457200" indent="-457200">
              <a:spcAft>
                <a:spcPts val="600"/>
              </a:spcAft>
              <a:buClr>
                <a:srgbClr val="0000CC"/>
              </a:buClr>
              <a:buFont typeface="+mj-lt"/>
              <a:buAutoNum type="arabicPeriod"/>
            </a:pPr>
            <a:r>
              <a:rPr lang="es-ES" sz="2200" dirty="0"/>
              <a:t>Sobrecarga de métodos (</a:t>
            </a:r>
            <a:r>
              <a:rPr lang="es-ES" sz="2200" i="1" dirty="0" err="1"/>
              <a:t>Overloading</a:t>
            </a:r>
            <a:r>
              <a:rPr lang="es-ES" sz="2200" dirty="0"/>
              <a:t>)</a:t>
            </a:r>
          </a:p>
          <a:p>
            <a:pPr marL="457200" indent="-457200">
              <a:spcAft>
                <a:spcPts val="600"/>
              </a:spcAft>
              <a:buClr>
                <a:srgbClr val="0000CC"/>
              </a:buClr>
              <a:buFont typeface="+mj-lt"/>
              <a:buAutoNum type="arabicPeriod"/>
            </a:pPr>
            <a:r>
              <a:rPr lang="es-ES" sz="2200" dirty="0"/>
              <a:t>Conversiones entre objetos (</a:t>
            </a:r>
            <a:r>
              <a:rPr lang="es-ES" sz="2200" i="1" dirty="0"/>
              <a:t>Casting</a:t>
            </a:r>
            <a:r>
              <a:rPr lang="es-ES" sz="2200" dirty="0"/>
              <a:t>)</a:t>
            </a:r>
          </a:p>
          <a:p>
            <a:pPr marL="457200" indent="-457200">
              <a:spcAft>
                <a:spcPts val="600"/>
              </a:spcAft>
              <a:buClr>
                <a:srgbClr val="0000CC"/>
              </a:buClr>
              <a:buFont typeface="+mj-lt"/>
              <a:buAutoNum type="arabicPeriod"/>
            </a:pPr>
            <a:r>
              <a:rPr lang="es-ES" sz="2200" dirty="0"/>
              <a:t>Acceso a métodos de la superclase</a:t>
            </a:r>
          </a:p>
          <a:p>
            <a:pPr marL="457200" indent="-457200">
              <a:spcAft>
                <a:spcPts val="600"/>
              </a:spcAft>
              <a:buClr>
                <a:srgbClr val="0000CC"/>
              </a:buClr>
              <a:buFont typeface="+mj-lt"/>
              <a:buAutoNum type="arabicPeriod"/>
            </a:pPr>
            <a:r>
              <a:rPr lang="es-ES" sz="2200" dirty="0"/>
              <a:t>Clases anidadas</a:t>
            </a:r>
          </a:p>
        </p:txBody>
      </p:sp>
    </p:spTree>
    <p:extLst>
      <p:ext uri="{BB962C8B-B14F-4D97-AF65-F5344CB8AC3E}">
        <p14:creationId xmlns:p14="http://schemas.microsoft.com/office/powerpoint/2010/main" val="9551892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0427"/>
            <a:ext cx="8363272" cy="58427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Relaciones entre clases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CuadroTexto 5">
            <a:extLst>
              <a:ext uri="{FF2B5EF4-FFF2-40B4-BE49-F238E27FC236}">
                <a16:creationId xmlns:a16="http://schemas.microsoft.com/office/drawing/2014/main" id="{987F3689-FE24-4E83-BFDB-F1C3A294A70A}"/>
              </a:ext>
            </a:extLst>
          </p:cNvPr>
          <p:cNvSpPr txBox="1"/>
          <p:nvPr/>
        </p:nvSpPr>
        <p:spPr>
          <a:xfrm>
            <a:off x="379160" y="1094727"/>
            <a:ext cx="3256736" cy="6843797"/>
          </a:xfrm>
          <a:prstGeom prst="rect">
            <a:avLst/>
          </a:prstGeom>
          <a:noFill/>
        </p:spPr>
        <p:txBody>
          <a:bodyPr wrap="square">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solidFill>
                  <a:prstClr val="black"/>
                </a:solidFill>
              </a:rPr>
              <a:t>Si tenemos una relación entre clases del tipo </a:t>
            </a:r>
            <a:r>
              <a:rPr lang="es-ES" b="1" dirty="0">
                <a:solidFill>
                  <a:prstClr val="black"/>
                </a:solidFill>
              </a:rPr>
              <a:t>“Tiene Un” </a:t>
            </a:r>
            <a:r>
              <a:rPr lang="es-ES" dirty="0">
                <a:solidFill>
                  <a:prstClr val="black"/>
                </a:solidFill>
              </a:rPr>
              <a:t>será una </a:t>
            </a:r>
            <a:r>
              <a:rPr lang="es-ES" b="1" dirty="0">
                <a:solidFill>
                  <a:prstClr val="black"/>
                </a:solidFill>
              </a:rPr>
              <a:t>agregación/asociación</a:t>
            </a:r>
            <a:r>
              <a:rPr lang="es-ES" dirty="0">
                <a:solidFill>
                  <a:prstClr val="black"/>
                </a:solidFill>
              </a:rPr>
              <a:t>, y lo que haremos será añadir un atributo (simple o array) de la clase dentro de la otra.</a:t>
            </a:r>
          </a:p>
          <a:p>
            <a:pPr lvl="0" algn="just">
              <a:lnSpc>
                <a:spcPct val="114000"/>
              </a:lnSpc>
              <a:spcBef>
                <a:spcPts val="600"/>
              </a:spcBef>
              <a:spcAft>
                <a:spcPts val="600"/>
              </a:spcAft>
              <a:buClr>
                <a:schemeClr val="accent6">
                  <a:lumMod val="75000"/>
                </a:schemeClr>
              </a:buClr>
              <a:buSzPct val="120000"/>
            </a:pPr>
            <a:endParaRPr lang="es-ES" dirty="0">
              <a:solidFill>
                <a:prstClr val="black"/>
              </a:solidFill>
            </a:endParaRP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solidFill>
                  <a:prstClr val="black"/>
                </a:solidFill>
              </a:rPr>
              <a:t>Si tenemos una relación entre clases del tipo </a:t>
            </a:r>
            <a:r>
              <a:rPr lang="es-ES" b="1" dirty="0">
                <a:solidFill>
                  <a:prstClr val="black"/>
                </a:solidFill>
              </a:rPr>
              <a:t>“Es un” </a:t>
            </a:r>
            <a:r>
              <a:rPr lang="es-ES" dirty="0">
                <a:solidFill>
                  <a:prstClr val="black"/>
                </a:solidFill>
              </a:rPr>
              <a:t>será una </a:t>
            </a:r>
            <a:r>
              <a:rPr lang="es-ES" b="1" dirty="0">
                <a:solidFill>
                  <a:prstClr val="black"/>
                </a:solidFill>
              </a:rPr>
              <a:t>herencia</a:t>
            </a:r>
            <a:r>
              <a:rPr lang="es-ES" dirty="0">
                <a:solidFill>
                  <a:prstClr val="black"/>
                </a:solidFill>
              </a:rPr>
              <a:t>, y lo que haremos será construir una clase hija que herede de la otra. </a:t>
            </a:r>
            <a:r>
              <a:rPr lang="es-ES" b="1" dirty="0">
                <a:solidFill>
                  <a:prstClr val="black"/>
                </a:solidFill>
              </a:rPr>
              <a:t>Especialización </a:t>
            </a:r>
            <a:r>
              <a:rPr lang="es-ES" dirty="0">
                <a:solidFill>
                  <a:prstClr val="black"/>
                </a:solidFill>
              </a:rPr>
              <a:t>(es-un) y </a:t>
            </a:r>
            <a:r>
              <a:rPr lang="es-ES" b="1" dirty="0">
                <a:solidFill>
                  <a:prstClr val="black"/>
                </a:solidFill>
              </a:rPr>
              <a:t>Generalización </a:t>
            </a:r>
            <a:r>
              <a:rPr lang="es-ES" dirty="0">
                <a:solidFill>
                  <a:prstClr val="black"/>
                </a:solidFill>
              </a:rPr>
              <a:t>(factor-común).</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endParaRPr lang="es-ES" dirty="0">
              <a:solidFill>
                <a:prstClr val="black"/>
              </a:solidFill>
            </a:endParaRP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endParaRPr lang="es-ES" dirty="0">
              <a:solidFill>
                <a:prstClr val="black"/>
              </a:solidFill>
            </a:endParaRP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endParaRPr lang="es-ES" dirty="0">
              <a:solidFill>
                <a:prstClr val="black"/>
              </a:solidFill>
            </a:endParaRPr>
          </a:p>
        </p:txBody>
      </p:sp>
      <p:pic>
        <p:nvPicPr>
          <p:cNvPr id="3" name="Imagen 2">
            <a:extLst>
              <a:ext uri="{FF2B5EF4-FFF2-40B4-BE49-F238E27FC236}">
                <a16:creationId xmlns:a16="http://schemas.microsoft.com/office/drawing/2014/main" id="{7B550623-A17E-4082-8395-203388EC5924}"/>
              </a:ext>
            </a:extLst>
          </p:cNvPr>
          <p:cNvPicPr>
            <a:picLocks noChangeAspect="1"/>
          </p:cNvPicPr>
          <p:nvPr/>
        </p:nvPicPr>
        <p:blipFill>
          <a:blip r:embed="rId3"/>
          <a:stretch>
            <a:fillRect/>
          </a:stretch>
        </p:blipFill>
        <p:spPr>
          <a:xfrm>
            <a:off x="3995936" y="1094727"/>
            <a:ext cx="4736152" cy="5134694"/>
          </a:xfrm>
          <a:prstGeom prst="rect">
            <a:avLst/>
          </a:prstGeom>
        </p:spPr>
      </p:pic>
    </p:spTree>
    <p:extLst>
      <p:ext uri="{BB962C8B-B14F-4D97-AF65-F5344CB8AC3E}">
        <p14:creationId xmlns:p14="http://schemas.microsoft.com/office/powerpoint/2010/main" val="18411397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0427"/>
            <a:ext cx="8363272" cy="58427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Interfaces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CuadroTexto 5">
            <a:extLst>
              <a:ext uri="{FF2B5EF4-FFF2-40B4-BE49-F238E27FC236}">
                <a16:creationId xmlns:a16="http://schemas.microsoft.com/office/drawing/2014/main" id="{987F3689-FE24-4E83-BFDB-F1C3A294A70A}"/>
              </a:ext>
            </a:extLst>
          </p:cNvPr>
          <p:cNvSpPr txBox="1"/>
          <p:nvPr/>
        </p:nvSpPr>
        <p:spPr>
          <a:xfrm>
            <a:off x="379160" y="908719"/>
            <a:ext cx="8513320" cy="6212213"/>
          </a:xfrm>
          <a:prstGeom prst="rect">
            <a:avLst/>
          </a:prstGeom>
          <a:noFill/>
        </p:spPr>
        <p:txBody>
          <a:bodyPr wrap="square">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solidFill>
                  <a:prstClr val="black"/>
                </a:solidFill>
              </a:rPr>
              <a:t>Un interfaz, es una clase completamente abstracta, es decir, usando una interfaz es posible especificar lo </a:t>
            </a:r>
            <a:r>
              <a:rPr lang="es-ES" b="1" dirty="0">
                <a:solidFill>
                  <a:prstClr val="black"/>
                </a:solidFill>
              </a:rPr>
              <a:t>que</a:t>
            </a:r>
            <a:r>
              <a:rPr lang="es-ES" dirty="0">
                <a:solidFill>
                  <a:prstClr val="black"/>
                </a:solidFill>
              </a:rPr>
              <a:t> una clase debe hacer, pero no cómo debe hacerlo. </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solidFill>
                  <a:prstClr val="black"/>
                </a:solidFill>
              </a:rPr>
              <a:t>Las interfaces son sintácticamente semejantes a las clases, pero carecen de miembros de instancia, y sus métodos se declaran sin un cuerpo.</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solidFill>
                  <a:prstClr val="black"/>
                </a:solidFill>
              </a:rPr>
              <a:t>Una vez definida una interfaz, cualquier clase puede implementarla. Además una clase puede implementar cualquier número de interfaces.</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b="1" dirty="0">
                <a:solidFill>
                  <a:prstClr val="black"/>
                </a:solidFill>
              </a:rPr>
              <a:t>Interfaz vs Clase abstracta</a:t>
            </a:r>
            <a:r>
              <a:rPr lang="es-ES" dirty="0">
                <a:solidFill>
                  <a:prstClr val="black"/>
                </a:solidFill>
              </a:rPr>
              <a:t>: un interfaz es simplemente una lista de métodos no implementados, además puede incluir la declaración de constantes. Una clase abstracta puede incluir métodos implementados y no implementados o abstractos, miembros dato constantes y otros no constantes.</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b="1" dirty="0">
                <a:solidFill>
                  <a:prstClr val="black"/>
                </a:solidFill>
              </a:rPr>
              <a:t>Interfaz vs Herencia</a:t>
            </a:r>
            <a:r>
              <a:rPr lang="es-ES" dirty="0">
                <a:solidFill>
                  <a:prstClr val="black"/>
                </a:solidFill>
              </a:rPr>
              <a:t>: usamos </a:t>
            </a:r>
            <a:r>
              <a:rPr lang="es-ES" b="1" dirty="0">
                <a:solidFill>
                  <a:prstClr val="black"/>
                </a:solidFill>
              </a:rPr>
              <a:t>herencia</a:t>
            </a:r>
            <a:r>
              <a:rPr lang="es-ES" dirty="0">
                <a:solidFill>
                  <a:prstClr val="black"/>
                </a:solidFill>
              </a:rPr>
              <a:t> cuando las </a:t>
            </a:r>
            <a:r>
              <a:rPr lang="es-ES" i="1" dirty="0">
                <a:solidFill>
                  <a:prstClr val="black"/>
                </a:solidFill>
              </a:rPr>
              <a:t>clases están estrechamente relacionadas</a:t>
            </a:r>
            <a:r>
              <a:rPr lang="es-ES" dirty="0">
                <a:solidFill>
                  <a:prstClr val="black"/>
                </a:solidFill>
              </a:rPr>
              <a:t> y es conveniente reutilizar la implementación de comportamientos y atributos previos. Y las </a:t>
            </a:r>
            <a:r>
              <a:rPr lang="es-ES" b="1" dirty="0">
                <a:solidFill>
                  <a:prstClr val="black"/>
                </a:solidFill>
              </a:rPr>
              <a:t>interfaces</a:t>
            </a:r>
            <a:r>
              <a:rPr lang="es-ES" dirty="0">
                <a:solidFill>
                  <a:prstClr val="black"/>
                </a:solidFill>
              </a:rPr>
              <a:t> las vamos a usar en clases que están </a:t>
            </a:r>
            <a:r>
              <a:rPr lang="es-ES" i="1" dirty="0">
                <a:solidFill>
                  <a:prstClr val="black"/>
                </a:solidFill>
              </a:rPr>
              <a:t>NO estrechamente relacionadas </a:t>
            </a:r>
            <a:r>
              <a:rPr lang="es-ES" dirty="0">
                <a:solidFill>
                  <a:prstClr val="black"/>
                </a:solidFill>
              </a:rPr>
              <a:t>pero requieren que compartan un comportamiento pero no puedes reutilizar la implementación, la interfaz te obliga a implementarlo de forma específica para cada clase.</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endParaRPr lang="es-ES" dirty="0">
              <a:solidFill>
                <a:prstClr val="black"/>
              </a:solidFill>
            </a:endParaRPr>
          </a:p>
        </p:txBody>
      </p:sp>
    </p:spTree>
    <p:extLst>
      <p:ext uri="{BB962C8B-B14F-4D97-AF65-F5344CB8AC3E}">
        <p14:creationId xmlns:p14="http://schemas.microsoft.com/office/powerpoint/2010/main" val="381537051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0427"/>
            <a:ext cx="8363272" cy="58427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Interfaces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Picture 2" descr="ttps://www.arquitecturajava.com/wp-content/uploads/javaherenciavsinterfacevalidacion.png">
            <a:extLst>
              <a:ext uri="{FF2B5EF4-FFF2-40B4-BE49-F238E27FC236}">
                <a16:creationId xmlns:a16="http://schemas.microsoft.com/office/drawing/2014/main" id="{E495C807-266E-4281-AB07-F46A71E77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908720"/>
            <a:ext cx="6480720" cy="571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6714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0427"/>
            <a:ext cx="8363272" cy="58427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Relaciones entre clases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6" name="Picture 2" descr="Directriz: Ingeniería inversa de bases de datos relacionales">
            <a:extLst>
              <a:ext uri="{FF2B5EF4-FFF2-40B4-BE49-F238E27FC236}">
                <a16:creationId xmlns:a16="http://schemas.microsoft.com/office/drawing/2014/main" id="{C2B47C5C-0C3F-4E25-8FE0-0F27BB1AB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836712"/>
            <a:ext cx="7056784" cy="5926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47033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0427"/>
            <a:ext cx="8363272" cy="58427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 Forma</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CuadroTexto 8">
            <a:extLst>
              <a:ext uri="{FF2B5EF4-FFF2-40B4-BE49-F238E27FC236}">
                <a16:creationId xmlns:a16="http://schemas.microsoft.com/office/drawing/2014/main" id="{46F225FF-9E1B-4F50-8F33-7CA4BA52FD0A}"/>
              </a:ext>
            </a:extLst>
          </p:cNvPr>
          <p:cNvSpPr txBox="1"/>
          <p:nvPr/>
        </p:nvSpPr>
        <p:spPr>
          <a:xfrm>
            <a:off x="413480" y="2996952"/>
            <a:ext cx="7649224" cy="3993657"/>
          </a:xfrm>
          <a:prstGeom prst="rect">
            <a:avLst/>
          </a:prstGeom>
          <a:noFill/>
        </p:spPr>
        <p:txBody>
          <a:bodyPr wrap="square">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solidFill>
                  <a:prstClr val="black"/>
                </a:solidFill>
              </a:rPr>
              <a:t>Esta jerarquía deberá de tener las siguientes características:</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solidFill>
                  <a:prstClr val="black"/>
                </a:solidFill>
              </a:rPr>
              <a:t>La clase forma deberá ser abstracta.</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solidFill>
                  <a:prstClr val="black"/>
                </a:solidFill>
              </a:rPr>
              <a:t>La clase forma tendrá el método abstracto </a:t>
            </a:r>
            <a:r>
              <a:rPr lang="es-ES" dirty="0" err="1">
                <a:solidFill>
                  <a:prstClr val="black"/>
                </a:solidFill>
              </a:rPr>
              <a:t>toString</a:t>
            </a:r>
            <a:r>
              <a:rPr lang="es-ES" dirty="0">
                <a:solidFill>
                  <a:prstClr val="black"/>
                </a:solidFill>
              </a:rPr>
              <a:t>().</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solidFill>
                  <a:prstClr val="black"/>
                </a:solidFill>
              </a:rPr>
              <a:t>La clase forma tendrá un método identidad que muestre el identificador interno de la clase.</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solidFill>
                  <a:prstClr val="black"/>
                </a:solidFill>
              </a:rPr>
              <a:t>Círculo, cuadrado, triángulo y rombo descienden de la clase forma.</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solidFill>
                  <a:prstClr val="black"/>
                </a:solidFill>
              </a:rPr>
              <a:t>Estas clases implementarán el método abstracto de la clase padre.</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endParaRPr lang="es-ES" dirty="0">
              <a:solidFill>
                <a:prstClr val="black"/>
              </a:solidFill>
            </a:endParaRP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endParaRPr lang="es-ES" dirty="0">
              <a:solidFill>
                <a:prstClr val="black"/>
              </a:solidFill>
            </a:endParaRPr>
          </a:p>
        </p:txBody>
      </p:sp>
      <p:pic>
        <p:nvPicPr>
          <p:cNvPr id="10" name="Imagen 9">
            <a:extLst>
              <a:ext uri="{FF2B5EF4-FFF2-40B4-BE49-F238E27FC236}">
                <a16:creationId xmlns:a16="http://schemas.microsoft.com/office/drawing/2014/main" id="{5F9C5D2D-B683-4B7B-A03E-7C09EE05B4F3}"/>
              </a:ext>
            </a:extLst>
          </p:cNvPr>
          <p:cNvPicPr>
            <a:picLocks noChangeAspect="1"/>
          </p:cNvPicPr>
          <p:nvPr/>
        </p:nvPicPr>
        <p:blipFill>
          <a:blip r:embed="rId3"/>
          <a:stretch>
            <a:fillRect/>
          </a:stretch>
        </p:blipFill>
        <p:spPr>
          <a:xfrm>
            <a:off x="755575" y="1052735"/>
            <a:ext cx="7144029" cy="1512153"/>
          </a:xfrm>
          <a:prstGeom prst="rect">
            <a:avLst/>
          </a:prstGeom>
        </p:spPr>
      </p:pic>
    </p:spTree>
    <p:extLst>
      <p:ext uri="{BB962C8B-B14F-4D97-AF65-F5344CB8AC3E}">
        <p14:creationId xmlns:p14="http://schemas.microsoft.com/office/powerpoint/2010/main" val="40714174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0427"/>
            <a:ext cx="8363272" cy="58427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 Multimedia</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D5017A22-FEAD-4C4F-9AE3-5B5A6A5D63AA}"/>
              </a:ext>
            </a:extLst>
          </p:cNvPr>
          <p:cNvPicPr>
            <a:picLocks noChangeAspect="1"/>
          </p:cNvPicPr>
          <p:nvPr/>
        </p:nvPicPr>
        <p:blipFill>
          <a:blip r:embed="rId3"/>
          <a:stretch>
            <a:fillRect/>
          </a:stretch>
        </p:blipFill>
        <p:spPr>
          <a:xfrm>
            <a:off x="1955456" y="856250"/>
            <a:ext cx="5280840" cy="5892906"/>
          </a:xfrm>
          <a:prstGeom prst="rect">
            <a:avLst/>
          </a:prstGeom>
        </p:spPr>
      </p:pic>
      <p:cxnSp>
        <p:nvCxnSpPr>
          <p:cNvPr id="7" name="Conector recto de flecha 6">
            <a:extLst>
              <a:ext uri="{FF2B5EF4-FFF2-40B4-BE49-F238E27FC236}">
                <a16:creationId xmlns:a16="http://schemas.microsoft.com/office/drawing/2014/main" id="{B360510A-2D5B-433C-9946-DDFC02045F94}"/>
              </a:ext>
            </a:extLst>
          </p:cNvPr>
          <p:cNvCxnSpPr>
            <a:cxnSpLocks/>
          </p:cNvCxnSpPr>
          <p:nvPr/>
        </p:nvCxnSpPr>
        <p:spPr>
          <a:xfrm>
            <a:off x="5076056" y="2132856"/>
            <a:ext cx="151216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CuadroTexto 7">
            <a:extLst>
              <a:ext uri="{FF2B5EF4-FFF2-40B4-BE49-F238E27FC236}">
                <a16:creationId xmlns:a16="http://schemas.microsoft.com/office/drawing/2014/main" id="{D4F753CE-B891-4FF2-B0AC-FE4DE3271170}"/>
              </a:ext>
            </a:extLst>
          </p:cNvPr>
          <p:cNvSpPr txBox="1"/>
          <p:nvPr/>
        </p:nvSpPr>
        <p:spPr>
          <a:xfrm>
            <a:off x="6588224" y="1348981"/>
            <a:ext cx="2304256" cy="1477328"/>
          </a:xfrm>
          <a:prstGeom prst="rect">
            <a:avLst/>
          </a:prstGeom>
          <a:noFill/>
        </p:spPr>
        <p:txBody>
          <a:bodyPr wrap="square" rtlCol="0">
            <a:spAutoFit/>
          </a:bodyPr>
          <a:lstStyle/>
          <a:p>
            <a:r>
              <a:rPr lang="es-ES" dirty="0" err="1"/>
              <a:t>public</a:t>
            </a:r>
            <a:r>
              <a:rPr lang="es-ES" dirty="0"/>
              <a:t> </a:t>
            </a:r>
            <a:r>
              <a:rPr lang="es-ES" dirty="0" err="1"/>
              <a:t>enum</a:t>
            </a:r>
            <a:r>
              <a:rPr lang="es-ES" dirty="0"/>
              <a:t> Formato {</a:t>
            </a:r>
          </a:p>
          <a:p>
            <a:r>
              <a:rPr lang="es-ES" dirty="0"/>
              <a:t>JPG, PNG, SVG, HTML, WAV, MP3, MP4, MIDI, AVI, MOV, MPG, CDAUDIO, DVD }</a:t>
            </a:r>
          </a:p>
        </p:txBody>
      </p:sp>
    </p:spTree>
    <p:extLst>
      <p:ext uri="{BB962C8B-B14F-4D97-AF65-F5344CB8AC3E}">
        <p14:creationId xmlns:p14="http://schemas.microsoft.com/office/powerpoint/2010/main" val="379632407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0427"/>
            <a:ext cx="8363272" cy="58427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 Profesor</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CuadroTexto 8">
            <a:extLst>
              <a:ext uri="{FF2B5EF4-FFF2-40B4-BE49-F238E27FC236}">
                <a16:creationId xmlns:a16="http://schemas.microsoft.com/office/drawing/2014/main" id="{F3D7ADCE-1CCC-4EAE-81A8-A3B600E815F6}"/>
              </a:ext>
            </a:extLst>
          </p:cNvPr>
          <p:cNvSpPr txBox="1"/>
          <p:nvPr/>
        </p:nvSpPr>
        <p:spPr>
          <a:xfrm>
            <a:off x="379160" y="1094728"/>
            <a:ext cx="8513320" cy="5348452"/>
          </a:xfrm>
          <a:prstGeom prst="rect">
            <a:avLst/>
          </a:prstGeom>
          <a:noFill/>
        </p:spPr>
        <p:txBody>
          <a:bodyPr wrap="square">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solidFill>
                  <a:prstClr val="black"/>
                </a:solidFill>
              </a:rPr>
              <a:t>Crearemos una clase abstracta </a:t>
            </a:r>
            <a:r>
              <a:rPr lang="es-ES" sz="2000" b="1" dirty="0">
                <a:solidFill>
                  <a:prstClr val="black"/>
                </a:solidFill>
              </a:rPr>
              <a:t>Profesor</a:t>
            </a:r>
            <a:r>
              <a:rPr lang="es-ES" sz="2000" dirty="0">
                <a:solidFill>
                  <a:prstClr val="black"/>
                </a:solidFill>
              </a:rPr>
              <a:t>. Sus atributos serán: número de registro personal, nombre, apellidos, fecha de nacimiento, nómina base.</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solidFill>
                  <a:prstClr val="black"/>
                </a:solidFill>
              </a:rPr>
              <a:t>Métodos:  constructor </a:t>
            </a:r>
            <a:r>
              <a:rPr lang="es-ES" sz="2000" dirty="0" err="1">
                <a:solidFill>
                  <a:prstClr val="black"/>
                </a:solidFill>
              </a:rPr>
              <a:t>paremetrizado</a:t>
            </a:r>
            <a:r>
              <a:rPr lang="es-ES" sz="2000" dirty="0">
                <a:solidFill>
                  <a:prstClr val="black"/>
                </a:solidFill>
              </a:rPr>
              <a:t>, por defecto y copia. </a:t>
            </a:r>
            <a:r>
              <a:rPr lang="es-ES" sz="2000" dirty="0" err="1">
                <a:solidFill>
                  <a:prstClr val="black"/>
                </a:solidFill>
              </a:rPr>
              <a:t>Getters</a:t>
            </a:r>
            <a:r>
              <a:rPr lang="es-ES" sz="2000" dirty="0">
                <a:solidFill>
                  <a:prstClr val="black"/>
                </a:solidFill>
              </a:rPr>
              <a:t> y </a:t>
            </a:r>
            <a:r>
              <a:rPr lang="es-ES" sz="2000" dirty="0" err="1">
                <a:solidFill>
                  <a:prstClr val="black"/>
                </a:solidFill>
              </a:rPr>
              <a:t>setters</a:t>
            </a:r>
            <a:r>
              <a:rPr lang="es-ES" sz="2000" dirty="0">
                <a:solidFill>
                  <a:prstClr val="black"/>
                </a:solidFill>
              </a:rPr>
              <a:t> (intenta hacer comprobaciones para la nómina y la fecha con excepciones), </a:t>
            </a:r>
            <a:r>
              <a:rPr lang="es-ES" sz="2000" dirty="0" err="1">
                <a:solidFill>
                  <a:prstClr val="black"/>
                </a:solidFill>
              </a:rPr>
              <a:t>toString</a:t>
            </a:r>
            <a:r>
              <a:rPr lang="es-ES" sz="2000" dirty="0">
                <a:solidFill>
                  <a:prstClr val="black"/>
                </a:solidFill>
              </a:rPr>
              <a:t>().</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solidFill>
                  <a:prstClr val="black"/>
                </a:solidFill>
              </a:rPr>
              <a:t>Define un método abstracto </a:t>
            </a:r>
            <a:r>
              <a:rPr lang="es-ES" sz="2000" dirty="0" err="1">
                <a:solidFill>
                  <a:prstClr val="black"/>
                </a:solidFill>
              </a:rPr>
              <a:t>importeNomina</a:t>
            </a:r>
            <a:r>
              <a:rPr lang="es-ES" sz="2000" dirty="0">
                <a:solidFill>
                  <a:prstClr val="black"/>
                </a:solidFill>
              </a:rPr>
              <a:t>().</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solidFill>
                  <a:prstClr val="black"/>
                </a:solidFill>
              </a:rPr>
              <a:t>Crea dos nuevas clases que hereden de la anterior: </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b="1" dirty="0" err="1">
                <a:solidFill>
                  <a:prstClr val="black"/>
                </a:solidFill>
              </a:rPr>
              <a:t>ProfesorTitular</a:t>
            </a:r>
            <a:r>
              <a:rPr lang="es-ES" dirty="0">
                <a:solidFill>
                  <a:prstClr val="black"/>
                </a:solidFill>
              </a:rPr>
              <a:t>: añade atributo booleano catedrático y cambios asociados. El importe de la nómina será la base más un 30%.</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b="1" dirty="0" err="1">
                <a:solidFill>
                  <a:prstClr val="black"/>
                </a:solidFill>
              </a:rPr>
              <a:t>ProfesorInterino</a:t>
            </a:r>
            <a:r>
              <a:rPr lang="es-ES" dirty="0">
                <a:solidFill>
                  <a:prstClr val="black"/>
                </a:solidFill>
              </a:rPr>
              <a:t>: añade atributo con la fecha de comienzo de la interinidad y cambios asociados. Su importe de la nómina será la base más un 10%. Añade un método que calcule el número de meses y días que lleva trabajados.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solidFill>
                  <a:prstClr val="black"/>
                </a:solidFill>
              </a:rPr>
              <a:t>Crea una clase </a:t>
            </a:r>
            <a:r>
              <a:rPr lang="es-ES" b="1" dirty="0" err="1">
                <a:solidFill>
                  <a:prstClr val="black"/>
                </a:solidFill>
              </a:rPr>
              <a:t>DepartamentoInformatica</a:t>
            </a:r>
            <a:r>
              <a:rPr lang="es-ES" dirty="0">
                <a:solidFill>
                  <a:prstClr val="black"/>
                </a:solidFill>
              </a:rPr>
              <a:t> y mete dentro varios profesores. Pruébala.</a:t>
            </a:r>
          </a:p>
        </p:txBody>
      </p:sp>
    </p:spTree>
    <p:extLst>
      <p:ext uri="{BB962C8B-B14F-4D97-AF65-F5344CB8AC3E}">
        <p14:creationId xmlns:p14="http://schemas.microsoft.com/office/powerpoint/2010/main" val="371376768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0427"/>
            <a:ext cx="8363272" cy="584277"/>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 Editorial</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79160" y="764704"/>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59F70CBA-74B5-4E77-BCD1-29E1E4B1F101}"/>
              </a:ext>
            </a:extLst>
          </p:cNvPr>
          <p:cNvPicPr>
            <a:picLocks noChangeAspect="1"/>
          </p:cNvPicPr>
          <p:nvPr/>
        </p:nvPicPr>
        <p:blipFill>
          <a:blip r:embed="rId3"/>
          <a:stretch>
            <a:fillRect/>
          </a:stretch>
        </p:blipFill>
        <p:spPr>
          <a:xfrm>
            <a:off x="420658" y="860663"/>
            <a:ext cx="7967766" cy="5963037"/>
          </a:xfrm>
          <a:prstGeom prst="rect">
            <a:avLst/>
          </a:prstGeom>
        </p:spPr>
      </p:pic>
    </p:spTree>
    <p:extLst>
      <p:ext uri="{BB962C8B-B14F-4D97-AF65-F5344CB8AC3E}">
        <p14:creationId xmlns:p14="http://schemas.microsoft.com/office/powerpoint/2010/main" val="23929031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Bibliografía</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2862322"/>
          </a:xfrm>
          <a:prstGeom prst="rect">
            <a:avLst/>
          </a:prstGeom>
          <a:noFill/>
        </p:spPr>
        <p:txBody>
          <a:bodyPr wrap="square" rtlCol="0">
            <a:spAutoFit/>
          </a:bodyPr>
          <a:lstStyle/>
          <a:p>
            <a:pPr marL="342900" indent="-342900" algn="just">
              <a:spcBef>
                <a:spcPts val="1200"/>
              </a:spcBef>
              <a:spcAft>
                <a:spcPts val="1200"/>
              </a:spcAft>
              <a:buClr>
                <a:srgbClr val="0000CC"/>
              </a:buClr>
              <a:buFont typeface="Wingdings" panose="05000000000000000000" pitchFamily="2" charset="2"/>
              <a:buChar char="v"/>
            </a:pPr>
            <a:r>
              <a:rPr lang="es-ES" sz="2000" dirty="0"/>
              <a:t>MORENO PÉREZ, JUAN CARLOS (2011). </a:t>
            </a:r>
            <a:r>
              <a:rPr lang="es-ES" sz="2000" i="1" dirty="0"/>
              <a:t>Programación</a:t>
            </a:r>
            <a:r>
              <a:rPr lang="es-ES" sz="2000" dirty="0"/>
              <a:t>. Editorial RA-MA.</a:t>
            </a:r>
          </a:p>
          <a:p>
            <a:pPr marL="342900" indent="-342900" algn="just">
              <a:spcBef>
                <a:spcPts val="1200"/>
              </a:spcBef>
              <a:spcAft>
                <a:spcPts val="1200"/>
              </a:spcAft>
              <a:buClr>
                <a:srgbClr val="0000CC"/>
              </a:buClr>
              <a:buFont typeface="Wingdings" panose="05000000000000000000" pitchFamily="2" charset="2"/>
              <a:buChar char="v"/>
            </a:pPr>
            <a:r>
              <a:rPr lang="es-ES" sz="2000" dirty="0"/>
              <a:t>SÁNCHEZ ASENJO, JORGE. </a:t>
            </a:r>
            <a:r>
              <a:rPr lang="es-ES" sz="2000" i="1" dirty="0"/>
              <a:t>Fundamentos de Programación</a:t>
            </a:r>
            <a:r>
              <a:rPr lang="es-ES" sz="2000" dirty="0"/>
              <a:t>. Disponible en: </a:t>
            </a:r>
            <a:r>
              <a:rPr lang="es-ES" sz="2000" dirty="0">
                <a:hlinkClick r:id="rId3"/>
              </a:rPr>
              <a:t>http://jorgesanchez.net/programacion</a:t>
            </a:r>
            <a:endParaRPr lang="es-ES" sz="2000" dirty="0"/>
          </a:p>
          <a:p>
            <a:pPr marL="342900" indent="-342900" algn="just">
              <a:spcBef>
                <a:spcPts val="1200"/>
              </a:spcBef>
              <a:spcAft>
                <a:spcPts val="1200"/>
              </a:spcAft>
              <a:buClr>
                <a:srgbClr val="0000CC"/>
              </a:buClr>
              <a:buFont typeface="Wingdings" panose="05000000000000000000" pitchFamily="2" charset="2"/>
              <a:buChar char="v"/>
            </a:pPr>
            <a:r>
              <a:rPr lang="es-ES" sz="2000" dirty="0"/>
              <a:t>MEZA GONZALEZ, JUAN DAVID. Curso de Java. Disponible en: </a:t>
            </a:r>
            <a:r>
              <a:rPr lang="es-ES" sz="2000" dirty="0">
                <a:hlinkClick r:id="rId4"/>
              </a:rPr>
              <a:t>www.programarya.com/Cursos/Java</a:t>
            </a:r>
            <a:r>
              <a:rPr lang="es-ES" sz="2000" dirty="0"/>
              <a:t>  </a:t>
            </a:r>
          </a:p>
          <a:p>
            <a:pPr marL="342900" indent="-342900" algn="just">
              <a:spcBef>
                <a:spcPts val="1200"/>
              </a:spcBef>
              <a:spcAft>
                <a:spcPts val="1200"/>
              </a:spcAft>
              <a:buClr>
                <a:srgbClr val="0000CC"/>
              </a:buClr>
              <a:buFont typeface="Wingdings" panose="05000000000000000000" pitchFamily="2" charset="2"/>
              <a:buChar char="v"/>
            </a:pPr>
            <a:endParaRPr lang="es-ES" sz="2000" dirty="0"/>
          </a:p>
        </p:txBody>
      </p:sp>
    </p:spTree>
    <p:extLst>
      <p:ext uri="{BB962C8B-B14F-4D97-AF65-F5344CB8AC3E}">
        <p14:creationId xmlns:p14="http://schemas.microsoft.com/office/powerpoint/2010/main" val="3948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543800" cy="1440160"/>
          </a:xfrm>
        </p:spPr>
        <p:txBody>
          <a:bodyPr>
            <a:normAutofit/>
          </a:bodyPr>
          <a:lstStyle/>
          <a:p>
            <a:pPr>
              <a:spcAft>
                <a:spcPts val="2400"/>
              </a:spcAft>
            </a:pP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Fin  </a:t>
            </a:r>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Unidad 6</a:t>
            </a:r>
          </a:p>
        </p:txBody>
      </p:sp>
      <p:cxnSp>
        <p:nvCxnSpPr>
          <p:cNvPr id="4" name="3 Conector recto"/>
          <p:cNvCxnSpPr/>
          <p:nvPr/>
        </p:nvCxnSpPr>
        <p:spPr>
          <a:xfrm>
            <a:off x="1763688" y="3429000"/>
            <a:ext cx="5616624"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4074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y métodos abstractos y finales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93767"/>
            <a:ext cx="8352928" cy="2627707"/>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dirty="0"/>
              <a:t>CLASES y MÉTODOS ABSTRACTOS</a:t>
            </a:r>
          </a:p>
          <a:p>
            <a:pPr marL="620713" lvl="1" indent="-261938"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dirty="0">
                <a:solidFill>
                  <a:prstClr val="black"/>
                </a:solidFill>
              </a:rPr>
              <a:t>Las </a:t>
            </a:r>
            <a:r>
              <a:rPr lang="es-ES" b="1" dirty="0">
                <a:solidFill>
                  <a:prstClr val="black"/>
                </a:solidFill>
              </a:rPr>
              <a:t>clases abstractas </a:t>
            </a:r>
            <a:r>
              <a:rPr lang="es-ES" dirty="0">
                <a:solidFill>
                  <a:prstClr val="black"/>
                </a:solidFill>
              </a:rPr>
              <a:t>son clases que son y han sido pensadas para ser genéricas. Esto quiere decir que no va a haber objetos de estas clases, puesto que no tiene sentido. Su utilidad es permitir que otras clases deriven de ella, proporcionándoles un marco o un modelo que deben de seguir, y algunos métodos de utilidad general.</a:t>
            </a:r>
          </a:p>
          <a:p>
            <a:pPr marL="620713" lvl="1" indent="-261938"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dirty="0">
                <a:solidFill>
                  <a:prstClr val="black"/>
                </a:solidFill>
              </a:rPr>
              <a:t>Ejemplo:</a:t>
            </a:r>
          </a:p>
        </p:txBody>
      </p:sp>
      <p:sp>
        <p:nvSpPr>
          <p:cNvPr id="2" name="1 CuadroTexto"/>
          <p:cNvSpPr txBox="1"/>
          <p:nvPr/>
        </p:nvSpPr>
        <p:spPr>
          <a:xfrm>
            <a:off x="1043608" y="5027692"/>
            <a:ext cx="7688480" cy="1569660"/>
          </a:xfrm>
          <a:prstGeom prst="rect">
            <a:avLst/>
          </a:prstGeom>
          <a:noFill/>
        </p:spPr>
        <p:txBody>
          <a:bodyPr wrap="square" rtlCol="0">
            <a:spAutoFit/>
          </a:bodyPr>
          <a:lstStyle/>
          <a:p>
            <a:pPr algn="just"/>
            <a:r>
              <a:rPr lang="es-ES" sz="1600" dirty="0">
                <a:solidFill>
                  <a:schemeClr val="tx1">
                    <a:lumMod val="65000"/>
                    <a:lumOff val="35000"/>
                  </a:schemeClr>
                </a:solidFill>
              </a:rPr>
              <a:t>La clase </a:t>
            </a:r>
            <a:r>
              <a:rPr lang="es-ES" sz="1600" i="1" dirty="0">
                <a:solidFill>
                  <a:schemeClr val="tx1">
                    <a:lumMod val="65000"/>
                    <a:lumOff val="35000"/>
                  </a:schemeClr>
                </a:solidFill>
              </a:rPr>
              <a:t>vehículo</a:t>
            </a:r>
            <a:r>
              <a:rPr lang="es-ES" sz="1600" dirty="0">
                <a:solidFill>
                  <a:schemeClr val="tx1">
                    <a:lumMod val="65000"/>
                    <a:lumOff val="35000"/>
                  </a:schemeClr>
                </a:solidFill>
              </a:rPr>
              <a:t> es una clase genérica porque cuando implementemos un programa con esta clase no vamos a crear vehículos sino objetos de la clase </a:t>
            </a:r>
            <a:r>
              <a:rPr lang="es-ES" sz="1600" i="1" dirty="0">
                <a:solidFill>
                  <a:schemeClr val="tx1">
                    <a:lumMod val="65000"/>
                    <a:lumOff val="35000"/>
                  </a:schemeClr>
                </a:solidFill>
              </a:rPr>
              <a:t>coche</a:t>
            </a:r>
            <a:r>
              <a:rPr lang="es-ES" sz="1600" dirty="0">
                <a:solidFill>
                  <a:schemeClr val="tx1">
                    <a:lumMod val="65000"/>
                    <a:lumOff val="35000"/>
                  </a:schemeClr>
                </a:solidFill>
              </a:rPr>
              <a:t> u objetos de la clase </a:t>
            </a:r>
            <a:r>
              <a:rPr lang="es-ES" sz="1600" i="1" dirty="0">
                <a:solidFill>
                  <a:schemeClr val="tx1">
                    <a:lumMod val="65000"/>
                    <a:lumOff val="35000"/>
                  </a:schemeClr>
                </a:solidFill>
              </a:rPr>
              <a:t>moto</a:t>
            </a:r>
            <a:r>
              <a:rPr lang="es-ES" sz="1600" dirty="0">
                <a:solidFill>
                  <a:schemeClr val="tx1">
                    <a:lumMod val="65000"/>
                    <a:lumOff val="35000"/>
                  </a:schemeClr>
                </a:solidFill>
              </a:rPr>
              <a:t>, etc. Es obvio que todos son vehículos y, por lo tanto, esta clase abstracta solamente definirá los atributos y métodos comunes. Ejemplos de dichos atributos pueden ser </a:t>
            </a:r>
            <a:r>
              <a:rPr lang="es-ES" sz="1600" i="1" dirty="0">
                <a:solidFill>
                  <a:schemeClr val="tx1">
                    <a:lumMod val="65000"/>
                    <a:lumOff val="35000"/>
                  </a:schemeClr>
                </a:solidFill>
              </a:rPr>
              <a:t>color</a:t>
            </a:r>
            <a:r>
              <a:rPr lang="es-ES" sz="1600" dirty="0">
                <a:solidFill>
                  <a:schemeClr val="tx1">
                    <a:lumMod val="65000"/>
                    <a:lumOff val="35000"/>
                  </a:schemeClr>
                </a:solidFill>
              </a:rPr>
              <a:t>, </a:t>
            </a:r>
            <a:r>
              <a:rPr lang="es-ES" sz="1600" i="1" dirty="0">
                <a:solidFill>
                  <a:schemeClr val="tx1">
                    <a:lumMod val="65000"/>
                    <a:lumOff val="35000"/>
                  </a:schemeClr>
                </a:solidFill>
              </a:rPr>
              <a:t>peso</a:t>
            </a:r>
            <a:r>
              <a:rPr lang="es-ES" sz="1600" dirty="0">
                <a:solidFill>
                  <a:schemeClr val="tx1">
                    <a:lumMod val="65000"/>
                    <a:lumOff val="35000"/>
                  </a:schemeClr>
                </a:solidFill>
              </a:rPr>
              <a:t>, etc. Y ejemplos de estos métodos pueden ser </a:t>
            </a:r>
            <a:r>
              <a:rPr lang="es-ES" sz="1600" i="1" dirty="0" err="1">
                <a:solidFill>
                  <a:schemeClr val="tx1">
                    <a:lumMod val="65000"/>
                    <a:lumOff val="35000"/>
                  </a:schemeClr>
                </a:solidFill>
              </a:rPr>
              <a:t>getVelocidadActual</a:t>
            </a:r>
            <a:r>
              <a:rPr lang="es-ES" sz="1600" dirty="0">
                <a:solidFill>
                  <a:schemeClr val="tx1">
                    <a:lumMod val="65000"/>
                    <a:lumOff val="35000"/>
                  </a:schemeClr>
                </a:solidFill>
              </a:rPr>
              <a:t>(). Obviamente, la velocidad se calculará de manera diferente para cada tipo de vehículo.</a:t>
            </a:r>
          </a:p>
        </p:txBody>
      </p:sp>
      <p:sp>
        <p:nvSpPr>
          <p:cNvPr id="3" name="2 Rectángulo"/>
          <p:cNvSpPr/>
          <p:nvPr/>
        </p:nvSpPr>
        <p:spPr>
          <a:xfrm>
            <a:off x="2290026" y="3501008"/>
            <a:ext cx="6318448" cy="1323439"/>
          </a:xfrm>
          <a:prstGeom prst="rect">
            <a:avLst/>
          </a:prstGeom>
          <a:solidFill>
            <a:schemeClr val="accent3">
              <a:lumMod val="20000"/>
              <a:lumOff val="80000"/>
            </a:schemeClr>
          </a:solidFill>
        </p:spPr>
        <p:txBody>
          <a:bodyPr wrap="square">
            <a:spAutoFit/>
          </a:bodyPr>
          <a:lstStyle/>
          <a:p>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abstract</a:t>
            </a:r>
            <a:r>
              <a:rPr lang="es-ES" sz="1600" dirty="0">
                <a:solidFill>
                  <a:srgbClr val="000000"/>
                </a:solidFill>
                <a:latin typeface="Consolas"/>
              </a:rPr>
              <a:t> </a:t>
            </a:r>
            <a:r>
              <a:rPr lang="es-ES" sz="1600" dirty="0" err="1">
                <a:solidFill>
                  <a:srgbClr val="7F0055"/>
                </a:solidFill>
                <a:latin typeface="Consolas"/>
              </a:rPr>
              <a:t>class</a:t>
            </a:r>
            <a:r>
              <a:rPr lang="es-ES" sz="1600" dirty="0">
                <a:solidFill>
                  <a:srgbClr val="000000"/>
                </a:solidFill>
                <a:latin typeface="Consolas"/>
              </a:rPr>
              <a:t> </a:t>
            </a:r>
            <a:r>
              <a:rPr lang="es-ES" sz="1600" dirty="0" err="1">
                <a:solidFill>
                  <a:srgbClr val="000000"/>
                </a:solidFill>
                <a:latin typeface="Consolas"/>
              </a:rPr>
              <a:t>vehiculo</a:t>
            </a:r>
            <a:r>
              <a:rPr lang="es-ES" sz="1600" dirty="0">
                <a:solidFill>
                  <a:srgbClr val="000000"/>
                </a:solidFill>
                <a:latin typeface="Consolas"/>
              </a:rPr>
              <a:t> {</a:t>
            </a:r>
          </a:p>
          <a:p>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0000C0"/>
                </a:solidFill>
                <a:latin typeface="Consolas"/>
              </a:rPr>
              <a:t>peso</a:t>
            </a:r>
            <a:r>
              <a:rPr lang="es-ES" sz="1600" dirty="0">
                <a:solidFill>
                  <a:srgbClr val="000000"/>
                </a:solidFill>
                <a:latin typeface="Consolas"/>
              </a:rPr>
              <a:t>;</a:t>
            </a:r>
          </a:p>
          <a:p>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void</a:t>
            </a:r>
            <a:r>
              <a:rPr lang="es-ES" sz="1600" dirty="0">
                <a:solidFill>
                  <a:srgbClr val="000000"/>
                </a:solidFill>
                <a:latin typeface="Consolas"/>
              </a:rPr>
              <a:t> </a:t>
            </a:r>
            <a:r>
              <a:rPr lang="es-ES" sz="1600" dirty="0" err="1">
                <a:solidFill>
                  <a:srgbClr val="000000"/>
                </a:solidFill>
                <a:latin typeface="Consolas"/>
              </a:rPr>
              <a:t>setPeso</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p</a:t>
            </a:r>
            <a:r>
              <a:rPr lang="es-ES" sz="1600" dirty="0">
                <a:solidFill>
                  <a:srgbClr val="000000"/>
                </a:solidFill>
                <a:latin typeface="Consolas"/>
              </a:rPr>
              <a:t>) { </a:t>
            </a:r>
            <a:r>
              <a:rPr lang="es-ES" sz="1600" dirty="0">
                <a:solidFill>
                  <a:srgbClr val="0000C0"/>
                </a:solidFill>
                <a:latin typeface="Consolas"/>
              </a:rPr>
              <a:t>peso</a:t>
            </a:r>
            <a:r>
              <a:rPr lang="es-ES" sz="1600" dirty="0">
                <a:solidFill>
                  <a:srgbClr val="000000"/>
                </a:solidFill>
                <a:latin typeface="Consolas"/>
              </a:rPr>
              <a:t> = </a:t>
            </a:r>
            <a:r>
              <a:rPr lang="es-ES" sz="1600" dirty="0">
                <a:solidFill>
                  <a:srgbClr val="6A3E3E"/>
                </a:solidFill>
                <a:latin typeface="Consolas"/>
              </a:rPr>
              <a:t>p</a:t>
            </a:r>
            <a:r>
              <a:rPr lang="es-ES" sz="1600" dirty="0">
                <a:solidFill>
                  <a:srgbClr val="000000"/>
                </a:solidFill>
                <a:latin typeface="Consolas"/>
              </a:rPr>
              <a:t>; }</a:t>
            </a:r>
          </a:p>
          <a:p>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abstract</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000000"/>
                </a:solidFill>
                <a:latin typeface="Consolas"/>
              </a:rPr>
              <a:t>getVelocidadActual</a:t>
            </a:r>
            <a:r>
              <a:rPr lang="es-ES" sz="1600" dirty="0">
                <a:solidFill>
                  <a:srgbClr val="000000"/>
                </a:solidFill>
                <a:latin typeface="Consolas"/>
              </a:rPr>
              <a:t>();</a:t>
            </a:r>
          </a:p>
          <a:p>
            <a:r>
              <a:rPr lang="es-ES" sz="1600" dirty="0">
                <a:solidFill>
                  <a:srgbClr val="000000"/>
                </a:solidFill>
                <a:latin typeface="Consolas"/>
              </a:rPr>
              <a:t>}</a:t>
            </a:r>
            <a:endParaRPr lang="es-ES" sz="1600" dirty="0"/>
          </a:p>
        </p:txBody>
      </p:sp>
    </p:spTree>
    <p:extLst>
      <p:ext uri="{BB962C8B-B14F-4D97-AF65-F5344CB8AC3E}">
        <p14:creationId xmlns:p14="http://schemas.microsoft.com/office/powerpoint/2010/main" val="1346242202"/>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750"/>
                                        <p:tgtEl>
                                          <p:spTgt spid="3"/>
                                        </p:tgtEl>
                                      </p:cBhvr>
                                    </p:animEffect>
                                    <p:anim calcmode="lin" valueType="num">
                                      <p:cBhvr>
                                        <p:cTn id="28" dur="750" fill="hold"/>
                                        <p:tgtEl>
                                          <p:spTgt spid="3"/>
                                        </p:tgtEl>
                                        <p:attrNameLst>
                                          <p:attrName>ppt_x</p:attrName>
                                        </p:attrNameLst>
                                      </p:cBhvr>
                                      <p:tavLst>
                                        <p:tav tm="0">
                                          <p:val>
                                            <p:strVal val="#ppt_x"/>
                                          </p:val>
                                        </p:tav>
                                        <p:tav tm="100000">
                                          <p:val>
                                            <p:strVal val="#ppt_x"/>
                                          </p:val>
                                        </p:tav>
                                      </p:tavLst>
                                    </p:anim>
                                    <p:anim calcmode="lin" valueType="num">
                                      <p:cBhvr>
                                        <p:cTn id="29" dur="75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3250"/>
                            </p:stCondLst>
                            <p:childTnLst>
                              <p:par>
                                <p:cTn id="31" presetID="22" presetClass="entr" presetSubtype="1"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up)">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2"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y métodos abstractos y finales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93767"/>
            <a:ext cx="8352928" cy="4797852"/>
          </a:xfrm>
          <a:prstGeom prst="rect">
            <a:avLst/>
          </a:prstGeom>
          <a:noFill/>
        </p:spPr>
        <p:txBody>
          <a:bodyPr wrap="square" rtlCol="0">
            <a:spAutoFit/>
          </a:bodyPr>
          <a:lstStyle/>
          <a:p>
            <a:pPr marL="342900" lvl="0"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q"/>
            </a:pPr>
            <a:r>
              <a:rPr lang="es-ES" sz="2000" b="1" dirty="0"/>
              <a:t>CLASES y MÉTODOS ABSTRACTOS</a:t>
            </a:r>
          </a:p>
          <a:p>
            <a:pPr marL="358775" lvl="1" algn="just">
              <a:lnSpc>
                <a:spcPct val="114000"/>
              </a:lnSpc>
              <a:spcBef>
                <a:spcPts val="1200"/>
              </a:spcBef>
              <a:spcAft>
                <a:spcPts val="1200"/>
              </a:spcAft>
              <a:buClr>
                <a:schemeClr val="accent6">
                  <a:lumMod val="75000"/>
                </a:schemeClr>
              </a:buClr>
              <a:buSzPct val="120000"/>
            </a:pPr>
            <a:r>
              <a:rPr lang="es-ES" dirty="0">
                <a:solidFill>
                  <a:prstClr val="black"/>
                </a:solidFill>
              </a:rPr>
              <a:t>Ten en cuenta:</a:t>
            </a:r>
          </a:p>
          <a:p>
            <a:pPr marL="620713" lvl="1" indent="-261938" algn="just">
              <a:lnSpc>
                <a:spcPct val="114000"/>
              </a:lnSpc>
              <a:spcBef>
                <a:spcPts val="1200"/>
              </a:spcBef>
              <a:spcAft>
                <a:spcPts val="1200"/>
              </a:spcAft>
              <a:buClr>
                <a:schemeClr val="accent6">
                  <a:lumMod val="75000"/>
                </a:schemeClr>
              </a:buClr>
              <a:buSzPct val="120000"/>
              <a:buFont typeface="Wingdings" panose="05000000000000000000" pitchFamily="2" charset="2"/>
              <a:buChar char="ü"/>
            </a:pPr>
            <a:r>
              <a:rPr lang="es-ES" dirty="0">
                <a:solidFill>
                  <a:prstClr val="black"/>
                </a:solidFill>
              </a:rPr>
              <a:t>De las </a:t>
            </a:r>
            <a:r>
              <a:rPr lang="es-ES" dirty="0">
                <a:solidFill>
                  <a:srgbClr val="0000CC"/>
                </a:solidFill>
              </a:rPr>
              <a:t>clases abstractas </a:t>
            </a:r>
            <a:r>
              <a:rPr lang="es-ES" dirty="0">
                <a:solidFill>
                  <a:prstClr val="black"/>
                </a:solidFill>
              </a:rPr>
              <a:t>no pueden crearse objetos.</a:t>
            </a:r>
          </a:p>
          <a:p>
            <a:pPr marL="620713" lvl="1" indent="-261938" algn="just">
              <a:lnSpc>
                <a:spcPct val="114000"/>
              </a:lnSpc>
              <a:spcBef>
                <a:spcPts val="1200"/>
              </a:spcBef>
              <a:spcAft>
                <a:spcPts val="1200"/>
              </a:spcAft>
              <a:buClr>
                <a:schemeClr val="accent6">
                  <a:lumMod val="75000"/>
                </a:schemeClr>
              </a:buClr>
              <a:buSzPct val="120000"/>
              <a:buFont typeface="Wingdings" panose="05000000000000000000" pitchFamily="2" charset="2"/>
              <a:buChar char="ü"/>
            </a:pPr>
            <a:r>
              <a:rPr lang="es-ES" dirty="0">
                <a:solidFill>
                  <a:prstClr val="black"/>
                </a:solidFill>
              </a:rPr>
              <a:t>Si una clase tiene métodos </a:t>
            </a:r>
            <a:r>
              <a:rPr lang="es-ES" b="1" i="1" dirty="0" err="1">
                <a:solidFill>
                  <a:prstClr val="black"/>
                </a:solidFill>
                <a:latin typeface="Consolas" panose="020B0609020204030204" pitchFamily="49" charset="0"/>
              </a:rPr>
              <a:t>abstract</a:t>
            </a:r>
            <a:r>
              <a:rPr lang="es-ES" dirty="0">
                <a:solidFill>
                  <a:prstClr val="black"/>
                </a:solidFill>
              </a:rPr>
              <a:t>, por fuerza tendrá que ser una </a:t>
            </a:r>
            <a:r>
              <a:rPr lang="es-ES" dirty="0">
                <a:solidFill>
                  <a:srgbClr val="0000CC"/>
                </a:solidFill>
              </a:rPr>
              <a:t>clase abstracta</a:t>
            </a:r>
            <a:r>
              <a:rPr lang="es-ES" dirty="0">
                <a:solidFill>
                  <a:prstClr val="black"/>
                </a:solidFill>
              </a:rPr>
              <a:t>.</a:t>
            </a:r>
          </a:p>
          <a:p>
            <a:pPr marL="620713" lvl="1" indent="-261938" algn="just">
              <a:lnSpc>
                <a:spcPct val="114000"/>
              </a:lnSpc>
              <a:spcBef>
                <a:spcPts val="1200"/>
              </a:spcBef>
              <a:spcAft>
                <a:spcPts val="1200"/>
              </a:spcAft>
              <a:buClr>
                <a:schemeClr val="accent6">
                  <a:lumMod val="75000"/>
                </a:schemeClr>
              </a:buClr>
              <a:buSzPct val="120000"/>
              <a:buFont typeface="Wingdings" panose="05000000000000000000" pitchFamily="2" charset="2"/>
              <a:buChar char="ü"/>
            </a:pPr>
            <a:r>
              <a:rPr lang="es-ES" dirty="0">
                <a:solidFill>
                  <a:prstClr val="black"/>
                </a:solidFill>
              </a:rPr>
              <a:t>Una </a:t>
            </a:r>
            <a:r>
              <a:rPr lang="es-ES" dirty="0">
                <a:solidFill>
                  <a:srgbClr val="0000CC"/>
                </a:solidFill>
              </a:rPr>
              <a:t>clase abstracta </a:t>
            </a:r>
            <a:r>
              <a:rPr lang="es-ES" dirty="0">
                <a:solidFill>
                  <a:prstClr val="black"/>
                </a:solidFill>
              </a:rPr>
              <a:t>puede implementar métodos abstractos y no abstractos.</a:t>
            </a:r>
          </a:p>
          <a:p>
            <a:pPr marL="620713" lvl="1" indent="-261938" algn="just">
              <a:lnSpc>
                <a:spcPct val="114000"/>
              </a:lnSpc>
              <a:spcBef>
                <a:spcPts val="1200"/>
              </a:spcBef>
              <a:spcAft>
                <a:spcPts val="1200"/>
              </a:spcAft>
              <a:buClr>
                <a:schemeClr val="accent6">
                  <a:lumMod val="75000"/>
                </a:schemeClr>
              </a:buClr>
              <a:buSzPct val="120000"/>
              <a:buFont typeface="Wingdings" panose="05000000000000000000" pitchFamily="2" charset="2"/>
              <a:buChar char="ü"/>
            </a:pPr>
            <a:r>
              <a:rPr lang="es-ES" dirty="0">
                <a:solidFill>
                  <a:prstClr val="black"/>
                </a:solidFill>
              </a:rPr>
              <a:t>Un método </a:t>
            </a:r>
            <a:r>
              <a:rPr lang="es-ES" b="1" i="1" dirty="0" err="1">
                <a:solidFill>
                  <a:prstClr val="black"/>
                </a:solidFill>
                <a:latin typeface="Consolas" panose="020B0609020204030204" pitchFamily="49" charset="0"/>
              </a:rPr>
              <a:t>abstract</a:t>
            </a:r>
            <a:r>
              <a:rPr lang="es-ES" dirty="0">
                <a:solidFill>
                  <a:prstClr val="black"/>
                </a:solidFill>
              </a:rPr>
              <a:t> no puede ser </a:t>
            </a:r>
            <a:r>
              <a:rPr lang="es-ES" b="1" i="1" dirty="0" err="1">
                <a:solidFill>
                  <a:prstClr val="black"/>
                </a:solidFill>
                <a:latin typeface="Consolas" panose="020B0609020204030204" pitchFamily="49" charset="0"/>
              </a:rPr>
              <a:t>static</a:t>
            </a:r>
            <a:r>
              <a:rPr lang="es-ES" dirty="0">
                <a:solidFill>
                  <a:prstClr val="black"/>
                </a:solidFill>
              </a:rPr>
              <a:t>.</a:t>
            </a:r>
          </a:p>
          <a:p>
            <a:pPr marL="620713" lvl="1" indent="-261938" algn="just">
              <a:lnSpc>
                <a:spcPct val="114000"/>
              </a:lnSpc>
              <a:spcBef>
                <a:spcPts val="1200"/>
              </a:spcBef>
              <a:spcAft>
                <a:spcPts val="1200"/>
              </a:spcAft>
              <a:buClr>
                <a:schemeClr val="accent6">
                  <a:lumMod val="75000"/>
                </a:schemeClr>
              </a:buClr>
              <a:buSzPct val="120000"/>
              <a:buFont typeface="Wingdings" panose="05000000000000000000" pitchFamily="2" charset="2"/>
              <a:buChar char="ü"/>
            </a:pPr>
            <a:r>
              <a:rPr lang="es-ES" dirty="0">
                <a:solidFill>
                  <a:prstClr val="black"/>
                </a:solidFill>
              </a:rPr>
              <a:t>Las subclases que implementen esta </a:t>
            </a:r>
            <a:r>
              <a:rPr lang="es-ES" dirty="0">
                <a:solidFill>
                  <a:srgbClr val="0000CC"/>
                </a:solidFill>
              </a:rPr>
              <a:t>clase abstracta </a:t>
            </a:r>
            <a:r>
              <a:rPr lang="es-ES" dirty="0">
                <a:solidFill>
                  <a:prstClr val="black"/>
                </a:solidFill>
              </a:rPr>
              <a:t>tendrán que redefinir estos métodos o bien declararlos también como </a:t>
            </a:r>
            <a:r>
              <a:rPr lang="es-ES" b="1" i="1" dirty="0" err="1">
                <a:solidFill>
                  <a:prstClr val="black"/>
                </a:solidFill>
                <a:latin typeface="Consolas" panose="020B0609020204030204" pitchFamily="49" charset="0"/>
              </a:rPr>
              <a:t>abstract</a:t>
            </a:r>
            <a:r>
              <a:rPr lang="es-ES" dirty="0">
                <a:solidFill>
                  <a:prstClr val="black"/>
                </a:solidFill>
              </a:rPr>
              <a:t>.</a:t>
            </a:r>
          </a:p>
        </p:txBody>
      </p:sp>
    </p:spTree>
    <p:extLst>
      <p:ext uri="{BB962C8B-B14F-4D97-AF65-F5344CB8AC3E}">
        <p14:creationId xmlns:p14="http://schemas.microsoft.com/office/powerpoint/2010/main" val="2439309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left)">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y métodos abstractos y finales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93767"/>
            <a:ext cx="8352928" cy="1065548"/>
          </a:xfrm>
          <a:prstGeom prst="rect">
            <a:avLst/>
          </a:prstGeom>
          <a:noFill/>
        </p:spPr>
        <p:txBody>
          <a:bodyPr wrap="square" rtlCol="0">
            <a:spAutoFit/>
          </a:bodyPr>
          <a:lstStyle/>
          <a:p>
            <a:pPr marL="342900" lvl="0" indent="-342900" algn="just">
              <a:lnSpc>
                <a:spcPct val="114000"/>
              </a:lnSpc>
              <a:spcBef>
                <a:spcPts val="600"/>
              </a:spcBef>
              <a:buClr>
                <a:schemeClr val="accent6">
                  <a:lumMod val="75000"/>
                </a:schemeClr>
              </a:buClr>
              <a:buSzPct val="120000"/>
              <a:buFont typeface="Wingdings" panose="05000000000000000000" pitchFamily="2" charset="2"/>
              <a:buChar char="q"/>
            </a:pPr>
            <a:r>
              <a:rPr lang="es-ES" sz="2000" b="1" dirty="0"/>
              <a:t>OBJETOS FINALES</a:t>
            </a:r>
          </a:p>
          <a:p>
            <a:pPr marL="620713" lvl="1" indent="-261938"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1600" dirty="0">
                <a:solidFill>
                  <a:prstClr val="black"/>
                </a:solidFill>
              </a:rPr>
              <a:t>Cuando un </a:t>
            </a:r>
            <a:r>
              <a:rPr lang="es-ES" sz="1600" dirty="0">
                <a:solidFill>
                  <a:srgbClr val="0000CC"/>
                </a:solidFill>
              </a:rPr>
              <a:t>objeto</a:t>
            </a:r>
            <a:r>
              <a:rPr lang="es-ES" sz="1600" dirty="0">
                <a:solidFill>
                  <a:prstClr val="black"/>
                </a:solidFill>
              </a:rPr>
              <a:t> se declara como </a:t>
            </a:r>
            <a:r>
              <a:rPr lang="es-ES" sz="1600" b="1" dirty="0">
                <a:solidFill>
                  <a:prstClr val="black"/>
                </a:solidFill>
              </a:rPr>
              <a:t>final</a:t>
            </a:r>
            <a:r>
              <a:rPr lang="es-ES" sz="1600" dirty="0">
                <a:solidFill>
                  <a:prstClr val="black"/>
                </a:solidFill>
              </a:rPr>
              <a:t>, éste impedirá que haya otro objeto con la misma referencia. Ejemplo: en el siguiente código tendremos un error en la 3ª línea.</a:t>
            </a:r>
          </a:p>
        </p:txBody>
      </p:sp>
      <p:sp>
        <p:nvSpPr>
          <p:cNvPr id="7" name="6 Rectángulo"/>
          <p:cNvSpPr/>
          <p:nvPr/>
        </p:nvSpPr>
        <p:spPr>
          <a:xfrm>
            <a:off x="1835696" y="2319578"/>
            <a:ext cx="5814392" cy="830997"/>
          </a:xfrm>
          <a:prstGeom prst="rect">
            <a:avLst/>
          </a:prstGeom>
          <a:solidFill>
            <a:schemeClr val="accent3">
              <a:lumMod val="20000"/>
              <a:lumOff val="80000"/>
            </a:schemeClr>
          </a:solidFill>
        </p:spPr>
        <p:txBody>
          <a:bodyPr wrap="square" lIns="91440" tIns="45720" rIns="91440" bIns="45720" anchor="t">
            <a:spAutoFit/>
          </a:bodyPr>
          <a:lstStyle/>
          <a:p>
            <a:r>
              <a:rPr lang="es-ES" sz="1600" dirty="0">
                <a:solidFill>
                  <a:srgbClr val="7F0055"/>
                </a:solidFill>
                <a:latin typeface="Consolas"/>
              </a:rPr>
              <a:t> </a:t>
            </a:r>
            <a:r>
              <a:rPr lang="es-ES" sz="1600" b="1" dirty="0">
                <a:solidFill>
                  <a:srgbClr val="7F0055"/>
                </a:solidFill>
                <a:latin typeface="Consolas"/>
              </a:rPr>
              <a:t>final</a:t>
            </a:r>
            <a:r>
              <a:rPr lang="es-ES" sz="1600" dirty="0">
                <a:solidFill>
                  <a:srgbClr val="000000"/>
                </a:solidFill>
                <a:latin typeface="Consolas"/>
              </a:rPr>
              <a:t> cuadrado c</a:t>
            </a:r>
            <a:r>
              <a:rPr lang="es-ES" sz="1600" dirty="0">
                <a:solidFill>
                  <a:srgbClr val="0000C0"/>
                </a:solidFill>
                <a:latin typeface="Consolas"/>
              </a:rPr>
              <a:t>1</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cuadrado(5);</a:t>
            </a:r>
          </a:p>
          <a:p>
            <a:r>
              <a:rPr lang="es-ES" sz="1600" dirty="0">
                <a:solidFill>
                  <a:srgbClr val="000000"/>
                </a:solidFill>
                <a:latin typeface="Consolas"/>
              </a:rPr>
              <a:t> cuadrado c2 = </a:t>
            </a:r>
            <a:r>
              <a:rPr lang="es-ES" sz="1600" dirty="0">
                <a:solidFill>
                  <a:srgbClr val="7F0055"/>
                </a:solidFill>
                <a:latin typeface="Consolas"/>
              </a:rPr>
              <a:t>new</a:t>
            </a:r>
            <a:r>
              <a:rPr lang="es-ES" sz="1600" dirty="0">
                <a:solidFill>
                  <a:srgbClr val="000000"/>
                </a:solidFill>
                <a:latin typeface="Consolas"/>
              </a:rPr>
              <a:t> cuadrado(15);</a:t>
            </a:r>
          </a:p>
          <a:p>
            <a:r>
              <a:rPr lang="es-ES" sz="1600" dirty="0">
                <a:solidFill>
                  <a:srgbClr val="000000"/>
                </a:solidFill>
                <a:latin typeface="Consolas"/>
              </a:rPr>
              <a:t> c1 = c2;</a:t>
            </a:r>
            <a:endParaRPr lang="es-ES" sz="1600" dirty="0"/>
          </a:p>
        </p:txBody>
      </p:sp>
      <p:sp>
        <p:nvSpPr>
          <p:cNvPr id="8" name="7 CuadroTexto"/>
          <p:cNvSpPr txBox="1"/>
          <p:nvPr/>
        </p:nvSpPr>
        <p:spPr>
          <a:xfrm>
            <a:off x="395536" y="3211294"/>
            <a:ext cx="8352928" cy="1065548"/>
          </a:xfrm>
          <a:prstGeom prst="rect">
            <a:avLst/>
          </a:prstGeom>
          <a:noFill/>
        </p:spPr>
        <p:txBody>
          <a:bodyPr wrap="square" rtlCol="0">
            <a:spAutoFit/>
          </a:bodyPr>
          <a:lstStyle/>
          <a:p>
            <a:pPr marL="342900" lvl="0" indent="-342900" algn="just">
              <a:lnSpc>
                <a:spcPct val="114000"/>
              </a:lnSpc>
              <a:spcBef>
                <a:spcPts val="600"/>
              </a:spcBef>
              <a:buClr>
                <a:schemeClr val="accent6">
                  <a:lumMod val="75000"/>
                </a:schemeClr>
              </a:buClr>
              <a:buSzPct val="120000"/>
              <a:buFont typeface="Wingdings" panose="05000000000000000000" pitchFamily="2" charset="2"/>
              <a:buChar char="q"/>
            </a:pPr>
            <a:r>
              <a:rPr lang="es-ES" sz="2000" b="1" dirty="0"/>
              <a:t>MÉTODOS FINALES</a:t>
            </a:r>
          </a:p>
          <a:p>
            <a:pPr marL="620713" lvl="1" indent="-261938"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1600" dirty="0">
                <a:solidFill>
                  <a:prstClr val="black"/>
                </a:solidFill>
              </a:rPr>
              <a:t>Cuando declaramos un </a:t>
            </a:r>
            <a:r>
              <a:rPr lang="es-ES" sz="1600" dirty="0">
                <a:solidFill>
                  <a:srgbClr val="0000CC"/>
                </a:solidFill>
              </a:rPr>
              <a:t>método</a:t>
            </a:r>
            <a:r>
              <a:rPr lang="es-ES" sz="1600" dirty="0">
                <a:solidFill>
                  <a:prstClr val="black"/>
                </a:solidFill>
              </a:rPr>
              <a:t> como </a:t>
            </a:r>
            <a:r>
              <a:rPr lang="es-ES" sz="1600" b="1" dirty="0">
                <a:solidFill>
                  <a:prstClr val="black"/>
                </a:solidFill>
              </a:rPr>
              <a:t>final</a:t>
            </a:r>
            <a:r>
              <a:rPr lang="es-ES" sz="1600" dirty="0">
                <a:solidFill>
                  <a:prstClr val="black"/>
                </a:solidFill>
              </a:rPr>
              <a:t>, le estamos diciendo al compilador que ese método no va a cambiar (no va a ser sobrescrito). </a:t>
            </a:r>
          </a:p>
        </p:txBody>
      </p:sp>
      <p:sp>
        <p:nvSpPr>
          <p:cNvPr id="10" name="9 Rectángulo"/>
          <p:cNvSpPr/>
          <p:nvPr/>
        </p:nvSpPr>
        <p:spPr>
          <a:xfrm>
            <a:off x="1582552" y="4294416"/>
            <a:ext cx="6336704" cy="338554"/>
          </a:xfrm>
          <a:prstGeom prst="rect">
            <a:avLst/>
          </a:prstGeom>
          <a:solidFill>
            <a:schemeClr val="accent3">
              <a:lumMod val="20000"/>
              <a:lumOff val="80000"/>
            </a:schemeClr>
          </a:solidFill>
        </p:spPr>
        <p:txBody>
          <a:bodyPr wrap="square">
            <a:spAutoFit/>
          </a:bodyPr>
          <a:lstStyle/>
          <a:p>
            <a:r>
              <a:rPr lang="en-US" sz="1600" dirty="0">
                <a:solidFill>
                  <a:srgbClr val="7F0055"/>
                </a:solidFill>
                <a:latin typeface="Consolas"/>
              </a:rPr>
              <a:t> public</a:t>
            </a:r>
            <a:r>
              <a:rPr lang="en-US" sz="1600" dirty="0">
                <a:solidFill>
                  <a:srgbClr val="000000"/>
                </a:solidFill>
                <a:latin typeface="Consolas"/>
              </a:rPr>
              <a:t> </a:t>
            </a:r>
            <a:r>
              <a:rPr lang="en-US" sz="1600" b="1" dirty="0">
                <a:solidFill>
                  <a:srgbClr val="7F0055"/>
                </a:solidFill>
                <a:latin typeface="Consolas"/>
              </a:rPr>
              <a:t>final</a:t>
            </a:r>
            <a:r>
              <a:rPr lang="en-US" sz="1600" dirty="0">
                <a:solidFill>
                  <a:srgbClr val="000000"/>
                </a:solidFill>
                <a:latin typeface="Consolas"/>
              </a:rPr>
              <a:t> </a:t>
            </a:r>
            <a:r>
              <a:rPr lang="en-US" sz="1600" dirty="0">
                <a:solidFill>
                  <a:srgbClr val="7F0055"/>
                </a:solidFill>
                <a:latin typeface="Consolas"/>
              </a:rPr>
              <a:t>void</a:t>
            </a:r>
            <a:r>
              <a:rPr lang="en-US" sz="1600" dirty="0">
                <a:solidFill>
                  <a:srgbClr val="000000"/>
                </a:solidFill>
                <a:latin typeface="Consolas"/>
              </a:rPr>
              <a:t> </a:t>
            </a:r>
            <a:r>
              <a:rPr lang="en-US" sz="1600" dirty="0" err="1">
                <a:solidFill>
                  <a:srgbClr val="000000"/>
                </a:solidFill>
                <a:latin typeface="Consolas"/>
              </a:rPr>
              <a:t>setColor</a:t>
            </a:r>
            <a:r>
              <a:rPr lang="en-US" sz="1600" dirty="0">
                <a:solidFill>
                  <a:srgbClr val="000000"/>
                </a:solidFill>
                <a:latin typeface="Consolas"/>
              </a:rPr>
              <a:t> (String </a:t>
            </a:r>
            <a:r>
              <a:rPr lang="en-US" sz="1600" dirty="0">
                <a:solidFill>
                  <a:srgbClr val="6A3E3E"/>
                </a:solidFill>
                <a:latin typeface="Consolas"/>
              </a:rPr>
              <a:t>s</a:t>
            </a:r>
            <a:r>
              <a:rPr lang="en-US" sz="1600" dirty="0">
                <a:solidFill>
                  <a:srgbClr val="000000"/>
                </a:solidFill>
                <a:latin typeface="Consolas"/>
              </a:rPr>
              <a:t>) { color = </a:t>
            </a:r>
            <a:r>
              <a:rPr lang="en-US" sz="1600" dirty="0">
                <a:solidFill>
                  <a:srgbClr val="6A3E3E"/>
                </a:solidFill>
                <a:latin typeface="Consolas"/>
              </a:rPr>
              <a:t>s</a:t>
            </a:r>
            <a:r>
              <a:rPr lang="en-US" sz="1600" dirty="0">
                <a:solidFill>
                  <a:srgbClr val="000000"/>
                </a:solidFill>
                <a:latin typeface="Consolas"/>
              </a:rPr>
              <a:t>; }</a:t>
            </a:r>
          </a:p>
        </p:txBody>
      </p:sp>
      <p:sp>
        <p:nvSpPr>
          <p:cNvPr id="11" name="10 CuadroTexto"/>
          <p:cNvSpPr txBox="1"/>
          <p:nvPr/>
        </p:nvSpPr>
        <p:spPr>
          <a:xfrm>
            <a:off x="395536" y="4797152"/>
            <a:ext cx="8496944" cy="1065548"/>
          </a:xfrm>
          <a:prstGeom prst="rect">
            <a:avLst/>
          </a:prstGeom>
          <a:noFill/>
        </p:spPr>
        <p:txBody>
          <a:bodyPr wrap="square" rtlCol="0">
            <a:spAutoFit/>
          </a:bodyPr>
          <a:lstStyle/>
          <a:p>
            <a:pPr marL="342900" lvl="0" indent="-342900" algn="just">
              <a:lnSpc>
                <a:spcPct val="114000"/>
              </a:lnSpc>
              <a:spcBef>
                <a:spcPts val="600"/>
              </a:spcBef>
              <a:buClr>
                <a:schemeClr val="accent6">
                  <a:lumMod val="75000"/>
                </a:schemeClr>
              </a:buClr>
              <a:buSzPct val="120000"/>
              <a:buFont typeface="Wingdings" panose="05000000000000000000" pitchFamily="2" charset="2"/>
              <a:buChar char="q"/>
            </a:pPr>
            <a:r>
              <a:rPr lang="es-ES" sz="2000" b="1" dirty="0"/>
              <a:t>CLASES FINALES</a:t>
            </a:r>
          </a:p>
          <a:p>
            <a:pPr marL="620713" lvl="1" indent="-261938"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1600" dirty="0">
                <a:solidFill>
                  <a:prstClr val="black"/>
                </a:solidFill>
              </a:rPr>
              <a:t>Cuando declaramos una </a:t>
            </a:r>
            <a:r>
              <a:rPr lang="es-ES" sz="1600" dirty="0">
                <a:solidFill>
                  <a:srgbClr val="0000CC"/>
                </a:solidFill>
              </a:rPr>
              <a:t>clase </a:t>
            </a:r>
            <a:r>
              <a:rPr lang="es-ES" sz="1600" dirty="0">
                <a:solidFill>
                  <a:prstClr val="black"/>
                </a:solidFill>
              </a:rPr>
              <a:t>como </a:t>
            </a:r>
            <a:r>
              <a:rPr lang="es-ES" sz="1600" b="1" dirty="0">
                <a:solidFill>
                  <a:prstClr val="black"/>
                </a:solidFill>
              </a:rPr>
              <a:t>final</a:t>
            </a:r>
            <a:r>
              <a:rPr lang="es-ES" sz="1600" dirty="0">
                <a:solidFill>
                  <a:prstClr val="black"/>
                </a:solidFill>
              </a:rPr>
              <a:t>, esa clase no puede tener descendencia (no puede tener subclases). Ejemplo: La siguiente clase no podrá tener subclases  que deriven de ella.</a:t>
            </a:r>
          </a:p>
        </p:txBody>
      </p:sp>
      <p:sp>
        <p:nvSpPr>
          <p:cNvPr id="13" name="12 Rectángulo"/>
          <p:cNvSpPr/>
          <p:nvPr/>
        </p:nvSpPr>
        <p:spPr>
          <a:xfrm>
            <a:off x="2269624" y="5859759"/>
            <a:ext cx="4572000" cy="830997"/>
          </a:xfrm>
          <a:prstGeom prst="rect">
            <a:avLst/>
          </a:prstGeom>
          <a:solidFill>
            <a:schemeClr val="accent3">
              <a:lumMod val="20000"/>
              <a:lumOff val="80000"/>
            </a:schemeClr>
          </a:solidFill>
        </p:spPr>
        <p:txBody>
          <a:bodyPr>
            <a:spAutoFit/>
          </a:bodyPr>
          <a:lstStyle/>
          <a:p>
            <a:r>
              <a:rPr lang="es-ES" sz="1600" dirty="0" err="1">
                <a:solidFill>
                  <a:srgbClr val="7F0055"/>
                </a:solidFill>
                <a:latin typeface="Consolas"/>
              </a:rPr>
              <a:t>public</a:t>
            </a:r>
            <a:r>
              <a:rPr lang="es-ES" sz="1600" dirty="0">
                <a:solidFill>
                  <a:srgbClr val="000000"/>
                </a:solidFill>
                <a:latin typeface="Consolas"/>
              </a:rPr>
              <a:t> </a:t>
            </a:r>
            <a:r>
              <a:rPr lang="es-ES" sz="1600" b="1" dirty="0">
                <a:solidFill>
                  <a:srgbClr val="7F0055"/>
                </a:solidFill>
                <a:latin typeface="Consolas"/>
              </a:rPr>
              <a:t>final</a:t>
            </a:r>
            <a:r>
              <a:rPr lang="es-ES" sz="1600" dirty="0">
                <a:solidFill>
                  <a:srgbClr val="000000"/>
                </a:solidFill>
                <a:latin typeface="Consolas"/>
              </a:rPr>
              <a:t> </a:t>
            </a:r>
            <a:r>
              <a:rPr lang="es-ES" sz="1600" dirty="0" err="1">
                <a:solidFill>
                  <a:srgbClr val="7F0055"/>
                </a:solidFill>
                <a:latin typeface="Consolas"/>
              </a:rPr>
              <a:t>class</a:t>
            </a:r>
            <a:r>
              <a:rPr lang="es-ES" sz="1600" dirty="0">
                <a:solidFill>
                  <a:srgbClr val="000000"/>
                </a:solidFill>
                <a:latin typeface="Consolas"/>
              </a:rPr>
              <a:t> triangulo {</a:t>
            </a:r>
          </a:p>
          <a:p>
            <a:r>
              <a:rPr lang="es-ES" sz="1600" dirty="0">
                <a:solidFill>
                  <a:srgbClr val="000000"/>
                </a:solidFill>
                <a:latin typeface="Consolas"/>
              </a:rPr>
              <a:t>   ...  ...</a:t>
            </a:r>
            <a:endParaRPr lang="es-ES" sz="1600" dirty="0">
              <a:latin typeface="Consolas"/>
            </a:endParaRPr>
          </a:p>
          <a:p>
            <a:r>
              <a:rPr lang="es-ES" sz="1600" dirty="0">
                <a:solidFill>
                  <a:srgbClr val="000000"/>
                </a:solidFill>
                <a:latin typeface="Consolas"/>
              </a:rPr>
              <a:t>}</a:t>
            </a:r>
            <a:endParaRPr lang="es-ES" sz="1600" dirty="0"/>
          </a:p>
        </p:txBody>
      </p:sp>
    </p:spTree>
    <p:extLst>
      <p:ext uri="{BB962C8B-B14F-4D97-AF65-F5344CB8AC3E}">
        <p14:creationId xmlns:p14="http://schemas.microsoft.com/office/powerpoint/2010/main" val="3700202521"/>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par>
                                <p:cTn id="12" presetID="47"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wipe(left)">
                                      <p:cBhvr>
                                        <p:cTn id="25" dur="500"/>
                                        <p:tgtEl>
                                          <p:spTgt spid="8">
                                            <p:txEl>
                                              <p:pRg st="1" end="1"/>
                                            </p:txEl>
                                          </p:spTgt>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wipe(left)">
                                      <p:cBhvr>
                                        <p:cTn id="35" dur="500"/>
                                        <p:tgtEl>
                                          <p:spTgt spid="11">
                                            <p:txEl>
                                              <p:pRg st="0" end="0"/>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animEffect transition="in" filter="wipe(left)">
                                      <p:cBhvr>
                                        <p:cTn id="39" dur="500"/>
                                        <p:tgtEl>
                                          <p:spTgt spid="11">
                                            <p:txEl>
                                              <p:pRg st="1" end="1"/>
                                            </p:txEl>
                                          </p:spTgt>
                                        </p:tgtEl>
                                      </p:cBhvr>
                                    </p:animEffect>
                                  </p:childTnLst>
                                </p:cTn>
                              </p:par>
                              <p:par>
                                <p:cTn id="40" presetID="47"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anim calcmode="lin" valueType="num">
                                      <p:cBhvr>
                                        <p:cTn id="43" dur="500" fill="hold"/>
                                        <p:tgtEl>
                                          <p:spTgt spid="13"/>
                                        </p:tgtEl>
                                        <p:attrNameLst>
                                          <p:attrName>ppt_x</p:attrName>
                                        </p:attrNameLst>
                                      </p:cBhvr>
                                      <p:tavLst>
                                        <p:tav tm="0">
                                          <p:val>
                                            <p:strVal val="#ppt_x"/>
                                          </p:val>
                                        </p:tav>
                                        <p:tav tm="100000">
                                          <p:val>
                                            <p:strVal val="#ppt_x"/>
                                          </p:val>
                                        </p:tav>
                                      </p:tavLst>
                                    </p:anim>
                                    <p:anim calcmode="lin" valueType="num">
                                      <p:cBhvr>
                                        <p:cTn id="44"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uiExpand="1" build="p"/>
      <p:bldP spid="10" grpId="0" animBg="1"/>
      <p:bldP spid="11" grpId="0" build="p"/>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Polimorfismo</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93766"/>
            <a:ext cx="5344968" cy="4872103"/>
          </a:xfrm>
          <a:prstGeom prst="rect">
            <a:avLst/>
          </a:prstGeom>
          <a:noFill/>
        </p:spPr>
        <p:txBody>
          <a:bodyPr wrap="square" rtlCol="0">
            <a:spAutoFit/>
          </a:bodyPr>
          <a:lstStyle/>
          <a:p>
            <a:pPr marL="342900" lvl="0" indent="-342900" algn="just">
              <a:lnSpc>
                <a:spcPct val="114000"/>
              </a:lnSpc>
              <a:spcBef>
                <a:spcPts val="600"/>
              </a:spcBef>
              <a:spcAft>
                <a:spcPts val="1200"/>
              </a:spcAft>
              <a:buClr>
                <a:schemeClr val="accent6">
                  <a:lumMod val="75000"/>
                </a:schemeClr>
              </a:buClr>
              <a:buSzPct val="120000"/>
              <a:buFont typeface="Wingdings" panose="05000000000000000000" pitchFamily="2" charset="2"/>
              <a:buChar char="Ø"/>
            </a:pPr>
            <a:r>
              <a:rPr lang="es-ES" dirty="0"/>
              <a:t>Polimorfismo es la capacidad de un objeto de adoptar distintas formas.</a:t>
            </a:r>
          </a:p>
          <a:p>
            <a:pPr marL="342900" lvl="0" indent="-342900" algn="just">
              <a:lnSpc>
                <a:spcPct val="114000"/>
              </a:lnSpc>
              <a:spcBef>
                <a:spcPts val="600"/>
              </a:spcBef>
              <a:spcAft>
                <a:spcPts val="1200"/>
              </a:spcAft>
              <a:buClr>
                <a:schemeClr val="accent6">
                  <a:lumMod val="75000"/>
                </a:schemeClr>
              </a:buClr>
              <a:buSzPct val="120000"/>
              <a:buFont typeface="Wingdings" panose="05000000000000000000" pitchFamily="2" charset="2"/>
              <a:buChar char="Ø"/>
            </a:pPr>
            <a:r>
              <a:rPr lang="es-ES" dirty="0"/>
              <a:t>En el ámbito de la programación orientada a objetos, polimorfismo se refiere a cuando un objeto puede actuar como si fuera otro objeto. Se consigue en Java mediante las clases abstractas y las interfaces </a:t>
            </a:r>
            <a:r>
              <a:rPr lang="es-ES" dirty="0">
                <a:solidFill>
                  <a:schemeClr val="tx1">
                    <a:lumMod val="65000"/>
                    <a:lumOff val="35000"/>
                  </a:schemeClr>
                </a:solidFill>
              </a:rPr>
              <a:t>(las interfaces amplían enormemente las posibilidades de polimorfismo).</a:t>
            </a:r>
          </a:p>
          <a:p>
            <a:pPr marL="342900" lvl="0" indent="-342900" algn="just">
              <a:lnSpc>
                <a:spcPct val="114000"/>
              </a:lnSpc>
              <a:spcBef>
                <a:spcPts val="600"/>
              </a:spcBef>
              <a:spcAft>
                <a:spcPts val="1200"/>
              </a:spcAft>
              <a:buClr>
                <a:schemeClr val="accent6">
                  <a:lumMod val="75000"/>
                </a:schemeClr>
              </a:buClr>
              <a:buSzPct val="120000"/>
              <a:buFont typeface="Wingdings" panose="05000000000000000000" pitchFamily="2" charset="2"/>
              <a:buChar char="Ø"/>
            </a:pPr>
            <a:r>
              <a:rPr lang="es-ES" dirty="0">
                <a:solidFill>
                  <a:prstClr val="black"/>
                </a:solidFill>
              </a:rPr>
              <a:t>Un aspecto muy importante del polimorfismo es cuando se crea una referencia a un objeto de una clase base, esa misma referencia puede servir para referenciar a objetos de clases derivadas.</a:t>
            </a:r>
          </a:p>
          <a:p>
            <a:pPr marL="342900" lvl="0" indent="-342900" algn="just">
              <a:lnSpc>
                <a:spcPct val="114000"/>
              </a:lnSpc>
              <a:spcBef>
                <a:spcPts val="600"/>
              </a:spcBef>
              <a:spcAft>
                <a:spcPts val="1200"/>
              </a:spcAft>
              <a:buClr>
                <a:schemeClr val="accent6">
                  <a:lumMod val="75000"/>
                </a:schemeClr>
              </a:buClr>
              <a:buSzPct val="120000"/>
              <a:buFont typeface="Wingdings" panose="05000000000000000000" pitchFamily="2" charset="2"/>
              <a:buChar char="Ø"/>
            </a:pPr>
            <a:endParaRPr lang="es-ES" dirty="0">
              <a:solidFill>
                <a:prstClr val="black"/>
              </a:solidFill>
            </a:endParaRPr>
          </a:p>
        </p:txBody>
      </p:sp>
      <p:sp>
        <p:nvSpPr>
          <p:cNvPr id="3" name="2 Rectángulo redondeado"/>
          <p:cNvSpPr/>
          <p:nvPr/>
        </p:nvSpPr>
        <p:spPr>
          <a:xfrm>
            <a:off x="6732240" y="2019794"/>
            <a:ext cx="144016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persona</a:t>
            </a:r>
          </a:p>
        </p:txBody>
      </p:sp>
      <p:sp>
        <p:nvSpPr>
          <p:cNvPr id="7" name="6 Rectángulo redondeado"/>
          <p:cNvSpPr/>
          <p:nvPr/>
        </p:nvSpPr>
        <p:spPr>
          <a:xfrm>
            <a:off x="6732240" y="3336465"/>
            <a:ext cx="144016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empleado</a:t>
            </a:r>
          </a:p>
        </p:txBody>
      </p:sp>
      <p:sp>
        <p:nvSpPr>
          <p:cNvPr id="8" name="7 Rectángulo redondeado"/>
          <p:cNvSpPr/>
          <p:nvPr/>
        </p:nvSpPr>
        <p:spPr>
          <a:xfrm>
            <a:off x="6732240" y="4632609"/>
            <a:ext cx="144016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encargado</a:t>
            </a:r>
          </a:p>
        </p:txBody>
      </p:sp>
      <p:sp>
        <p:nvSpPr>
          <p:cNvPr id="9" name="8 Flecha abajo"/>
          <p:cNvSpPr/>
          <p:nvPr/>
        </p:nvSpPr>
        <p:spPr>
          <a:xfrm>
            <a:off x="7244484" y="2690066"/>
            <a:ext cx="415672" cy="576064"/>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Flecha abajo"/>
          <p:cNvSpPr/>
          <p:nvPr/>
        </p:nvSpPr>
        <p:spPr>
          <a:xfrm>
            <a:off x="7244484" y="3962443"/>
            <a:ext cx="415672" cy="576064"/>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6242202"/>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3"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88506"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p:cNvCxnSpPr/>
          <p:nvPr/>
        </p:nvCxnSpPr>
        <p:spPr>
          <a:xfrm>
            <a:off x="2387243" y="3645024"/>
            <a:ext cx="131338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9 Conector recto"/>
          <p:cNvCxnSpPr/>
          <p:nvPr/>
        </p:nvCxnSpPr>
        <p:spPr>
          <a:xfrm>
            <a:off x="2483768" y="5606355"/>
            <a:ext cx="1375432"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8 Flecha izquierda"/>
          <p:cNvSpPr/>
          <p:nvPr/>
        </p:nvSpPr>
        <p:spPr>
          <a:xfrm rot="19078879">
            <a:off x="1933726" y="497397"/>
            <a:ext cx="360040" cy="216024"/>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13" name="12 Flecha izquierda"/>
          <p:cNvSpPr/>
          <p:nvPr/>
        </p:nvSpPr>
        <p:spPr>
          <a:xfrm rot="19078879">
            <a:off x="1972279" y="3161694"/>
            <a:ext cx="360040" cy="216024"/>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14" name="13 Flecha izquierda"/>
          <p:cNvSpPr/>
          <p:nvPr/>
        </p:nvSpPr>
        <p:spPr>
          <a:xfrm rot="19078879">
            <a:off x="2001181" y="5177917"/>
            <a:ext cx="360040" cy="216024"/>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827585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40768"/>
            <a:ext cx="5785427" cy="3405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Polimorfismo</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7" name="6 CuadroTexto"/>
          <p:cNvSpPr txBox="1"/>
          <p:nvPr/>
        </p:nvSpPr>
        <p:spPr>
          <a:xfrm>
            <a:off x="6084168" y="1830056"/>
            <a:ext cx="2664296" cy="2338076"/>
          </a:xfrm>
          <a:prstGeom prst="rect">
            <a:avLst/>
          </a:prstGeom>
          <a:noFill/>
        </p:spPr>
        <p:txBody>
          <a:bodyPr wrap="square" rtlCol="0">
            <a:spAutoFit/>
          </a:bodyPr>
          <a:lstStyle/>
          <a:p>
            <a:pPr marL="357188" lvl="0">
              <a:lnSpc>
                <a:spcPct val="114000"/>
              </a:lnSpc>
              <a:spcBef>
                <a:spcPts val="600"/>
              </a:spcBef>
              <a:spcAft>
                <a:spcPts val="600"/>
              </a:spcAft>
              <a:buClr>
                <a:schemeClr val="accent6">
                  <a:lumMod val="75000"/>
                </a:schemeClr>
              </a:buClr>
              <a:buSzPct val="120000"/>
            </a:pPr>
            <a:r>
              <a:rPr lang="es-ES" sz="1600" dirty="0"/>
              <a:t>Creamos una referencia </a:t>
            </a:r>
            <a:r>
              <a:rPr lang="es-ES" sz="1600" i="1" dirty="0"/>
              <a:t>persona</a:t>
            </a:r>
            <a:r>
              <a:rPr lang="es-ES" sz="1600" dirty="0"/>
              <a:t> que apunta a un objeto de la clase </a:t>
            </a:r>
            <a:r>
              <a:rPr lang="es-ES" sz="1600" i="1" dirty="0"/>
              <a:t>empleado</a:t>
            </a:r>
            <a:r>
              <a:rPr lang="es-ES" sz="1600" dirty="0"/>
              <a:t>. La variable </a:t>
            </a:r>
            <a:r>
              <a:rPr lang="es-ES" sz="1600" i="1" dirty="0"/>
              <a:t>p1</a:t>
            </a:r>
            <a:r>
              <a:rPr lang="es-ES" sz="1600" dirty="0"/>
              <a:t> podrá hacer llamadas a métodos de la clase </a:t>
            </a:r>
            <a:r>
              <a:rPr lang="es-ES" sz="1600" i="1" dirty="0"/>
              <a:t>persona</a:t>
            </a:r>
            <a:r>
              <a:rPr lang="es-ES" sz="1600" dirty="0"/>
              <a:t>, pero no de la clase </a:t>
            </a:r>
            <a:r>
              <a:rPr lang="es-ES" sz="1600" i="1" dirty="0"/>
              <a:t>empleado</a:t>
            </a:r>
            <a:r>
              <a:rPr lang="es-ES" sz="1600" dirty="0">
                <a:solidFill>
                  <a:schemeClr val="tx1">
                    <a:lumMod val="65000"/>
                    <a:lumOff val="35000"/>
                  </a:schemeClr>
                </a:solidFill>
              </a:rPr>
              <a:t>.</a:t>
            </a:r>
          </a:p>
        </p:txBody>
      </p:sp>
      <p:sp>
        <p:nvSpPr>
          <p:cNvPr id="8" name="7 CuadroTexto"/>
          <p:cNvSpPr txBox="1"/>
          <p:nvPr/>
        </p:nvSpPr>
        <p:spPr>
          <a:xfrm>
            <a:off x="395536" y="5092425"/>
            <a:ext cx="6120680" cy="357021"/>
          </a:xfrm>
          <a:prstGeom prst="rect">
            <a:avLst/>
          </a:prstGeom>
          <a:noFill/>
        </p:spPr>
        <p:txBody>
          <a:bodyPr wrap="square" rtlCol="0">
            <a:spAutoFit/>
          </a:bodyPr>
          <a:lstStyle/>
          <a:p>
            <a:pPr marL="185738" lvl="0" algn="just">
              <a:lnSpc>
                <a:spcPct val="114000"/>
              </a:lnSpc>
              <a:spcBef>
                <a:spcPts val="600"/>
              </a:spcBef>
              <a:spcAft>
                <a:spcPts val="600"/>
              </a:spcAft>
              <a:buClr>
                <a:schemeClr val="accent6">
                  <a:lumMod val="75000"/>
                </a:schemeClr>
              </a:buClr>
              <a:buSzPct val="120000"/>
            </a:pPr>
            <a:r>
              <a:rPr lang="es-ES" sz="1600" dirty="0"/>
              <a:t>¿Qué mostrará el programa por pantalla:  500 o 550?</a:t>
            </a:r>
          </a:p>
        </p:txBody>
      </p:sp>
      <p:sp>
        <p:nvSpPr>
          <p:cNvPr id="9" name="8 Abrir llave"/>
          <p:cNvSpPr/>
          <p:nvPr/>
        </p:nvSpPr>
        <p:spPr>
          <a:xfrm flipH="1">
            <a:off x="5100676" y="2428033"/>
            <a:ext cx="144246" cy="689101"/>
          </a:xfrm>
          <a:prstGeom prst="leftBrace">
            <a:avLst/>
          </a:pr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s-ES">
              <a:solidFill>
                <a:srgbClr val="FF0000"/>
              </a:solidFill>
            </a:endParaRPr>
          </a:p>
        </p:txBody>
      </p:sp>
      <p:sp>
        <p:nvSpPr>
          <p:cNvPr id="13" name="12 Rectángulo"/>
          <p:cNvSpPr/>
          <p:nvPr/>
        </p:nvSpPr>
        <p:spPr>
          <a:xfrm>
            <a:off x="395536" y="5532946"/>
            <a:ext cx="8208912" cy="1077218"/>
          </a:xfrm>
          <a:prstGeom prst="rect">
            <a:avLst/>
          </a:prstGeom>
        </p:spPr>
        <p:txBody>
          <a:bodyPr wrap="square">
            <a:spAutoFit/>
          </a:bodyPr>
          <a:lstStyle/>
          <a:p>
            <a:pPr marL="185738" algn="just"/>
            <a:r>
              <a:rPr lang="es-ES" sz="1600" dirty="0"/>
              <a:t>El programa mostrará por pantalla 550. Aunque la referencia se creo para la clase </a:t>
            </a:r>
            <a:r>
              <a:rPr lang="es-ES" sz="1600" i="1" dirty="0"/>
              <a:t>empleado</a:t>
            </a:r>
            <a:r>
              <a:rPr lang="es-ES" sz="1600" dirty="0"/>
              <a:t> y solamente se pueden llamar a métodos de dicha clase, el método </a:t>
            </a:r>
            <a:r>
              <a:rPr lang="es-ES" sz="1600" i="1" dirty="0" err="1"/>
              <a:t>getSueldo</a:t>
            </a:r>
            <a:r>
              <a:rPr lang="es-ES" sz="1600" dirty="0"/>
              <a:t>() está </a:t>
            </a:r>
            <a:r>
              <a:rPr lang="es-ES" sz="1600" dirty="0" err="1"/>
              <a:t>sobreescrito</a:t>
            </a:r>
            <a:r>
              <a:rPr lang="es-ES" sz="1600" dirty="0"/>
              <a:t> y como </a:t>
            </a:r>
            <a:r>
              <a:rPr lang="es-ES" sz="1600" i="1" dirty="0"/>
              <a:t>e1</a:t>
            </a:r>
            <a:r>
              <a:rPr lang="es-ES" sz="1600" dirty="0"/>
              <a:t> apunta a un objeto de la clase </a:t>
            </a:r>
            <a:r>
              <a:rPr lang="es-ES" sz="1600" i="1" dirty="0"/>
              <a:t>encargado</a:t>
            </a:r>
            <a:r>
              <a:rPr lang="es-ES" sz="1600" dirty="0"/>
              <a:t>, Java resuelve que tiene que ejecutar el método de dicha clase.  </a:t>
            </a:r>
            <a:r>
              <a:rPr lang="es-ES" sz="1600" b="1" dirty="0"/>
              <a:t>Prima el objeto al que apunta (new) sobre la definición</a:t>
            </a:r>
            <a:r>
              <a:rPr lang="es-ES" sz="1600" dirty="0"/>
              <a:t>.</a:t>
            </a:r>
          </a:p>
        </p:txBody>
      </p:sp>
      <p:cxnSp>
        <p:nvCxnSpPr>
          <p:cNvPr id="20" name="19 Conector curvado"/>
          <p:cNvCxnSpPr/>
          <p:nvPr/>
        </p:nvCxnSpPr>
        <p:spPr>
          <a:xfrm rot="5400000">
            <a:off x="2540227" y="4133720"/>
            <a:ext cx="1087362" cy="1067727"/>
          </a:xfrm>
          <a:prstGeom prst="curvedConnector3">
            <a:avLst>
              <a:gd name="adj1" fmla="val 50000"/>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7" name="26 Conector curvado"/>
          <p:cNvCxnSpPr>
            <a:stCxn id="9" idx="1"/>
          </p:cNvCxnSpPr>
          <p:nvPr/>
        </p:nvCxnSpPr>
        <p:spPr>
          <a:xfrm flipV="1">
            <a:off x="5244922" y="2060848"/>
            <a:ext cx="1127278" cy="711736"/>
          </a:xfrm>
          <a:prstGeom prst="curvedConnector3">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3" name="32 Conector recto"/>
          <p:cNvCxnSpPr/>
          <p:nvPr/>
        </p:nvCxnSpPr>
        <p:spPr>
          <a:xfrm>
            <a:off x="1763688" y="3046150"/>
            <a:ext cx="10801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7" name="36 Conector recto"/>
          <p:cNvCxnSpPr/>
          <p:nvPr/>
        </p:nvCxnSpPr>
        <p:spPr>
          <a:xfrm>
            <a:off x="3288249" y="4077072"/>
            <a:ext cx="851703"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91968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up)">
                                      <p:cBhvr>
                                        <p:cTn id="28" dur="500"/>
                                        <p:tgtEl>
                                          <p:spTgt spid="20"/>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Polimorfismo</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93767"/>
            <a:ext cx="8352928" cy="1039708"/>
          </a:xfrm>
          <a:prstGeom prst="rect">
            <a:avLst/>
          </a:prstGeom>
          <a:noFill/>
        </p:spPr>
        <p:txBody>
          <a:bodyPr wrap="square" rtlCol="0">
            <a:spAutoFit/>
          </a:bodyPr>
          <a:lstStyle/>
          <a:p>
            <a:pPr marL="93663" lvl="0" algn="just">
              <a:lnSpc>
                <a:spcPct val="114000"/>
              </a:lnSpc>
              <a:spcBef>
                <a:spcPts val="600"/>
              </a:spcBef>
              <a:spcAft>
                <a:spcPts val="600"/>
              </a:spcAft>
              <a:buClr>
                <a:schemeClr val="accent6">
                  <a:lumMod val="75000"/>
                </a:schemeClr>
              </a:buClr>
              <a:buSzPct val="120000"/>
            </a:pPr>
            <a:r>
              <a:rPr lang="es-ES" dirty="0"/>
              <a:t>¿Cómo solucionamos los dos errores anteriores para que el código anterior compile y funcione? La respuesta es utilizar un </a:t>
            </a:r>
            <a:r>
              <a:rPr lang="es-ES" b="1" dirty="0" err="1"/>
              <a:t>cast</a:t>
            </a:r>
            <a:r>
              <a:rPr lang="es-ES" dirty="0"/>
              <a:t> explícito (obligar al compilador a transformar obligatoriamente el objeto en otro)</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348878"/>
            <a:ext cx="6279012" cy="3696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Rectángulo"/>
          <p:cNvSpPr/>
          <p:nvPr/>
        </p:nvSpPr>
        <p:spPr>
          <a:xfrm>
            <a:off x="1835696" y="6237312"/>
            <a:ext cx="4781374" cy="307777"/>
          </a:xfrm>
          <a:prstGeom prst="rect">
            <a:avLst/>
          </a:prstGeom>
          <a:solidFill>
            <a:schemeClr val="accent3">
              <a:lumMod val="20000"/>
              <a:lumOff val="80000"/>
            </a:schemeClr>
          </a:solidFill>
        </p:spPr>
        <p:txBody>
          <a:bodyPr wrap="square">
            <a:spAutoFit/>
          </a:bodyPr>
          <a:lstStyle/>
          <a:p>
            <a:r>
              <a:rPr lang="es-ES" sz="1400" dirty="0">
                <a:solidFill>
                  <a:srgbClr val="000000"/>
                </a:solidFill>
                <a:latin typeface="Consolas"/>
              </a:rPr>
              <a:t>((empleado)</a:t>
            </a:r>
            <a:r>
              <a:rPr lang="es-ES" sz="1400" dirty="0">
                <a:solidFill>
                  <a:srgbClr val="6A3E3E"/>
                </a:solidFill>
                <a:latin typeface="Consolas"/>
              </a:rPr>
              <a:t>p1</a:t>
            </a:r>
            <a:r>
              <a:rPr lang="es-ES" sz="1400" dirty="0">
                <a:solidFill>
                  <a:srgbClr val="000000"/>
                </a:solidFill>
                <a:latin typeface="Consolas"/>
              </a:rPr>
              <a:t>).</a:t>
            </a:r>
            <a:r>
              <a:rPr lang="es-ES" sz="1400" dirty="0" err="1">
                <a:solidFill>
                  <a:srgbClr val="000000"/>
                </a:solidFill>
                <a:latin typeface="Consolas"/>
              </a:rPr>
              <a:t>setSueldoBase</a:t>
            </a:r>
            <a:r>
              <a:rPr lang="es-ES" sz="1400" dirty="0">
                <a:solidFill>
                  <a:srgbClr val="000000"/>
                </a:solidFill>
                <a:latin typeface="Consolas"/>
              </a:rPr>
              <a:t>(100);  </a:t>
            </a:r>
            <a:r>
              <a:rPr lang="es-ES" sz="1200" dirty="0">
                <a:solidFill>
                  <a:srgbClr val="3F7F5F"/>
                </a:solidFill>
                <a:latin typeface="Consolas"/>
              </a:rPr>
              <a:t>// Corregida</a:t>
            </a:r>
            <a:endParaRPr lang="es-ES" sz="1200" dirty="0"/>
          </a:p>
        </p:txBody>
      </p:sp>
      <p:sp>
        <p:nvSpPr>
          <p:cNvPr id="12" name="11 Rectángulo"/>
          <p:cNvSpPr/>
          <p:nvPr/>
        </p:nvSpPr>
        <p:spPr>
          <a:xfrm>
            <a:off x="2123728" y="4005064"/>
            <a:ext cx="3600400" cy="192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0" name="19 Conector curvado"/>
          <p:cNvCxnSpPr>
            <a:stCxn id="12" idx="1"/>
            <a:endCxn id="11" idx="1"/>
          </p:cNvCxnSpPr>
          <p:nvPr/>
        </p:nvCxnSpPr>
        <p:spPr>
          <a:xfrm rot="10800000" flipV="1">
            <a:off x="1835696" y="4101075"/>
            <a:ext cx="288032" cy="2290126"/>
          </a:xfrm>
          <a:prstGeom prst="curvedConnector3">
            <a:avLst>
              <a:gd name="adj1" fmla="val 179366"/>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23294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1000"/>
                                        <p:tgtEl>
                                          <p:spTgt spid="12"/>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1000"/>
                                        <p:tgtEl>
                                          <p:spTgt spid="20"/>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11806</TotalTime>
  <Words>4220</Words>
  <Application>Microsoft Office PowerPoint</Application>
  <PresentationFormat>Presentación en pantalla (4:3)</PresentationFormat>
  <Paragraphs>392</Paragraphs>
  <Slides>29</Slides>
  <Notes>26</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Unidad 6  PROGRAMACIÓN  ORIENTADA A OBJETOS  Utilización Avanzada de Clases</vt:lpstr>
      <vt:lpstr>ÍNDICE</vt:lpstr>
      <vt:lpstr>Clases y métodos abstractos y finales</vt:lpstr>
      <vt:lpstr>Clases y métodos abstractos y finales</vt:lpstr>
      <vt:lpstr>Clases y métodos abstractos y finales</vt:lpstr>
      <vt:lpstr>Polimorfismo</vt:lpstr>
      <vt:lpstr>Presentación de PowerPoint</vt:lpstr>
      <vt:lpstr>Polimorfismo</vt:lpstr>
      <vt:lpstr>Polimorfismo</vt:lpstr>
      <vt:lpstr>Polimorfismo</vt:lpstr>
      <vt:lpstr>Sobreescritura de métodos</vt:lpstr>
      <vt:lpstr>Sobreescritura de métodos</vt:lpstr>
      <vt:lpstr>Sobrecarga de métodos (Overloading)</vt:lpstr>
      <vt:lpstr>Sobrecarga de métodos (Overloading)</vt:lpstr>
      <vt:lpstr>Conversiones entre objetos (Casting)</vt:lpstr>
      <vt:lpstr>Acceso a métodos de la superclase</vt:lpstr>
      <vt:lpstr>Acceso a métodos de la superclase</vt:lpstr>
      <vt:lpstr>Acceso a métodos de la superclase</vt:lpstr>
      <vt:lpstr>Clases anidadas</vt:lpstr>
      <vt:lpstr>Relaciones entre clases</vt:lpstr>
      <vt:lpstr>Interfaces</vt:lpstr>
      <vt:lpstr>Interfaces</vt:lpstr>
      <vt:lpstr>Relaciones entre clases</vt:lpstr>
      <vt:lpstr>Ejercicios clase - Forma</vt:lpstr>
      <vt:lpstr>Ejercicios clase - Multimedia</vt:lpstr>
      <vt:lpstr>Ejercicios clase - Profesor</vt:lpstr>
      <vt:lpstr>Ejercicios clase - Editorial</vt:lpstr>
      <vt:lpstr>Bibliografía</vt:lpstr>
      <vt:lpstr>Fin  Unidad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6 - POO Utilización Avanzada de Clases</dc:title>
  <dc:subject>Programación</dc:subject>
  <dc:creator>Víctor V.</dc:creator>
  <cp:lastModifiedBy>Familia Guillén Linares</cp:lastModifiedBy>
  <cp:revision>396</cp:revision>
  <dcterms:created xsi:type="dcterms:W3CDTF">2019-05-23T11:04:47Z</dcterms:created>
  <dcterms:modified xsi:type="dcterms:W3CDTF">2025-09-12T14:41:22Z</dcterms:modified>
</cp:coreProperties>
</file>