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2"/>
  </p:notesMasterIdLst>
  <p:sldIdLst>
    <p:sldId id="308" r:id="rId2"/>
    <p:sldId id="281" r:id="rId3"/>
    <p:sldId id="384" r:id="rId4"/>
    <p:sldId id="385" r:id="rId5"/>
    <p:sldId id="386" r:id="rId6"/>
    <p:sldId id="345" r:id="rId7"/>
    <p:sldId id="346" r:id="rId8"/>
    <p:sldId id="347" r:id="rId9"/>
    <p:sldId id="348" r:id="rId10"/>
    <p:sldId id="349" r:id="rId11"/>
    <p:sldId id="350" r:id="rId12"/>
    <p:sldId id="351" r:id="rId13"/>
    <p:sldId id="353" r:id="rId14"/>
    <p:sldId id="352" r:id="rId15"/>
    <p:sldId id="354" r:id="rId16"/>
    <p:sldId id="355" r:id="rId17"/>
    <p:sldId id="356" r:id="rId18"/>
    <p:sldId id="357" r:id="rId19"/>
    <p:sldId id="359" r:id="rId20"/>
    <p:sldId id="358" r:id="rId21"/>
    <p:sldId id="388" r:id="rId22"/>
    <p:sldId id="360" r:id="rId23"/>
    <p:sldId id="387" r:id="rId24"/>
    <p:sldId id="389" r:id="rId25"/>
    <p:sldId id="362" r:id="rId26"/>
    <p:sldId id="365" r:id="rId27"/>
    <p:sldId id="381" r:id="rId28"/>
    <p:sldId id="382" r:id="rId29"/>
    <p:sldId id="383" r:id="rId30"/>
    <p:sldId id="306"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859FA-2405-FE0E-F6C5-81B716EAC69C}" v="703" dt="2025-02-12T20:02:39.021"/>
    <p1510:client id="{F3627037-971D-908A-8413-D0F49BC7E55C}" v="32" dt="2025-02-13T11:29:17.94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14" autoAdjust="0"/>
  </p:normalViewPr>
  <p:slideViewPr>
    <p:cSldViewPr>
      <p:cViewPr varScale="1">
        <p:scale>
          <a:sx n="67" d="100"/>
          <a:sy n="67" d="100"/>
        </p:scale>
        <p:origin x="1906" y="38"/>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224351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136838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1064621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3507454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412241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1750655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2700425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243352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348143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7DE0E-C0D3-A3A2-D174-1377811C9C73}"/>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CCA056E7-3CB0-C81C-EE0A-A9B90B3D21EF}"/>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3B4FF600-9309-BDAB-B7DC-844F2C2DC305}"/>
              </a:ext>
            </a:extLst>
          </p:cNvPr>
          <p:cNvSpPr>
            <a:spLocks noGrp="1"/>
          </p:cNvSpPr>
          <p:nvPr>
            <p:ph type="body" idx="1"/>
          </p:nvPr>
        </p:nvSpPr>
        <p:spPr/>
        <p:txBody>
          <a:bodyPr/>
          <a:lstStyle/>
          <a:p>
            <a:endParaRPr lang="es-ES" dirty="0"/>
          </a:p>
        </p:txBody>
      </p:sp>
      <p:sp>
        <p:nvSpPr>
          <p:cNvPr id="4" name="3 Marcador de número de diapositiva">
            <a:extLst>
              <a:ext uri="{FF2B5EF4-FFF2-40B4-BE49-F238E27FC236}">
                <a16:creationId xmlns:a16="http://schemas.microsoft.com/office/drawing/2014/main" id="{C4FA702B-0215-95B5-7216-BAF703483862}"/>
              </a:ext>
            </a:extLst>
          </p:cNvPr>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166590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Una vez asignado un valor al objeto </a:t>
            </a:r>
            <a:r>
              <a:rPr lang="es-ES" b="1" dirty="0" err="1"/>
              <a:t>Integer</a:t>
            </a:r>
            <a:r>
              <a:rPr lang="es-ES" dirty="0"/>
              <a:t> no puede cambiarse. Si queremos utilizar otro valor deberemos crear otro objeto </a:t>
            </a:r>
            <a:r>
              <a:rPr lang="es-ES" b="1" dirty="0" err="1"/>
              <a:t>Integer</a:t>
            </a:r>
            <a:r>
              <a:rPr lang="es-ES" dirty="0"/>
              <a:t>.</a:t>
            </a:r>
          </a:p>
          <a:p>
            <a:endParaRPr lang="es-ES" dirty="0"/>
          </a:p>
          <a:p>
            <a:r>
              <a:rPr lang="es-ES" dirty="0"/>
              <a:t>Los </a:t>
            </a:r>
            <a:r>
              <a:rPr lang="es-ES" b="1" dirty="0" err="1"/>
              <a:t>wrappers</a:t>
            </a:r>
            <a:r>
              <a:rPr lang="es-ES" dirty="0"/>
              <a:t> para los demás tipos primitivos tienen un funcionalidad y modo de utilización similar al </a:t>
            </a:r>
            <a:r>
              <a:rPr lang="es-ES" b="1" dirty="0" err="1"/>
              <a:t>wrapper</a:t>
            </a:r>
            <a:r>
              <a:rPr lang="es-ES" b="1" dirty="0"/>
              <a:t> </a:t>
            </a:r>
            <a:r>
              <a:rPr lang="es-ES" b="1" dirty="0" err="1"/>
              <a:t>Integer</a:t>
            </a:r>
            <a:r>
              <a:rPr lang="es-ES" dirty="0"/>
              <a:t>.</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856896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BC724-B1E2-7557-0E8C-2441E2117EF0}"/>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2D5A9421-9939-B03B-A944-E658D6F256A4}"/>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C0AE8DA7-E62C-698A-4464-B972644A64DB}"/>
              </a:ext>
            </a:extLst>
          </p:cNvPr>
          <p:cNvSpPr>
            <a:spLocks noGrp="1"/>
          </p:cNvSpPr>
          <p:nvPr>
            <p:ph type="body" idx="1"/>
          </p:nvPr>
        </p:nvSpPr>
        <p:spPr/>
        <p:txBody>
          <a:bodyPr/>
          <a:lstStyle/>
          <a:p>
            <a:endParaRPr lang="es-ES" dirty="0"/>
          </a:p>
        </p:txBody>
      </p:sp>
      <p:sp>
        <p:nvSpPr>
          <p:cNvPr id="4" name="3 Marcador de número de diapositiva">
            <a:extLst>
              <a:ext uri="{FF2B5EF4-FFF2-40B4-BE49-F238E27FC236}">
                <a16:creationId xmlns:a16="http://schemas.microsoft.com/office/drawing/2014/main" id="{DDCBB10D-64AD-0BBC-BDB3-5F3861F76C66}"/>
              </a:ext>
            </a:extLst>
          </p:cNvPr>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75232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73BF7-69C8-BE3E-59ED-3AAE9BE2CBC6}"/>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54BBB670-FBE1-3A07-4A2A-186FFF3EAA4D}"/>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315A0E9A-C617-88D7-B1A2-24EC4386559C}"/>
              </a:ext>
            </a:extLst>
          </p:cNvPr>
          <p:cNvSpPr>
            <a:spLocks noGrp="1"/>
          </p:cNvSpPr>
          <p:nvPr>
            <p:ph type="body" idx="1"/>
          </p:nvPr>
        </p:nvSpPr>
        <p:spPr/>
        <p:txBody>
          <a:bodyPr/>
          <a:lstStyle/>
          <a:p>
            <a:endParaRPr lang="es-ES" dirty="0"/>
          </a:p>
        </p:txBody>
      </p:sp>
      <p:sp>
        <p:nvSpPr>
          <p:cNvPr id="4" name="3 Marcador de número de diapositiva">
            <a:extLst>
              <a:ext uri="{FF2B5EF4-FFF2-40B4-BE49-F238E27FC236}">
                <a16:creationId xmlns:a16="http://schemas.microsoft.com/office/drawing/2014/main" id="{333226AC-74BC-7524-1EFE-085E16876ABD}"/>
              </a:ext>
            </a:extLst>
          </p:cNvPr>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1042637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1971920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169564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1844842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970828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150945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 método </a:t>
            </a:r>
            <a:r>
              <a:rPr lang="es-ES" b="1" dirty="0" err="1">
                <a:latin typeface="Consolas" panose="020B0609020204030204" pitchFamily="49" charset="0"/>
              </a:rPr>
              <a:t>parseInt</a:t>
            </a:r>
            <a:r>
              <a:rPr lang="es-ES" b="1" dirty="0">
                <a:latin typeface="Consolas" panose="020B0609020204030204" pitchFamily="49" charset="0"/>
              </a:rPr>
              <a:t>(</a:t>
            </a:r>
            <a:r>
              <a:rPr lang="es-ES" b="1" dirty="0" err="1">
                <a:latin typeface="Consolas" panose="020B0609020204030204" pitchFamily="49" charset="0"/>
              </a:rPr>
              <a:t>Strings</a:t>
            </a:r>
            <a:r>
              <a:rPr lang="es-ES" b="1" dirty="0">
                <a:latin typeface="Consolas" panose="020B0609020204030204" pitchFamily="49" charset="0"/>
              </a:rPr>
              <a:t>, </a:t>
            </a:r>
            <a:r>
              <a:rPr lang="es-ES" b="1" dirty="0" err="1">
                <a:latin typeface="Consolas" panose="020B0609020204030204" pitchFamily="49" charset="0"/>
              </a:rPr>
              <a:t>int</a:t>
            </a:r>
            <a:r>
              <a:rPr lang="es-ES" b="1" dirty="0">
                <a:latin typeface="Consolas" panose="020B0609020204030204" pitchFamily="49" charset="0"/>
              </a:rPr>
              <a:t> base) </a:t>
            </a:r>
            <a:r>
              <a:rPr lang="es-ES" dirty="0"/>
              <a:t>permite introducir la base en la que está codificado el número del primer parámetro. </a:t>
            </a:r>
          </a:p>
          <a:p>
            <a:endParaRPr lang="es-ES" dirty="0"/>
          </a:p>
          <a:p>
            <a:r>
              <a:rPr lang="es-ES" dirty="0"/>
              <a:t>El número 43981 equivale en decimal al número ABCD</a:t>
            </a:r>
            <a:r>
              <a:rPr lang="es-ES" baseline="0" dirty="0"/>
              <a:t> en hexadecimal.</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90209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3564996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215322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441361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237596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api/java/time/Instan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oracle.com/javase/8/docs/api/java/time/format/DateTimeFormatter.html" TargetMode="External"/><Relationship Id="rId5" Type="http://schemas.openxmlformats.org/officeDocument/2006/relationships/hyperlink" Target="https://docs.oracle.com/javase/8/docs/api/java/time/Period.html"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8/docs/api/java/lang/StringBuilder.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javase/8/docs/api/java/util/StringTokenizer.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big.com/es/java/java-regular-expression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file:///\\.[\w-%5d+)*@%5bA-Za-z0-"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oracle.com/javase/8/docs/api/java/time/LocalDate.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oracle.com/javase/8/docs/api/java/time/LocalTim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8/docs/api/java/time/LocalDateTim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404664"/>
            <a:ext cx="7560840" cy="4464496"/>
          </a:xfrm>
        </p:spPr>
        <p:txBody>
          <a:bodyPr>
            <a:normAutofit/>
          </a:bodyPr>
          <a:lstStyle/>
          <a:p>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6</a:t>
            </a:r>
            <a:b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000"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PROGRAMACIÓN </a:t>
            </a:r>
            <a:br>
              <a:rPr lang="es-ES" sz="4000"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br>
            <a:r>
              <a:rPr lang="es-ES" sz="4000"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ORIENTADA A OBJETOS</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53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Utilización Avanzada de Clases</a:t>
            </a: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72E2093B-46A1-4525-BB4E-E44A5D211CFC}"/>
              </a:ext>
            </a:extLst>
          </p:cNvPr>
          <p:cNvSpPr txBox="1">
            <a:spLocks/>
          </p:cNvSpPr>
          <p:nvPr/>
        </p:nvSpPr>
        <p:spPr>
          <a:xfrm>
            <a:off x="5220072" y="5517232"/>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Instant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CuadroTexto 6">
            <a:extLst>
              <a:ext uri="{FF2B5EF4-FFF2-40B4-BE49-F238E27FC236}">
                <a16:creationId xmlns:a16="http://schemas.microsoft.com/office/drawing/2014/main" id="{BF9053D1-F33A-4AC5-B3C6-5EC7E2D5F62B}"/>
              </a:ext>
            </a:extLst>
          </p:cNvPr>
          <p:cNvSpPr txBox="1"/>
          <p:nvPr/>
        </p:nvSpPr>
        <p:spPr>
          <a:xfrm>
            <a:off x="395536" y="1124744"/>
            <a:ext cx="8136904" cy="2276842"/>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Desde el punto de vista de una máquina el formato más natural para modelar el tiempo es un solo gran número que representa un instante de tiempo en una línea de tiempo continua. </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Puedes crear una instancia de la clase </a:t>
            </a:r>
            <a:r>
              <a:rPr lang="es-ES" dirty="0">
                <a:hlinkClick r:id="rId3"/>
              </a:rPr>
              <a:t>Instant</a:t>
            </a:r>
            <a:r>
              <a:rPr lang="es-ES" dirty="0"/>
              <a:t> pasando el número de segundos a su  método estático </a:t>
            </a:r>
            <a:r>
              <a:rPr lang="es-ES" dirty="0" err="1"/>
              <a:t>ofEpochSecond</a:t>
            </a:r>
            <a:r>
              <a:rPr lang="es-ES" dirty="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clase </a:t>
            </a:r>
            <a:r>
              <a:rPr lang="es-ES" b="1" dirty="0" err="1"/>
              <a:t>Duration</a:t>
            </a:r>
            <a:r>
              <a:rPr lang="es-ES" dirty="0"/>
              <a:t> mide una duración en horas, minutos y segundos.</a:t>
            </a:r>
          </a:p>
        </p:txBody>
      </p:sp>
      <p:pic>
        <p:nvPicPr>
          <p:cNvPr id="6" name="Imagen 5">
            <a:extLst>
              <a:ext uri="{FF2B5EF4-FFF2-40B4-BE49-F238E27FC236}">
                <a16:creationId xmlns:a16="http://schemas.microsoft.com/office/drawing/2014/main" id="{9B8E9006-5085-4915-A72C-BFE926ED4C06}"/>
              </a:ext>
            </a:extLst>
          </p:cNvPr>
          <p:cNvPicPr>
            <a:picLocks noChangeAspect="1"/>
          </p:cNvPicPr>
          <p:nvPr/>
        </p:nvPicPr>
        <p:blipFill>
          <a:blip r:embed="rId4"/>
          <a:stretch>
            <a:fillRect/>
          </a:stretch>
        </p:blipFill>
        <p:spPr>
          <a:xfrm>
            <a:off x="683568" y="3545602"/>
            <a:ext cx="6624736" cy="3151804"/>
          </a:xfrm>
          <a:prstGeom prst="rect">
            <a:avLst/>
          </a:prstGeom>
        </p:spPr>
      </p:pic>
    </p:spTree>
    <p:extLst>
      <p:ext uri="{BB962C8B-B14F-4D97-AF65-F5344CB8AC3E}">
        <p14:creationId xmlns:p14="http://schemas.microsoft.com/office/powerpoint/2010/main" val="18936846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Period y DateTimeFormatter</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F24B75FB-08C4-4F79-8FF8-202776E70F57}"/>
              </a:ext>
            </a:extLst>
          </p:cNvPr>
          <p:cNvPicPr>
            <a:picLocks noChangeAspect="1"/>
          </p:cNvPicPr>
          <p:nvPr/>
        </p:nvPicPr>
        <p:blipFill>
          <a:blip r:embed="rId3"/>
          <a:stretch>
            <a:fillRect/>
          </a:stretch>
        </p:blipFill>
        <p:spPr>
          <a:xfrm>
            <a:off x="251519" y="2060848"/>
            <a:ext cx="8892481" cy="2144649"/>
          </a:xfrm>
          <a:prstGeom prst="rect">
            <a:avLst/>
          </a:prstGeom>
        </p:spPr>
      </p:pic>
      <p:pic>
        <p:nvPicPr>
          <p:cNvPr id="9" name="Imagen 8">
            <a:extLst>
              <a:ext uri="{FF2B5EF4-FFF2-40B4-BE49-F238E27FC236}">
                <a16:creationId xmlns:a16="http://schemas.microsoft.com/office/drawing/2014/main" id="{A11E94EA-8C20-49A8-936D-49B9A47556CE}"/>
              </a:ext>
            </a:extLst>
          </p:cNvPr>
          <p:cNvPicPr>
            <a:picLocks noChangeAspect="1"/>
          </p:cNvPicPr>
          <p:nvPr/>
        </p:nvPicPr>
        <p:blipFill>
          <a:blip r:embed="rId4"/>
          <a:stretch>
            <a:fillRect/>
          </a:stretch>
        </p:blipFill>
        <p:spPr>
          <a:xfrm>
            <a:off x="251520" y="4294844"/>
            <a:ext cx="8686934" cy="2446524"/>
          </a:xfrm>
          <a:prstGeom prst="rect">
            <a:avLst/>
          </a:prstGeom>
        </p:spPr>
      </p:pic>
      <p:sp>
        <p:nvSpPr>
          <p:cNvPr id="2" name="CuadroTexto 1">
            <a:extLst>
              <a:ext uri="{FF2B5EF4-FFF2-40B4-BE49-F238E27FC236}">
                <a16:creationId xmlns:a16="http://schemas.microsoft.com/office/drawing/2014/main" id="{4DC613E6-A47A-4B8D-AC1A-BD6AE506B263}"/>
              </a:ext>
            </a:extLst>
          </p:cNvPr>
          <p:cNvSpPr txBox="1"/>
          <p:nvPr/>
        </p:nvSpPr>
        <p:spPr>
          <a:xfrm>
            <a:off x="395536" y="980728"/>
            <a:ext cx="8542918" cy="923330"/>
          </a:xfrm>
          <a:prstGeom prst="rect">
            <a:avLst/>
          </a:prstGeom>
          <a:noFill/>
        </p:spPr>
        <p:txBody>
          <a:bodyPr wrap="square" lIns="91440" tIns="45720" rIns="91440" bIns="45720" rtlCol="0" anchor="t">
            <a:spAutoFit/>
          </a:bodyPr>
          <a:lstStyle/>
          <a:p>
            <a:r>
              <a:rPr lang="es-ES" dirty="0"/>
              <a:t>La clase </a:t>
            </a:r>
            <a:r>
              <a:rPr lang="es-ES" dirty="0">
                <a:hlinkClick r:id="rId5"/>
              </a:rPr>
              <a:t>Period</a:t>
            </a:r>
            <a:r>
              <a:rPr lang="es-ES"/>
              <a:t> mide una duración en años, meses y días entre dos fechas.</a:t>
            </a:r>
          </a:p>
          <a:p>
            <a:r>
              <a:rPr lang="es-ES" dirty="0"/>
              <a:t>La clase </a:t>
            </a:r>
            <a:r>
              <a:rPr lang="es-ES" dirty="0">
                <a:hlinkClick r:id="rId6"/>
              </a:rPr>
              <a:t>DateTimeFormatter</a:t>
            </a:r>
            <a:r>
              <a:rPr lang="es-ES" dirty="0"/>
              <a:t> me permite pintar o </a:t>
            </a:r>
            <a:r>
              <a:rPr lang="es-ES" dirty="0" err="1"/>
              <a:t>parsear</a:t>
            </a:r>
            <a:r>
              <a:rPr lang="es-ES" dirty="0"/>
              <a:t> una fecha (LocalDate o LocalDateTime) con un determinado patrón (p.ej. “</a:t>
            </a:r>
            <a:r>
              <a:rPr lang="es-ES" dirty="0" err="1"/>
              <a:t>dd</a:t>
            </a:r>
            <a:r>
              <a:rPr lang="es-ES" dirty="0"/>
              <a:t>/MM/</a:t>
            </a:r>
            <a:r>
              <a:rPr lang="es-ES" dirty="0" err="1"/>
              <a:t>yyyy</a:t>
            </a:r>
            <a:r>
              <a:rPr lang="es-ES" dirty="0"/>
              <a:t>”).</a:t>
            </a:r>
          </a:p>
        </p:txBody>
      </p:sp>
    </p:spTree>
    <p:extLst>
      <p:ext uri="{BB962C8B-B14F-4D97-AF65-F5344CB8AC3E}">
        <p14:creationId xmlns:p14="http://schemas.microsoft.com/office/powerpoint/2010/main" val="28064752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Enum</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CuadroTexto 6">
            <a:extLst>
              <a:ext uri="{FF2B5EF4-FFF2-40B4-BE49-F238E27FC236}">
                <a16:creationId xmlns:a16="http://schemas.microsoft.com/office/drawing/2014/main" id="{9EF3C28F-8A3F-4A66-9406-E520E52AB139}"/>
              </a:ext>
            </a:extLst>
          </p:cNvPr>
          <p:cNvSpPr txBox="1"/>
          <p:nvPr/>
        </p:nvSpPr>
        <p:spPr>
          <a:xfrm>
            <a:off x="394430" y="1124745"/>
            <a:ext cx="8513963" cy="2754537"/>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Un enumerado (o </a:t>
            </a:r>
            <a:r>
              <a:rPr lang="es-ES" b="1" dirty="0" err="1"/>
              <a:t>Enum</a:t>
            </a:r>
            <a:r>
              <a:rPr lang="es-ES" dirty="0"/>
              <a:t>) es una clase "especial" que limitan la creación de objetos  a los especificados explícitamente en la implementación de la clase. La única limitación que tienen los enumerados respecto a una clase normal es que si tiene </a:t>
            </a:r>
            <a:r>
              <a:rPr lang="es-ES" i="1" dirty="0"/>
              <a:t>constructor</a:t>
            </a:r>
            <a:r>
              <a:rPr lang="es-ES" dirty="0"/>
              <a:t>, este debe de ser </a:t>
            </a:r>
            <a:r>
              <a:rPr lang="es-ES" i="1" dirty="0"/>
              <a:t>privado</a:t>
            </a:r>
            <a:r>
              <a:rPr lang="es-ES" dirty="0"/>
              <a:t> para que no se puedan crear nuevos objetos.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Vamos a hacer un ejemplo con una clase Futbolista que va a tener una demarcación y va a pertenecer a un equipo. Tanto demarcación como equipo van a ser clases </a:t>
            </a:r>
            <a:r>
              <a:rPr lang="es-ES" dirty="0" err="1"/>
              <a:t>Enum</a:t>
            </a:r>
            <a:r>
              <a:rPr lang="es-ES" dirty="0"/>
              <a:t> puesto que no se van a crear más objetos que las demarcaciones que decidamos y los equipos que hagamos.</a:t>
            </a:r>
          </a:p>
        </p:txBody>
      </p:sp>
      <p:pic>
        <p:nvPicPr>
          <p:cNvPr id="1026" name="Picture 2" descr="enum_jarroba">
            <a:extLst>
              <a:ext uri="{FF2B5EF4-FFF2-40B4-BE49-F238E27FC236}">
                <a16:creationId xmlns:a16="http://schemas.microsoft.com/office/drawing/2014/main" id="{93117876-1BEF-4884-9E3E-C40653B63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1" y="3573017"/>
            <a:ext cx="4686207" cy="325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788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Enum</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CuadroTexto 6">
            <a:extLst>
              <a:ext uri="{FF2B5EF4-FFF2-40B4-BE49-F238E27FC236}">
                <a16:creationId xmlns:a16="http://schemas.microsoft.com/office/drawing/2014/main" id="{9EF3C28F-8A3F-4A66-9406-E520E52AB139}"/>
              </a:ext>
            </a:extLst>
          </p:cNvPr>
          <p:cNvSpPr txBox="1"/>
          <p:nvPr/>
        </p:nvSpPr>
        <p:spPr>
          <a:xfrm>
            <a:off x="427593" y="1126900"/>
            <a:ext cx="8320871" cy="894860"/>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Clase </a:t>
            </a:r>
            <a:r>
              <a:rPr lang="es-ES" sz="2000" dirty="0" err="1"/>
              <a:t>Enum</a:t>
            </a:r>
            <a:r>
              <a:rPr lang="es-ES" sz="2000" dirty="0"/>
              <a:t> Demarcación</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p>
        </p:txBody>
      </p:sp>
      <p:sp>
        <p:nvSpPr>
          <p:cNvPr id="8" name="CuadroTexto 7">
            <a:extLst>
              <a:ext uri="{FF2B5EF4-FFF2-40B4-BE49-F238E27FC236}">
                <a16:creationId xmlns:a16="http://schemas.microsoft.com/office/drawing/2014/main" id="{EC3649A7-D030-41E4-AF14-12867464EA02}"/>
              </a:ext>
            </a:extLst>
          </p:cNvPr>
          <p:cNvSpPr txBox="1"/>
          <p:nvPr/>
        </p:nvSpPr>
        <p:spPr>
          <a:xfrm>
            <a:off x="179512" y="1700808"/>
            <a:ext cx="9145016" cy="2575064"/>
          </a:xfrm>
          <a:prstGeom prst="rect">
            <a:avLst/>
          </a:prstGeom>
          <a:noFill/>
        </p:spPr>
        <p:txBody>
          <a:bodyPr wrap="square">
            <a:spAutoFit/>
          </a:bodyPr>
          <a:lstStyle/>
          <a:p>
            <a:pPr algn="l"/>
            <a:r>
              <a:rPr lang="es-ES" sz="1500" dirty="0" err="1">
                <a:solidFill>
                  <a:srgbClr val="7F0055"/>
                </a:solidFill>
                <a:latin typeface="Consolas" panose="020B0609020204030204" pitchFamily="49" charset="0"/>
              </a:rPr>
              <a:t>public</a:t>
            </a:r>
            <a:r>
              <a:rPr lang="es-ES" sz="1500" dirty="0">
                <a:solidFill>
                  <a:srgbClr val="000000"/>
                </a:solidFill>
                <a:latin typeface="Consolas" panose="020B0609020204030204" pitchFamily="49" charset="0"/>
              </a:rPr>
              <a:t> </a:t>
            </a:r>
            <a:r>
              <a:rPr lang="es-ES" sz="1500" dirty="0" err="1">
                <a:solidFill>
                  <a:srgbClr val="7F0055"/>
                </a:solidFill>
                <a:latin typeface="Consolas" panose="020B0609020204030204" pitchFamily="49" charset="0"/>
              </a:rPr>
              <a:t>enum</a:t>
            </a:r>
            <a:r>
              <a:rPr lang="es-ES" sz="1500" dirty="0">
                <a:solidFill>
                  <a:srgbClr val="000000"/>
                </a:solidFill>
                <a:latin typeface="Consolas" panose="020B0609020204030204" pitchFamily="49" charset="0"/>
              </a:rPr>
              <a:t> Demarcacion {</a:t>
            </a:r>
          </a:p>
          <a:p>
            <a:pPr algn="l"/>
            <a:r>
              <a:rPr lang="es-ES" sz="1500" i="1" dirty="0">
                <a:solidFill>
                  <a:srgbClr val="0000C0"/>
                </a:solidFill>
                <a:latin typeface="Consolas" panose="020B0609020204030204" pitchFamily="49" charset="0"/>
              </a:rPr>
              <a:t>	PORTERO</a:t>
            </a:r>
            <a:r>
              <a:rPr lang="es-ES" sz="1500" i="1" dirty="0">
                <a:solidFill>
                  <a:srgbClr val="000000"/>
                </a:solidFill>
                <a:latin typeface="Consolas" panose="020B0609020204030204" pitchFamily="49" charset="0"/>
              </a:rPr>
              <a:t>, </a:t>
            </a:r>
            <a:r>
              <a:rPr lang="es-ES" sz="1500" i="1" dirty="0">
                <a:solidFill>
                  <a:srgbClr val="0000C0"/>
                </a:solidFill>
                <a:latin typeface="Consolas" panose="020B0609020204030204" pitchFamily="49" charset="0"/>
              </a:rPr>
              <a:t>DEFENSA</a:t>
            </a:r>
            <a:r>
              <a:rPr lang="es-ES" sz="1500" i="1" dirty="0">
                <a:solidFill>
                  <a:srgbClr val="000000"/>
                </a:solidFill>
                <a:latin typeface="Consolas" panose="020B0609020204030204" pitchFamily="49" charset="0"/>
              </a:rPr>
              <a:t>, </a:t>
            </a:r>
            <a:r>
              <a:rPr lang="es-ES" sz="1500" i="1" dirty="0">
                <a:solidFill>
                  <a:srgbClr val="0000C0"/>
                </a:solidFill>
                <a:latin typeface="Consolas" panose="020B0609020204030204" pitchFamily="49" charset="0"/>
              </a:rPr>
              <a:t>CENTROCAMPISTA</a:t>
            </a:r>
            <a:r>
              <a:rPr lang="es-ES" sz="1500" i="1" dirty="0">
                <a:solidFill>
                  <a:srgbClr val="000000"/>
                </a:solidFill>
                <a:latin typeface="Consolas" panose="020B0609020204030204" pitchFamily="49" charset="0"/>
              </a:rPr>
              <a:t>, </a:t>
            </a:r>
            <a:r>
              <a:rPr lang="es-ES" sz="1500" i="1" dirty="0">
                <a:solidFill>
                  <a:srgbClr val="0000C0"/>
                </a:solidFill>
                <a:latin typeface="Consolas" panose="020B0609020204030204" pitchFamily="49" charset="0"/>
              </a:rPr>
              <a:t>DELANTERO</a:t>
            </a:r>
          </a:p>
          <a:p>
            <a:pPr algn="l"/>
            <a:r>
              <a:rPr lang="es-ES" sz="1500" dirty="0">
                <a:solidFill>
                  <a:srgbClr val="000000"/>
                </a:solidFill>
                <a:latin typeface="Consolas" panose="020B0609020204030204" pitchFamily="49" charset="0"/>
              </a:rPr>
              <a:t>}</a:t>
            </a:r>
          </a:p>
          <a:p>
            <a:pPr algn="l"/>
            <a:endParaRPr lang="es-ES" sz="1500" dirty="0">
              <a:solidFill>
                <a:srgbClr val="000000"/>
              </a:solidFill>
              <a:latin typeface="Consolas" panose="020B0609020204030204" pitchFamily="49" charset="0"/>
            </a:endParaRPr>
          </a:p>
          <a:p>
            <a:pPr algn="l">
              <a:spcBef>
                <a:spcPts val="200"/>
              </a:spcBef>
            </a:pPr>
            <a:r>
              <a:rPr lang="es-ES" sz="1500" dirty="0">
                <a:solidFill>
                  <a:srgbClr val="000000"/>
                </a:solidFill>
                <a:latin typeface="Consolas" panose="020B0609020204030204" pitchFamily="49" charset="0"/>
              </a:rPr>
              <a:t>Demarcacion delantero = </a:t>
            </a:r>
            <a:r>
              <a:rPr lang="es-ES" sz="1500" dirty="0" err="1">
                <a:solidFill>
                  <a:srgbClr val="000000"/>
                </a:solidFill>
                <a:latin typeface="Consolas" panose="020B0609020204030204" pitchFamily="49" charset="0"/>
              </a:rPr>
              <a:t>Demarcacion.DELANTERO</a:t>
            </a:r>
            <a:r>
              <a:rPr lang="es-ES" sz="1500" dirty="0">
                <a:solidFill>
                  <a:srgbClr val="000000"/>
                </a:solidFill>
                <a:latin typeface="Consolas" panose="020B0609020204030204" pitchFamily="49" charset="0"/>
              </a:rPr>
              <a:t>;    </a:t>
            </a:r>
            <a:r>
              <a:rPr lang="es-ES" sz="1500" dirty="0">
                <a:solidFill>
                  <a:srgbClr val="3F7F5F"/>
                </a:solidFill>
                <a:latin typeface="Consolas" panose="020B0609020204030204" pitchFamily="49" charset="0"/>
              </a:rPr>
              <a:t>// Instancia del </a:t>
            </a:r>
            <a:r>
              <a:rPr lang="es-ES" sz="1500" dirty="0" err="1">
                <a:solidFill>
                  <a:srgbClr val="3F7F5F"/>
                </a:solidFill>
                <a:latin typeface="Consolas" panose="020B0609020204030204" pitchFamily="49" charset="0"/>
              </a:rPr>
              <a:t>enum</a:t>
            </a:r>
            <a:r>
              <a:rPr lang="es-ES" sz="1500" dirty="0">
                <a:solidFill>
                  <a:srgbClr val="3F7F5F"/>
                </a:solidFill>
                <a:latin typeface="Consolas" panose="020B0609020204030204" pitchFamily="49" charset="0"/>
              </a:rPr>
              <a:t> Demarcación</a:t>
            </a:r>
          </a:p>
          <a:p>
            <a:pPr algn="l">
              <a:spcBef>
                <a:spcPts val="200"/>
              </a:spcBef>
            </a:pPr>
            <a:r>
              <a:rPr lang="es-ES" sz="1500" dirty="0">
                <a:solidFill>
                  <a:srgbClr val="000000"/>
                </a:solidFill>
                <a:latin typeface="Consolas" panose="020B0609020204030204" pitchFamily="49" charset="0"/>
              </a:rPr>
              <a:t>delantero.name(); </a:t>
            </a:r>
            <a:r>
              <a:rPr lang="es-ES" sz="1500" dirty="0">
                <a:solidFill>
                  <a:srgbClr val="3F7F5F"/>
                </a:solidFill>
                <a:latin typeface="Consolas" panose="020B0609020204030204" pitchFamily="49" charset="0"/>
              </a:rPr>
              <a:t>// Devuelve un String con el nombre de la constante (DELANTERO)</a:t>
            </a:r>
          </a:p>
          <a:p>
            <a:pPr algn="l">
              <a:spcBef>
                <a:spcPts val="200"/>
              </a:spcBef>
            </a:pPr>
            <a:r>
              <a:rPr lang="es-ES" sz="1500" dirty="0" err="1">
                <a:solidFill>
                  <a:srgbClr val="000000"/>
                </a:solidFill>
                <a:latin typeface="Consolas" panose="020B0609020204030204" pitchFamily="49" charset="0"/>
              </a:rPr>
              <a:t>delantero.toString</a:t>
            </a:r>
            <a:r>
              <a:rPr lang="es-ES" sz="1500" dirty="0">
                <a:solidFill>
                  <a:srgbClr val="000000"/>
                </a:solidFill>
                <a:latin typeface="Consolas" panose="020B0609020204030204" pitchFamily="49" charset="0"/>
              </a:rPr>
              <a:t>(); </a:t>
            </a:r>
            <a:r>
              <a:rPr lang="es-ES" sz="1500" dirty="0">
                <a:solidFill>
                  <a:srgbClr val="3F7F5F"/>
                </a:solidFill>
                <a:latin typeface="Consolas" panose="020B0609020204030204" pitchFamily="49" charset="0"/>
              </a:rPr>
              <a:t>// Devuelve un String con el nombre de la constante</a:t>
            </a:r>
          </a:p>
          <a:p>
            <a:pPr algn="l">
              <a:spcBef>
                <a:spcPts val="200"/>
              </a:spcBef>
            </a:pPr>
            <a:r>
              <a:rPr lang="es-ES" sz="1500" dirty="0" err="1">
                <a:solidFill>
                  <a:srgbClr val="000000"/>
                </a:solidFill>
                <a:latin typeface="Consolas" panose="020B0609020204030204" pitchFamily="49" charset="0"/>
              </a:rPr>
              <a:t>delantero.ordinal</a:t>
            </a:r>
            <a:r>
              <a:rPr lang="es-ES" sz="1500" dirty="0">
                <a:solidFill>
                  <a:srgbClr val="000000"/>
                </a:solidFill>
                <a:latin typeface="Consolas" panose="020B0609020204030204" pitchFamily="49" charset="0"/>
              </a:rPr>
              <a:t>();  </a:t>
            </a:r>
            <a:r>
              <a:rPr lang="es-ES" sz="1500" dirty="0">
                <a:solidFill>
                  <a:srgbClr val="3F7F5F"/>
                </a:solidFill>
                <a:latin typeface="Consolas" panose="020B0609020204030204" pitchFamily="49" charset="0"/>
              </a:rPr>
              <a:t>// Entero con la posición del </a:t>
            </a:r>
            <a:r>
              <a:rPr lang="es-ES" sz="1500" dirty="0" err="1">
                <a:solidFill>
                  <a:srgbClr val="3F7F5F"/>
                </a:solidFill>
                <a:latin typeface="Consolas" panose="020B0609020204030204" pitchFamily="49" charset="0"/>
              </a:rPr>
              <a:t>enum</a:t>
            </a:r>
            <a:r>
              <a:rPr lang="es-ES" sz="1500" dirty="0">
                <a:solidFill>
                  <a:srgbClr val="3F7F5F"/>
                </a:solidFill>
                <a:latin typeface="Consolas" panose="020B0609020204030204" pitchFamily="49" charset="0"/>
              </a:rPr>
              <a:t> según está declarado (3).</a:t>
            </a:r>
          </a:p>
          <a:p>
            <a:pPr algn="l">
              <a:spcBef>
                <a:spcPts val="200"/>
              </a:spcBef>
            </a:pPr>
            <a:r>
              <a:rPr lang="es-ES" sz="1500" dirty="0" err="1">
                <a:solidFill>
                  <a:srgbClr val="000000"/>
                </a:solidFill>
                <a:latin typeface="Consolas" panose="020B0609020204030204" pitchFamily="49" charset="0"/>
              </a:rPr>
              <a:t>Demarcacion.values</a:t>
            </a:r>
            <a:r>
              <a:rPr lang="es-ES" sz="1500" dirty="0">
                <a:solidFill>
                  <a:srgbClr val="000000"/>
                </a:solidFill>
                <a:latin typeface="Consolas" panose="020B0609020204030204" pitchFamily="49" charset="0"/>
              </a:rPr>
              <a:t>();    </a:t>
            </a:r>
            <a:r>
              <a:rPr lang="es-ES" sz="1500" dirty="0">
                <a:solidFill>
                  <a:srgbClr val="3F7F5F"/>
                </a:solidFill>
                <a:latin typeface="Consolas" panose="020B0609020204030204" pitchFamily="49" charset="0"/>
              </a:rPr>
              <a:t>// Devuelve un array que contiene todos los </a:t>
            </a:r>
            <a:r>
              <a:rPr lang="es-ES" sz="1500" dirty="0" err="1">
                <a:solidFill>
                  <a:srgbClr val="3F7F5F"/>
                </a:solidFill>
                <a:latin typeface="Consolas" panose="020B0609020204030204" pitchFamily="49" charset="0"/>
              </a:rPr>
              <a:t>enum</a:t>
            </a:r>
            <a:endParaRPr lang="es-ES" sz="1500" dirty="0">
              <a:solidFill>
                <a:srgbClr val="3F7F5F"/>
              </a:solidFill>
              <a:latin typeface="Consolas" panose="020B0609020204030204" pitchFamily="49" charset="0"/>
            </a:endParaRPr>
          </a:p>
          <a:p>
            <a:pPr algn="l"/>
            <a:endParaRPr lang="es-ES" dirty="0"/>
          </a:p>
        </p:txBody>
      </p:sp>
      <p:sp>
        <p:nvSpPr>
          <p:cNvPr id="10" name="CuadroTexto 9">
            <a:extLst>
              <a:ext uri="{FF2B5EF4-FFF2-40B4-BE49-F238E27FC236}">
                <a16:creationId xmlns:a16="http://schemas.microsoft.com/office/drawing/2014/main" id="{837E1543-22DA-48E8-A7F0-A20F58BC744D}"/>
              </a:ext>
            </a:extLst>
          </p:cNvPr>
          <p:cNvSpPr txBox="1"/>
          <p:nvPr/>
        </p:nvSpPr>
        <p:spPr>
          <a:xfrm>
            <a:off x="427592" y="4365104"/>
            <a:ext cx="8513963" cy="1754326"/>
          </a:xfrm>
          <a:prstGeom prst="rect">
            <a:avLst/>
          </a:prstGeom>
          <a:noFill/>
        </p:spPr>
        <p:txBody>
          <a:bodyPr wrap="square">
            <a:spAutoFit/>
          </a:bodyPr>
          <a:lstStyle/>
          <a:p>
            <a:r>
              <a:rPr lang="es-ES" dirty="0"/>
              <a:t>Es muy importante entender que un "</a:t>
            </a:r>
            <a:r>
              <a:rPr lang="es-ES" dirty="0" err="1"/>
              <a:t>Enum</a:t>
            </a:r>
            <a:r>
              <a:rPr lang="es-ES" dirty="0"/>
              <a:t>" en java </a:t>
            </a:r>
            <a:r>
              <a:rPr lang="es-ES" b="1" dirty="0"/>
              <a:t>es</a:t>
            </a:r>
            <a:r>
              <a:rPr lang="es-ES" dirty="0"/>
              <a:t> realmente </a:t>
            </a:r>
            <a:r>
              <a:rPr lang="es-ES" b="1" dirty="0"/>
              <a:t>una clase </a:t>
            </a:r>
            <a:r>
              <a:rPr lang="es-ES" dirty="0"/>
              <a:t>(cuyos objetos solo pueden ser los definidos en esta clase: PORTERO, …, DELANTERO) que hereda de la clase "</a:t>
            </a:r>
            <a:r>
              <a:rPr lang="es-ES" dirty="0" err="1"/>
              <a:t>Enum</a:t>
            </a:r>
            <a:r>
              <a:rPr lang="es-ES" dirty="0"/>
              <a:t>(</a:t>
            </a:r>
            <a:r>
              <a:rPr lang="es-ES" dirty="0" err="1"/>
              <a:t>java.lang.Enum</a:t>
            </a:r>
            <a:r>
              <a:rPr lang="es-ES" dirty="0"/>
              <a:t>)" y por tanto los enumerados tienen una serie de métodos heredados de esa clase padre: </a:t>
            </a:r>
            <a:r>
              <a:rPr lang="es-ES" dirty="0" err="1"/>
              <a:t>name</a:t>
            </a:r>
            <a:r>
              <a:rPr lang="es-ES" dirty="0"/>
              <a:t>(), toString(), ordinal(), </a:t>
            </a:r>
            <a:r>
              <a:rPr lang="es-ES" dirty="0" err="1"/>
              <a:t>values</a:t>
            </a:r>
            <a:r>
              <a:rPr lang="es-ES" dirty="0"/>
              <a:t>(), </a:t>
            </a:r>
            <a:r>
              <a:rPr lang="es-ES" dirty="0" err="1"/>
              <a:t>compareTo</a:t>
            </a:r>
            <a:r>
              <a:rPr lang="es-ES" dirty="0"/>
              <a:t>(). Los objetos de clase </a:t>
            </a:r>
            <a:r>
              <a:rPr lang="es-ES" dirty="0" err="1"/>
              <a:t>Enum</a:t>
            </a:r>
            <a:r>
              <a:rPr lang="es-ES" dirty="0"/>
              <a:t> pueden tener atributos como cualquier otra clase. Lo vemos en la siguiente clase </a:t>
            </a:r>
            <a:r>
              <a:rPr lang="es-ES" dirty="0" err="1"/>
              <a:t>Enum</a:t>
            </a:r>
            <a:r>
              <a:rPr lang="es-ES" dirty="0"/>
              <a:t> Equipo.</a:t>
            </a:r>
          </a:p>
        </p:txBody>
      </p:sp>
    </p:spTree>
    <p:extLst>
      <p:ext uri="{BB962C8B-B14F-4D97-AF65-F5344CB8AC3E}">
        <p14:creationId xmlns:p14="http://schemas.microsoft.com/office/powerpoint/2010/main" val="1114524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Enum</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CuadroTexto 6">
            <a:extLst>
              <a:ext uri="{FF2B5EF4-FFF2-40B4-BE49-F238E27FC236}">
                <a16:creationId xmlns:a16="http://schemas.microsoft.com/office/drawing/2014/main" id="{9EF3C28F-8A3F-4A66-9406-E520E52AB139}"/>
              </a:ext>
            </a:extLst>
          </p:cNvPr>
          <p:cNvSpPr txBox="1"/>
          <p:nvPr/>
        </p:nvSpPr>
        <p:spPr>
          <a:xfrm>
            <a:off x="427593" y="1126900"/>
            <a:ext cx="8320871" cy="894860"/>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Clase </a:t>
            </a:r>
            <a:r>
              <a:rPr lang="es-ES" sz="2000" dirty="0" err="1"/>
              <a:t>Enum</a:t>
            </a:r>
            <a:r>
              <a:rPr lang="es-ES" sz="2000" dirty="0"/>
              <a:t> Equipo</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p>
        </p:txBody>
      </p:sp>
      <p:sp>
        <p:nvSpPr>
          <p:cNvPr id="12" name="CuadroTexto 11">
            <a:extLst>
              <a:ext uri="{FF2B5EF4-FFF2-40B4-BE49-F238E27FC236}">
                <a16:creationId xmlns:a16="http://schemas.microsoft.com/office/drawing/2014/main" id="{77EAB74F-E69A-4B88-B61C-28AE044302D0}"/>
              </a:ext>
            </a:extLst>
          </p:cNvPr>
          <p:cNvSpPr txBox="1"/>
          <p:nvPr/>
        </p:nvSpPr>
        <p:spPr>
          <a:xfrm>
            <a:off x="431030" y="1697380"/>
            <a:ext cx="8461449" cy="5016758"/>
          </a:xfrm>
          <a:prstGeom prst="rect">
            <a:avLst/>
          </a:prstGeom>
          <a:noFill/>
        </p:spPr>
        <p:txBody>
          <a:bodyPr wrap="square">
            <a:spAutoFit/>
          </a:bodyPr>
          <a:lstStyle/>
          <a:p>
            <a:pPr algn="l"/>
            <a:r>
              <a:rPr lang="es-ES" sz="1600" dirty="0" err="1">
                <a:solidFill>
                  <a:srgbClr val="7F0055"/>
                </a:solidFill>
                <a:latin typeface="Consolas" panose="020B0609020204030204" pitchFamily="49" charset="0"/>
              </a:rPr>
              <a:t>public</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enum</a:t>
            </a:r>
            <a:r>
              <a:rPr lang="es-ES" sz="1600" dirty="0">
                <a:solidFill>
                  <a:srgbClr val="000000"/>
                </a:solidFill>
                <a:latin typeface="Consolas" panose="020B0609020204030204" pitchFamily="49" charset="0"/>
              </a:rPr>
              <a:t> Equipo {</a:t>
            </a:r>
          </a:p>
          <a:p>
            <a:pPr algn="l"/>
            <a:r>
              <a:rPr lang="es-ES" sz="1600" i="1" dirty="0">
                <a:solidFill>
                  <a:srgbClr val="0000C0"/>
                </a:solidFill>
                <a:latin typeface="Consolas" panose="020B0609020204030204" pitchFamily="49" charset="0"/>
              </a:rPr>
              <a:t>	BARÇA</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"FC Barcelona"</a:t>
            </a:r>
            <a:r>
              <a:rPr lang="es-ES" sz="1600" i="1" dirty="0">
                <a:solidFill>
                  <a:srgbClr val="000000"/>
                </a:solidFill>
                <a:latin typeface="Consolas" panose="020B0609020204030204" pitchFamily="49" charset="0"/>
              </a:rPr>
              <a:t>,1), </a:t>
            </a:r>
            <a:r>
              <a:rPr lang="es-ES" sz="1600" i="1" dirty="0">
                <a:solidFill>
                  <a:srgbClr val="0000C0"/>
                </a:solidFill>
                <a:latin typeface="Consolas" panose="020B0609020204030204" pitchFamily="49" charset="0"/>
              </a:rPr>
              <a:t>REAL_MADRID</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"Real Madrid"</a:t>
            </a:r>
            <a:r>
              <a:rPr lang="es-ES" sz="1600" i="1" dirty="0">
                <a:solidFill>
                  <a:srgbClr val="000000"/>
                </a:solidFill>
                <a:latin typeface="Consolas" panose="020B0609020204030204" pitchFamily="49" charset="0"/>
              </a:rPr>
              <a:t>,2),</a:t>
            </a:r>
          </a:p>
          <a:p>
            <a:pPr algn="l"/>
            <a:r>
              <a:rPr lang="es-ES" sz="1600" i="1" dirty="0">
                <a:solidFill>
                  <a:srgbClr val="0000C0"/>
                </a:solidFill>
                <a:latin typeface="Consolas" panose="020B0609020204030204" pitchFamily="49" charset="0"/>
              </a:rPr>
              <a:t>	SEVILLA</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"Sevilla FC"</a:t>
            </a:r>
            <a:r>
              <a:rPr lang="es-ES" sz="1600" i="1" dirty="0">
                <a:solidFill>
                  <a:srgbClr val="000000"/>
                </a:solidFill>
                <a:latin typeface="Consolas" panose="020B0609020204030204" pitchFamily="49" charset="0"/>
              </a:rPr>
              <a:t>,4), </a:t>
            </a:r>
            <a:r>
              <a:rPr lang="es-ES" sz="1600" i="1" dirty="0">
                <a:solidFill>
                  <a:srgbClr val="0000C0"/>
                </a:solidFill>
                <a:latin typeface="Consolas" panose="020B0609020204030204" pitchFamily="49" charset="0"/>
              </a:rPr>
              <a:t>VILLAREAL</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"Villareal"</a:t>
            </a:r>
            <a:r>
              <a:rPr lang="es-ES" sz="1600" i="1" dirty="0">
                <a:solidFill>
                  <a:srgbClr val="000000"/>
                </a:solidFill>
                <a:latin typeface="Consolas" panose="020B0609020204030204" pitchFamily="49" charset="0"/>
              </a:rPr>
              <a:t>,7); </a:t>
            </a:r>
          </a:p>
          <a:p>
            <a:pPr algn="l"/>
            <a:endParaRPr lang="es-ES" sz="1600" dirty="0">
              <a:latin typeface="Consolas" panose="020B0609020204030204" pitchFamily="49" charset="0"/>
            </a:endParaRP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String </a:t>
            </a:r>
            <a:r>
              <a:rPr lang="es-ES" sz="1600" dirty="0" err="1">
                <a:solidFill>
                  <a:srgbClr val="0000C0"/>
                </a:solidFill>
                <a:latin typeface="Consolas" panose="020B0609020204030204" pitchFamily="49" charset="0"/>
              </a:rPr>
              <a:t>nombreClub</a:t>
            </a:r>
            <a:r>
              <a:rPr lang="es-ES" sz="1600" dirty="0">
                <a:solidFill>
                  <a:srgbClr val="000000"/>
                </a:solidFill>
                <a:latin typeface="Consolas" panose="020B0609020204030204" pitchFamily="49" charset="0"/>
              </a:rPr>
              <a:t>;</a:t>
            </a: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int</a:t>
            </a:r>
            <a:r>
              <a:rPr lang="es-ES" sz="1600" dirty="0">
                <a:solidFill>
                  <a:srgbClr val="000000"/>
                </a:solidFill>
                <a:latin typeface="Consolas" panose="020B0609020204030204" pitchFamily="49" charset="0"/>
              </a:rPr>
              <a:t> </a:t>
            </a:r>
            <a:r>
              <a:rPr lang="es-ES" sz="1600" dirty="0" err="1">
                <a:solidFill>
                  <a:srgbClr val="0000C0"/>
                </a:solidFill>
                <a:latin typeface="Consolas" panose="020B0609020204030204" pitchFamily="49" charset="0"/>
              </a:rPr>
              <a:t>puestoLiga</a:t>
            </a:r>
            <a:r>
              <a:rPr lang="es-ES" sz="1600" dirty="0">
                <a:solidFill>
                  <a:srgbClr val="000000"/>
                </a:solidFill>
                <a:latin typeface="Consolas" panose="020B0609020204030204" pitchFamily="49" charset="0"/>
              </a:rPr>
              <a:t>;</a:t>
            </a:r>
          </a:p>
          <a:p>
            <a:pPr algn="l"/>
            <a:endParaRPr lang="es-ES" sz="1600" dirty="0">
              <a:latin typeface="Consolas" panose="020B0609020204030204" pitchFamily="49" charset="0"/>
            </a:endParaRPr>
          </a:p>
          <a:p>
            <a:pPr algn="l"/>
            <a:r>
              <a:rPr lang="es-ES" sz="1600" dirty="0">
                <a:solidFill>
                  <a:srgbClr val="7F0055"/>
                </a:solidFill>
                <a:latin typeface="Consolas" panose="020B0609020204030204" pitchFamily="49" charset="0"/>
              </a:rPr>
              <a:t>	</a:t>
            </a:r>
            <a:r>
              <a:rPr lang="es-ES" sz="1600" b="1"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Equipo (String </a:t>
            </a:r>
            <a:r>
              <a:rPr lang="es-ES" sz="1600" dirty="0" err="1">
                <a:solidFill>
                  <a:srgbClr val="6A3E3E"/>
                </a:solidFill>
                <a:latin typeface="Consolas" panose="020B0609020204030204" pitchFamily="49" charset="0"/>
              </a:rPr>
              <a:t>nombreClub</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int</a:t>
            </a:r>
            <a:r>
              <a:rPr lang="es-ES" sz="1600" dirty="0">
                <a:solidFill>
                  <a:srgbClr val="000000"/>
                </a:solidFill>
                <a:latin typeface="Consolas" panose="020B0609020204030204" pitchFamily="49" charset="0"/>
              </a:rPr>
              <a:t> </a:t>
            </a:r>
            <a:r>
              <a:rPr lang="es-ES" sz="1600" dirty="0" err="1">
                <a:solidFill>
                  <a:srgbClr val="6A3E3E"/>
                </a:solidFill>
                <a:latin typeface="Consolas" panose="020B0609020204030204" pitchFamily="49" charset="0"/>
              </a:rPr>
              <a:t>puestoLiga</a:t>
            </a:r>
            <a:r>
              <a:rPr lang="es-ES" sz="1600" dirty="0">
                <a:solidFill>
                  <a:srgbClr val="000000"/>
                </a:solidFill>
                <a:latin typeface="Consolas" panose="020B0609020204030204" pitchFamily="49" charset="0"/>
              </a:rPr>
              <a:t>){</a:t>
            </a: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this</a:t>
            </a:r>
            <a:r>
              <a:rPr lang="es-ES" sz="1600" dirty="0" err="1">
                <a:solidFill>
                  <a:srgbClr val="000000"/>
                </a:solidFill>
                <a:latin typeface="Consolas" panose="020B0609020204030204" pitchFamily="49" charset="0"/>
              </a:rPr>
              <a:t>.</a:t>
            </a:r>
            <a:r>
              <a:rPr lang="es-ES" sz="1600" dirty="0" err="1">
                <a:solidFill>
                  <a:srgbClr val="0000C0"/>
                </a:solidFill>
                <a:latin typeface="Consolas" panose="020B0609020204030204" pitchFamily="49" charset="0"/>
              </a:rPr>
              <a:t>nombreClub</a:t>
            </a:r>
            <a:r>
              <a:rPr lang="es-ES" sz="1600" dirty="0">
                <a:solidFill>
                  <a:srgbClr val="000000"/>
                </a:solidFill>
                <a:latin typeface="Consolas" panose="020B0609020204030204" pitchFamily="49" charset="0"/>
              </a:rPr>
              <a:t> = </a:t>
            </a:r>
            <a:r>
              <a:rPr lang="es-ES" sz="1600" dirty="0" err="1">
                <a:solidFill>
                  <a:srgbClr val="6A3E3E"/>
                </a:solidFill>
                <a:latin typeface="Consolas" panose="020B0609020204030204" pitchFamily="49" charset="0"/>
              </a:rPr>
              <a:t>nombreClub</a:t>
            </a:r>
            <a:r>
              <a:rPr lang="es-ES" sz="1600" dirty="0">
                <a:solidFill>
                  <a:srgbClr val="000000"/>
                </a:solidFill>
                <a:latin typeface="Consolas" panose="020B0609020204030204" pitchFamily="49" charset="0"/>
              </a:rPr>
              <a:t>;</a:t>
            </a: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this</a:t>
            </a:r>
            <a:r>
              <a:rPr lang="es-ES" sz="1600" dirty="0" err="1">
                <a:solidFill>
                  <a:srgbClr val="000000"/>
                </a:solidFill>
                <a:latin typeface="Consolas" panose="020B0609020204030204" pitchFamily="49" charset="0"/>
              </a:rPr>
              <a:t>.</a:t>
            </a:r>
            <a:r>
              <a:rPr lang="es-ES" sz="1600" dirty="0" err="1">
                <a:solidFill>
                  <a:srgbClr val="0000C0"/>
                </a:solidFill>
                <a:latin typeface="Consolas" panose="020B0609020204030204" pitchFamily="49" charset="0"/>
              </a:rPr>
              <a:t>puestoLiga</a:t>
            </a:r>
            <a:r>
              <a:rPr lang="es-ES" sz="1600" dirty="0">
                <a:solidFill>
                  <a:srgbClr val="000000"/>
                </a:solidFill>
                <a:latin typeface="Consolas" panose="020B0609020204030204" pitchFamily="49" charset="0"/>
              </a:rPr>
              <a:t> = </a:t>
            </a:r>
            <a:r>
              <a:rPr lang="es-ES" sz="1600" dirty="0" err="1">
                <a:solidFill>
                  <a:srgbClr val="6A3E3E"/>
                </a:solidFill>
                <a:latin typeface="Consolas" panose="020B0609020204030204" pitchFamily="49" charset="0"/>
              </a:rPr>
              <a:t>puestoLiga</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	}</a:t>
            </a:r>
          </a:p>
          <a:p>
            <a:pPr algn="l"/>
            <a:endParaRPr lang="es-ES" sz="1600" dirty="0">
              <a:latin typeface="Consolas" panose="020B0609020204030204" pitchFamily="49" charset="0"/>
            </a:endParaRP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public</a:t>
            </a:r>
            <a:r>
              <a:rPr lang="es-ES" sz="1600" dirty="0">
                <a:solidFill>
                  <a:srgbClr val="000000"/>
                </a:solidFill>
                <a:latin typeface="Consolas" panose="020B0609020204030204" pitchFamily="49" charset="0"/>
              </a:rPr>
              <a:t> String </a:t>
            </a:r>
            <a:r>
              <a:rPr lang="es-ES" sz="1600" dirty="0" err="1">
                <a:solidFill>
                  <a:srgbClr val="000000"/>
                </a:solidFill>
                <a:latin typeface="Consolas" panose="020B0609020204030204" pitchFamily="49" charset="0"/>
              </a:rPr>
              <a:t>getNombreClub</a:t>
            </a:r>
            <a:r>
              <a:rPr lang="es-ES" sz="1600" dirty="0">
                <a:solidFill>
                  <a:srgbClr val="000000"/>
                </a:solidFill>
                <a:latin typeface="Consolas" panose="020B0609020204030204" pitchFamily="49" charset="0"/>
              </a:rPr>
              <a:t>() {</a:t>
            </a: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return</a:t>
            </a:r>
            <a:r>
              <a:rPr lang="es-ES" sz="1600" dirty="0">
                <a:solidFill>
                  <a:srgbClr val="000000"/>
                </a:solidFill>
                <a:latin typeface="Consolas" panose="020B0609020204030204" pitchFamily="49" charset="0"/>
              </a:rPr>
              <a:t> </a:t>
            </a:r>
            <a:r>
              <a:rPr lang="es-ES" sz="1600" dirty="0" err="1">
                <a:solidFill>
                  <a:srgbClr val="0000C0"/>
                </a:solidFill>
                <a:latin typeface="Consolas" panose="020B0609020204030204" pitchFamily="49" charset="0"/>
              </a:rPr>
              <a:t>nombreClub</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	}</a:t>
            </a:r>
          </a:p>
          <a:p>
            <a:pPr algn="l"/>
            <a:endParaRPr lang="es-ES" sz="1600" dirty="0">
              <a:latin typeface="Consolas" panose="020B0609020204030204" pitchFamily="49" charset="0"/>
            </a:endParaRP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public</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int</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getPuestoLiga</a:t>
            </a:r>
            <a:r>
              <a:rPr lang="es-ES" sz="1600" dirty="0">
                <a:solidFill>
                  <a:srgbClr val="000000"/>
                </a:solidFill>
                <a:latin typeface="Consolas" panose="020B0609020204030204" pitchFamily="49" charset="0"/>
              </a:rPr>
              <a:t>() {</a:t>
            </a:r>
          </a:p>
          <a:p>
            <a:pPr algn="l"/>
            <a:r>
              <a:rPr lang="es-ES" sz="1600" dirty="0">
                <a:solidFill>
                  <a:srgbClr val="7F0055"/>
                </a:solidFill>
                <a:latin typeface="Consolas" panose="020B0609020204030204" pitchFamily="49" charset="0"/>
              </a:rPr>
              <a:t>	</a:t>
            </a:r>
            <a:r>
              <a:rPr lang="es-ES" sz="1600" dirty="0" err="1">
                <a:solidFill>
                  <a:srgbClr val="7F0055"/>
                </a:solidFill>
                <a:latin typeface="Consolas" panose="020B0609020204030204" pitchFamily="49" charset="0"/>
              </a:rPr>
              <a:t>return</a:t>
            </a:r>
            <a:r>
              <a:rPr lang="es-ES" sz="1600" dirty="0">
                <a:solidFill>
                  <a:srgbClr val="000000"/>
                </a:solidFill>
                <a:latin typeface="Consolas" panose="020B0609020204030204" pitchFamily="49" charset="0"/>
              </a:rPr>
              <a:t> </a:t>
            </a:r>
            <a:r>
              <a:rPr lang="es-ES" sz="1600" dirty="0" err="1">
                <a:solidFill>
                  <a:srgbClr val="0000C0"/>
                </a:solidFill>
                <a:latin typeface="Consolas" panose="020B0609020204030204" pitchFamily="49" charset="0"/>
              </a:rPr>
              <a:t>puestoLiga</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	}</a:t>
            </a:r>
          </a:p>
          <a:p>
            <a:pPr algn="l"/>
            <a:r>
              <a:rPr lang="es-ES" sz="1600" dirty="0">
                <a:solidFill>
                  <a:srgbClr val="000000"/>
                </a:solidFill>
                <a:latin typeface="Consolas" panose="020B0609020204030204" pitchFamily="49" charset="0"/>
              </a:rPr>
              <a:t>}</a:t>
            </a:r>
            <a:endParaRPr lang="es-ES" sz="1600" dirty="0"/>
          </a:p>
        </p:txBody>
      </p:sp>
    </p:spTree>
    <p:extLst>
      <p:ext uri="{BB962C8B-B14F-4D97-AF65-F5344CB8AC3E}">
        <p14:creationId xmlns:p14="http://schemas.microsoft.com/office/powerpoint/2010/main" val="13967458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Enum</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CuadroTexto 5">
            <a:extLst>
              <a:ext uri="{FF2B5EF4-FFF2-40B4-BE49-F238E27FC236}">
                <a16:creationId xmlns:a16="http://schemas.microsoft.com/office/drawing/2014/main" id="{FAB89202-11B8-4FB7-82B6-E8BDCB1A313D}"/>
              </a:ext>
            </a:extLst>
          </p:cNvPr>
          <p:cNvSpPr txBox="1"/>
          <p:nvPr/>
        </p:nvSpPr>
        <p:spPr>
          <a:xfrm>
            <a:off x="427593" y="1126900"/>
            <a:ext cx="8320871" cy="2908425"/>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Como se ve BARÇA, REAL_MADRID, etc. son el nombre del enumerado (u objetos de la clase Equipo) que tendrán como atributos el "</a:t>
            </a:r>
            <a:r>
              <a:rPr lang="es-ES" dirty="0" err="1"/>
              <a:t>nombreClub</a:t>
            </a:r>
            <a:r>
              <a:rPr lang="es-ES" dirty="0"/>
              <a:t>" y "</a:t>
            </a:r>
            <a:r>
              <a:rPr lang="es-ES" dirty="0" err="1"/>
              <a:t>puestoLiga</a:t>
            </a:r>
            <a:r>
              <a:rPr lang="es-ES" dirty="0"/>
              <a:t>". </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Definimos un constructor que es privado (es decir que solo es visible dentro de la clase Equipo) y solo definimos los métodos "</a:t>
            </a:r>
            <a:r>
              <a:rPr lang="es-ES" dirty="0" err="1"/>
              <a:t>get</a:t>
            </a:r>
            <a:r>
              <a:rPr lang="es-ES" dirty="0"/>
              <a:t>". </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Para trabajar con los atributos de estos enumerados se hace de la misma manera que con cualquier otro objeto; se instancia un objeto y se accede a los atributos con los métodos </a:t>
            </a:r>
            <a:r>
              <a:rPr lang="es-ES" dirty="0" err="1"/>
              <a:t>get</a:t>
            </a:r>
            <a:r>
              <a:rPr lang="es-ES" dirty="0"/>
              <a:t>. En el siguiente fragmento de código vamos a ver como trabajar con enumerados que tienen atributos:</a:t>
            </a:r>
            <a:endParaRPr lang="es-ES" sz="1600" dirty="0"/>
          </a:p>
        </p:txBody>
      </p:sp>
      <p:sp>
        <p:nvSpPr>
          <p:cNvPr id="8" name="CuadroTexto 7">
            <a:extLst>
              <a:ext uri="{FF2B5EF4-FFF2-40B4-BE49-F238E27FC236}">
                <a16:creationId xmlns:a16="http://schemas.microsoft.com/office/drawing/2014/main" id="{1DCF7CD2-1593-4D01-9A40-8FE703DEFD70}"/>
              </a:ext>
            </a:extLst>
          </p:cNvPr>
          <p:cNvSpPr txBox="1"/>
          <p:nvPr/>
        </p:nvSpPr>
        <p:spPr>
          <a:xfrm>
            <a:off x="427593" y="4161439"/>
            <a:ext cx="9564488" cy="2308324"/>
          </a:xfrm>
          <a:prstGeom prst="rect">
            <a:avLst/>
          </a:prstGeom>
          <a:noFill/>
        </p:spPr>
        <p:txBody>
          <a:bodyPr wrap="square">
            <a:spAutoFit/>
          </a:bodyPr>
          <a:lstStyle/>
          <a:p>
            <a:pPr algn="l"/>
            <a:r>
              <a:rPr lang="es-ES" sz="1600" dirty="0">
                <a:solidFill>
                  <a:srgbClr val="3F7F5F"/>
                </a:solidFill>
                <a:latin typeface="Consolas" panose="020B0609020204030204" pitchFamily="49" charset="0"/>
              </a:rPr>
              <a:t>// Instanciamos el enumerado</a:t>
            </a:r>
          </a:p>
          <a:p>
            <a:pPr algn="l"/>
            <a:r>
              <a:rPr lang="es-ES" sz="1600" dirty="0">
                <a:solidFill>
                  <a:srgbClr val="000000"/>
                </a:solidFill>
                <a:latin typeface="Consolas" panose="020B0609020204030204" pitchFamily="49" charset="0"/>
              </a:rPr>
              <a:t>Equipo </a:t>
            </a:r>
            <a:r>
              <a:rPr lang="es-ES" sz="1600" dirty="0" err="1">
                <a:solidFill>
                  <a:srgbClr val="6A3E3E"/>
                </a:solidFill>
                <a:latin typeface="Consolas" panose="020B0609020204030204" pitchFamily="49" charset="0"/>
              </a:rPr>
              <a:t>villareal</a:t>
            </a:r>
            <a:r>
              <a:rPr lang="es-ES" sz="1600" dirty="0">
                <a:solidFill>
                  <a:srgbClr val="000000"/>
                </a:solidFill>
                <a:latin typeface="Consolas" panose="020B0609020204030204" pitchFamily="49" charset="0"/>
              </a:rPr>
              <a:t> = </a:t>
            </a:r>
            <a:r>
              <a:rPr lang="es-ES" sz="1600" dirty="0" err="1">
                <a:solidFill>
                  <a:srgbClr val="000000"/>
                </a:solidFill>
                <a:latin typeface="Consolas" panose="020B0609020204030204" pitchFamily="49" charset="0"/>
              </a:rPr>
              <a:t>Equipo.</a:t>
            </a:r>
            <a:r>
              <a:rPr lang="es-ES" sz="1600" i="1" dirty="0" err="1">
                <a:solidFill>
                  <a:srgbClr val="0000C0"/>
                </a:solidFill>
                <a:latin typeface="Consolas" panose="020B0609020204030204" pitchFamily="49" charset="0"/>
              </a:rPr>
              <a:t>VILLAREAL</a:t>
            </a:r>
            <a:r>
              <a:rPr lang="es-ES" sz="1600" i="1" dirty="0">
                <a:solidFill>
                  <a:srgbClr val="000000"/>
                </a:solidFill>
                <a:latin typeface="Consolas" panose="020B0609020204030204" pitchFamily="49" charset="0"/>
              </a:rPr>
              <a:t>;</a:t>
            </a:r>
          </a:p>
          <a:p>
            <a:pPr algn="l"/>
            <a:endParaRPr lang="es-ES" sz="1600" dirty="0">
              <a:latin typeface="Consolas" panose="020B0609020204030204" pitchFamily="49" charset="0"/>
            </a:endParaRPr>
          </a:p>
          <a:p>
            <a:pPr algn="l"/>
            <a:r>
              <a:rPr lang="es-ES" sz="1600" dirty="0">
                <a:solidFill>
                  <a:srgbClr val="3F7F5F"/>
                </a:solidFill>
                <a:latin typeface="Consolas" panose="020B0609020204030204" pitchFamily="49" charset="0"/>
              </a:rPr>
              <a:t>// Devuelve un String con el nombre de la constante</a:t>
            </a:r>
          </a:p>
          <a:p>
            <a:pPr algn="l"/>
            <a:r>
              <a:rPr lang="es-ES" sz="1600" dirty="0" err="1">
                <a:solidFill>
                  <a:srgbClr val="000000"/>
                </a:solidFill>
                <a:latin typeface="Consolas" panose="020B0609020204030204" pitchFamily="49" charset="0"/>
              </a:rPr>
              <a:t>System.</a:t>
            </a:r>
            <a:r>
              <a:rPr lang="es-ES" sz="1600" i="1" dirty="0" err="1">
                <a:solidFill>
                  <a:srgbClr val="0000C0"/>
                </a:solidFill>
                <a:latin typeface="Consolas" panose="020B0609020204030204" pitchFamily="49" charset="0"/>
              </a:rPr>
              <a:t>out</a:t>
            </a:r>
            <a:r>
              <a:rPr lang="es-ES" sz="1600" i="1" dirty="0" err="1">
                <a:solidFill>
                  <a:srgbClr val="000000"/>
                </a:solidFill>
                <a:latin typeface="Consolas" panose="020B0609020204030204" pitchFamily="49" charset="0"/>
              </a:rPr>
              <a:t>.println</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"villareal.name()= "</a:t>
            </a:r>
            <a:r>
              <a:rPr lang="es-ES" sz="1600" i="1" dirty="0">
                <a:solidFill>
                  <a:srgbClr val="000000"/>
                </a:solidFill>
                <a:latin typeface="Consolas" panose="020B0609020204030204" pitchFamily="49" charset="0"/>
              </a:rPr>
              <a:t>+</a:t>
            </a:r>
            <a:r>
              <a:rPr lang="es-ES" sz="1600" i="1" dirty="0">
                <a:solidFill>
                  <a:srgbClr val="6A3E3E"/>
                </a:solidFill>
                <a:latin typeface="Consolas" panose="020B0609020204030204" pitchFamily="49" charset="0"/>
              </a:rPr>
              <a:t>villareal</a:t>
            </a:r>
            <a:r>
              <a:rPr lang="es-ES" sz="1600" i="1" dirty="0">
                <a:solidFill>
                  <a:srgbClr val="000000"/>
                </a:solidFill>
                <a:latin typeface="Consolas" panose="020B0609020204030204" pitchFamily="49" charset="0"/>
              </a:rPr>
              <a:t>.name());</a:t>
            </a:r>
          </a:p>
          <a:p>
            <a:pPr algn="l"/>
            <a:endParaRPr lang="es-ES" sz="1600" dirty="0">
              <a:latin typeface="Consolas" panose="020B0609020204030204" pitchFamily="49" charset="0"/>
            </a:endParaRPr>
          </a:p>
          <a:p>
            <a:pPr algn="l"/>
            <a:r>
              <a:rPr lang="es-ES" sz="1600" dirty="0">
                <a:solidFill>
                  <a:srgbClr val="3F7F5F"/>
                </a:solidFill>
                <a:latin typeface="Consolas" panose="020B0609020204030204" pitchFamily="49" charset="0"/>
              </a:rPr>
              <a:t>// Devuelve el contenido de los atributos</a:t>
            </a:r>
          </a:p>
          <a:p>
            <a:pPr algn="l"/>
            <a:r>
              <a:rPr lang="es-ES" sz="1600" dirty="0" err="1">
                <a:solidFill>
                  <a:srgbClr val="000000"/>
                </a:solidFill>
                <a:latin typeface="Consolas" panose="020B0609020204030204" pitchFamily="49" charset="0"/>
              </a:rPr>
              <a:t>System.</a:t>
            </a:r>
            <a:r>
              <a:rPr lang="es-ES" sz="1600" i="1" dirty="0" err="1">
                <a:solidFill>
                  <a:srgbClr val="0000C0"/>
                </a:solidFill>
                <a:latin typeface="Consolas" panose="020B0609020204030204" pitchFamily="49" charset="0"/>
              </a:rPr>
              <a:t>out</a:t>
            </a:r>
            <a:r>
              <a:rPr lang="es-ES" sz="1600" i="1" dirty="0" err="1">
                <a:solidFill>
                  <a:srgbClr val="000000"/>
                </a:solidFill>
                <a:latin typeface="Consolas" panose="020B0609020204030204" pitchFamily="49" charset="0"/>
              </a:rPr>
              <a:t>.println</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a:t>
            </a:r>
            <a:r>
              <a:rPr lang="es-ES" sz="1600" i="1" dirty="0" err="1">
                <a:solidFill>
                  <a:srgbClr val="2A00FF"/>
                </a:solidFill>
                <a:latin typeface="Consolas" panose="020B0609020204030204" pitchFamily="49" charset="0"/>
              </a:rPr>
              <a:t>villareal.getNombreClub</a:t>
            </a:r>
            <a:r>
              <a:rPr lang="es-ES" sz="1600" i="1" dirty="0">
                <a:solidFill>
                  <a:srgbClr val="2A00FF"/>
                </a:solidFill>
                <a:latin typeface="Consolas" panose="020B0609020204030204" pitchFamily="49" charset="0"/>
              </a:rPr>
              <a:t>()= "</a:t>
            </a:r>
            <a:r>
              <a:rPr lang="es-ES" sz="1600" i="1" dirty="0">
                <a:solidFill>
                  <a:srgbClr val="000000"/>
                </a:solidFill>
                <a:latin typeface="Consolas" panose="020B0609020204030204" pitchFamily="49" charset="0"/>
              </a:rPr>
              <a:t>+</a:t>
            </a:r>
            <a:r>
              <a:rPr lang="es-ES" sz="1600" i="1" dirty="0" err="1">
                <a:solidFill>
                  <a:srgbClr val="6A3E3E"/>
                </a:solidFill>
                <a:latin typeface="Consolas" panose="020B0609020204030204" pitchFamily="49" charset="0"/>
              </a:rPr>
              <a:t>villareal</a:t>
            </a:r>
            <a:r>
              <a:rPr lang="es-ES" sz="1600" i="1" dirty="0" err="1">
                <a:solidFill>
                  <a:srgbClr val="000000"/>
                </a:solidFill>
                <a:latin typeface="Consolas" panose="020B0609020204030204" pitchFamily="49" charset="0"/>
              </a:rPr>
              <a:t>.getNombreClub</a:t>
            </a:r>
            <a:r>
              <a:rPr lang="es-ES" sz="1600" i="1" dirty="0">
                <a:solidFill>
                  <a:srgbClr val="000000"/>
                </a:solidFill>
                <a:latin typeface="Consolas" panose="020B0609020204030204" pitchFamily="49" charset="0"/>
              </a:rPr>
              <a:t>());</a:t>
            </a:r>
          </a:p>
          <a:p>
            <a:pPr algn="l"/>
            <a:r>
              <a:rPr lang="es-ES" sz="1600" dirty="0" err="1">
                <a:solidFill>
                  <a:srgbClr val="000000"/>
                </a:solidFill>
                <a:latin typeface="Consolas" panose="020B0609020204030204" pitchFamily="49" charset="0"/>
              </a:rPr>
              <a:t>System.</a:t>
            </a:r>
            <a:r>
              <a:rPr lang="es-ES" sz="1600" i="1" dirty="0" err="1">
                <a:solidFill>
                  <a:srgbClr val="0000C0"/>
                </a:solidFill>
                <a:latin typeface="Consolas" panose="020B0609020204030204" pitchFamily="49" charset="0"/>
              </a:rPr>
              <a:t>out</a:t>
            </a:r>
            <a:r>
              <a:rPr lang="es-ES" sz="1600" i="1" dirty="0" err="1">
                <a:solidFill>
                  <a:srgbClr val="000000"/>
                </a:solidFill>
                <a:latin typeface="Consolas" panose="020B0609020204030204" pitchFamily="49" charset="0"/>
              </a:rPr>
              <a:t>.println</a:t>
            </a:r>
            <a:r>
              <a:rPr lang="es-ES" sz="1600" i="1" dirty="0">
                <a:solidFill>
                  <a:srgbClr val="000000"/>
                </a:solidFill>
                <a:latin typeface="Consolas" panose="020B0609020204030204" pitchFamily="49" charset="0"/>
              </a:rPr>
              <a:t>(</a:t>
            </a:r>
            <a:r>
              <a:rPr lang="es-ES" sz="1600" i="1" dirty="0">
                <a:solidFill>
                  <a:srgbClr val="2A00FF"/>
                </a:solidFill>
                <a:latin typeface="Consolas" panose="020B0609020204030204" pitchFamily="49" charset="0"/>
              </a:rPr>
              <a:t>"</a:t>
            </a:r>
            <a:r>
              <a:rPr lang="es-ES" sz="1600" i="1" dirty="0" err="1">
                <a:solidFill>
                  <a:srgbClr val="2A00FF"/>
                </a:solidFill>
                <a:latin typeface="Consolas" panose="020B0609020204030204" pitchFamily="49" charset="0"/>
              </a:rPr>
              <a:t>villareal.getPuestoLiga</a:t>
            </a:r>
            <a:r>
              <a:rPr lang="es-ES" sz="1600" i="1" dirty="0">
                <a:solidFill>
                  <a:srgbClr val="2A00FF"/>
                </a:solidFill>
                <a:latin typeface="Consolas" panose="020B0609020204030204" pitchFamily="49" charset="0"/>
              </a:rPr>
              <a:t>()= "</a:t>
            </a:r>
            <a:r>
              <a:rPr lang="es-ES" sz="1600" i="1" dirty="0">
                <a:solidFill>
                  <a:srgbClr val="000000"/>
                </a:solidFill>
                <a:latin typeface="Consolas" panose="020B0609020204030204" pitchFamily="49" charset="0"/>
              </a:rPr>
              <a:t>+</a:t>
            </a:r>
            <a:r>
              <a:rPr lang="es-ES" sz="1600" i="1" dirty="0" err="1">
                <a:solidFill>
                  <a:srgbClr val="6A3E3E"/>
                </a:solidFill>
                <a:latin typeface="Consolas" panose="020B0609020204030204" pitchFamily="49" charset="0"/>
              </a:rPr>
              <a:t>villareal</a:t>
            </a:r>
            <a:r>
              <a:rPr lang="es-ES" sz="1600" i="1" dirty="0" err="1">
                <a:solidFill>
                  <a:srgbClr val="000000"/>
                </a:solidFill>
                <a:latin typeface="Consolas" panose="020B0609020204030204" pitchFamily="49" charset="0"/>
              </a:rPr>
              <a:t>.getPuestoLiga</a:t>
            </a:r>
            <a:r>
              <a:rPr lang="es-ES" sz="1600" i="1" dirty="0">
                <a:solidFill>
                  <a:srgbClr val="000000"/>
                </a:solidFill>
                <a:latin typeface="Consolas" panose="020B0609020204030204" pitchFamily="49" charset="0"/>
              </a:rPr>
              <a:t>());</a:t>
            </a:r>
            <a:endParaRPr lang="es-ES" sz="1600" dirty="0"/>
          </a:p>
        </p:txBody>
      </p:sp>
    </p:spTree>
    <p:extLst>
      <p:ext uri="{BB962C8B-B14F-4D97-AF65-F5344CB8AC3E}">
        <p14:creationId xmlns:p14="http://schemas.microsoft.com/office/powerpoint/2010/main" val="20009629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Enum</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CuadroTexto 5">
            <a:extLst>
              <a:ext uri="{FF2B5EF4-FFF2-40B4-BE49-F238E27FC236}">
                <a16:creationId xmlns:a16="http://schemas.microsoft.com/office/drawing/2014/main" id="{FAB89202-11B8-4FB7-82B6-E8BDCB1A313D}"/>
              </a:ext>
            </a:extLst>
          </p:cNvPr>
          <p:cNvSpPr txBox="1"/>
          <p:nvPr/>
        </p:nvSpPr>
        <p:spPr>
          <a:xfrm>
            <a:off x="4047968" y="934962"/>
            <a:ext cx="4988527" cy="1653273"/>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clase Futbolista, representa los jugadores de la selección española de fútbol. Atributos nombre, dorsal, demarcación en la que juegan y el club de fútbol al que pertenecen; tal y como vimos en el diagrama inicial.</a:t>
            </a:r>
            <a:endParaRPr lang="es-ES" sz="1600" dirty="0"/>
          </a:p>
        </p:txBody>
      </p:sp>
      <p:sp>
        <p:nvSpPr>
          <p:cNvPr id="7" name="CuadroTexto 6">
            <a:extLst>
              <a:ext uri="{FF2B5EF4-FFF2-40B4-BE49-F238E27FC236}">
                <a16:creationId xmlns:a16="http://schemas.microsoft.com/office/drawing/2014/main" id="{6CFA1CBE-9DC4-4479-AF45-F758BC4CDB06}"/>
              </a:ext>
            </a:extLst>
          </p:cNvPr>
          <p:cNvSpPr txBox="1"/>
          <p:nvPr/>
        </p:nvSpPr>
        <p:spPr>
          <a:xfrm>
            <a:off x="427593" y="1123522"/>
            <a:ext cx="8455256" cy="5755422"/>
          </a:xfrm>
          <a:prstGeom prst="rect">
            <a:avLst/>
          </a:prstGeom>
          <a:noFill/>
        </p:spPr>
        <p:txBody>
          <a:bodyPr wrap="square">
            <a:spAutoFit/>
          </a:bodyPr>
          <a:lstStyle/>
          <a:p>
            <a:pPr algn="l"/>
            <a:r>
              <a:rPr lang="es-ES" sz="1600" dirty="0" err="1">
                <a:solidFill>
                  <a:srgbClr val="7F0055"/>
                </a:solidFill>
                <a:latin typeface="Consolas" panose="020B0609020204030204" pitchFamily="49" charset="0"/>
              </a:rPr>
              <a:t>public</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class</a:t>
            </a:r>
            <a:r>
              <a:rPr lang="es-ES" sz="1600" dirty="0">
                <a:solidFill>
                  <a:srgbClr val="000000"/>
                </a:solidFill>
                <a:latin typeface="Consolas" panose="020B0609020204030204" pitchFamily="49" charset="0"/>
              </a:rPr>
              <a:t> Futbolista {</a:t>
            </a:r>
          </a:p>
          <a:p>
            <a:pPr algn="l"/>
            <a:endParaRPr lang="es-ES" sz="1600" dirty="0">
              <a:latin typeface="Consolas" panose="020B0609020204030204" pitchFamily="49" charset="0"/>
            </a:endParaRPr>
          </a:p>
          <a:p>
            <a:pPr algn="l"/>
            <a:r>
              <a:rPr lang="es-ES" sz="1600"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int</a:t>
            </a:r>
            <a:r>
              <a:rPr lang="es-ES" sz="1600" dirty="0">
                <a:solidFill>
                  <a:srgbClr val="000000"/>
                </a:solidFill>
                <a:latin typeface="Consolas" panose="020B0609020204030204" pitchFamily="49" charset="0"/>
              </a:rPr>
              <a:t> </a:t>
            </a:r>
            <a:r>
              <a:rPr lang="es-ES" sz="1600" dirty="0">
                <a:solidFill>
                  <a:srgbClr val="0000C0"/>
                </a:solidFill>
                <a:latin typeface="Consolas" panose="020B0609020204030204" pitchFamily="49" charset="0"/>
              </a:rPr>
              <a:t>dorsal</a:t>
            </a:r>
            <a:r>
              <a:rPr lang="es-ES" sz="1600" dirty="0">
                <a:solidFill>
                  <a:srgbClr val="000000"/>
                </a:solidFill>
                <a:latin typeface="Consolas" panose="020B0609020204030204" pitchFamily="49" charset="0"/>
              </a:rPr>
              <a:t>;</a:t>
            </a:r>
          </a:p>
          <a:p>
            <a:pPr algn="l"/>
            <a:r>
              <a:rPr lang="es-ES" sz="1600"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String </a:t>
            </a:r>
            <a:r>
              <a:rPr lang="es-ES" sz="1600" dirty="0">
                <a:solidFill>
                  <a:srgbClr val="0000C0"/>
                </a:solidFill>
                <a:latin typeface="Consolas" panose="020B0609020204030204" pitchFamily="49" charset="0"/>
              </a:rPr>
              <a:t>Nombre</a:t>
            </a:r>
            <a:r>
              <a:rPr lang="es-ES" sz="1600" dirty="0">
                <a:solidFill>
                  <a:srgbClr val="000000"/>
                </a:solidFill>
                <a:latin typeface="Consolas" panose="020B0609020204030204" pitchFamily="49" charset="0"/>
              </a:rPr>
              <a:t>;</a:t>
            </a:r>
          </a:p>
          <a:p>
            <a:pPr algn="l"/>
            <a:r>
              <a:rPr lang="es-ES" sz="1600"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Demarcacion </a:t>
            </a:r>
            <a:r>
              <a:rPr lang="es-ES" sz="1600" dirty="0" err="1">
                <a:solidFill>
                  <a:srgbClr val="0000C0"/>
                </a:solidFill>
                <a:latin typeface="Consolas" panose="020B0609020204030204" pitchFamily="49" charset="0"/>
              </a:rPr>
              <a:t>demarcacion</a:t>
            </a:r>
            <a:r>
              <a:rPr lang="es-ES" sz="1600" dirty="0">
                <a:solidFill>
                  <a:srgbClr val="000000"/>
                </a:solidFill>
                <a:latin typeface="Consolas" panose="020B0609020204030204" pitchFamily="49" charset="0"/>
              </a:rPr>
              <a:t>;</a:t>
            </a:r>
          </a:p>
          <a:p>
            <a:pPr algn="l"/>
            <a:r>
              <a:rPr lang="es-ES" sz="1600" dirty="0" err="1">
                <a:solidFill>
                  <a:srgbClr val="7F0055"/>
                </a:solidFill>
                <a:latin typeface="Consolas" panose="020B0609020204030204" pitchFamily="49" charset="0"/>
              </a:rPr>
              <a:t>private</a:t>
            </a:r>
            <a:r>
              <a:rPr lang="es-ES" sz="1600" dirty="0">
                <a:solidFill>
                  <a:srgbClr val="000000"/>
                </a:solidFill>
                <a:latin typeface="Consolas" panose="020B0609020204030204" pitchFamily="49" charset="0"/>
              </a:rPr>
              <a:t> Equipo </a:t>
            </a:r>
            <a:r>
              <a:rPr lang="es-ES" sz="1600" dirty="0" err="1">
                <a:solidFill>
                  <a:srgbClr val="0000C0"/>
                </a:solidFill>
                <a:latin typeface="Consolas" panose="020B0609020204030204" pitchFamily="49" charset="0"/>
              </a:rPr>
              <a:t>equipo</a:t>
            </a:r>
            <a:r>
              <a:rPr lang="es-ES" sz="1600" dirty="0">
                <a:solidFill>
                  <a:srgbClr val="000000"/>
                </a:solidFill>
                <a:latin typeface="Consolas" panose="020B0609020204030204" pitchFamily="49" charset="0"/>
              </a:rPr>
              <a:t>;</a:t>
            </a:r>
          </a:p>
          <a:p>
            <a:pPr algn="l"/>
            <a:endParaRPr lang="es-ES" sz="1600" dirty="0">
              <a:latin typeface="Consolas" panose="020B0609020204030204" pitchFamily="49" charset="0"/>
            </a:endParaRPr>
          </a:p>
          <a:p>
            <a:pPr algn="l"/>
            <a:r>
              <a:rPr lang="es-ES" sz="1600" dirty="0" err="1">
                <a:solidFill>
                  <a:srgbClr val="7F0055"/>
                </a:solidFill>
                <a:latin typeface="Consolas" panose="020B0609020204030204" pitchFamily="49" charset="0"/>
              </a:rPr>
              <a:t>public</a:t>
            </a:r>
            <a:r>
              <a:rPr lang="es-ES" sz="1600" dirty="0">
                <a:solidFill>
                  <a:srgbClr val="000000"/>
                </a:solidFill>
                <a:latin typeface="Consolas" panose="020B0609020204030204" pitchFamily="49" charset="0"/>
              </a:rPr>
              <a:t> Futbolista(String </a:t>
            </a:r>
            <a:r>
              <a:rPr lang="es-ES" sz="1600" dirty="0">
                <a:solidFill>
                  <a:srgbClr val="6A3E3E"/>
                </a:solidFill>
                <a:latin typeface="Consolas" panose="020B0609020204030204" pitchFamily="49" charset="0"/>
              </a:rPr>
              <a:t>nombre</a:t>
            </a:r>
            <a:r>
              <a:rPr lang="es-ES" sz="1600" dirty="0">
                <a:solidFill>
                  <a:srgbClr val="000000"/>
                </a:solidFill>
                <a:latin typeface="Consolas" panose="020B0609020204030204" pitchFamily="49" charset="0"/>
              </a:rPr>
              <a:t>, </a:t>
            </a:r>
            <a:r>
              <a:rPr lang="es-ES" sz="1600" dirty="0" err="1">
                <a:solidFill>
                  <a:srgbClr val="7F0055"/>
                </a:solidFill>
                <a:latin typeface="Consolas" panose="020B0609020204030204" pitchFamily="49" charset="0"/>
              </a:rPr>
              <a:t>int</a:t>
            </a:r>
            <a:r>
              <a:rPr lang="es-ES" sz="1600" dirty="0">
                <a:solidFill>
                  <a:srgbClr val="000000"/>
                </a:solidFill>
                <a:latin typeface="Consolas" panose="020B0609020204030204" pitchFamily="49" charset="0"/>
              </a:rPr>
              <a:t> </a:t>
            </a:r>
            <a:r>
              <a:rPr lang="es-ES" sz="1600" dirty="0">
                <a:solidFill>
                  <a:srgbClr val="6A3E3E"/>
                </a:solidFill>
                <a:latin typeface="Consolas" panose="020B0609020204030204" pitchFamily="49" charset="0"/>
              </a:rPr>
              <a:t>dorsal</a:t>
            </a:r>
            <a:r>
              <a:rPr lang="es-ES" sz="1600" dirty="0">
                <a:solidFill>
                  <a:srgbClr val="000000"/>
                </a:solidFill>
                <a:latin typeface="Consolas" panose="020B0609020204030204" pitchFamily="49" charset="0"/>
              </a:rPr>
              <a:t>, Demarcacion </a:t>
            </a:r>
            <a:r>
              <a:rPr lang="es-ES" sz="1600" dirty="0" err="1">
                <a:solidFill>
                  <a:srgbClr val="6A3E3E"/>
                </a:solidFill>
                <a:latin typeface="Consolas" panose="020B0609020204030204" pitchFamily="49" charset="0"/>
              </a:rPr>
              <a:t>demarcacion</a:t>
            </a:r>
            <a:r>
              <a:rPr lang="es-ES" sz="1600" dirty="0">
                <a:solidFill>
                  <a:srgbClr val="000000"/>
                </a:solidFill>
                <a:latin typeface="Consolas" panose="020B0609020204030204" pitchFamily="49" charset="0"/>
              </a:rPr>
              <a:t>, Equipo </a:t>
            </a:r>
            <a:r>
              <a:rPr lang="es-ES" sz="1600" dirty="0">
                <a:solidFill>
                  <a:srgbClr val="6A3E3E"/>
                </a:solidFill>
                <a:latin typeface="Consolas" panose="020B0609020204030204" pitchFamily="49" charset="0"/>
              </a:rPr>
              <a:t>equipo</a:t>
            </a:r>
            <a:r>
              <a:rPr lang="es-ES" sz="1600" dirty="0">
                <a:solidFill>
                  <a:srgbClr val="000000"/>
                </a:solidFill>
                <a:latin typeface="Consolas" panose="020B0609020204030204" pitchFamily="49" charset="0"/>
              </a:rPr>
              <a:t>) {</a:t>
            </a:r>
          </a:p>
          <a:p>
            <a:pPr lvl="1"/>
            <a:r>
              <a:rPr lang="es-ES" sz="1600" dirty="0" err="1">
                <a:solidFill>
                  <a:srgbClr val="7F0055"/>
                </a:solidFill>
                <a:latin typeface="Consolas" panose="020B0609020204030204" pitchFamily="49" charset="0"/>
              </a:rPr>
              <a:t>this</a:t>
            </a:r>
            <a:r>
              <a:rPr lang="es-ES" sz="1600" dirty="0" err="1">
                <a:solidFill>
                  <a:srgbClr val="000000"/>
                </a:solidFill>
                <a:latin typeface="Consolas" panose="020B0609020204030204" pitchFamily="49" charset="0"/>
              </a:rPr>
              <a:t>.</a:t>
            </a:r>
            <a:r>
              <a:rPr lang="es-ES" sz="1600" dirty="0" err="1">
                <a:solidFill>
                  <a:srgbClr val="0000C0"/>
                </a:solidFill>
                <a:latin typeface="Consolas" panose="020B0609020204030204" pitchFamily="49" charset="0"/>
              </a:rPr>
              <a:t>dorsal</a:t>
            </a:r>
            <a:r>
              <a:rPr lang="es-ES" sz="1600" dirty="0">
                <a:solidFill>
                  <a:srgbClr val="000000"/>
                </a:solidFill>
                <a:latin typeface="Consolas" panose="020B0609020204030204" pitchFamily="49" charset="0"/>
              </a:rPr>
              <a:t> = </a:t>
            </a:r>
            <a:r>
              <a:rPr lang="es-ES" sz="1600" dirty="0">
                <a:solidFill>
                  <a:srgbClr val="6A3E3E"/>
                </a:solidFill>
                <a:latin typeface="Consolas" panose="020B0609020204030204" pitchFamily="49" charset="0"/>
              </a:rPr>
              <a:t>dorsal</a:t>
            </a:r>
            <a:r>
              <a:rPr lang="es-ES" sz="1600" dirty="0">
                <a:solidFill>
                  <a:srgbClr val="000000"/>
                </a:solidFill>
                <a:latin typeface="Consolas" panose="020B0609020204030204" pitchFamily="49" charset="0"/>
              </a:rPr>
              <a:t>;</a:t>
            </a:r>
          </a:p>
          <a:p>
            <a:pPr lvl="1"/>
            <a:r>
              <a:rPr lang="es-ES" sz="1600" dirty="0">
                <a:solidFill>
                  <a:srgbClr val="0000C0"/>
                </a:solidFill>
                <a:latin typeface="Consolas" panose="020B0609020204030204" pitchFamily="49" charset="0"/>
              </a:rPr>
              <a:t>Nombre</a:t>
            </a:r>
            <a:r>
              <a:rPr lang="es-ES" sz="1600" dirty="0">
                <a:solidFill>
                  <a:srgbClr val="000000"/>
                </a:solidFill>
                <a:latin typeface="Consolas" panose="020B0609020204030204" pitchFamily="49" charset="0"/>
              </a:rPr>
              <a:t> = </a:t>
            </a:r>
            <a:r>
              <a:rPr lang="es-ES" sz="1600" dirty="0">
                <a:solidFill>
                  <a:srgbClr val="6A3E3E"/>
                </a:solidFill>
                <a:latin typeface="Consolas" panose="020B0609020204030204" pitchFamily="49" charset="0"/>
              </a:rPr>
              <a:t>nombre</a:t>
            </a:r>
            <a:r>
              <a:rPr lang="es-ES" sz="1600" dirty="0">
                <a:solidFill>
                  <a:srgbClr val="000000"/>
                </a:solidFill>
                <a:latin typeface="Consolas" panose="020B0609020204030204" pitchFamily="49" charset="0"/>
              </a:rPr>
              <a:t>;</a:t>
            </a:r>
          </a:p>
          <a:p>
            <a:pPr lvl="1"/>
            <a:r>
              <a:rPr lang="es-ES" sz="1600" dirty="0" err="1">
                <a:solidFill>
                  <a:srgbClr val="7F0055"/>
                </a:solidFill>
                <a:latin typeface="Consolas" panose="020B0609020204030204" pitchFamily="49" charset="0"/>
              </a:rPr>
              <a:t>this</a:t>
            </a:r>
            <a:r>
              <a:rPr lang="es-ES" sz="1600" dirty="0" err="1">
                <a:solidFill>
                  <a:srgbClr val="000000"/>
                </a:solidFill>
                <a:latin typeface="Consolas" panose="020B0609020204030204" pitchFamily="49" charset="0"/>
              </a:rPr>
              <a:t>.</a:t>
            </a:r>
            <a:r>
              <a:rPr lang="es-ES" sz="1600" dirty="0" err="1">
                <a:solidFill>
                  <a:srgbClr val="0000C0"/>
                </a:solidFill>
                <a:latin typeface="Consolas" panose="020B0609020204030204" pitchFamily="49" charset="0"/>
              </a:rPr>
              <a:t>demarcacion</a:t>
            </a:r>
            <a:r>
              <a:rPr lang="es-ES" sz="1600" dirty="0">
                <a:solidFill>
                  <a:srgbClr val="000000"/>
                </a:solidFill>
                <a:latin typeface="Consolas" panose="020B0609020204030204" pitchFamily="49" charset="0"/>
              </a:rPr>
              <a:t> = </a:t>
            </a:r>
            <a:r>
              <a:rPr lang="es-ES" sz="1600" dirty="0" err="1">
                <a:solidFill>
                  <a:srgbClr val="6A3E3E"/>
                </a:solidFill>
                <a:latin typeface="Consolas" panose="020B0609020204030204" pitchFamily="49" charset="0"/>
              </a:rPr>
              <a:t>demarcacion</a:t>
            </a:r>
            <a:r>
              <a:rPr lang="es-ES" sz="1600" dirty="0">
                <a:solidFill>
                  <a:srgbClr val="000000"/>
                </a:solidFill>
                <a:latin typeface="Consolas" panose="020B0609020204030204" pitchFamily="49" charset="0"/>
              </a:rPr>
              <a:t>;</a:t>
            </a:r>
          </a:p>
          <a:p>
            <a:pPr lvl="1"/>
            <a:r>
              <a:rPr lang="es-ES" sz="1600" dirty="0" err="1">
                <a:solidFill>
                  <a:srgbClr val="7F0055"/>
                </a:solidFill>
                <a:latin typeface="Consolas" panose="020B0609020204030204" pitchFamily="49" charset="0"/>
              </a:rPr>
              <a:t>this</a:t>
            </a:r>
            <a:r>
              <a:rPr lang="es-ES" sz="1600" dirty="0" err="1">
                <a:solidFill>
                  <a:srgbClr val="000000"/>
                </a:solidFill>
                <a:latin typeface="Consolas" panose="020B0609020204030204" pitchFamily="49" charset="0"/>
              </a:rPr>
              <a:t>.</a:t>
            </a:r>
            <a:r>
              <a:rPr lang="es-ES" sz="1600" dirty="0" err="1">
                <a:solidFill>
                  <a:srgbClr val="0000C0"/>
                </a:solidFill>
                <a:latin typeface="Consolas" panose="020B0609020204030204" pitchFamily="49" charset="0"/>
              </a:rPr>
              <a:t>equipo</a:t>
            </a:r>
            <a:r>
              <a:rPr lang="es-ES" sz="1600" dirty="0">
                <a:solidFill>
                  <a:srgbClr val="000000"/>
                </a:solidFill>
                <a:latin typeface="Consolas" panose="020B0609020204030204" pitchFamily="49" charset="0"/>
              </a:rPr>
              <a:t> = </a:t>
            </a:r>
            <a:r>
              <a:rPr lang="es-ES" sz="1600" dirty="0">
                <a:solidFill>
                  <a:srgbClr val="6A3E3E"/>
                </a:solidFill>
                <a:latin typeface="Consolas" panose="020B0609020204030204" pitchFamily="49" charset="0"/>
              </a:rPr>
              <a:t>equipo</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a:t>
            </a:r>
          </a:p>
          <a:p>
            <a:pPr algn="l"/>
            <a:endParaRPr lang="es-ES" sz="1600" dirty="0">
              <a:latin typeface="Consolas" panose="020B0609020204030204" pitchFamily="49" charset="0"/>
            </a:endParaRPr>
          </a:p>
          <a:p>
            <a:pPr algn="l"/>
            <a:r>
              <a:rPr lang="es-ES" sz="1600" dirty="0">
                <a:solidFill>
                  <a:srgbClr val="3F7F5F"/>
                </a:solidFill>
                <a:latin typeface="Consolas" panose="020B0609020204030204" pitchFamily="49" charset="0"/>
              </a:rPr>
              <a:t>// </a:t>
            </a:r>
            <a:r>
              <a:rPr lang="es-ES" sz="1600" u="sng" dirty="0" err="1">
                <a:solidFill>
                  <a:srgbClr val="3F7F5F"/>
                </a:solidFill>
                <a:latin typeface="Consolas" panose="020B0609020204030204" pitchFamily="49" charset="0"/>
              </a:rPr>
              <a:t>Metodos</a:t>
            </a:r>
            <a:r>
              <a:rPr lang="es-ES" sz="1600" u="sng" dirty="0">
                <a:solidFill>
                  <a:srgbClr val="3F7F5F"/>
                </a:solidFill>
                <a:latin typeface="Consolas" panose="020B0609020204030204" pitchFamily="49" charset="0"/>
              </a:rPr>
              <a:t> </a:t>
            </a:r>
            <a:r>
              <a:rPr lang="es-ES" sz="1600" u="sng" dirty="0" err="1">
                <a:solidFill>
                  <a:srgbClr val="3F7F5F"/>
                </a:solidFill>
                <a:latin typeface="Consolas" panose="020B0609020204030204" pitchFamily="49" charset="0"/>
              </a:rPr>
              <a:t>getter</a:t>
            </a:r>
            <a:r>
              <a:rPr lang="es-ES" sz="1600" u="sng" dirty="0">
                <a:solidFill>
                  <a:srgbClr val="3F7F5F"/>
                </a:solidFill>
                <a:latin typeface="Consolas" panose="020B0609020204030204" pitchFamily="49" charset="0"/>
              </a:rPr>
              <a:t> y setter aquí</a:t>
            </a:r>
          </a:p>
          <a:p>
            <a:pPr algn="l"/>
            <a:endParaRPr lang="es-ES" sz="1600" dirty="0">
              <a:latin typeface="Consolas" panose="020B0609020204030204" pitchFamily="49" charset="0"/>
            </a:endParaRPr>
          </a:p>
          <a:p>
            <a:pPr algn="l"/>
            <a:r>
              <a:rPr lang="es-ES" sz="1600" dirty="0">
                <a:solidFill>
                  <a:srgbClr val="646464"/>
                </a:solidFill>
                <a:latin typeface="Consolas" panose="020B0609020204030204" pitchFamily="49" charset="0"/>
              </a:rPr>
              <a:t>@Override</a:t>
            </a:r>
          </a:p>
          <a:p>
            <a:pPr algn="l"/>
            <a:r>
              <a:rPr lang="es-ES" sz="1600" dirty="0" err="1">
                <a:solidFill>
                  <a:srgbClr val="7F0055"/>
                </a:solidFill>
                <a:latin typeface="Consolas" panose="020B0609020204030204" pitchFamily="49" charset="0"/>
              </a:rPr>
              <a:t>public</a:t>
            </a:r>
            <a:r>
              <a:rPr lang="es-ES" sz="1600" dirty="0">
                <a:solidFill>
                  <a:srgbClr val="000000"/>
                </a:solidFill>
                <a:latin typeface="Consolas" panose="020B0609020204030204" pitchFamily="49" charset="0"/>
              </a:rPr>
              <a:t> String toString() {</a:t>
            </a:r>
          </a:p>
          <a:p>
            <a:pPr algn="l"/>
            <a:r>
              <a:rPr lang="en-US" sz="1600" dirty="0">
                <a:solidFill>
                  <a:srgbClr val="7F0055"/>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dorsal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 "</a:t>
            </a:r>
            <a:r>
              <a:rPr lang="en-US" sz="1600" dirty="0">
                <a:solidFill>
                  <a:srgbClr val="000000"/>
                </a:solidFill>
                <a:latin typeface="Consolas" panose="020B0609020204030204" pitchFamily="49" charset="0"/>
              </a:rPr>
              <a:t> + </a:t>
            </a:r>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Nombre</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 "</a:t>
            </a:r>
          </a:p>
          <a:p>
            <a:pPr algn="l"/>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this</a:t>
            </a:r>
            <a:r>
              <a:rPr lang="es-ES" sz="1600" dirty="0">
                <a:solidFill>
                  <a:srgbClr val="000000"/>
                </a:solidFill>
                <a:latin typeface="Consolas" panose="020B0609020204030204" pitchFamily="49" charset="0"/>
              </a:rPr>
              <a:t>.</a:t>
            </a:r>
            <a:r>
              <a:rPr lang="es-ES" sz="1600" dirty="0">
                <a:solidFill>
                  <a:srgbClr val="0000C0"/>
                </a:solidFill>
                <a:latin typeface="Consolas" panose="020B0609020204030204" pitchFamily="49" charset="0"/>
              </a:rPr>
              <a:t>demarcacion</a:t>
            </a:r>
            <a:r>
              <a:rPr lang="es-ES" sz="1600" dirty="0">
                <a:solidFill>
                  <a:srgbClr val="000000"/>
                </a:solidFill>
                <a:latin typeface="Consolas" panose="020B0609020204030204" pitchFamily="49" charset="0"/>
              </a:rPr>
              <a:t>.name() + </a:t>
            </a:r>
            <a:r>
              <a:rPr lang="es-ES" sz="1600" dirty="0">
                <a:solidFill>
                  <a:srgbClr val="2A00FF"/>
                </a:solidFill>
                <a:latin typeface="Consolas" panose="020B0609020204030204" pitchFamily="49" charset="0"/>
              </a:rPr>
              <a:t>" - "</a:t>
            </a:r>
            <a:r>
              <a:rPr lang="es-ES" sz="1600" dirty="0">
                <a:solidFill>
                  <a:srgbClr val="000000"/>
                </a:solidFill>
                <a:latin typeface="Consolas" panose="020B0609020204030204" pitchFamily="49" charset="0"/>
              </a:rPr>
              <a:t> + </a:t>
            </a:r>
            <a:r>
              <a:rPr lang="es-ES" sz="1600" dirty="0" err="1">
                <a:solidFill>
                  <a:srgbClr val="7F0055"/>
                </a:solidFill>
                <a:latin typeface="Consolas" panose="020B0609020204030204" pitchFamily="49" charset="0"/>
              </a:rPr>
              <a:t>this</a:t>
            </a:r>
            <a:r>
              <a:rPr lang="es-ES" sz="1600" dirty="0" err="1">
                <a:solidFill>
                  <a:srgbClr val="000000"/>
                </a:solidFill>
                <a:latin typeface="Consolas" panose="020B0609020204030204" pitchFamily="49" charset="0"/>
              </a:rPr>
              <a:t>.</a:t>
            </a:r>
            <a:r>
              <a:rPr lang="es-ES" sz="1600" dirty="0" err="1">
                <a:solidFill>
                  <a:srgbClr val="0000C0"/>
                </a:solidFill>
                <a:latin typeface="Consolas" panose="020B0609020204030204" pitchFamily="49" charset="0"/>
              </a:rPr>
              <a:t>equipo</a:t>
            </a:r>
            <a:r>
              <a:rPr lang="es-ES" sz="1600" dirty="0" err="1">
                <a:solidFill>
                  <a:srgbClr val="000000"/>
                </a:solidFill>
                <a:latin typeface="Consolas" panose="020B0609020204030204" pitchFamily="49" charset="0"/>
              </a:rPr>
              <a:t>.getNombreClub</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30963537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Enum</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CuadroTexto 6">
            <a:extLst>
              <a:ext uri="{FF2B5EF4-FFF2-40B4-BE49-F238E27FC236}">
                <a16:creationId xmlns:a16="http://schemas.microsoft.com/office/drawing/2014/main" id="{6CFA1CBE-9DC4-4479-AF45-F758BC4CDB06}"/>
              </a:ext>
            </a:extLst>
          </p:cNvPr>
          <p:cNvSpPr txBox="1"/>
          <p:nvPr/>
        </p:nvSpPr>
        <p:spPr>
          <a:xfrm>
            <a:off x="427592" y="1123522"/>
            <a:ext cx="8968943" cy="3600986"/>
          </a:xfrm>
          <a:prstGeom prst="rect">
            <a:avLst/>
          </a:prstGeom>
          <a:noFill/>
        </p:spPr>
        <p:txBody>
          <a:bodyPr wrap="square">
            <a:spAutoFit/>
          </a:bodyPr>
          <a:lstStyle/>
          <a:p>
            <a:pPr algn="l">
              <a:spcAft>
                <a:spcPts val="300"/>
              </a:spcAft>
            </a:pPr>
            <a:r>
              <a:rPr lang="es-ES" sz="1600" dirty="0">
                <a:solidFill>
                  <a:srgbClr val="000000"/>
                </a:solidFill>
                <a:latin typeface="Consolas" panose="020B0609020204030204" pitchFamily="49" charset="0"/>
              </a:rPr>
              <a:t>Futbolista </a:t>
            </a:r>
            <a:r>
              <a:rPr lang="es-ES" sz="1600" dirty="0">
                <a:solidFill>
                  <a:srgbClr val="6A3E3E"/>
                </a:solidFill>
                <a:latin typeface="Consolas" panose="020B0609020204030204" pitchFamily="49" charset="0"/>
              </a:rPr>
              <a:t>casillas</a:t>
            </a:r>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new</a:t>
            </a:r>
            <a:r>
              <a:rPr lang="es-ES" sz="1600" dirty="0">
                <a:solidFill>
                  <a:srgbClr val="000000"/>
                </a:solidFill>
                <a:latin typeface="Consolas" panose="020B0609020204030204" pitchFamily="49" charset="0"/>
              </a:rPr>
              <a:t> Futbolista(</a:t>
            </a:r>
            <a:r>
              <a:rPr lang="es-ES" sz="1600" dirty="0">
                <a:solidFill>
                  <a:srgbClr val="2A00FF"/>
                </a:solidFill>
                <a:latin typeface="Consolas" panose="020B0609020204030204" pitchFamily="49" charset="0"/>
              </a:rPr>
              <a:t>"Casillas"</a:t>
            </a:r>
            <a:r>
              <a:rPr lang="es-ES" sz="1600" dirty="0">
                <a:solidFill>
                  <a:srgbClr val="000000"/>
                </a:solidFill>
                <a:latin typeface="Consolas" panose="020B0609020204030204" pitchFamily="49" charset="0"/>
              </a:rPr>
              <a:t>, 1, 				</a:t>
            </a:r>
            <a:r>
              <a:rPr lang="es-ES" sz="1600" dirty="0" err="1">
                <a:solidFill>
                  <a:srgbClr val="000000"/>
                </a:solidFill>
                <a:latin typeface="Consolas" panose="020B0609020204030204" pitchFamily="49" charset="0"/>
              </a:rPr>
              <a:t>Demarcacion.</a:t>
            </a:r>
            <a:r>
              <a:rPr lang="es-ES" sz="1600" i="1" dirty="0" err="1">
                <a:solidFill>
                  <a:srgbClr val="0000C0"/>
                </a:solidFill>
                <a:latin typeface="Consolas" panose="020B0609020204030204" pitchFamily="49" charset="0"/>
              </a:rPr>
              <a:t>PORTERO</a:t>
            </a:r>
            <a:r>
              <a:rPr lang="es-ES" sz="1600" i="1" dirty="0">
                <a:solidFill>
                  <a:srgbClr val="000000"/>
                </a:solidFill>
                <a:latin typeface="Consolas" panose="020B0609020204030204" pitchFamily="49" charset="0"/>
              </a:rPr>
              <a:t>, </a:t>
            </a:r>
            <a:r>
              <a:rPr lang="es-ES" sz="1600" i="1" dirty="0" err="1">
                <a:solidFill>
                  <a:srgbClr val="000000"/>
                </a:solidFill>
                <a:latin typeface="Consolas" panose="020B0609020204030204" pitchFamily="49" charset="0"/>
              </a:rPr>
              <a:t>Equipo.</a:t>
            </a:r>
            <a:r>
              <a:rPr lang="es-ES" sz="1600" i="1" dirty="0" err="1">
                <a:solidFill>
                  <a:srgbClr val="0000C0"/>
                </a:solidFill>
                <a:latin typeface="Consolas" panose="020B0609020204030204" pitchFamily="49" charset="0"/>
              </a:rPr>
              <a:t>REAL_MADRID</a:t>
            </a:r>
            <a:r>
              <a:rPr lang="es-ES" sz="1600" i="1" dirty="0">
                <a:solidFill>
                  <a:srgbClr val="000000"/>
                </a:solidFill>
                <a:latin typeface="Consolas" panose="020B0609020204030204" pitchFamily="49" charset="0"/>
              </a:rPr>
              <a:t>);</a:t>
            </a:r>
          </a:p>
          <a:p>
            <a:pPr algn="l">
              <a:spcAft>
                <a:spcPts val="300"/>
              </a:spcAft>
            </a:pPr>
            <a:r>
              <a:rPr lang="es-ES" sz="1600" dirty="0">
                <a:solidFill>
                  <a:srgbClr val="000000"/>
                </a:solidFill>
                <a:latin typeface="Consolas" panose="020B0609020204030204" pitchFamily="49" charset="0"/>
              </a:rPr>
              <a:t>Futbolista </a:t>
            </a:r>
            <a:r>
              <a:rPr lang="es-ES" sz="1600" dirty="0" err="1">
                <a:solidFill>
                  <a:srgbClr val="6A3E3E"/>
                </a:solidFill>
                <a:latin typeface="Consolas" panose="020B0609020204030204" pitchFamily="49" charset="0"/>
              </a:rPr>
              <a:t>capdevila</a:t>
            </a:r>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new</a:t>
            </a:r>
            <a:r>
              <a:rPr lang="es-ES" sz="1600" dirty="0">
                <a:solidFill>
                  <a:srgbClr val="000000"/>
                </a:solidFill>
                <a:latin typeface="Consolas" panose="020B0609020204030204" pitchFamily="49" charset="0"/>
              </a:rPr>
              <a:t> Futbolista(</a:t>
            </a:r>
            <a:r>
              <a:rPr lang="es-ES" sz="1600" dirty="0">
                <a:solidFill>
                  <a:srgbClr val="2A00FF"/>
                </a:solidFill>
                <a:latin typeface="Consolas" panose="020B0609020204030204" pitchFamily="49" charset="0"/>
              </a:rPr>
              <a:t>"Capdevila"</a:t>
            </a:r>
            <a:r>
              <a:rPr lang="es-ES" sz="1600" dirty="0">
                <a:solidFill>
                  <a:srgbClr val="000000"/>
                </a:solidFill>
                <a:latin typeface="Consolas" panose="020B0609020204030204" pitchFamily="49" charset="0"/>
              </a:rPr>
              <a:t>, 11, 				</a:t>
            </a:r>
            <a:r>
              <a:rPr lang="es-ES" sz="1600" dirty="0" err="1">
                <a:solidFill>
                  <a:srgbClr val="000000"/>
                </a:solidFill>
                <a:latin typeface="Consolas" panose="020B0609020204030204" pitchFamily="49" charset="0"/>
              </a:rPr>
              <a:t>Demarcacion.</a:t>
            </a:r>
            <a:r>
              <a:rPr lang="es-ES" sz="1600" i="1" dirty="0" err="1">
                <a:solidFill>
                  <a:srgbClr val="0000C0"/>
                </a:solidFill>
                <a:latin typeface="Consolas" panose="020B0609020204030204" pitchFamily="49" charset="0"/>
              </a:rPr>
              <a:t>DEFENSA</a:t>
            </a:r>
            <a:r>
              <a:rPr lang="es-ES" sz="1600" i="1" dirty="0">
                <a:solidFill>
                  <a:srgbClr val="000000"/>
                </a:solidFill>
                <a:latin typeface="Consolas" panose="020B0609020204030204" pitchFamily="49" charset="0"/>
              </a:rPr>
              <a:t>, </a:t>
            </a:r>
            <a:r>
              <a:rPr lang="es-ES" sz="1600" i="1" dirty="0" err="1">
                <a:solidFill>
                  <a:srgbClr val="000000"/>
                </a:solidFill>
                <a:latin typeface="Consolas" panose="020B0609020204030204" pitchFamily="49" charset="0"/>
              </a:rPr>
              <a:t>Equipo.</a:t>
            </a:r>
            <a:r>
              <a:rPr lang="es-ES" sz="1600" i="1" dirty="0" err="1">
                <a:solidFill>
                  <a:srgbClr val="0000C0"/>
                </a:solidFill>
                <a:latin typeface="Consolas" panose="020B0609020204030204" pitchFamily="49" charset="0"/>
              </a:rPr>
              <a:t>VILLAREAL</a:t>
            </a:r>
            <a:r>
              <a:rPr lang="es-ES" sz="1600" i="1" dirty="0">
                <a:solidFill>
                  <a:srgbClr val="000000"/>
                </a:solidFill>
                <a:latin typeface="Consolas" panose="020B0609020204030204" pitchFamily="49" charset="0"/>
              </a:rPr>
              <a:t>);</a:t>
            </a:r>
          </a:p>
          <a:p>
            <a:pPr algn="l">
              <a:spcAft>
                <a:spcPts val="300"/>
              </a:spcAft>
            </a:pPr>
            <a:r>
              <a:rPr lang="es-ES" sz="1600" dirty="0">
                <a:solidFill>
                  <a:srgbClr val="000000"/>
                </a:solidFill>
                <a:latin typeface="Consolas" panose="020B0609020204030204" pitchFamily="49" charset="0"/>
              </a:rPr>
              <a:t>Futbolista </a:t>
            </a:r>
            <a:r>
              <a:rPr lang="es-ES" sz="1600" dirty="0">
                <a:solidFill>
                  <a:srgbClr val="6A3E3E"/>
                </a:solidFill>
                <a:latin typeface="Consolas" panose="020B0609020204030204" pitchFamily="49" charset="0"/>
              </a:rPr>
              <a:t>iniesta</a:t>
            </a:r>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new</a:t>
            </a:r>
            <a:r>
              <a:rPr lang="es-ES" sz="1600" dirty="0">
                <a:solidFill>
                  <a:srgbClr val="000000"/>
                </a:solidFill>
                <a:latin typeface="Consolas" panose="020B0609020204030204" pitchFamily="49" charset="0"/>
              </a:rPr>
              <a:t> Futbolista(</a:t>
            </a:r>
            <a:r>
              <a:rPr lang="es-ES" sz="1600" dirty="0">
                <a:solidFill>
                  <a:srgbClr val="2A00FF"/>
                </a:solidFill>
                <a:latin typeface="Consolas" panose="020B0609020204030204" pitchFamily="49" charset="0"/>
              </a:rPr>
              <a:t>"Iniesta"</a:t>
            </a:r>
            <a:r>
              <a:rPr lang="es-ES" sz="1600" dirty="0">
                <a:solidFill>
                  <a:srgbClr val="000000"/>
                </a:solidFill>
                <a:latin typeface="Consolas" panose="020B0609020204030204" pitchFamily="49" charset="0"/>
              </a:rPr>
              <a:t>, 6, 					</a:t>
            </a:r>
            <a:r>
              <a:rPr lang="es-ES" sz="1600" dirty="0" err="1">
                <a:solidFill>
                  <a:srgbClr val="000000"/>
                </a:solidFill>
                <a:latin typeface="Consolas" panose="020B0609020204030204" pitchFamily="49" charset="0"/>
              </a:rPr>
              <a:t>Demarcacion.</a:t>
            </a:r>
            <a:r>
              <a:rPr lang="es-ES" sz="1600" i="1" dirty="0" err="1">
                <a:solidFill>
                  <a:srgbClr val="0000C0"/>
                </a:solidFill>
                <a:latin typeface="Consolas" panose="020B0609020204030204" pitchFamily="49" charset="0"/>
              </a:rPr>
              <a:t>CENTROCAMPISTA</a:t>
            </a:r>
            <a:r>
              <a:rPr lang="es-ES" sz="1600" i="1" dirty="0">
                <a:solidFill>
                  <a:srgbClr val="000000"/>
                </a:solidFill>
                <a:latin typeface="Consolas" panose="020B0609020204030204" pitchFamily="49" charset="0"/>
              </a:rPr>
              <a:t>, </a:t>
            </a:r>
            <a:r>
              <a:rPr lang="es-ES" sz="1600" i="1" dirty="0" err="1">
                <a:solidFill>
                  <a:srgbClr val="000000"/>
                </a:solidFill>
                <a:latin typeface="Consolas" panose="020B0609020204030204" pitchFamily="49" charset="0"/>
              </a:rPr>
              <a:t>Equipo.</a:t>
            </a:r>
            <a:r>
              <a:rPr lang="es-ES" sz="1600" i="1" dirty="0" err="1">
                <a:solidFill>
                  <a:srgbClr val="0000C0"/>
                </a:solidFill>
                <a:latin typeface="Consolas" panose="020B0609020204030204" pitchFamily="49" charset="0"/>
              </a:rPr>
              <a:t>BARÇA</a:t>
            </a:r>
            <a:r>
              <a:rPr lang="es-ES" sz="1600" i="1" dirty="0">
                <a:solidFill>
                  <a:srgbClr val="000000"/>
                </a:solidFill>
                <a:latin typeface="Consolas" panose="020B0609020204030204" pitchFamily="49" charset="0"/>
              </a:rPr>
              <a:t>);</a:t>
            </a:r>
          </a:p>
          <a:p>
            <a:pPr algn="l">
              <a:spcAft>
                <a:spcPts val="300"/>
              </a:spcAft>
            </a:pPr>
            <a:r>
              <a:rPr lang="es-ES" sz="1600" dirty="0">
                <a:solidFill>
                  <a:srgbClr val="000000"/>
                </a:solidFill>
                <a:latin typeface="Consolas" panose="020B0609020204030204" pitchFamily="49" charset="0"/>
              </a:rPr>
              <a:t>Futbolista </a:t>
            </a:r>
            <a:r>
              <a:rPr lang="es-ES" sz="1600" dirty="0">
                <a:solidFill>
                  <a:srgbClr val="6A3E3E"/>
                </a:solidFill>
                <a:latin typeface="Consolas" panose="020B0609020204030204" pitchFamily="49" charset="0"/>
              </a:rPr>
              <a:t>navas</a:t>
            </a:r>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new</a:t>
            </a:r>
            <a:r>
              <a:rPr lang="es-ES" sz="1600" dirty="0">
                <a:solidFill>
                  <a:srgbClr val="000000"/>
                </a:solidFill>
                <a:latin typeface="Consolas" panose="020B0609020204030204" pitchFamily="49" charset="0"/>
              </a:rPr>
              <a:t> Futbolista(</a:t>
            </a:r>
            <a:r>
              <a:rPr lang="es-ES" sz="1600" dirty="0">
                <a:solidFill>
                  <a:srgbClr val="2A00FF"/>
                </a:solidFill>
                <a:latin typeface="Consolas" panose="020B0609020204030204" pitchFamily="49" charset="0"/>
              </a:rPr>
              <a:t>"Navas"</a:t>
            </a:r>
            <a:r>
              <a:rPr lang="es-ES" sz="1600" dirty="0">
                <a:solidFill>
                  <a:srgbClr val="000000"/>
                </a:solidFill>
                <a:latin typeface="Consolas" panose="020B0609020204030204" pitchFamily="49" charset="0"/>
              </a:rPr>
              <a:t>, 22, </a:t>
            </a:r>
            <a:r>
              <a:rPr lang="es-ES" sz="1600" dirty="0" err="1">
                <a:solidFill>
                  <a:srgbClr val="000000"/>
                </a:solidFill>
                <a:latin typeface="Consolas" panose="020B0609020204030204" pitchFamily="49" charset="0"/>
              </a:rPr>
              <a:t>Demarcacion.</a:t>
            </a:r>
            <a:r>
              <a:rPr lang="es-ES" sz="1600" i="1" dirty="0" err="1">
                <a:solidFill>
                  <a:srgbClr val="0000C0"/>
                </a:solidFill>
                <a:latin typeface="Consolas" panose="020B0609020204030204" pitchFamily="49" charset="0"/>
              </a:rPr>
              <a:t>DELANTERO</a:t>
            </a:r>
            <a:r>
              <a:rPr lang="es-ES" sz="1600" i="1" dirty="0">
                <a:solidFill>
                  <a:srgbClr val="000000"/>
                </a:solidFill>
                <a:latin typeface="Consolas" panose="020B0609020204030204" pitchFamily="49" charset="0"/>
              </a:rPr>
              <a:t>, 		</a:t>
            </a:r>
            <a:r>
              <a:rPr lang="es-ES" sz="1600" i="1" dirty="0" err="1">
                <a:solidFill>
                  <a:srgbClr val="000000"/>
                </a:solidFill>
                <a:latin typeface="Consolas" panose="020B0609020204030204" pitchFamily="49" charset="0"/>
              </a:rPr>
              <a:t>Equipo.</a:t>
            </a:r>
            <a:r>
              <a:rPr lang="es-ES" sz="1600" i="1" dirty="0" err="1">
                <a:solidFill>
                  <a:srgbClr val="0000C0"/>
                </a:solidFill>
                <a:latin typeface="Consolas" panose="020B0609020204030204" pitchFamily="49" charset="0"/>
              </a:rPr>
              <a:t>SEVILLA</a:t>
            </a:r>
            <a:r>
              <a:rPr lang="es-ES" sz="1600" i="1" dirty="0">
                <a:solidFill>
                  <a:srgbClr val="000000"/>
                </a:solidFill>
                <a:latin typeface="Consolas" panose="020B0609020204030204" pitchFamily="49" charset="0"/>
              </a:rPr>
              <a:t>);</a:t>
            </a:r>
          </a:p>
          <a:p>
            <a:pPr algn="l">
              <a:spcAft>
                <a:spcPts val="300"/>
              </a:spcAft>
            </a:pPr>
            <a:endParaRPr lang="es-ES" sz="1600" dirty="0">
              <a:latin typeface="Consolas" panose="020B0609020204030204" pitchFamily="49" charset="0"/>
            </a:endParaRPr>
          </a:p>
          <a:p>
            <a:pPr algn="l">
              <a:spcAft>
                <a:spcPts val="300"/>
              </a:spcAft>
            </a:pPr>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err="1">
                <a:solidFill>
                  <a:srgbClr val="6A3E3E"/>
                </a:solidFill>
                <a:latin typeface="Consolas" panose="020B0609020204030204" pitchFamily="49" charset="0"/>
              </a:rPr>
              <a:t>casillas</a:t>
            </a:r>
            <a:r>
              <a:rPr lang="en-US" sz="1600" i="1" dirty="0" err="1">
                <a:solidFill>
                  <a:srgbClr val="000000"/>
                </a:solidFill>
                <a:latin typeface="Consolas" panose="020B0609020204030204" pitchFamily="49" charset="0"/>
              </a:rPr>
              <a:t>.toString</a:t>
            </a:r>
            <a:r>
              <a:rPr lang="en-US" sz="1600" i="1" dirty="0">
                <a:solidFill>
                  <a:srgbClr val="000000"/>
                </a:solidFill>
                <a:latin typeface="Consolas" panose="020B0609020204030204" pitchFamily="49" charset="0"/>
              </a:rPr>
              <a:t>());</a:t>
            </a:r>
          </a:p>
          <a:p>
            <a:pPr algn="l">
              <a:spcAft>
                <a:spcPts val="300"/>
              </a:spcAft>
            </a:pPr>
            <a:r>
              <a:rPr lang="es-ES" sz="1600" dirty="0" err="1">
                <a:solidFill>
                  <a:srgbClr val="000000"/>
                </a:solidFill>
                <a:latin typeface="Consolas" panose="020B0609020204030204" pitchFamily="49" charset="0"/>
              </a:rPr>
              <a:t>System.</a:t>
            </a:r>
            <a:r>
              <a:rPr lang="es-ES" sz="1600" i="1" dirty="0" err="1">
                <a:solidFill>
                  <a:srgbClr val="0000C0"/>
                </a:solidFill>
                <a:latin typeface="Consolas" panose="020B0609020204030204" pitchFamily="49" charset="0"/>
              </a:rPr>
              <a:t>out</a:t>
            </a:r>
            <a:r>
              <a:rPr lang="es-ES" sz="1600" i="1" dirty="0" err="1">
                <a:solidFill>
                  <a:srgbClr val="000000"/>
                </a:solidFill>
                <a:latin typeface="Consolas" panose="020B0609020204030204" pitchFamily="49" charset="0"/>
              </a:rPr>
              <a:t>.println</a:t>
            </a:r>
            <a:r>
              <a:rPr lang="es-ES" sz="1600" i="1" dirty="0">
                <a:solidFill>
                  <a:srgbClr val="000000"/>
                </a:solidFill>
                <a:latin typeface="Consolas" panose="020B0609020204030204" pitchFamily="49" charset="0"/>
              </a:rPr>
              <a:t>(</a:t>
            </a:r>
            <a:r>
              <a:rPr lang="es-ES" sz="1600" i="1" dirty="0" err="1">
                <a:solidFill>
                  <a:srgbClr val="6A3E3E"/>
                </a:solidFill>
                <a:latin typeface="Consolas" panose="020B0609020204030204" pitchFamily="49" charset="0"/>
              </a:rPr>
              <a:t>capdevila</a:t>
            </a:r>
            <a:r>
              <a:rPr lang="es-ES" sz="1600" i="1" dirty="0" err="1">
                <a:solidFill>
                  <a:srgbClr val="000000"/>
                </a:solidFill>
                <a:latin typeface="Consolas" panose="020B0609020204030204" pitchFamily="49" charset="0"/>
              </a:rPr>
              <a:t>.toString</a:t>
            </a:r>
            <a:r>
              <a:rPr lang="es-ES" sz="1600" i="1" dirty="0">
                <a:solidFill>
                  <a:srgbClr val="000000"/>
                </a:solidFill>
                <a:latin typeface="Consolas" panose="020B0609020204030204" pitchFamily="49" charset="0"/>
              </a:rPr>
              <a:t>());</a:t>
            </a:r>
          </a:p>
          <a:p>
            <a:pPr algn="l">
              <a:spcAft>
                <a:spcPts val="300"/>
              </a:spcAft>
            </a:pPr>
            <a:r>
              <a:rPr lang="es-ES" sz="1600" dirty="0" err="1">
                <a:solidFill>
                  <a:srgbClr val="000000"/>
                </a:solidFill>
                <a:latin typeface="Consolas" panose="020B0609020204030204" pitchFamily="49" charset="0"/>
              </a:rPr>
              <a:t>System.</a:t>
            </a:r>
            <a:r>
              <a:rPr lang="es-ES" sz="1600" i="1" dirty="0" err="1">
                <a:solidFill>
                  <a:srgbClr val="0000C0"/>
                </a:solidFill>
                <a:latin typeface="Consolas" panose="020B0609020204030204" pitchFamily="49" charset="0"/>
              </a:rPr>
              <a:t>out</a:t>
            </a:r>
            <a:r>
              <a:rPr lang="es-ES" sz="1600" i="1" dirty="0" err="1">
                <a:solidFill>
                  <a:srgbClr val="000000"/>
                </a:solidFill>
                <a:latin typeface="Consolas" panose="020B0609020204030204" pitchFamily="49" charset="0"/>
              </a:rPr>
              <a:t>.println</a:t>
            </a:r>
            <a:r>
              <a:rPr lang="es-ES" sz="1600" i="1" dirty="0">
                <a:solidFill>
                  <a:srgbClr val="000000"/>
                </a:solidFill>
                <a:latin typeface="Consolas" panose="020B0609020204030204" pitchFamily="49" charset="0"/>
              </a:rPr>
              <a:t>(</a:t>
            </a:r>
            <a:r>
              <a:rPr lang="es-ES" sz="1600" i="1" dirty="0" err="1">
                <a:solidFill>
                  <a:srgbClr val="6A3E3E"/>
                </a:solidFill>
                <a:latin typeface="Consolas" panose="020B0609020204030204" pitchFamily="49" charset="0"/>
              </a:rPr>
              <a:t>iniesta</a:t>
            </a:r>
            <a:r>
              <a:rPr lang="es-ES" sz="1600" i="1" dirty="0" err="1">
                <a:solidFill>
                  <a:srgbClr val="000000"/>
                </a:solidFill>
                <a:latin typeface="Consolas" panose="020B0609020204030204" pitchFamily="49" charset="0"/>
              </a:rPr>
              <a:t>.toString</a:t>
            </a:r>
            <a:r>
              <a:rPr lang="es-ES" sz="1600" i="1" dirty="0">
                <a:solidFill>
                  <a:srgbClr val="000000"/>
                </a:solidFill>
                <a:latin typeface="Consolas" panose="020B0609020204030204" pitchFamily="49" charset="0"/>
              </a:rPr>
              <a:t>());</a:t>
            </a:r>
          </a:p>
          <a:p>
            <a:pPr algn="l">
              <a:spcAft>
                <a:spcPts val="300"/>
              </a:spcAft>
            </a:pPr>
            <a:r>
              <a:rPr lang="es-ES" sz="1600" dirty="0" err="1">
                <a:solidFill>
                  <a:srgbClr val="000000"/>
                </a:solidFill>
                <a:latin typeface="Consolas" panose="020B0609020204030204" pitchFamily="49" charset="0"/>
              </a:rPr>
              <a:t>System.</a:t>
            </a:r>
            <a:r>
              <a:rPr lang="es-ES" sz="1600" i="1" dirty="0" err="1">
                <a:solidFill>
                  <a:srgbClr val="0000C0"/>
                </a:solidFill>
                <a:latin typeface="Consolas" panose="020B0609020204030204" pitchFamily="49" charset="0"/>
              </a:rPr>
              <a:t>out</a:t>
            </a:r>
            <a:r>
              <a:rPr lang="es-ES" sz="1600" i="1" dirty="0" err="1">
                <a:solidFill>
                  <a:srgbClr val="000000"/>
                </a:solidFill>
                <a:latin typeface="Consolas" panose="020B0609020204030204" pitchFamily="49" charset="0"/>
              </a:rPr>
              <a:t>.println</a:t>
            </a:r>
            <a:r>
              <a:rPr lang="es-ES" sz="1600" i="1" dirty="0">
                <a:solidFill>
                  <a:srgbClr val="000000"/>
                </a:solidFill>
                <a:latin typeface="Consolas" panose="020B0609020204030204" pitchFamily="49" charset="0"/>
              </a:rPr>
              <a:t>(</a:t>
            </a:r>
            <a:r>
              <a:rPr lang="es-ES" sz="1600" i="1" dirty="0" err="1">
                <a:solidFill>
                  <a:srgbClr val="6A3E3E"/>
                </a:solidFill>
                <a:latin typeface="Consolas" panose="020B0609020204030204" pitchFamily="49" charset="0"/>
              </a:rPr>
              <a:t>navas</a:t>
            </a:r>
            <a:r>
              <a:rPr lang="es-ES" sz="1600" i="1" dirty="0" err="1">
                <a:solidFill>
                  <a:srgbClr val="000000"/>
                </a:solidFill>
                <a:latin typeface="Consolas" panose="020B0609020204030204" pitchFamily="49" charset="0"/>
              </a:rPr>
              <a:t>.toString</a:t>
            </a:r>
            <a:r>
              <a:rPr lang="es-ES" sz="1600" i="1" dirty="0">
                <a:solidFill>
                  <a:srgbClr val="000000"/>
                </a:solidFill>
                <a:latin typeface="Consolas" panose="020B0609020204030204" pitchFamily="49" charset="0"/>
              </a:rPr>
              <a:t>());</a:t>
            </a:r>
            <a:endParaRPr lang="es-ES" sz="1600" dirty="0"/>
          </a:p>
        </p:txBody>
      </p:sp>
      <p:sp>
        <p:nvSpPr>
          <p:cNvPr id="8" name="CuadroTexto 7">
            <a:extLst>
              <a:ext uri="{FF2B5EF4-FFF2-40B4-BE49-F238E27FC236}">
                <a16:creationId xmlns:a16="http://schemas.microsoft.com/office/drawing/2014/main" id="{CA360837-4427-4D3E-9C16-7C71F7F65534}"/>
              </a:ext>
            </a:extLst>
          </p:cNvPr>
          <p:cNvSpPr txBox="1"/>
          <p:nvPr/>
        </p:nvSpPr>
        <p:spPr>
          <a:xfrm>
            <a:off x="427592" y="5157192"/>
            <a:ext cx="8464888" cy="1021690"/>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En </a:t>
            </a:r>
            <a:r>
              <a:rPr lang="es-ES" b="1" dirty="0"/>
              <a:t>resumen</a:t>
            </a:r>
            <a:r>
              <a:rPr lang="es-ES" dirty="0"/>
              <a:t>, el concepto fundamental de un enumerado es que son unos objetos (y no </a:t>
            </a:r>
            <a:r>
              <a:rPr lang="es-ES" dirty="0" err="1"/>
              <a:t>Strings</a:t>
            </a:r>
            <a:r>
              <a:rPr lang="es-ES" dirty="0"/>
              <a:t>) definidos en la misma clase con constructor privado y si tiene atributos estos solo tienen que tener métodos "</a:t>
            </a:r>
            <a:r>
              <a:rPr lang="es-ES" dirty="0" err="1"/>
              <a:t>getter</a:t>
            </a:r>
            <a:r>
              <a:rPr lang="es-ES" dirty="0"/>
              <a:t>" para obtener el valor del atributo, </a:t>
            </a:r>
            <a:endParaRPr lang="es-ES" sz="1600" dirty="0"/>
          </a:p>
        </p:txBody>
      </p:sp>
    </p:spTree>
    <p:extLst>
      <p:ext uri="{BB962C8B-B14F-4D97-AF65-F5344CB8AC3E}">
        <p14:creationId xmlns:p14="http://schemas.microsoft.com/office/powerpoint/2010/main" val="20428863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StringBuilder</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CA360837-4427-4D3E-9C16-7C71F7F65534}"/>
              </a:ext>
            </a:extLst>
          </p:cNvPr>
          <p:cNvSpPr txBox="1"/>
          <p:nvPr/>
        </p:nvSpPr>
        <p:spPr>
          <a:xfrm>
            <a:off x="395536" y="1340768"/>
            <a:ext cx="8464888" cy="5385642"/>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clase </a:t>
            </a:r>
            <a:r>
              <a:rPr lang="es-ES" dirty="0">
                <a:hlinkClick r:id="rId3"/>
              </a:rPr>
              <a:t>StringBuilder</a:t>
            </a:r>
            <a:r>
              <a:rPr lang="es-ES" dirty="0"/>
              <a:t> es similar a la clase String ya que sirve para almacenar cadenas de caracteres. </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Al contrario que String su tamaño y contenido pueden modificarse, los objetos de éste tipo son </a:t>
            </a:r>
            <a:r>
              <a:rPr lang="es-ES" b="1" i="1" dirty="0"/>
              <a:t>mutables</a:t>
            </a:r>
            <a:r>
              <a:rPr lang="es-ES" dirty="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Debe crearse usando alguno de sus constructores. No se permite instanciar directamente a una cadena como sí permiten los String.</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Un StringBuilder está </a:t>
            </a:r>
            <a:r>
              <a:rPr lang="es-ES" b="1" i="1" dirty="0"/>
              <a:t>indexado</a:t>
            </a:r>
            <a:r>
              <a:rPr lang="es-ES" dirty="0"/>
              <a:t>. Cada uno de sus caracteres tiene un índice: 0 para el primero, 1 para el segundo, etc.</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Los métodos de StringBuilder </a:t>
            </a:r>
            <a:r>
              <a:rPr lang="es-ES" b="1" i="1" dirty="0"/>
              <a:t>no están sincronizados </a:t>
            </a:r>
            <a:r>
              <a:rPr lang="es-ES" dirty="0"/>
              <a:t>Esto implica que es más eficiente que </a:t>
            </a:r>
            <a:r>
              <a:rPr lang="es-ES" dirty="0" err="1"/>
              <a:t>StringBuffer</a:t>
            </a:r>
            <a:r>
              <a:rPr lang="es-ES" dirty="0"/>
              <a:t> siempre que no se requiera trabajar con múltiples hilos (</a:t>
            </a:r>
            <a:r>
              <a:rPr lang="es-ES" dirty="0" err="1"/>
              <a:t>threads</a:t>
            </a:r>
            <a:r>
              <a:rPr lang="es-ES" dirty="0"/>
              <a:t>), que es lo más habitual.</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StringBuilder es mucho </a:t>
            </a:r>
            <a:r>
              <a:rPr lang="es-ES" b="1" i="1" dirty="0"/>
              <a:t>más eficiente </a:t>
            </a:r>
            <a:r>
              <a:rPr lang="es-ES" dirty="0"/>
              <a:t>que String. Se recomienda sobre todo para trabajar con grandes cadenas y finalmente convertir el resultado a cadena.</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sz="1600" dirty="0"/>
          </a:p>
        </p:txBody>
      </p:sp>
    </p:spTree>
    <p:extLst>
      <p:ext uri="{BB962C8B-B14F-4D97-AF65-F5344CB8AC3E}">
        <p14:creationId xmlns:p14="http://schemas.microsoft.com/office/powerpoint/2010/main" val="25764998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StringBuilder</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CA360837-4427-4D3E-9C16-7C71F7F65534}"/>
              </a:ext>
            </a:extLst>
          </p:cNvPr>
          <p:cNvSpPr txBox="1"/>
          <p:nvPr/>
        </p:nvSpPr>
        <p:spPr>
          <a:xfrm>
            <a:off x="395536" y="1124744"/>
            <a:ext cx="8464888" cy="5572295"/>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1600" dirty="0"/>
              <a:t>Métodos</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t>append</a:t>
            </a:r>
            <a:r>
              <a:rPr lang="es-ES" sz="1600" dirty="0"/>
              <a:t>()  </a:t>
            </a:r>
            <a:r>
              <a:rPr lang="es-ES" sz="1600" dirty="0">
                <a:sym typeface="Wingdings" panose="05000000000000000000" pitchFamily="2" charset="2"/>
              </a:rPr>
              <a:t> añadir String al final del StringBuilder</a:t>
            </a:r>
            <a:endParaRPr lang="es-ES" sz="1600" dirty="0"/>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t>capacity</a:t>
            </a:r>
            <a:r>
              <a:rPr lang="es-ES" sz="1600" dirty="0"/>
              <a:t>()  </a:t>
            </a:r>
            <a:r>
              <a:rPr lang="es-ES" sz="1600" dirty="0">
                <a:sym typeface="Wingdings" panose="05000000000000000000" pitchFamily="2" charset="2"/>
              </a:rPr>
              <a:t> capacidad del StringBuilder</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t>length</a:t>
            </a:r>
            <a:r>
              <a:rPr lang="es-ES" sz="1600" dirty="0"/>
              <a:t>() </a:t>
            </a:r>
            <a:r>
              <a:rPr lang="es-ES" sz="1600" dirty="0">
                <a:sym typeface="Wingdings" panose="05000000000000000000" pitchFamily="2" charset="2"/>
              </a:rPr>
              <a:t> número de caracteres del StringBuilder</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a:t>reverse() </a:t>
            </a:r>
            <a:r>
              <a:rPr lang="es-ES" sz="1600" dirty="0">
                <a:sym typeface="Wingdings" panose="05000000000000000000" pitchFamily="2" charset="2"/>
              </a:rPr>
              <a:t> invierte el orden de los </a:t>
            </a:r>
            <a:r>
              <a:rPr lang="es-ES" sz="1600" dirty="0" err="1">
                <a:sym typeface="Wingdings" panose="05000000000000000000" pitchFamily="2" charset="2"/>
              </a:rPr>
              <a:t>caractres</a:t>
            </a:r>
            <a:endParaRPr lang="es-ES" sz="1600" dirty="0">
              <a:sym typeface="Wingdings" panose="05000000000000000000" pitchFamily="2" charset="2"/>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t>charAt</a:t>
            </a:r>
            <a:r>
              <a:rPr lang="es-ES" sz="1600" dirty="0"/>
              <a:t>(</a:t>
            </a:r>
            <a:r>
              <a:rPr lang="es-ES" sz="1600" dirty="0" err="1"/>
              <a:t>int</a:t>
            </a:r>
            <a:r>
              <a:rPr lang="es-ES" sz="1600" dirty="0"/>
              <a:t> i) </a:t>
            </a:r>
            <a:r>
              <a:rPr lang="es-ES" sz="1600" dirty="0">
                <a:sym typeface="Wingdings" panose="05000000000000000000" pitchFamily="2" charset="2"/>
              </a:rPr>
              <a:t> devuelve el carácter en la posición i</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sym typeface="Wingdings" panose="05000000000000000000" pitchFamily="2" charset="2"/>
              </a:rPr>
              <a:t>setCharAt</a:t>
            </a:r>
            <a:r>
              <a:rPr lang="es-ES" sz="1600" dirty="0">
                <a:sym typeface="Wingdings" panose="05000000000000000000" pitchFamily="2" charset="2"/>
              </a:rPr>
              <a:t>(</a:t>
            </a:r>
            <a:r>
              <a:rPr lang="es-ES" sz="1600" dirty="0" err="1">
                <a:sym typeface="Wingdings" panose="05000000000000000000" pitchFamily="2" charset="2"/>
              </a:rPr>
              <a:t>int</a:t>
            </a:r>
            <a:r>
              <a:rPr lang="es-ES" sz="1600" dirty="0">
                <a:sym typeface="Wingdings" panose="05000000000000000000" pitchFamily="2" charset="2"/>
              </a:rPr>
              <a:t> i, </a:t>
            </a:r>
            <a:r>
              <a:rPr lang="es-ES" sz="1600" dirty="0" err="1">
                <a:sym typeface="Wingdings" panose="05000000000000000000" pitchFamily="2" charset="2"/>
              </a:rPr>
              <a:t>char</a:t>
            </a:r>
            <a:r>
              <a:rPr lang="es-ES" sz="1600" dirty="0">
                <a:sym typeface="Wingdings" panose="05000000000000000000" pitchFamily="2" charset="2"/>
              </a:rPr>
              <a:t> c)  pone c en la posición i del StringBuilder</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sym typeface="Wingdings" panose="05000000000000000000" pitchFamily="2" charset="2"/>
              </a:rPr>
              <a:t>insert</a:t>
            </a:r>
            <a:r>
              <a:rPr lang="es-ES" sz="1600" dirty="0">
                <a:sym typeface="Wingdings" panose="05000000000000000000" pitchFamily="2" charset="2"/>
              </a:rPr>
              <a:t>(</a:t>
            </a:r>
            <a:r>
              <a:rPr lang="es-ES" sz="1600" dirty="0" err="1">
                <a:sym typeface="Wingdings" panose="05000000000000000000" pitchFamily="2" charset="2"/>
              </a:rPr>
              <a:t>int</a:t>
            </a:r>
            <a:r>
              <a:rPr lang="es-ES" sz="1600" dirty="0">
                <a:sym typeface="Wingdings" panose="05000000000000000000" pitchFamily="2" charset="2"/>
              </a:rPr>
              <a:t> </a:t>
            </a:r>
            <a:r>
              <a:rPr lang="es-ES" sz="1600" dirty="0" err="1">
                <a:sym typeface="Wingdings" panose="05000000000000000000" pitchFamily="2" charset="2"/>
              </a:rPr>
              <a:t>index</a:t>
            </a:r>
            <a:r>
              <a:rPr lang="es-ES" sz="1600" dirty="0">
                <a:sym typeface="Wingdings" panose="05000000000000000000" pitchFamily="2" charset="2"/>
              </a:rPr>
              <a:t>, String cadena)  inserta cadena en la posición </a:t>
            </a:r>
            <a:r>
              <a:rPr lang="es-ES" sz="1600" dirty="0" err="1">
                <a:sym typeface="Wingdings" panose="05000000000000000000" pitchFamily="2" charset="2"/>
              </a:rPr>
              <a:t>index</a:t>
            </a:r>
            <a:endParaRPr lang="es-ES" sz="1600" dirty="0">
              <a:sym typeface="Wingdings" panose="05000000000000000000" pitchFamily="2" charset="2"/>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t>delete</a:t>
            </a:r>
            <a:r>
              <a:rPr lang="es-ES" sz="1600" dirty="0"/>
              <a:t>(</a:t>
            </a:r>
            <a:r>
              <a:rPr lang="es-ES" sz="1600" dirty="0" err="1"/>
              <a:t>int</a:t>
            </a:r>
            <a:r>
              <a:rPr lang="es-ES" sz="1600" dirty="0"/>
              <a:t> </a:t>
            </a:r>
            <a:r>
              <a:rPr lang="es-ES" sz="1600" dirty="0" err="1"/>
              <a:t>incio</a:t>
            </a:r>
            <a:r>
              <a:rPr lang="es-ES" sz="1600" dirty="0"/>
              <a:t>, </a:t>
            </a:r>
            <a:r>
              <a:rPr lang="es-ES" sz="1600" dirty="0" err="1"/>
              <a:t>int</a:t>
            </a:r>
            <a:r>
              <a:rPr lang="es-ES" sz="1600" dirty="0"/>
              <a:t> fin) </a:t>
            </a:r>
            <a:r>
              <a:rPr lang="es-ES" sz="1600" dirty="0">
                <a:sym typeface="Wingdings" panose="05000000000000000000" pitchFamily="2" charset="2"/>
              </a:rPr>
              <a:t> borra caracteres entre los dos índices</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a:t>toString() </a:t>
            </a:r>
            <a:r>
              <a:rPr lang="es-ES" sz="1600" dirty="0">
                <a:sym typeface="Wingdings" panose="05000000000000000000" pitchFamily="2" charset="2"/>
              </a:rPr>
              <a:t> pasa el StringBuilder a String</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sym typeface="Wingdings" panose="05000000000000000000" pitchFamily="2" charset="2"/>
              </a:rPr>
              <a:t>Replace</a:t>
            </a:r>
            <a:r>
              <a:rPr lang="es-ES" sz="1600" dirty="0">
                <a:sym typeface="Wingdings" panose="05000000000000000000" pitchFamily="2" charset="2"/>
              </a:rPr>
              <a:t>(</a:t>
            </a:r>
            <a:r>
              <a:rPr lang="es-ES" sz="1600" dirty="0" err="1">
                <a:sym typeface="Wingdings" panose="05000000000000000000" pitchFamily="2" charset="2"/>
              </a:rPr>
              <a:t>int</a:t>
            </a:r>
            <a:r>
              <a:rPr lang="es-ES" sz="1600" dirty="0">
                <a:sym typeface="Wingdings" panose="05000000000000000000" pitchFamily="2" charset="2"/>
              </a:rPr>
              <a:t> </a:t>
            </a:r>
            <a:r>
              <a:rPr lang="es-ES" sz="1600" dirty="0" err="1">
                <a:sym typeface="Wingdings" panose="05000000000000000000" pitchFamily="2" charset="2"/>
              </a:rPr>
              <a:t>incio</a:t>
            </a:r>
            <a:r>
              <a:rPr lang="es-ES" sz="1600" dirty="0">
                <a:sym typeface="Wingdings" panose="05000000000000000000" pitchFamily="2" charset="2"/>
              </a:rPr>
              <a:t>, </a:t>
            </a:r>
            <a:r>
              <a:rPr lang="es-ES" sz="1600" dirty="0" err="1">
                <a:sym typeface="Wingdings" panose="05000000000000000000" pitchFamily="2" charset="2"/>
              </a:rPr>
              <a:t>int</a:t>
            </a:r>
            <a:r>
              <a:rPr lang="es-ES" sz="1600" dirty="0">
                <a:sym typeface="Wingdings" panose="05000000000000000000" pitchFamily="2" charset="2"/>
              </a:rPr>
              <a:t> fin, String </a:t>
            </a:r>
            <a:r>
              <a:rPr lang="es-ES" sz="1600" dirty="0" err="1">
                <a:sym typeface="Wingdings" panose="05000000000000000000" pitchFamily="2" charset="2"/>
              </a:rPr>
              <a:t>str</a:t>
            </a:r>
            <a:r>
              <a:rPr lang="es-ES" sz="1600" dirty="0">
                <a:sym typeface="Wingdings" panose="05000000000000000000" pitchFamily="2" charset="2"/>
              </a:rPr>
              <a:t>)  reemplaza lo que hay entre inicio y fin, por </a:t>
            </a:r>
            <a:r>
              <a:rPr lang="es-ES" sz="1600" dirty="0" err="1">
                <a:sym typeface="Wingdings" panose="05000000000000000000" pitchFamily="2" charset="2"/>
              </a:rPr>
              <a:t>str</a:t>
            </a:r>
            <a:endParaRPr lang="es-ES" sz="1600" dirty="0">
              <a:sym typeface="Wingdings" panose="05000000000000000000" pitchFamily="2" charset="2"/>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sym typeface="Wingdings" panose="05000000000000000000" pitchFamily="2" charset="2"/>
              </a:rPr>
              <a:t>subString</a:t>
            </a:r>
            <a:r>
              <a:rPr lang="es-ES" sz="1600" dirty="0">
                <a:sym typeface="Wingdings" panose="05000000000000000000" pitchFamily="2" charset="2"/>
              </a:rPr>
              <a:t>(</a:t>
            </a:r>
            <a:r>
              <a:rPr lang="es-ES" sz="1600" dirty="0" err="1">
                <a:sym typeface="Wingdings" panose="05000000000000000000" pitchFamily="2" charset="2"/>
              </a:rPr>
              <a:t>int</a:t>
            </a:r>
            <a:r>
              <a:rPr lang="es-ES" sz="1600" dirty="0">
                <a:sym typeface="Wingdings" panose="05000000000000000000" pitchFamily="2" charset="2"/>
              </a:rPr>
              <a:t> inicio, </a:t>
            </a:r>
            <a:r>
              <a:rPr lang="es-ES" sz="1600" dirty="0" err="1">
                <a:sym typeface="Wingdings" panose="05000000000000000000" pitchFamily="2" charset="2"/>
              </a:rPr>
              <a:t>int</a:t>
            </a:r>
            <a:r>
              <a:rPr lang="es-ES" sz="1600" dirty="0">
                <a:sym typeface="Wingdings" panose="05000000000000000000" pitchFamily="2" charset="2"/>
              </a:rPr>
              <a:t> fin)  devuelve cadena con lo que hay entre inicio y fin</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1600" dirty="0" err="1">
                <a:sym typeface="Wingdings" panose="05000000000000000000" pitchFamily="2" charset="2"/>
              </a:rPr>
              <a:t>indexOf</a:t>
            </a:r>
            <a:r>
              <a:rPr lang="es-ES" sz="1600" dirty="0">
                <a:sym typeface="Wingdings" panose="05000000000000000000" pitchFamily="2" charset="2"/>
              </a:rPr>
              <a:t>(String </a:t>
            </a:r>
            <a:r>
              <a:rPr lang="es-ES" sz="1600" dirty="0" err="1">
                <a:sym typeface="Wingdings" panose="05000000000000000000" pitchFamily="2" charset="2"/>
              </a:rPr>
              <a:t>str</a:t>
            </a:r>
            <a:r>
              <a:rPr lang="es-ES" sz="1600" dirty="0">
                <a:sym typeface="Wingdings" panose="05000000000000000000" pitchFamily="2" charset="2"/>
              </a:rPr>
              <a:t>)  encuentra la cadena </a:t>
            </a:r>
            <a:r>
              <a:rPr lang="es-ES" sz="1600" dirty="0" err="1">
                <a:sym typeface="Wingdings" panose="05000000000000000000" pitchFamily="2" charset="2"/>
              </a:rPr>
              <a:t>str</a:t>
            </a:r>
            <a:r>
              <a:rPr lang="es-ES" sz="1600" dirty="0">
                <a:sym typeface="Wingdings" panose="05000000000000000000" pitchFamily="2" charset="2"/>
              </a:rPr>
              <a:t> y devuelve el índice de la primera aparición</a:t>
            </a:r>
            <a:endParaRPr lang="es-ES" sz="1600" dirty="0"/>
          </a:p>
        </p:txBody>
      </p:sp>
    </p:spTree>
    <p:extLst>
      <p:ext uri="{BB962C8B-B14F-4D97-AF65-F5344CB8AC3E}">
        <p14:creationId xmlns:p14="http://schemas.microsoft.com/office/powerpoint/2010/main" val="5579046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539552" y="1391063"/>
            <a:ext cx="8352928" cy="7078861"/>
          </a:xfrm>
          <a:prstGeom prst="rect">
            <a:avLst/>
          </a:prstGeom>
          <a:noFill/>
        </p:spPr>
        <p:txBody>
          <a:bodyPr wrap="square" lIns="91440" tIns="45720" rIns="91440" bIns="45720" rtlCol="0" anchor="t">
            <a:spAutoFit/>
          </a:bodyPr>
          <a:lstStyle/>
          <a:p>
            <a:pPr marL="457200" indent="-457200">
              <a:spcAft>
                <a:spcPts val="600"/>
              </a:spcAft>
              <a:buClr>
                <a:srgbClr val="0000CC"/>
              </a:buClr>
              <a:buFont typeface="+mj-lt"/>
              <a:buAutoNum type="arabicPeriod"/>
            </a:pPr>
            <a:r>
              <a:rPr lang="es-ES" sz="2200" dirty="0" err="1">
                <a:ea typeface="+mn-lt"/>
                <a:cs typeface="+mn-lt"/>
              </a:rPr>
              <a:t>Wrappers</a:t>
            </a:r>
            <a:endParaRPr lang="es-ES" sz="2200">
              <a:ea typeface="+mn-lt"/>
              <a:cs typeface="+mn-lt"/>
            </a:endParaRPr>
          </a:p>
          <a:p>
            <a:pPr marL="457200" indent="-457200">
              <a:spcAft>
                <a:spcPts val="600"/>
              </a:spcAft>
              <a:buClr>
                <a:srgbClr val="0000CC"/>
              </a:buClr>
              <a:buAutoNum type="arabicPeriod"/>
            </a:pPr>
            <a:r>
              <a:rPr lang="es-ES" sz="2200" dirty="0"/>
              <a:t>Fechas: </a:t>
            </a:r>
            <a:endParaRPr lang="es-ES" dirty="0"/>
          </a:p>
          <a:p>
            <a:pPr marL="800100" lvl="1" indent="-342900">
              <a:spcAft>
                <a:spcPts val="600"/>
              </a:spcAft>
              <a:buClr>
                <a:srgbClr val="0000CC"/>
              </a:buClr>
              <a:buFont typeface="Arial" panose="020B0604020202020204" pitchFamily="34" charset="0"/>
              <a:buChar char="•"/>
            </a:pPr>
            <a:r>
              <a:rPr lang="es-ES" sz="2200" dirty="0"/>
              <a:t>LocalTime</a:t>
            </a:r>
          </a:p>
          <a:p>
            <a:pPr marL="800100" lvl="1" indent="-342900">
              <a:spcAft>
                <a:spcPts val="600"/>
              </a:spcAft>
              <a:buClr>
                <a:srgbClr val="0000CC"/>
              </a:buClr>
              <a:buFont typeface="Arial" panose="020B0604020202020204" pitchFamily="34" charset="0"/>
              <a:buChar char="•"/>
            </a:pPr>
            <a:r>
              <a:rPr lang="es-ES" sz="2200" dirty="0"/>
              <a:t>LocalDate</a:t>
            </a:r>
          </a:p>
          <a:p>
            <a:pPr marL="800100" lvl="1" indent="-342900">
              <a:spcAft>
                <a:spcPts val="600"/>
              </a:spcAft>
              <a:buClr>
                <a:srgbClr val="0000CC"/>
              </a:buClr>
              <a:buFont typeface="Arial" panose="020B0604020202020204" pitchFamily="34" charset="0"/>
              <a:buChar char="•"/>
            </a:pPr>
            <a:r>
              <a:rPr lang="es-ES" sz="2200" dirty="0"/>
              <a:t>LocalDateTime </a:t>
            </a:r>
          </a:p>
          <a:p>
            <a:pPr marL="800100" lvl="1" indent="-342900">
              <a:spcAft>
                <a:spcPts val="600"/>
              </a:spcAft>
              <a:buClr>
                <a:srgbClr val="0000CC"/>
              </a:buClr>
              <a:buFont typeface="Arial" panose="020B0604020202020204" pitchFamily="34" charset="0"/>
              <a:buChar char="•"/>
            </a:pPr>
            <a:r>
              <a:rPr lang="es-ES" sz="2200" dirty="0"/>
              <a:t>Instant </a:t>
            </a:r>
          </a:p>
          <a:p>
            <a:pPr marL="800100" lvl="1" indent="-342900">
              <a:spcAft>
                <a:spcPts val="600"/>
              </a:spcAft>
              <a:buClr>
                <a:srgbClr val="0000CC"/>
              </a:buClr>
              <a:buFont typeface="Arial" panose="020B0604020202020204" pitchFamily="34" charset="0"/>
              <a:buChar char="•"/>
            </a:pPr>
            <a:r>
              <a:rPr lang="es-ES" sz="2200" dirty="0"/>
              <a:t>Period</a:t>
            </a:r>
          </a:p>
          <a:p>
            <a:pPr marL="800100" lvl="1" indent="-342900">
              <a:spcAft>
                <a:spcPts val="600"/>
              </a:spcAft>
              <a:buClr>
                <a:srgbClr val="0000CC"/>
              </a:buClr>
              <a:buFont typeface="Arial" panose="020B0604020202020204" pitchFamily="34" charset="0"/>
              <a:buChar char="•"/>
            </a:pPr>
            <a:r>
              <a:rPr lang="es-ES" sz="2200" dirty="0"/>
              <a:t>DateTimeFormatter</a:t>
            </a:r>
          </a:p>
          <a:p>
            <a:pPr marL="457200" indent="-457200">
              <a:spcAft>
                <a:spcPts val="600"/>
              </a:spcAft>
              <a:buClr>
                <a:srgbClr val="0000CC"/>
              </a:buClr>
              <a:buFont typeface="+mj-lt"/>
              <a:buAutoNum type="arabicPeriod"/>
            </a:pPr>
            <a:r>
              <a:rPr lang="es-ES" sz="2200" dirty="0" err="1"/>
              <a:t>Enum</a:t>
            </a:r>
            <a:endParaRPr lang="es-ES" sz="2200" dirty="0" err="1">
              <a:cs typeface="Calibri"/>
            </a:endParaRPr>
          </a:p>
          <a:p>
            <a:pPr marL="457200" indent="-457200">
              <a:spcAft>
                <a:spcPts val="600"/>
              </a:spcAft>
              <a:buClr>
                <a:srgbClr val="0000CC"/>
              </a:buClr>
              <a:buFont typeface="+mj-lt"/>
              <a:buAutoNum type="arabicPeriod"/>
            </a:pPr>
            <a:r>
              <a:rPr lang="es-ES" sz="2200" dirty="0" err="1"/>
              <a:t>StringBuilder</a:t>
            </a:r>
            <a:endParaRPr lang="es-ES" sz="2200" dirty="0" err="1">
              <a:cs typeface="Calibri"/>
            </a:endParaRPr>
          </a:p>
          <a:p>
            <a:pPr marL="457200" indent="-457200">
              <a:spcAft>
                <a:spcPts val="600"/>
              </a:spcAft>
              <a:buClr>
                <a:srgbClr val="0000CC"/>
              </a:buClr>
              <a:buFont typeface="+mj-lt"/>
              <a:buAutoNum type="arabicPeriod"/>
            </a:pPr>
            <a:r>
              <a:rPr lang="es-ES" sz="2200" dirty="0" err="1"/>
              <a:t>StringTokenizer</a:t>
            </a:r>
            <a:endParaRPr lang="es-ES" sz="2200" dirty="0" err="1">
              <a:cs typeface="Calibri"/>
            </a:endParaRPr>
          </a:p>
          <a:p>
            <a:pPr marL="457200" indent="-457200">
              <a:spcAft>
                <a:spcPts val="600"/>
              </a:spcAft>
              <a:buClr>
                <a:srgbClr val="0000CC"/>
              </a:buClr>
              <a:buFont typeface="+mj-lt"/>
              <a:buAutoNum type="arabicPeriod"/>
            </a:pPr>
            <a:r>
              <a:rPr lang="es-ES" sz="2200" dirty="0"/>
              <a:t>Expresiones regulares: Pattern y Matcher</a:t>
            </a:r>
          </a:p>
          <a:p>
            <a:pPr marL="457200" indent="-457200">
              <a:spcAft>
                <a:spcPts val="600"/>
              </a:spcAft>
              <a:buClr>
                <a:srgbClr val="0000CC"/>
              </a:buClr>
              <a:buFont typeface="+mj-lt"/>
              <a:buAutoNum type="arabicPeriod"/>
            </a:pPr>
            <a:r>
              <a:rPr lang="es-ES" sz="2200" dirty="0" err="1"/>
              <a:t>ArrayList</a:t>
            </a:r>
            <a:r>
              <a:rPr lang="es-ES" sz="2200" dirty="0"/>
              <a:t> y Arrays</a:t>
            </a:r>
          </a:p>
          <a:p>
            <a:pPr marL="457200" indent="-457200">
              <a:spcAft>
                <a:spcPts val="600"/>
              </a:spcAft>
              <a:buClr>
                <a:srgbClr val="0000CC"/>
              </a:buClr>
              <a:buFont typeface="+mj-lt"/>
              <a:buAutoNum type="arabicPeriod"/>
            </a:pPr>
            <a:endParaRPr lang="es-ES" sz="2200" dirty="0"/>
          </a:p>
          <a:p>
            <a:pPr marL="457200" indent="-457200">
              <a:spcAft>
                <a:spcPts val="600"/>
              </a:spcAft>
              <a:buClr>
                <a:srgbClr val="0000CC"/>
              </a:buClr>
              <a:buFont typeface="+mj-lt"/>
              <a:buAutoNum type="arabicPeriod"/>
            </a:pPr>
            <a:endParaRPr lang="es-ES" sz="2200" dirty="0"/>
          </a:p>
          <a:p>
            <a:pPr marL="457200" indent="-457200">
              <a:spcAft>
                <a:spcPts val="600"/>
              </a:spcAft>
              <a:buClr>
                <a:srgbClr val="0000CC"/>
              </a:buClr>
              <a:buFont typeface="+mj-lt"/>
              <a:buAutoNum type="arabicPeriod"/>
            </a:pPr>
            <a:endParaRPr lang="es-ES" sz="2200" dirty="0"/>
          </a:p>
          <a:p>
            <a:pPr marL="457200" indent="-457200">
              <a:spcAft>
                <a:spcPts val="600"/>
              </a:spcAft>
              <a:buClr>
                <a:srgbClr val="0000CC"/>
              </a:buClr>
              <a:buFont typeface="+mj-lt"/>
              <a:buAutoNum type="arabicPeriod"/>
            </a:pPr>
            <a:endParaRPr lang="es-ES" sz="2200" dirty="0"/>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Dividir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por patrón: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split</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b="1" i="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CA360837-4427-4D3E-9C16-7C71F7F65534}"/>
              </a:ext>
            </a:extLst>
          </p:cNvPr>
          <p:cNvSpPr txBox="1"/>
          <p:nvPr/>
        </p:nvSpPr>
        <p:spPr>
          <a:xfrm>
            <a:off x="395536" y="1340768"/>
            <a:ext cx="8464888" cy="1927964"/>
          </a:xfrm>
          <a:prstGeom prst="rect">
            <a:avLst/>
          </a:prstGeom>
          <a:noFill/>
        </p:spPr>
        <p:txBody>
          <a:bodyPr wrap="square" lIns="91440" tIns="45720" rIns="91440" bIns="45720" anchor="t">
            <a:spAutoFit/>
          </a:bodyPr>
          <a:lstStyle/>
          <a:p>
            <a:pPr marL="342900" indent="-342900" algn="just">
              <a:lnSpc>
                <a:spcPct val="113999"/>
              </a:lnSpc>
              <a:spcBef>
                <a:spcPts val="600"/>
              </a:spcBef>
              <a:spcAft>
                <a:spcPts val="600"/>
              </a:spcAft>
              <a:buClr>
                <a:schemeClr val="accent6">
                  <a:lumMod val="75000"/>
                </a:schemeClr>
              </a:buClr>
              <a:buSzPct val="120000"/>
              <a:buFont typeface="Wingdings,Sans-Serif" panose="05000000000000000000" pitchFamily="2" charset="2"/>
              <a:buChar char="Ø"/>
            </a:pPr>
            <a:r>
              <a:rPr lang="es-ES" dirty="0">
                <a:ea typeface="+mn-lt"/>
                <a:cs typeface="+mn-lt"/>
              </a:rPr>
              <a:t>El método </a:t>
            </a:r>
            <a:r>
              <a:rPr lang="es-ES" dirty="0" err="1">
                <a:latin typeface="Consolas"/>
              </a:rPr>
              <a:t>split</a:t>
            </a:r>
            <a:r>
              <a:rPr lang="es-ES" dirty="0">
                <a:latin typeface="Consolas"/>
              </a:rPr>
              <a:t>()</a:t>
            </a:r>
            <a:r>
              <a:rPr lang="es-ES" dirty="0">
                <a:ea typeface="+mn-lt"/>
                <a:cs typeface="+mn-lt"/>
              </a:rPr>
              <a:t> en Java se usa para dividir una cadena en un array de </a:t>
            </a:r>
            <a:r>
              <a:rPr lang="es-ES" dirty="0" err="1">
                <a:ea typeface="+mn-lt"/>
                <a:cs typeface="+mn-lt"/>
              </a:rPr>
              <a:t>subcadenas</a:t>
            </a:r>
            <a:r>
              <a:rPr lang="es-ES" dirty="0">
                <a:ea typeface="+mn-lt"/>
                <a:cs typeface="+mn-lt"/>
              </a:rPr>
              <a:t> basándose en un delimitador (expresión regular).</a:t>
            </a:r>
          </a:p>
          <a:p>
            <a:pPr marL="342900" indent="-342900" algn="just">
              <a:lnSpc>
                <a:spcPct val="113999"/>
              </a:lnSpc>
              <a:spcBef>
                <a:spcPts val="600"/>
              </a:spcBef>
              <a:spcAft>
                <a:spcPts val="600"/>
              </a:spcAft>
              <a:buClr>
                <a:srgbClr val="E46C0A"/>
              </a:buClr>
              <a:buSzPct val="120000"/>
              <a:buFont typeface="Wingdings,Sans-Serif" panose="05000000000000000000" pitchFamily="2" charset="2"/>
              <a:buChar char="Ø"/>
            </a:pPr>
            <a:r>
              <a:rPr lang="es-ES" dirty="0"/>
              <a:t>Una forma de hacerlo sería usando el método </a:t>
            </a:r>
            <a:r>
              <a:rPr lang="es-ES" dirty="0" err="1"/>
              <a:t>String.</a:t>
            </a:r>
            <a:r>
              <a:rPr lang="es-ES" b="1" i="1" dirty="0" err="1"/>
              <a:t>split</a:t>
            </a:r>
            <a:r>
              <a:rPr lang="es-ES" dirty="0"/>
              <a:t>(&lt;separador&gt;), que trocea un </a:t>
            </a:r>
            <a:r>
              <a:rPr lang="es-ES" dirty="0" err="1"/>
              <a:t>String</a:t>
            </a:r>
            <a:r>
              <a:rPr lang="es-ES" dirty="0"/>
              <a:t> usando el separador indicado. </a:t>
            </a:r>
            <a:endParaRPr lang="en-US">
              <a:ea typeface="Calibri"/>
              <a:cs typeface="Calibri"/>
            </a:endParaRPr>
          </a:p>
          <a:p>
            <a:pPr marL="1257300" lvl="2" indent="-342900">
              <a:lnSpc>
                <a:spcPct val="113999"/>
              </a:lnSpc>
              <a:spcBef>
                <a:spcPts val="600"/>
              </a:spcBef>
              <a:spcAft>
                <a:spcPts val="600"/>
              </a:spcAft>
              <a:buFont typeface="Wingdings,Sans-Serif" panose="05000000000000000000" pitchFamily="2" charset="2"/>
              <a:buChar char="§"/>
            </a:pPr>
            <a:r>
              <a:rPr lang="es-ES" sz="1600" dirty="0" err="1"/>
              <a:t>String</a:t>
            </a:r>
            <a:r>
              <a:rPr lang="es-ES" sz="1600" dirty="0"/>
              <a:t>[] </a:t>
            </a:r>
            <a:r>
              <a:rPr lang="es-ES" sz="1600" b="1" dirty="0" err="1"/>
              <a:t>split</a:t>
            </a:r>
            <a:r>
              <a:rPr lang="es-ES" sz="1600" dirty="0"/>
              <a:t>(</a:t>
            </a:r>
            <a:r>
              <a:rPr lang="es-ES" sz="1600" dirty="0" err="1"/>
              <a:t>String</a:t>
            </a:r>
            <a:r>
              <a:rPr lang="es-ES" sz="1600" dirty="0"/>
              <a:t> </a:t>
            </a:r>
            <a:r>
              <a:rPr lang="es-ES" sz="1600" dirty="0" err="1"/>
              <a:t>regex</a:t>
            </a:r>
            <a:r>
              <a:rPr lang="es-ES" sz="1600" dirty="0"/>
              <a:t>): devuelve array de </a:t>
            </a:r>
            <a:r>
              <a:rPr lang="es-ES" sz="1600" dirty="0" err="1"/>
              <a:t>String</a:t>
            </a:r>
            <a:r>
              <a:rPr lang="es-ES" sz="1600" dirty="0"/>
              <a:t> con las cadenas divididas.</a:t>
            </a:r>
            <a:endParaRPr lang="en-US" sz="1600" dirty="0">
              <a:ea typeface="Calibri"/>
              <a:cs typeface="Calibri"/>
            </a:endParaRPr>
          </a:p>
        </p:txBody>
      </p:sp>
      <p:pic>
        <p:nvPicPr>
          <p:cNvPr id="2" name="Imagen 1" descr="Interfaz de usuario gráfica, Texto, Aplicación&#10;&#10;El contenido generado por inteligencia artificial puede ser incorrecto.">
            <a:extLst>
              <a:ext uri="{FF2B5EF4-FFF2-40B4-BE49-F238E27FC236}">
                <a16:creationId xmlns:a16="http://schemas.microsoft.com/office/drawing/2014/main" id="{6C6BBEEB-67EB-A5B1-E6D4-D628D3CB9F31}"/>
              </a:ext>
            </a:extLst>
          </p:cNvPr>
          <p:cNvPicPr>
            <a:picLocks noChangeAspect="1"/>
          </p:cNvPicPr>
          <p:nvPr/>
        </p:nvPicPr>
        <p:blipFill>
          <a:blip r:embed="rId3"/>
          <a:stretch>
            <a:fillRect/>
          </a:stretch>
        </p:blipFill>
        <p:spPr>
          <a:xfrm>
            <a:off x="829304" y="3449218"/>
            <a:ext cx="4394260" cy="1656093"/>
          </a:xfrm>
          <a:prstGeom prst="rect">
            <a:avLst/>
          </a:prstGeom>
        </p:spPr>
      </p:pic>
      <p:pic>
        <p:nvPicPr>
          <p:cNvPr id="3" name="Imagen 2" descr="Texto&#10;&#10;El contenido generado por inteligencia artificial puede ser incorrecto.">
            <a:extLst>
              <a:ext uri="{FF2B5EF4-FFF2-40B4-BE49-F238E27FC236}">
                <a16:creationId xmlns:a16="http://schemas.microsoft.com/office/drawing/2014/main" id="{38E40FA4-B845-88D4-0F0E-7432DE177078}"/>
              </a:ext>
            </a:extLst>
          </p:cNvPr>
          <p:cNvPicPr>
            <a:picLocks noChangeAspect="1"/>
          </p:cNvPicPr>
          <p:nvPr/>
        </p:nvPicPr>
        <p:blipFill>
          <a:blip r:embed="rId4"/>
          <a:stretch>
            <a:fillRect/>
          </a:stretch>
        </p:blipFill>
        <p:spPr>
          <a:xfrm>
            <a:off x="2815626" y="5236504"/>
            <a:ext cx="5928145" cy="1517710"/>
          </a:xfrm>
          <a:prstGeom prst="rect">
            <a:avLst/>
          </a:prstGeom>
        </p:spPr>
      </p:pic>
    </p:spTree>
    <p:extLst>
      <p:ext uri="{BB962C8B-B14F-4D97-AF65-F5344CB8AC3E}">
        <p14:creationId xmlns:p14="http://schemas.microsoft.com/office/powerpoint/2010/main" val="6359425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30C7-1A2D-765C-AE19-7565CD433DA8}"/>
            </a:ext>
          </a:extLst>
        </p:cNvPr>
        <p:cNvGrpSpPr/>
        <p:nvPr/>
      </p:nvGrpSpPr>
      <p:grpSpPr>
        <a:xfrm>
          <a:off x="0" y="0"/>
          <a:ext cx="0" cy="0"/>
          <a:chOff x="0" y="0"/>
          <a:chExt cx="0" cy="0"/>
        </a:xfrm>
      </p:grpSpPr>
      <p:sp>
        <p:nvSpPr>
          <p:cNvPr id="4" name="1 Título">
            <a:extLst>
              <a:ext uri="{FF2B5EF4-FFF2-40B4-BE49-F238E27FC236}">
                <a16:creationId xmlns:a16="http://schemas.microsoft.com/office/drawing/2014/main" id="{8F83E1F4-25D2-1D72-FBB3-104177F6E4B1}"/>
              </a:ext>
            </a:extLst>
          </p:cNvPr>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Dividir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por patrón: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StringTokenizer</a:t>
            </a:r>
            <a:endParaRPr lang="es-ES" sz="3200" b="1" i="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a:extLst>
              <a:ext uri="{FF2B5EF4-FFF2-40B4-BE49-F238E27FC236}">
                <a16:creationId xmlns:a16="http://schemas.microsoft.com/office/drawing/2014/main" id="{0245D617-359D-10A3-0B4B-4139E6CEB9C8}"/>
              </a:ext>
            </a:extLst>
          </p:cNvPr>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631D6C55-ECCC-7F1F-CD70-0A8B5154CE9E}"/>
              </a:ext>
            </a:extLst>
          </p:cNvPr>
          <p:cNvSpPr txBox="1"/>
          <p:nvPr/>
        </p:nvSpPr>
        <p:spPr>
          <a:xfrm>
            <a:off x="395536" y="1340768"/>
            <a:ext cx="8464888" cy="2875339"/>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clase </a:t>
            </a:r>
            <a:r>
              <a:rPr lang="es-ES" b="1" dirty="0"/>
              <a:t>StringTokenizer</a:t>
            </a:r>
            <a:r>
              <a:rPr lang="es-ES" dirty="0"/>
              <a:t> nos ayuda a dividir un String en substrings o tokens, en base a otro String (normalmente un carácter) separador entre ellos denominado delimitador.</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Supongamos un String consistente en el nombre, y los dos apellidos de una persona separados por espacios en blanco. La clase </a:t>
            </a:r>
            <a:r>
              <a:rPr lang="es-ES" dirty="0">
                <a:hlinkClick r:id="rId3"/>
              </a:rPr>
              <a:t>StringTokenizer</a:t>
            </a:r>
            <a:r>
              <a:rPr lang="es-ES" dirty="0"/>
              <a:t> nos ayuda a romper dicho string en tres substrings basado en que el carácter delimitador es un espacio en blanco</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sz="1600" dirty="0"/>
          </a:p>
        </p:txBody>
      </p:sp>
      <p:sp>
        <p:nvSpPr>
          <p:cNvPr id="6" name="CuadroTexto 5">
            <a:extLst>
              <a:ext uri="{FF2B5EF4-FFF2-40B4-BE49-F238E27FC236}">
                <a16:creationId xmlns:a16="http://schemas.microsoft.com/office/drawing/2014/main" id="{E5FFD0C2-CF08-4009-FFB1-26367FFD36CB}"/>
              </a:ext>
            </a:extLst>
          </p:cNvPr>
          <p:cNvSpPr txBox="1"/>
          <p:nvPr/>
        </p:nvSpPr>
        <p:spPr>
          <a:xfrm>
            <a:off x="792276" y="3861048"/>
            <a:ext cx="8320872" cy="1754326"/>
          </a:xfrm>
          <a:prstGeom prst="rect">
            <a:avLst/>
          </a:prstGeom>
          <a:noFill/>
        </p:spPr>
        <p:txBody>
          <a:bodyPr wrap="square">
            <a:spAutoFit/>
          </a:bodyPr>
          <a:lstStyle/>
          <a:p>
            <a:pPr algn="l"/>
            <a:r>
              <a:rPr lang="es-ES" sz="1800" dirty="0">
                <a:solidFill>
                  <a:srgbClr val="000000"/>
                </a:solidFill>
                <a:latin typeface="Consolas" panose="020B0609020204030204" pitchFamily="49" charset="0"/>
              </a:rPr>
              <a:t>String </a:t>
            </a:r>
            <a:r>
              <a:rPr lang="es-ES" sz="1800" dirty="0">
                <a:solidFill>
                  <a:srgbClr val="6A3E3E"/>
                </a:solidFill>
                <a:latin typeface="Consolas" panose="020B0609020204030204" pitchFamily="49" charset="0"/>
              </a:rPr>
              <a:t>nombre</a:t>
            </a:r>
            <a:r>
              <a:rPr lang="es-ES" sz="1800" dirty="0">
                <a:solidFill>
                  <a:srgbClr val="000000"/>
                </a:solidFill>
                <a:latin typeface="Consolas" panose="020B0609020204030204" pitchFamily="49" charset="0"/>
              </a:rPr>
              <a:t> = </a:t>
            </a:r>
            <a:r>
              <a:rPr lang="es-ES" sz="1800" dirty="0">
                <a:solidFill>
                  <a:srgbClr val="2A00FF"/>
                </a:solidFill>
                <a:latin typeface="Consolas" panose="020B0609020204030204" pitchFamily="49" charset="0"/>
              </a:rPr>
              <a:t>" Pepe ;  Franco ; García  "</a:t>
            </a:r>
            <a:r>
              <a:rPr lang="es-ES" sz="1800" dirty="0">
                <a:solidFill>
                  <a:srgbClr val="000000"/>
                </a:solidFill>
                <a:latin typeface="Consolas" panose="020B0609020204030204" pitchFamily="49" charset="0"/>
              </a:rPr>
              <a:t>;        </a:t>
            </a:r>
          </a:p>
          <a:p>
            <a:pPr algn="l"/>
            <a:r>
              <a:rPr lang="es-ES" sz="1800" dirty="0">
                <a:solidFill>
                  <a:srgbClr val="000000"/>
                </a:solidFill>
                <a:latin typeface="Consolas" panose="020B0609020204030204" pitchFamily="49" charset="0"/>
              </a:rPr>
              <a:t>StringTokenizer </a:t>
            </a:r>
            <a:r>
              <a:rPr lang="es-ES" sz="1800" dirty="0">
                <a:solidFill>
                  <a:srgbClr val="6A3E3E"/>
                </a:solidFill>
                <a:latin typeface="Consolas" panose="020B0609020204030204" pitchFamily="49" charset="0"/>
              </a:rPr>
              <a:t>tokens</a:t>
            </a:r>
            <a:r>
              <a:rPr lang="es-ES" sz="1800" dirty="0">
                <a:solidFill>
                  <a:srgbClr val="000000"/>
                </a:solidFill>
                <a:latin typeface="Consolas" panose="020B0609020204030204" pitchFamily="49" charset="0"/>
              </a:rPr>
              <a:t>;        </a:t>
            </a:r>
          </a:p>
          <a:p>
            <a:pPr algn="l"/>
            <a:r>
              <a:rPr lang="es-ES" sz="1800" dirty="0">
                <a:solidFill>
                  <a:srgbClr val="6A3E3E"/>
                </a:solidFill>
                <a:latin typeface="Consolas" panose="020B0609020204030204" pitchFamily="49" charset="0"/>
              </a:rPr>
              <a:t>tokens</a:t>
            </a:r>
            <a:r>
              <a:rPr lang="es-ES" sz="1800" dirty="0">
                <a:solidFill>
                  <a:srgbClr val="000000"/>
                </a:solidFill>
                <a:latin typeface="Consolas" panose="020B0609020204030204" pitchFamily="49" charset="0"/>
              </a:rPr>
              <a:t> = </a:t>
            </a:r>
            <a:r>
              <a:rPr lang="es-ES" sz="1800" dirty="0">
                <a:solidFill>
                  <a:srgbClr val="7F0055"/>
                </a:solidFill>
                <a:latin typeface="Consolas" panose="020B0609020204030204" pitchFamily="49" charset="0"/>
              </a:rPr>
              <a:t>new</a:t>
            </a:r>
            <a:r>
              <a:rPr lang="es-ES" sz="1800" dirty="0">
                <a:solidFill>
                  <a:srgbClr val="000000"/>
                </a:solidFill>
                <a:latin typeface="Consolas" panose="020B0609020204030204" pitchFamily="49" charset="0"/>
              </a:rPr>
              <a:t> StringTokenizer(</a:t>
            </a:r>
            <a:r>
              <a:rPr lang="es-ES" sz="1800" dirty="0">
                <a:solidFill>
                  <a:srgbClr val="6A3E3E"/>
                </a:solidFill>
                <a:latin typeface="Consolas" panose="020B0609020204030204" pitchFamily="49" charset="0"/>
              </a:rPr>
              <a:t>nombre</a:t>
            </a:r>
            <a:r>
              <a:rPr lang="es-ES" sz="1800" dirty="0">
                <a:solidFill>
                  <a:srgbClr val="000000"/>
                </a:solidFill>
                <a:latin typeface="Consolas" panose="020B0609020204030204" pitchFamily="49" charset="0"/>
              </a:rPr>
              <a:t>, </a:t>
            </a:r>
            <a:r>
              <a:rPr lang="es-ES" sz="1800" dirty="0">
                <a:solidFill>
                  <a:srgbClr val="2A00FF"/>
                </a:solidFill>
                <a:latin typeface="Consolas" panose="020B0609020204030204" pitchFamily="49" charset="0"/>
              </a:rPr>
              <a:t>";"</a:t>
            </a:r>
            <a:r>
              <a:rPr lang="es-ES" sz="1800" dirty="0">
                <a:solidFill>
                  <a:srgbClr val="000000"/>
                </a:solidFill>
                <a:latin typeface="Consolas" panose="020B0609020204030204" pitchFamily="49" charset="0"/>
              </a:rPr>
              <a:t>);        </a:t>
            </a:r>
          </a:p>
          <a:p>
            <a:pPr algn="l"/>
            <a:r>
              <a:rPr lang="es-ES" sz="1800" dirty="0" err="1">
                <a:solidFill>
                  <a:srgbClr val="7F0055"/>
                </a:solidFill>
                <a:latin typeface="Consolas" panose="020B0609020204030204" pitchFamily="49" charset="0"/>
              </a:rPr>
              <a:t>while</a:t>
            </a:r>
            <a:r>
              <a:rPr lang="es-ES" sz="1800" dirty="0">
                <a:solidFill>
                  <a:srgbClr val="000000"/>
                </a:solidFill>
                <a:latin typeface="Consolas" panose="020B0609020204030204" pitchFamily="49" charset="0"/>
              </a:rPr>
              <a:t> (</a:t>
            </a:r>
            <a:r>
              <a:rPr lang="es-ES" sz="1800" dirty="0" err="1">
                <a:solidFill>
                  <a:srgbClr val="6A3E3E"/>
                </a:solidFill>
                <a:latin typeface="Consolas" panose="020B0609020204030204" pitchFamily="49" charset="0"/>
              </a:rPr>
              <a:t>tokens</a:t>
            </a:r>
            <a:r>
              <a:rPr lang="es-ES" sz="1800" dirty="0" err="1">
                <a:solidFill>
                  <a:srgbClr val="000000"/>
                </a:solidFill>
                <a:latin typeface="Consolas" panose="020B0609020204030204" pitchFamily="49" charset="0"/>
              </a:rPr>
              <a:t>.hasMoreTokens</a:t>
            </a:r>
            <a:r>
              <a:rPr lang="es-ES" sz="1800" dirty="0">
                <a:solidFill>
                  <a:srgbClr val="000000"/>
                </a:solidFill>
                <a:latin typeface="Consolas" panose="020B0609020204030204" pitchFamily="49" charset="0"/>
              </a:rPr>
              <a:t>()) {               </a:t>
            </a:r>
          </a:p>
          <a:p>
            <a:pPr algn="l"/>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System.</a:t>
            </a:r>
            <a:r>
              <a:rPr lang="es-ES" sz="1800" i="1" dirty="0" err="1">
                <a:solidFill>
                  <a:srgbClr val="0000C0"/>
                </a:solidFill>
                <a:latin typeface="Consolas" panose="020B0609020204030204" pitchFamily="49" charset="0"/>
              </a:rPr>
              <a:t>out</a:t>
            </a:r>
            <a:r>
              <a:rPr lang="es-ES" sz="1800" i="1" dirty="0" err="1">
                <a:solidFill>
                  <a:srgbClr val="000000"/>
                </a:solidFill>
                <a:latin typeface="Consolas" panose="020B0609020204030204" pitchFamily="49" charset="0"/>
              </a:rPr>
              <a:t>.println</a:t>
            </a:r>
            <a:r>
              <a:rPr lang="es-ES" sz="1800" i="1" dirty="0">
                <a:solidFill>
                  <a:srgbClr val="000000"/>
                </a:solidFill>
                <a:latin typeface="Consolas" panose="020B0609020204030204" pitchFamily="49" charset="0"/>
              </a:rPr>
              <a:t>(</a:t>
            </a:r>
            <a:r>
              <a:rPr lang="es-ES" sz="1800" i="1" dirty="0" err="1">
                <a:solidFill>
                  <a:srgbClr val="6A3E3E"/>
                </a:solidFill>
                <a:latin typeface="Consolas" panose="020B0609020204030204" pitchFamily="49" charset="0"/>
              </a:rPr>
              <a:t>tokens</a:t>
            </a:r>
            <a:r>
              <a:rPr lang="es-ES" sz="1800" i="1" dirty="0" err="1">
                <a:solidFill>
                  <a:srgbClr val="000000"/>
                </a:solidFill>
                <a:latin typeface="Consolas" panose="020B0609020204030204" pitchFamily="49" charset="0"/>
              </a:rPr>
              <a:t>.nextToken</a:t>
            </a:r>
            <a:r>
              <a:rPr lang="es-ES" sz="1800" i="1" dirty="0">
                <a:solidFill>
                  <a:srgbClr val="000000"/>
                </a:solidFill>
                <a:latin typeface="Consolas" panose="020B0609020204030204" pitchFamily="49" charset="0"/>
              </a:rPr>
              <a:t>().</a:t>
            </a:r>
            <a:r>
              <a:rPr lang="es-ES" sz="1800" i="1" dirty="0" err="1">
                <a:solidFill>
                  <a:srgbClr val="000000"/>
                </a:solidFill>
                <a:latin typeface="Consolas" panose="020B0609020204030204" pitchFamily="49" charset="0"/>
              </a:rPr>
              <a:t>trim</a:t>
            </a:r>
            <a:r>
              <a:rPr lang="es-ES" sz="1800" i="1" dirty="0">
                <a:solidFill>
                  <a:srgbClr val="000000"/>
                </a:solidFill>
                <a:latin typeface="Consolas" panose="020B0609020204030204" pitchFamily="49" charset="0"/>
              </a:rPr>
              <a:t>());        </a:t>
            </a:r>
          </a:p>
          <a:p>
            <a:pPr algn="l"/>
            <a:r>
              <a:rPr lang="es-ES" sz="1800" dirty="0">
                <a:solidFill>
                  <a:srgbClr val="000000"/>
                </a:solidFill>
                <a:latin typeface="Consolas" panose="020B0609020204030204" pitchFamily="49" charset="0"/>
              </a:rPr>
              <a:t>}</a:t>
            </a:r>
            <a:endParaRPr lang="es-ES" dirty="0"/>
          </a:p>
        </p:txBody>
      </p:sp>
      <p:sp>
        <p:nvSpPr>
          <p:cNvPr id="9" name="CuadroTexto 8">
            <a:extLst>
              <a:ext uri="{FF2B5EF4-FFF2-40B4-BE49-F238E27FC236}">
                <a16:creationId xmlns:a16="http://schemas.microsoft.com/office/drawing/2014/main" id="{A27D1D0F-F0AB-C663-9A60-C5E61256A9BE}"/>
              </a:ext>
            </a:extLst>
          </p:cNvPr>
          <p:cNvSpPr txBox="1"/>
          <p:nvPr/>
        </p:nvSpPr>
        <p:spPr>
          <a:xfrm>
            <a:off x="389870" y="5909750"/>
            <a:ext cx="8723278" cy="705899"/>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Métodos: </a:t>
            </a:r>
            <a:r>
              <a:rPr lang="es-ES" dirty="0" err="1"/>
              <a:t>countTokens</a:t>
            </a:r>
            <a:r>
              <a:rPr lang="es-ES" dirty="0"/>
              <a:t>(), </a:t>
            </a:r>
            <a:r>
              <a:rPr lang="es-ES" dirty="0" err="1"/>
              <a:t>hasMoreElements</a:t>
            </a:r>
            <a:r>
              <a:rPr lang="es-ES" dirty="0"/>
              <a:t>(), </a:t>
            </a:r>
            <a:r>
              <a:rPr lang="es-ES" dirty="0" err="1"/>
              <a:t>hasMoreTokens</a:t>
            </a:r>
            <a:r>
              <a:rPr lang="es-ES" dirty="0"/>
              <a:t>(), </a:t>
            </a:r>
            <a:r>
              <a:rPr lang="es-ES" dirty="0" err="1"/>
              <a:t>nextElement</a:t>
            </a:r>
            <a:r>
              <a:rPr lang="es-ES" dirty="0"/>
              <a:t>(), </a:t>
            </a:r>
            <a:r>
              <a:rPr lang="es-ES" dirty="0" err="1"/>
              <a:t>nextToken</a:t>
            </a:r>
            <a:r>
              <a:rPr lang="es-ES" dirty="0"/>
              <a:t>(), </a:t>
            </a:r>
            <a:r>
              <a:rPr lang="es-ES" dirty="0" err="1"/>
              <a:t>nextToken</a:t>
            </a:r>
            <a:r>
              <a:rPr lang="es-ES" dirty="0"/>
              <a:t>(String </a:t>
            </a:r>
            <a:r>
              <a:rPr lang="es-ES" dirty="0" err="1"/>
              <a:t>nuevoDelimitador</a:t>
            </a:r>
            <a:r>
              <a:rPr lang="es-ES" dirty="0"/>
              <a:t>)</a:t>
            </a:r>
          </a:p>
        </p:txBody>
      </p:sp>
      <p:cxnSp>
        <p:nvCxnSpPr>
          <p:cNvPr id="10" name="Conector recto de flecha 9">
            <a:extLst>
              <a:ext uri="{FF2B5EF4-FFF2-40B4-BE49-F238E27FC236}">
                <a16:creationId xmlns:a16="http://schemas.microsoft.com/office/drawing/2014/main" id="{B568C65B-E1DD-A612-B93C-332B3F4DB83C}"/>
              </a:ext>
            </a:extLst>
          </p:cNvPr>
          <p:cNvCxnSpPr/>
          <p:nvPr/>
        </p:nvCxnSpPr>
        <p:spPr>
          <a:xfrm flipH="1" flipV="1">
            <a:off x="5148064" y="4216107"/>
            <a:ext cx="504056" cy="2210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ector recto de flecha 11">
            <a:extLst>
              <a:ext uri="{FF2B5EF4-FFF2-40B4-BE49-F238E27FC236}">
                <a16:creationId xmlns:a16="http://schemas.microsoft.com/office/drawing/2014/main" id="{5D56490D-1266-0CE9-1E55-9BEFFA189F3C}"/>
              </a:ext>
            </a:extLst>
          </p:cNvPr>
          <p:cNvCxnSpPr/>
          <p:nvPr/>
        </p:nvCxnSpPr>
        <p:spPr>
          <a:xfrm flipH="1" flipV="1">
            <a:off x="3923928" y="4149080"/>
            <a:ext cx="1512168" cy="288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511447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Expresiones regulares –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Pattern</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y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Matcher</a:t>
            </a:r>
            <a:endParaRPr lang="es-ES" sz="3200" b="1" i="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CA360837-4427-4D3E-9C16-7C71F7F65534}"/>
              </a:ext>
            </a:extLst>
          </p:cNvPr>
          <p:cNvSpPr txBox="1"/>
          <p:nvPr/>
        </p:nvSpPr>
        <p:spPr>
          <a:xfrm>
            <a:off x="395536" y="1052736"/>
            <a:ext cx="8748464" cy="5052152"/>
          </a:xfrm>
          <a:prstGeom prst="rect">
            <a:avLst/>
          </a:prstGeom>
          <a:noFill/>
        </p:spPr>
        <p:txBody>
          <a:bodyPr wrap="square" lIns="91440" tIns="45720" rIns="91440" bIns="45720" anchor="t">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A veces es necesario que nuestro código analice una cadena de caracteres para buscar algo o bien para comprobar que cumple un determinado patrón.</a:t>
            </a:r>
            <a:endParaRPr lang="es-ES" sz="2000">
              <a:ea typeface="Calibri"/>
              <a:cs typeface="Calibri"/>
            </a:endParaRPr>
          </a:p>
          <a:p>
            <a:pPr marL="342900" indent="-342900" algn="just">
              <a:lnSpc>
                <a:spcPct val="113999"/>
              </a:lnSpc>
              <a:spcBef>
                <a:spcPts val="600"/>
              </a:spcBef>
              <a:spcAft>
                <a:spcPts val="600"/>
              </a:spcAft>
              <a:buClr>
                <a:srgbClr val="E46C0A"/>
              </a:buClr>
              <a:buSzPct val="120000"/>
              <a:buFont typeface="Wingdings" panose="05000000000000000000" pitchFamily="2" charset="2"/>
              <a:buChar char="Ø"/>
            </a:pPr>
            <a:r>
              <a:rPr lang="es-ES" sz="2000" dirty="0"/>
              <a:t>Por ejemplo, si pedimos por teclado una fecha “</a:t>
            </a:r>
            <a:r>
              <a:rPr lang="es-ES" sz="2000" dirty="0" err="1"/>
              <a:t>dd</a:t>
            </a:r>
            <a:r>
              <a:rPr lang="es-ES" sz="2000" dirty="0"/>
              <a:t>/mm/</a:t>
            </a:r>
            <a:r>
              <a:rPr lang="es-ES" sz="2000" dirty="0" err="1"/>
              <a:t>yy</a:t>
            </a:r>
            <a:r>
              <a:rPr lang="es-ES" sz="2000" dirty="0"/>
              <a:t>”, necesitamos comprobar si la cadena leída cumple ese patrón: dos cifras, una barra, dos cifras, otra barra y otras dos cifras.</a:t>
            </a:r>
            <a:endParaRPr lang="es-ES" sz="2000" dirty="0">
              <a:ea typeface="Calibri"/>
              <a:cs typeface="Calibri"/>
            </a:endParaRP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Las expresiones regulares de java nos ayudan a hacer estos análisis. </a:t>
            </a:r>
            <a:endParaRPr lang="es-ES" sz="2000" dirty="0">
              <a:ea typeface="Calibri"/>
              <a:cs typeface="Calibri"/>
            </a:endParaRPr>
          </a:p>
          <a:p>
            <a:pPr marL="342900" indent="-342900" algn="just">
              <a:lnSpc>
                <a:spcPct val="113999"/>
              </a:lnSpc>
              <a:spcBef>
                <a:spcPts val="600"/>
              </a:spcBef>
              <a:spcAft>
                <a:spcPts val="600"/>
              </a:spcAft>
              <a:buClr>
                <a:srgbClr val="E46C0A"/>
              </a:buClr>
              <a:buSzPct val="120000"/>
              <a:buFont typeface="Wingdings" panose="05000000000000000000" pitchFamily="2" charset="2"/>
              <a:buChar char="Ø"/>
            </a:pPr>
            <a:r>
              <a:rPr lang="es-ES" sz="2000" dirty="0"/>
              <a:t>El paquete de Java de expresiones regulares es </a:t>
            </a:r>
            <a:r>
              <a:rPr lang="es-ES" sz="2000" dirty="0" err="1"/>
              <a:t>java.util.regex</a:t>
            </a:r>
            <a:r>
              <a:rPr lang="es-ES" sz="2000" dirty="0"/>
              <a:t>. Tiene varias clases:</a:t>
            </a:r>
            <a:endParaRPr lang="es-ES" sz="2000">
              <a:ea typeface="Calibri"/>
              <a:cs typeface="Calibri"/>
            </a:endParaRP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b="1" dirty="0" err="1"/>
              <a:t>Pattern</a:t>
            </a:r>
            <a:r>
              <a:rPr lang="es-ES" sz="2000" dirty="0"/>
              <a:t>: Representa una expresión regular compilada. Se crea a partir de un </a:t>
            </a:r>
            <a:r>
              <a:rPr lang="es-ES" sz="2000" dirty="0" err="1"/>
              <a:t>string</a:t>
            </a:r>
            <a:r>
              <a:rPr lang="es-ES" sz="2000" dirty="0"/>
              <a:t> que define la expresión regular.</a:t>
            </a:r>
            <a:endParaRPr lang="es-ES" sz="2000" dirty="0">
              <a:ea typeface="Calibri"/>
              <a:cs typeface="Calibri"/>
            </a:endParaRP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b="1" dirty="0" err="1"/>
              <a:t>Matcher</a:t>
            </a:r>
            <a:r>
              <a:rPr lang="es-ES" sz="2000" dirty="0"/>
              <a:t>: Se usa para hacer operaciones sobre un texto, como encontrar coincidencias o reemplazar partes del texto con base en un patrón.</a:t>
            </a:r>
            <a:endParaRPr lang="es-ES" sz="2000" dirty="0">
              <a:ea typeface="Calibri"/>
              <a:cs typeface="Calibri"/>
            </a:endParaRPr>
          </a:p>
        </p:txBody>
      </p:sp>
    </p:spTree>
    <p:extLst>
      <p:ext uri="{BB962C8B-B14F-4D97-AF65-F5344CB8AC3E}">
        <p14:creationId xmlns:p14="http://schemas.microsoft.com/office/powerpoint/2010/main" val="8388032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EAD9B-A093-2E98-B267-A6739E58A7E2}"/>
            </a:ext>
          </a:extLst>
        </p:cNvPr>
        <p:cNvGrpSpPr/>
        <p:nvPr/>
      </p:nvGrpSpPr>
      <p:grpSpPr>
        <a:xfrm>
          <a:off x="0" y="0"/>
          <a:ext cx="0" cy="0"/>
          <a:chOff x="0" y="0"/>
          <a:chExt cx="0" cy="0"/>
        </a:xfrm>
      </p:grpSpPr>
      <p:sp>
        <p:nvSpPr>
          <p:cNvPr id="4" name="1 Título">
            <a:extLst>
              <a:ext uri="{FF2B5EF4-FFF2-40B4-BE49-F238E27FC236}">
                <a16:creationId xmlns:a16="http://schemas.microsoft.com/office/drawing/2014/main" id="{E1386F30-CDCE-C3D5-8461-F336CC5C8609}"/>
              </a:ext>
            </a:extLst>
          </p:cNvPr>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Expresiones regulares –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Pattern</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y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Matcher</a:t>
            </a:r>
            <a:endParaRPr lang="es-ES" sz="3200" b="1" i="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a:extLst>
              <a:ext uri="{FF2B5EF4-FFF2-40B4-BE49-F238E27FC236}">
                <a16:creationId xmlns:a16="http://schemas.microsoft.com/office/drawing/2014/main" id="{3A89F58E-DFF0-3B50-AF06-E73F9E28104E}"/>
              </a:ext>
            </a:extLst>
          </p:cNvPr>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26562B15-63E6-16BC-E7FE-AA56E1713152}"/>
              </a:ext>
            </a:extLst>
          </p:cNvPr>
          <p:cNvSpPr txBox="1"/>
          <p:nvPr/>
        </p:nvSpPr>
        <p:spPr>
          <a:xfrm>
            <a:off x="395536" y="1052736"/>
            <a:ext cx="8748464" cy="2114938"/>
          </a:xfrm>
          <a:prstGeom prst="rect">
            <a:avLst/>
          </a:prstGeom>
          <a:noFill/>
        </p:spPr>
        <p:txBody>
          <a:bodyPr wrap="square" lIns="91440" tIns="45720" rIns="91440" bIns="45720" anchor="t">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ea typeface="Calibri"/>
                <a:cs typeface="Calibri"/>
              </a:rPr>
              <a:t>CÓMO FUNCIONAN </a:t>
            </a:r>
            <a:r>
              <a:rPr lang="es-ES" dirty="0" err="1">
                <a:ea typeface="Calibri"/>
                <a:cs typeface="Calibri"/>
              </a:rPr>
              <a:t>Pattern</a:t>
            </a:r>
            <a:r>
              <a:rPr lang="es-ES" dirty="0">
                <a:ea typeface="Calibri"/>
                <a:cs typeface="Calibri"/>
              </a:rPr>
              <a:t> y </a:t>
            </a:r>
            <a:r>
              <a:rPr lang="es-ES" dirty="0" err="1">
                <a:ea typeface="Calibri"/>
                <a:cs typeface="Calibri"/>
              </a:rPr>
              <a:t>Matcher</a:t>
            </a:r>
            <a:r>
              <a:rPr lang="es-ES" dirty="0">
                <a:ea typeface="Calibri"/>
                <a:cs typeface="Calibri"/>
              </a:rPr>
              <a:t>:</a:t>
            </a:r>
            <a:endParaRPr lang="es-ES" dirty="0"/>
          </a:p>
          <a:p>
            <a:pPr marL="800100" lvl="1" indent="-342900" algn="just">
              <a:lnSpc>
                <a:spcPct val="113999"/>
              </a:lnSpc>
              <a:spcBef>
                <a:spcPts val="600"/>
              </a:spcBef>
              <a:spcAft>
                <a:spcPts val="600"/>
              </a:spcAft>
              <a:buClr>
                <a:srgbClr val="E46C0A"/>
              </a:buClr>
              <a:buSzPct val="120000"/>
              <a:buFont typeface="Wingdings" panose="05000000000000000000" pitchFamily="2" charset="2"/>
              <a:buChar char="§"/>
            </a:pPr>
            <a:r>
              <a:rPr lang="es-ES" dirty="0"/>
              <a:t>Se crea un objeto </a:t>
            </a:r>
            <a:r>
              <a:rPr lang="es-ES" dirty="0" err="1"/>
              <a:t>Pattern</a:t>
            </a:r>
            <a:r>
              <a:rPr lang="es-ES" dirty="0"/>
              <a:t> usando </a:t>
            </a:r>
            <a:r>
              <a:rPr lang="es-ES" dirty="0" err="1"/>
              <a:t>Pattern.</a:t>
            </a:r>
            <a:r>
              <a:rPr lang="es-ES" b="1" dirty="0" err="1"/>
              <a:t>compile</a:t>
            </a:r>
            <a:r>
              <a:rPr lang="es-ES" dirty="0"/>
              <a:t>(</a:t>
            </a:r>
            <a:r>
              <a:rPr lang="es-ES" dirty="0" err="1"/>
              <a:t>regex</a:t>
            </a:r>
            <a:r>
              <a:rPr lang="es-ES" dirty="0"/>
              <a:t>).</a:t>
            </a:r>
            <a:endParaRPr lang="es-ES">
              <a:ea typeface="Calibri"/>
              <a:cs typeface="Calibri"/>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Se obtiene un objeto Matcher llamando a </a:t>
            </a:r>
            <a:r>
              <a:rPr lang="es-ES" b="1" dirty="0" err="1"/>
              <a:t>matcher</a:t>
            </a:r>
            <a:r>
              <a:rPr lang="es-ES" dirty="0"/>
              <a:t>(texto) sobre el objeto </a:t>
            </a:r>
            <a:r>
              <a:rPr lang="es-ES" dirty="0" err="1"/>
              <a:t>Pattern</a:t>
            </a:r>
            <a:r>
              <a:rPr lang="es-ES" dirty="0"/>
              <a:t>.</a:t>
            </a:r>
            <a:endParaRPr lang="es-ES" dirty="0">
              <a:ea typeface="Calibri"/>
              <a:cs typeface="Calibri"/>
            </a:endParaRPr>
          </a:p>
          <a:p>
            <a:pPr marL="800100" lvl="1" indent="-342900" algn="just">
              <a:lnSpc>
                <a:spcPct val="113999"/>
              </a:lnSpc>
              <a:spcBef>
                <a:spcPts val="600"/>
              </a:spcBef>
              <a:spcAft>
                <a:spcPts val="600"/>
              </a:spcAft>
              <a:buClr>
                <a:srgbClr val="E46C0A"/>
              </a:buClr>
              <a:buSzPct val="120000"/>
              <a:buFont typeface="Wingdings,Sans-Serif" panose="05000000000000000000" pitchFamily="2" charset="2"/>
              <a:buChar char="§"/>
            </a:pPr>
            <a:r>
              <a:rPr lang="es-ES" dirty="0">
                <a:ea typeface="+mn-lt"/>
                <a:cs typeface="+mn-lt"/>
              </a:rPr>
              <a:t>Se usa </a:t>
            </a:r>
            <a:r>
              <a:rPr lang="es-ES" dirty="0" err="1">
                <a:ea typeface="+mn-lt"/>
                <a:cs typeface="+mn-lt"/>
              </a:rPr>
              <a:t>Matcher</a:t>
            </a:r>
            <a:r>
              <a:rPr lang="es-ES" dirty="0">
                <a:ea typeface="+mn-lt"/>
                <a:cs typeface="+mn-lt"/>
              </a:rPr>
              <a:t> para buscar coincidencias con métodos como </a:t>
            </a:r>
            <a:r>
              <a:rPr lang="es-ES" dirty="0" err="1">
                <a:ea typeface="+mn-lt"/>
                <a:cs typeface="+mn-lt"/>
              </a:rPr>
              <a:t>find</a:t>
            </a:r>
            <a:r>
              <a:rPr lang="es-ES" dirty="0">
                <a:ea typeface="+mn-lt"/>
                <a:cs typeface="+mn-lt"/>
              </a:rPr>
              <a:t>(), </a:t>
            </a:r>
            <a:r>
              <a:rPr lang="es-ES" dirty="0" err="1">
                <a:ea typeface="+mn-lt"/>
                <a:cs typeface="+mn-lt"/>
              </a:rPr>
              <a:t>matches</a:t>
            </a:r>
            <a:r>
              <a:rPr lang="es-ES" dirty="0">
                <a:ea typeface="+mn-lt"/>
                <a:cs typeface="+mn-lt"/>
              </a:rPr>
              <a:t>(), </a:t>
            </a:r>
            <a:r>
              <a:rPr lang="es-ES" dirty="0" err="1">
                <a:ea typeface="+mn-lt"/>
                <a:cs typeface="+mn-lt"/>
              </a:rPr>
              <a:t>replaceAll</a:t>
            </a:r>
            <a:r>
              <a:rPr lang="es-ES" dirty="0">
                <a:ea typeface="+mn-lt"/>
                <a:cs typeface="+mn-lt"/>
              </a:rPr>
              <a:t>(), etc.</a:t>
            </a:r>
          </a:p>
        </p:txBody>
      </p:sp>
      <p:pic>
        <p:nvPicPr>
          <p:cNvPr id="2" name="Imagen 1" descr="Interfaz de usuario gráfica, Texto, Aplicación&#10;&#10;El contenido generado por inteligencia artificial puede ser incorrecto.">
            <a:extLst>
              <a:ext uri="{FF2B5EF4-FFF2-40B4-BE49-F238E27FC236}">
                <a16:creationId xmlns:a16="http://schemas.microsoft.com/office/drawing/2014/main" id="{492EA1E8-1454-759B-7B86-C52A74D94D0B}"/>
              </a:ext>
            </a:extLst>
          </p:cNvPr>
          <p:cNvPicPr>
            <a:picLocks noChangeAspect="1"/>
          </p:cNvPicPr>
          <p:nvPr/>
        </p:nvPicPr>
        <p:blipFill>
          <a:blip r:embed="rId3"/>
          <a:stretch>
            <a:fillRect/>
          </a:stretch>
        </p:blipFill>
        <p:spPr>
          <a:xfrm>
            <a:off x="998621" y="3250541"/>
            <a:ext cx="7760368" cy="3605446"/>
          </a:xfrm>
          <a:prstGeom prst="rect">
            <a:avLst/>
          </a:prstGeom>
        </p:spPr>
      </p:pic>
    </p:spTree>
    <p:extLst>
      <p:ext uri="{BB962C8B-B14F-4D97-AF65-F5344CB8AC3E}">
        <p14:creationId xmlns:p14="http://schemas.microsoft.com/office/powerpoint/2010/main" val="30501912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512C7-D5E9-D338-F06F-40D1A3556253}"/>
            </a:ext>
          </a:extLst>
        </p:cNvPr>
        <p:cNvGrpSpPr/>
        <p:nvPr/>
      </p:nvGrpSpPr>
      <p:grpSpPr>
        <a:xfrm>
          <a:off x="0" y="0"/>
          <a:ext cx="0" cy="0"/>
          <a:chOff x="0" y="0"/>
          <a:chExt cx="0" cy="0"/>
        </a:xfrm>
      </p:grpSpPr>
      <p:sp>
        <p:nvSpPr>
          <p:cNvPr id="4" name="1 Título">
            <a:extLst>
              <a:ext uri="{FF2B5EF4-FFF2-40B4-BE49-F238E27FC236}">
                <a16:creationId xmlns:a16="http://schemas.microsoft.com/office/drawing/2014/main" id="{BF622462-1319-25A3-9E38-8A5EA2792729}"/>
              </a:ext>
            </a:extLst>
          </p:cNvPr>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Expresiones regulares –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Pattern</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y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Matcher</a:t>
            </a:r>
            <a:endParaRPr lang="es-ES" sz="3200" b="1" i="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a:extLst>
              <a:ext uri="{FF2B5EF4-FFF2-40B4-BE49-F238E27FC236}">
                <a16:creationId xmlns:a16="http://schemas.microsoft.com/office/drawing/2014/main" id="{EB5FF708-CE2A-879A-595D-289B358B509F}"/>
              </a:ext>
            </a:extLst>
          </p:cNvPr>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descr="Tabla&#10;&#10;El contenido generado por inteligencia artificial puede ser incorrecto.">
            <a:extLst>
              <a:ext uri="{FF2B5EF4-FFF2-40B4-BE49-F238E27FC236}">
                <a16:creationId xmlns:a16="http://schemas.microsoft.com/office/drawing/2014/main" id="{F06D82D9-8F19-9BCB-41C9-EA226BC565E3}"/>
              </a:ext>
            </a:extLst>
          </p:cNvPr>
          <p:cNvPicPr>
            <a:picLocks noChangeAspect="1"/>
          </p:cNvPicPr>
          <p:nvPr/>
        </p:nvPicPr>
        <p:blipFill>
          <a:blip r:embed="rId3"/>
          <a:stretch>
            <a:fillRect/>
          </a:stretch>
        </p:blipFill>
        <p:spPr>
          <a:xfrm>
            <a:off x="397042" y="1248056"/>
            <a:ext cx="8361947" cy="2845910"/>
          </a:xfrm>
          <a:prstGeom prst="rect">
            <a:avLst/>
          </a:prstGeom>
        </p:spPr>
      </p:pic>
    </p:spTree>
    <p:extLst>
      <p:ext uri="{BB962C8B-B14F-4D97-AF65-F5344CB8AC3E}">
        <p14:creationId xmlns:p14="http://schemas.microsoft.com/office/powerpoint/2010/main" val="35333552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Pattern y Matcher. Ejemplos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CA360837-4427-4D3E-9C16-7C71F7F65534}"/>
              </a:ext>
            </a:extLst>
          </p:cNvPr>
          <p:cNvSpPr txBox="1"/>
          <p:nvPr/>
        </p:nvSpPr>
        <p:spPr>
          <a:xfrm>
            <a:off x="395536" y="1052736"/>
            <a:ext cx="8748464" cy="859787"/>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Más </a:t>
            </a:r>
            <a:r>
              <a:rPr lang="es-ES" dirty="0" err="1"/>
              <a:t>info</a:t>
            </a:r>
            <a:r>
              <a:rPr lang="es-ES" dirty="0"/>
              <a:t> (</a:t>
            </a:r>
            <a:r>
              <a:rPr lang="es-ES" dirty="0">
                <a:hlinkClick r:id="rId3"/>
              </a:rPr>
              <a:t>link</a:t>
            </a:r>
            <a:r>
              <a:rPr lang="es-ES" dirty="0"/>
              <a:t>).</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Comprobar que un String empieza por ‘</a:t>
            </a:r>
            <a:r>
              <a:rPr lang="es-ES" dirty="0" err="1"/>
              <a:t>abc</a:t>
            </a:r>
            <a:r>
              <a:rPr lang="es-ES" dirty="0"/>
              <a:t>’</a:t>
            </a:r>
          </a:p>
        </p:txBody>
      </p:sp>
      <p:sp>
        <p:nvSpPr>
          <p:cNvPr id="10" name="CuadroTexto 9">
            <a:extLst>
              <a:ext uri="{FF2B5EF4-FFF2-40B4-BE49-F238E27FC236}">
                <a16:creationId xmlns:a16="http://schemas.microsoft.com/office/drawing/2014/main" id="{5D9A72E7-7238-477D-BB25-D9D24B6742D9}"/>
              </a:ext>
            </a:extLst>
          </p:cNvPr>
          <p:cNvSpPr txBox="1"/>
          <p:nvPr/>
        </p:nvSpPr>
        <p:spPr>
          <a:xfrm>
            <a:off x="827584" y="1984531"/>
            <a:ext cx="7632848" cy="1477328"/>
          </a:xfrm>
          <a:prstGeom prst="rect">
            <a:avLst/>
          </a:prstGeom>
          <a:noFill/>
        </p:spPr>
        <p:txBody>
          <a:bodyPr wrap="square">
            <a:spAutoFit/>
          </a:bodyPr>
          <a:lstStyle/>
          <a:p>
            <a:pPr algn="l"/>
            <a:r>
              <a:rPr lang="es-ES" sz="1800" dirty="0">
                <a:solidFill>
                  <a:srgbClr val="000000"/>
                </a:solidFill>
                <a:latin typeface="Consolas" panose="020B0609020204030204" pitchFamily="49" charset="0"/>
              </a:rPr>
              <a:t>Pattern </a:t>
            </a:r>
            <a:r>
              <a:rPr lang="es-ES" sz="1800" dirty="0" err="1">
                <a:solidFill>
                  <a:srgbClr val="0000C0"/>
                </a:solidFill>
                <a:latin typeface="Consolas" panose="020B0609020204030204" pitchFamily="49" charset="0"/>
              </a:rPr>
              <a:t>pat</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Pattern.compile</a:t>
            </a:r>
            <a:r>
              <a:rPr lang="es-ES" sz="1800" dirty="0">
                <a:solidFill>
                  <a:srgbClr val="000000"/>
                </a:solidFill>
                <a:latin typeface="Consolas" panose="020B0609020204030204" pitchFamily="49" charset="0"/>
              </a:rPr>
              <a:t>(</a:t>
            </a:r>
            <a:r>
              <a:rPr lang="es-ES" sz="1800" dirty="0">
                <a:solidFill>
                  <a:srgbClr val="2A00FF"/>
                </a:solidFill>
                <a:latin typeface="Consolas" panose="020B0609020204030204" pitchFamily="49" charset="0"/>
              </a:rPr>
              <a:t>"^</a:t>
            </a:r>
            <a:r>
              <a:rPr lang="es-ES" sz="1800" dirty="0" err="1">
                <a:solidFill>
                  <a:srgbClr val="2A00FF"/>
                </a:solidFill>
                <a:latin typeface="Consolas" panose="020B0609020204030204" pitchFamily="49" charset="0"/>
              </a:rPr>
              <a:t>abc</a:t>
            </a:r>
            <a:r>
              <a:rPr lang="es-ES" sz="1800" dirty="0">
                <a:solidFill>
                  <a:srgbClr val="2A00FF"/>
                </a:solidFill>
                <a:latin typeface="Consolas" panose="020B0609020204030204" pitchFamily="49" charset="0"/>
              </a:rPr>
              <a:t>.*"</a:t>
            </a:r>
            <a:r>
              <a:rPr lang="es-E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Matcher </a:t>
            </a:r>
            <a:r>
              <a:rPr lang="en-US" sz="1800" dirty="0">
                <a:solidFill>
                  <a:srgbClr val="0000C0"/>
                </a:solidFill>
                <a:latin typeface="Consolas" panose="020B0609020204030204" pitchFamily="49" charset="0"/>
              </a:rPr>
              <a:t>mat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pat</a:t>
            </a:r>
            <a:r>
              <a:rPr lang="en-US" sz="1800" dirty="0" err="1">
                <a:solidFill>
                  <a:srgbClr val="000000"/>
                </a:solidFill>
                <a:latin typeface="Consolas" panose="020B0609020204030204" pitchFamily="49" charset="0"/>
              </a:rPr>
              <a:t>.matcher</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cadena</a:t>
            </a:r>
            <a:r>
              <a:rPr lang="en-US" sz="1800" dirty="0">
                <a:solidFill>
                  <a:srgbClr val="000000"/>
                </a:solidFill>
                <a:latin typeface="Consolas" panose="020B0609020204030204" pitchFamily="49" charset="0"/>
              </a:rPr>
              <a:t>);</a:t>
            </a:r>
          </a:p>
          <a:p>
            <a:pPr algn="l"/>
            <a:r>
              <a:rPr lang="es-ES" sz="1800" dirty="0" err="1">
                <a:solidFill>
                  <a:srgbClr val="7F0055"/>
                </a:solidFill>
                <a:latin typeface="Consolas" panose="020B0609020204030204" pitchFamily="49" charset="0"/>
              </a:rPr>
              <a:t>if</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mat.matches</a:t>
            </a:r>
            <a:r>
              <a:rPr lang="es-ES" sz="1800" dirty="0">
                <a:solidFill>
                  <a:srgbClr val="000000"/>
                </a:solidFill>
                <a:latin typeface="Consolas" panose="020B0609020204030204" pitchFamily="49" charset="0"/>
              </a:rPr>
              <a:t>()) {</a:t>
            </a:r>
          </a:p>
          <a:p>
            <a:pPr algn="l"/>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System.</a:t>
            </a:r>
            <a:r>
              <a:rPr lang="es-ES" sz="1800" i="1" dirty="0" err="1">
                <a:solidFill>
                  <a:srgbClr val="0000C0"/>
                </a:solidFill>
                <a:latin typeface="Consolas" panose="020B0609020204030204" pitchFamily="49" charset="0"/>
              </a:rPr>
              <a:t>out</a:t>
            </a:r>
            <a:r>
              <a:rPr lang="es-ES" sz="1800" i="1" dirty="0" err="1">
                <a:solidFill>
                  <a:srgbClr val="000000"/>
                </a:solidFill>
                <a:latin typeface="Consolas" panose="020B0609020204030204" pitchFamily="49" charset="0"/>
              </a:rPr>
              <a:t>.println</a:t>
            </a:r>
            <a:r>
              <a:rPr lang="es-ES" sz="1800" i="1" dirty="0">
                <a:solidFill>
                  <a:srgbClr val="000000"/>
                </a:solidFill>
                <a:latin typeface="Consolas" panose="020B0609020204030204" pitchFamily="49" charset="0"/>
              </a:rPr>
              <a:t>(</a:t>
            </a:r>
            <a:r>
              <a:rPr lang="es-ES" sz="1800" i="1" dirty="0">
                <a:solidFill>
                  <a:srgbClr val="2A00FF"/>
                </a:solidFill>
                <a:latin typeface="Consolas" panose="020B0609020204030204" pitchFamily="49" charset="0"/>
              </a:rPr>
              <a:t>"Válido"</a:t>
            </a:r>
            <a:r>
              <a:rPr lang="es-ES" sz="1800" i="1" dirty="0">
                <a:solidFill>
                  <a:srgbClr val="000000"/>
                </a:solidFill>
                <a:latin typeface="Consolas" panose="020B0609020204030204" pitchFamily="49" charset="0"/>
              </a:rPr>
              <a:t>);</a:t>
            </a:r>
          </a:p>
          <a:p>
            <a:pPr algn="l"/>
            <a:r>
              <a:rPr lang="es-ES" sz="1800" dirty="0">
                <a:solidFill>
                  <a:srgbClr val="000000"/>
                </a:solidFill>
                <a:latin typeface="Consolas" panose="020B0609020204030204" pitchFamily="49" charset="0"/>
              </a:rPr>
              <a:t>}</a:t>
            </a:r>
          </a:p>
        </p:txBody>
      </p:sp>
      <p:sp>
        <p:nvSpPr>
          <p:cNvPr id="12" name="CuadroTexto 11">
            <a:extLst>
              <a:ext uri="{FF2B5EF4-FFF2-40B4-BE49-F238E27FC236}">
                <a16:creationId xmlns:a16="http://schemas.microsoft.com/office/drawing/2014/main" id="{09D24D87-2C64-4663-B80A-8B58829A138B}"/>
              </a:ext>
            </a:extLst>
          </p:cNvPr>
          <p:cNvSpPr txBox="1"/>
          <p:nvPr/>
        </p:nvSpPr>
        <p:spPr>
          <a:xfrm>
            <a:off x="395536" y="3884645"/>
            <a:ext cx="7366634" cy="390107"/>
          </a:xfrm>
          <a:prstGeom prst="rect">
            <a:avLst/>
          </a:prstGeom>
          <a:noFill/>
        </p:spPr>
        <p:txBody>
          <a:bodyPr wrap="square">
            <a:spAutoFit/>
          </a:bodyPr>
          <a:lstStyle/>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Comprobar que un String no empieza por un dígito</a:t>
            </a:r>
          </a:p>
        </p:txBody>
      </p:sp>
      <p:sp>
        <p:nvSpPr>
          <p:cNvPr id="14" name="CuadroTexto 13">
            <a:extLst>
              <a:ext uri="{FF2B5EF4-FFF2-40B4-BE49-F238E27FC236}">
                <a16:creationId xmlns:a16="http://schemas.microsoft.com/office/drawing/2014/main" id="{4BB4C0EC-4F6A-4322-A056-CDB5E96FF748}"/>
              </a:ext>
            </a:extLst>
          </p:cNvPr>
          <p:cNvSpPr txBox="1"/>
          <p:nvPr/>
        </p:nvSpPr>
        <p:spPr>
          <a:xfrm>
            <a:off x="827584" y="4349241"/>
            <a:ext cx="7366634" cy="1477328"/>
          </a:xfrm>
          <a:prstGeom prst="rect">
            <a:avLst/>
          </a:prstGeom>
          <a:noFill/>
        </p:spPr>
        <p:txBody>
          <a:bodyPr wrap="square">
            <a:spAutoFit/>
          </a:bodyPr>
          <a:lstStyle/>
          <a:p>
            <a:pPr algn="l"/>
            <a:r>
              <a:rPr lang="es-ES" sz="1800" dirty="0">
                <a:solidFill>
                  <a:srgbClr val="000000"/>
                </a:solidFill>
                <a:latin typeface="Consolas" panose="020B0609020204030204" pitchFamily="49" charset="0"/>
              </a:rPr>
              <a:t>Pattern </a:t>
            </a:r>
            <a:r>
              <a:rPr lang="es-ES" sz="1800" dirty="0" err="1">
                <a:solidFill>
                  <a:srgbClr val="0000C0"/>
                </a:solidFill>
                <a:latin typeface="Consolas" panose="020B0609020204030204" pitchFamily="49" charset="0"/>
              </a:rPr>
              <a:t>pat</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Pattern.compile</a:t>
            </a:r>
            <a:r>
              <a:rPr lang="es-ES" sz="1800" dirty="0">
                <a:solidFill>
                  <a:srgbClr val="000000"/>
                </a:solidFill>
                <a:latin typeface="Consolas" panose="020B0609020204030204" pitchFamily="49" charset="0"/>
              </a:rPr>
              <a:t>(</a:t>
            </a:r>
            <a:r>
              <a:rPr lang="es-ES" sz="1800" dirty="0">
                <a:solidFill>
                  <a:srgbClr val="2A00FF"/>
                </a:solidFill>
                <a:latin typeface="Consolas" panose="020B0609020204030204" pitchFamily="49" charset="0"/>
              </a:rPr>
              <a:t>"^[^\\d].*"</a:t>
            </a:r>
            <a:r>
              <a:rPr lang="es-E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Matcher </a:t>
            </a:r>
            <a:r>
              <a:rPr lang="en-US" sz="1800" dirty="0">
                <a:solidFill>
                  <a:srgbClr val="0000C0"/>
                </a:solidFill>
                <a:latin typeface="Consolas" panose="020B0609020204030204" pitchFamily="49" charset="0"/>
              </a:rPr>
              <a:t>mat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pat</a:t>
            </a:r>
            <a:r>
              <a:rPr lang="en-US" sz="1800" dirty="0" err="1">
                <a:solidFill>
                  <a:srgbClr val="000000"/>
                </a:solidFill>
                <a:latin typeface="Consolas" panose="020B0609020204030204" pitchFamily="49" charset="0"/>
              </a:rPr>
              <a:t>.matcher</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cadena</a:t>
            </a:r>
            <a:r>
              <a:rPr lang="en-US" sz="1800" dirty="0">
                <a:solidFill>
                  <a:srgbClr val="000000"/>
                </a:solidFill>
                <a:latin typeface="Consolas" panose="020B0609020204030204" pitchFamily="49" charset="0"/>
              </a:rPr>
              <a:t>); </a:t>
            </a:r>
          </a:p>
          <a:p>
            <a:pPr algn="l"/>
            <a:r>
              <a:rPr lang="es-ES" sz="1800" dirty="0" err="1">
                <a:solidFill>
                  <a:srgbClr val="7F0055"/>
                </a:solidFill>
                <a:latin typeface="Consolas" panose="020B0609020204030204" pitchFamily="49" charset="0"/>
              </a:rPr>
              <a:t>if</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mat.matches</a:t>
            </a:r>
            <a:r>
              <a:rPr lang="es-ES" sz="1800" dirty="0">
                <a:solidFill>
                  <a:srgbClr val="000000"/>
                </a:solidFill>
                <a:latin typeface="Consolas" panose="020B0609020204030204" pitchFamily="49" charset="0"/>
              </a:rPr>
              <a:t>()) {</a:t>
            </a:r>
          </a:p>
          <a:p>
            <a:pPr algn="l"/>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System.out.println</a:t>
            </a:r>
            <a:r>
              <a:rPr lang="es-ES" sz="1800" dirty="0">
                <a:solidFill>
                  <a:srgbClr val="000000"/>
                </a:solidFill>
                <a:latin typeface="Consolas" panose="020B0609020204030204" pitchFamily="49" charset="0"/>
              </a:rPr>
              <a:t>(</a:t>
            </a:r>
            <a:r>
              <a:rPr lang="es-ES" sz="1800" dirty="0">
                <a:solidFill>
                  <a:srgbClr val="2A00FF"/>
                </a:solidFill>
                <a:latin typeface="Consolas" panose="020B0609020204030204" pitchFamily="49" charset="0"/>
              </a:rPr>
              <a:t>"SI"</a:t>
            </a:r>
            <a:r>
              <a:rPr lang="es-ES" sz="1800" dirty="0">
                <a:solidFill>
                  <a:srgbClr val="000000"/>
                </a:solidFill>
                <a:latin typeface="Consolas" panose="020B0609020204030204" pitchFamily="49" charset="0"/>
              </a:rPr>
              <a:t>);</a:t>
            </a:r>
          </a:p>
          <a:p>
            <a:pPr algn="l"/>
            <a:r>
              <a:rPr lang="es-ES" sz="1800"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40259494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Pattern y Matcher. Ejemplos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CA360837-4427-4D3E-9C16-7C71F7F65534}"/>
              </a:ext>
            </a:extLst>
          </p:cNvPr>
          <p:cNvSpPr txBox="1"/>
          <p:nvPr/>
        </p:nvSpPr>
        <p:spPr>
          <a:xfrm>
            <a:off x="395536" y="1052736"/>
            <a:ext cx="8748464" cy="390107"/>
          </a:xfrm>
          <a:prstGeom prst="rect">
            <a:avLst/>
          </a:prstGeom>
          <a:noFill/>
        </p:spPr>
        <p:txBody>
          <a:bodyPr wrap="square">
            <a:spAutoFit/>
          </a:bodyPr>
          <a:lstStyle/>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Comprobar que un email escrito por consola es válido</a:t>
            </a:r>
          </a:p>
        </p:txBody>
      </p:sp>
      <p:sp>
        <p:nvSpPr>
          <p:cNvPr id="12" name="CuadroTexto 11">
            <a:extLst>
              <a:ext uri="{FF2B5EF4-FFF2-40B4-BE49-F238E27FC236}">
                <a16:creationId xmlns:a16="http://schemas.microsoft.com/office/drawing/2014/main" id="{09D24D87-2C64-4663-B80A-8B58829A138B}"/>
              </a:ext>
            </a:extLst>
          </p:cNvPr>
          <p:cNvSpPr txBox="1"/>
          <p:nvPr/>
        </p:nvSpPr>
        <p:spPr>
          <a:xfrm>
            <a:off x="395536" y="3749472"/>
            <a:ext cx="8352928" cy="390107"/>
          </a:xfrm>
          <a:prstGeom prst="rect">
            <a:avLst/>
          </a:prstGeom>
          <a:noFill/>
        </p:spPr>
        <p:txBody>
          <a:bodyPr wrap="square">
            <a:spAutoFit/>
          </a:bodyPr>
          <a:lstStyle/>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Busca las veces que aparece una cadena en otra indicando inicio y fin</a:t>
            </a:r>
          </a:p>
        </p:txBody>
      </p:sp>
      <p:sp>
        <p:nvSpPr>
          <p:cNvPr id="9" name="CuadroTexto 8">
            <a:extLst>
              <a:ext uri="{FF2B5EF4-FFF2-40B4-BE49-F238E27FC236}">
                <a16:creationId xmlns:a16="http://schemas.microsoft.com/office/drawing/2014/main" id="{6C73C8A5-6EAC-4F64-ACED-9BF4E1F79550}"/>
              </a:ext>
            </a:extLst>
          </p:cNvPr>
          <p:cNvSpPr txBox="1"/>
          <p:nvPr/>
        </p:nvSpPr>
        <p:spPr>
          <a:xfrm>
            <a:off x="827584" y="1442843"/>
            <a:ext cx="8064896" cy="2308324"/>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Scanner </a:t>
            </a:r>
            <a:r>
              <a:rPr lang="en-US" sz="1600" dirty="0" err="1">
                <a:solidFill>
                  <a:srgbClr val="0000C0"/>
                </a:solidFill>
                <a:latin typeface="Consolas" panose="020B0609020204030204" pitchFamily="49" charset="0"/>
              </a:rPr>
              <a:t>sc</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Scanner(System.</a:t>
            </a:r>
            <a:r>
              <a:rPr lang="en-US" sz="1600" i="1" dirty="0">
                <a:solidFill>
                  <a:srgbClr val="0000C0"/>
                </a:solidFill>
                <a:latin typeface="Consolas" panose="020B0609020204030204" pitchFamily="49" charset="0"/>
              </a:rPr>
              <a:t>in</a:t>
            </a:r>
            <a:r>
              <a:rPr lang="en-US" sz="1600" i="1" dirty="0">
                <a:solidFill>
                  <a:srgbClr val="000000"/>
                </a:solidFill>
                <a:latin typeface="Consolas" panose="020B0609020204030204" pitchFamily="49" charset="0"/>
              </a:rPr>
              <a:t>);</a:t>
            </a:r>
          </a:p>
          <a:p>
            <a:pPr algn="l"/>
            <a:r>
              <a:rPr lang="es-ES" sz="1600" dirty="0" err="1">
                <a:solidFill>
                  <a:srgbClr val="000000"/>
                </a:solidFill>
                <a:latin typeface="Consolas" panose="020B0609020204030204" pitchFamily="49" charset="0"/>
              </a:rPr>
              <a:t>System.out.print</a:t>
            </a:r>
            <a:r>
              <a:rPr lang="es-ES" sz="1600" dirty="0">
                <a:solidFill>
                  <a:srgbClr val="000000"/>
                </a:solidFill>
                <a:latin typeface="Consolas" panose="020B0609020204030204" pitchFamily="49" charset="0"/>
              </a:rPr>
              <a:t>(</a:t>
            </a:r>
            <a:r>
              <a:rPr lang="es-ES" sz="1600" dirty="0">
                <a:solidFill>
                  <a:srgbClr val="2A00FF"/>
                </a:solidFill>
                <a:latin typeface="Consolas" panose="020B0609020204030204" pitchFamily="49" charset="0"/>
              </a:rPr>
              <a:t>"Introduce email: "</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String email = </a:t>
            </a:r>
            <a:r>
              <a:rPr lang="es-ES" sz="1600" dirty="0" err="1">
                <a:solidFill>
                  <a:srgbClr val="000000"/>
                </a:solidFill>
                <a:latin typeface="Consolas" panose="020B0609020204030204" pitchFamily="49" charset="0"/>
              </a:rPr>
              <a:t>sc.nextLine</a:t>
            </a:r>
            <a:r>
              <a:rPr lang="es-ES" sz="1600" dirty="0">
                <a:solidFill>
                  <a:srgbClr val="000000"/>
                </a:solidFill>
                <a:latin typeface="Consolas" panose="020B0609020204030204" pitchFamily="49" charset="0"/>
              </a:rPr>
              <a:t>();</a:t>
            </a:r>
          </a:p>
          <a:p>
            <a:pPr algn="l"/>
            <a:r>
              <a:rPr lang="sv-SE" sz="1600" dirty="0">
                <a:solidFill>
                  <a:srgbClr val="000000"/>
                </a:solidFill>
                <a:latin typeface="Consolas" panose="020B0609020204030204" pitchFamily="49" charset="0"/>
              </a:rPr>
              <a:t>Pattern </a:t>
            </a:r>
            <a:r>
              <a:rPr lang="sv-SE" sz="1600" dirty="0">
                <a:solidFill>
                  <a:srgbClr val="0000C0"/>
                </a:solidFill>
                <a:latin typeface="Consolas" panose="020B0609020204030204" pitchFamily="49" charset="0"/>
              </a:rPr>
              <a:t>pat</a:t>
            </a:r>
            <a:r>
              <a:rPr lang="sv-SE" sz="1600" dirty="0">
                <a:solidFill>
                  <a:srgbClr val="000000"/>
                </a:solidFill>
                <a:latin typeface="Consolas" panose="020B0609020204030204" pitchFamily="49" charset="0"/>
              </a:rPr>
              <a:t> = Pattern.compile(</a:t>
            </a:r>
            <a:r>
              <a:rPr lang="sv-SE" sz="1600" dirty="0">
                <a:solidFill>
                  <a:srgbClr val="2A00FF"/>
                </a:solidFill>
                <a:latin typeface="Consolas" panose="020B0609020204030204" pitchFamily="49" charset="0"/>
              </a:rPr>
              <a:t>"^[\\w-]+(</a:t>
            </a:r>
            <a:r>
              <a:rPr lang="sv-SE" sz="1600" dirty="0">
                <a:solidFill>
                  <a:srgbClr val="2A00FF"/>
                </a:solidFill>
                <a:latin typeface="Consolas" panose="020B0609020204030204" pitchFamily="49" charset="0"/>
                <a:hlinkClick r:id="rId3" action="ppaction://hlinkfile"/>
              </a:rPr>
              <a:t>\\.[\\w-]+)*@[A-Za-z0-</a:t>
            </a:r>
            <a:r>
              <a:rPr lang="sv-SE" sz="1600" dirty="0">
                <a:solidFill>
                  <a:srgbClr val="2A00FF"/>
                </a:solidFill>
                <a:latin typeface="Consolas" panose="020B0609020204030204" pitchFamily="49" charset="0"/>
              </a:rPr>
              <a:t>	9]+(\\.[A-Za-z0-9]+)*(\\.[A-Za-z]{2,})$"</a:t>
            </a:r>
            <a:r>
              <a:rPr lang="sv-SE"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Matcher </a:t>
            </a:r>
            <a:r>
              <a:rPr lang="en-US" sz="1600" dirty="0">
                <a:solidFill>
                  <a:srgbClr val="0000C0"/>
                </a:solidFill>
                <a:latin typeface="Consolas" panose="020B0609020204030204" pitchFamily="49" charset="0"/>
              </a:rPr>
              <a:t>mat</a:t>
            </a:r>
            <a:r>
              <a:rPr lang="en-US" sz="1600" dirty="0">
                <a:solidFill>
                  <a:srgbClr val="000000"/>
                </a:solidFill>
                <a:latin typeface="Consolas" panose="020B0609020204030204" pitchFamily="49" charset="0"/>
              </a:rPr>
              <a:t> = </a:t>
            </a:r>
            <a:r>
              <a:rPr lang="en-US" sz="1600" dirty="0" err="1">
                <a:solidFill>
                  <a:srgbClr val="0000C0"/>
                </a:solidFill>
                <a:latin typeface="Consolas" panose="020B0609020204030204" pitchFamily="49" charset="0"/>
              </a:rPr>
              <a:t>pat</a:t>
            </a:r>
            <a:r>
              <a:rPr lang="en-US" sz="1600" dirty="0" err="1">
                <a:solidFill>
                  <a:srgbClr val="000000"/>
                </a:solidFill>
                <a:latin typeface="Consolas" panose="020B0609020204030204" pitchFamily="49" charset="0"/>
              </a:rPr>
              <a:t>.matcher</a:t>
            </a:r>
            <a:r>
              <a:rPr lang="en-US" sz="1600" dirty="0">
                <a:solidFill>
                  <a:srgbClr val="000000"/>
                </a:solidFill>
                <a:latin typeface="Consolas" panose="020B0609020204030204" pitchFamily="49" charset="0"/>
              </a:rPr>
              <a:t>(</a:t>
            </a:r>
            <a:r>
              <a:rPr lang="en-US" sz="1600" dirty="0">
                <a:solidFill>
                  <a:srgbClr val="0000C0"/>
                </a:solidFill>
                <a:latin typeface="Consolas" panose="020B0609020204030204" pitchFamily="49" charset="0"/>
              </a:rPr>
              <a:t>email</a:t>
            </a:r>
            <a:r>
              <a:rPr lang="en-US" sz="1600" dirty="0">
                <a:solidFill>
                  <a:srgbClr val="000000"/>
                </a:solidFill>
                <a:latin typeface="Consolas" panose="020B0609020204030204" pitchFamily="49" charset="0"/>
              </a:rPr>
              <a:t>);</a:t>
            </a:r>
          </a:p>
          <a:p>
            <a:pPr algn="l"/>
            <a:r>
              <a:rPr lang="es-ES" sz="1600" dirty="0" err="1">
                <a:solidFill>
                  <a:srgbClr val="7F0055"/>
                </a:solidFill>
                <a:latin typeface="Consolas" panose="020B0609020204030204" pitchFamily="49" charset="0"/>
              </a:rPr>
              <a:t>if</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mat.find</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System.out.println</a:t>
            </a:r>
            <a:r>
              <a:rPr lang="es-ES" sz="1600" dirty="0">
                <a:solidFill>
                  <a:srgbClr val="000000"/>
                </a:solidFill>
                <a:latin typeface="Consolas" panose="020B0609020204030204" pitchFamily="49" charset="0"/>
              </a:rPr>
              <a:t>(</a:t>
            </a:r>
            <a:r>
              <a:rPr lang="es-ES" sz="1600" dirty="0">
                <a:solidFill>
                  <a:srgbClr val="2A00FF"/>
                </a:solidFill>
                <a:latin typeface="Consolas" panose="020B0609020204030204" pitchFamily="49" charset="0"/>
              </a:rPr>
              <a:t>"Correo Válido"</a:t>
            </a:r>
            <a:r>
              <a:rPr lang="es-ES" sz="1600" dirty="0">
                <a:solidFill>
                  <a:srgbClr val="000000"/>
                </a:solidFill>
                <a:latin typeface="Consolas" panose="020B0609020204030204" pitchFamily="49" charset="0"/>
              </a:rPr>
              <a:t>);</a:t>
            </a:r>
          </a:p>
          <a:p>
            <a:pPr algn="l"/>
            <a:r>
              <a:rPr lang="es-ES" sz="1600" dirty="0">
                <a:solidFill>
                  <a:srgbClr val="000000"/>
                </a:solidFill>
                <a:latin typeface="Consolas" panose="020B0609020204030204" pitchFamily="49" charset="0"/>
              </a:rPr>
              <a:t>}</a:t>
            </a:r>
          </a:p>
        </p:txBody>
      </p:sp>
      <p:sp>
        <p:nvSpPr>
          <p:cNvPr id="11" name="CuadroTexto 10">
            <a:extLst>
              <a:ext uri="{FF2B5EF4-FFF2-40B4-BE49-F238E27FC236}">
                <a16:creationId xmlns:a16="http://schemas.microsoft.com/office/drawing/2014/main" id="{564D9E36-40D8-4700-9826-2EED001B82E3}"/>
              </a:ext>
            </a:extLst>
          </p:cNvPr>
          <p:cNvSpPr txBox="1"/>
          <p:nvPr/>
        </p:nvSpPr>
        <p:spPr>
          <a:xfrm>
            <a:off x="827564" y="4137884"/>
            <a:ext cx="8316436" cy="2554545"/>
          </a:xfrm>
          <a:prstGeom prst="rect">
            <a:avLst/>
          </a:prstGeom>
          <a:noFill/>
        </p:spPr>
        <p:txBody>
          <a:bodyPr wrap="square">
            <a:spAutoFit/>
          </a:bodyPr>
          <a:lstStyle/>
          <a:p>
            <a:pPr algn="l"/>
            <a:r>
              <a:rPr lang="sv-SE" sz="1600" dirty="0">
                <a:solidFill>
                  <a:srgbClr val="000000"/>
                </a:solidFill>
                <a:latin typeface="Consolas" panose="020B0609020204030204" pitchFamily="49" charset="0"/>
              </a:rPr>
              <a:t>System.out.println(</a:t>
            </a:r>
            <a:r>
              <a:rPr lang="sv-SE" sz="1600" dirty="0">
                <a:solidFill>
                  <a:srgbClr val="2A00FF"/>
                </a:solidFill>
                <a:latin typeface="Consolas" panose="020B0609020204030204" pitchFamily="49" charset="0"/>
              </a:rPr>
              <a:t>"Enter regex pattern:"</a:t>
            </a:r>
            <a:r>
              <a:rPr lang="sv-SE" sz="1600" dirty="0">
                <a:solidFill>
                  <a:srgbClr val="000000"/>
                </a:solidFill>
                <a:latin typeface="Consolas" panose="020B0609020204030204" pitchFamily="49" charset="0"/>
              </a:rPr>
              <a:t>);  </a:t>
            </a:r>
          </a:p>
          <a:p>
            <a:pPr algn="l"/>
            <a:r>
              <a:rPr lang="it-IT" sz="1600" dirty="0">
                <a:solidFill>
                  <a:srgbClr val="000000"/>
                </a:solidFill>
                <a:latin typeface="Consolas" panose="020B0609020204030204" pitchFamily="49" charset="0"/>
              </a:rPr>
              <a:t>Pattern </a:t>
            </a:r>
            <a:r>
              <a:rPr lang="it-IT" sz="1600" dirty="0">
                <a:solidFill>
                  <a:srgbClr val="0000C0"/>
                </a:solidFill>
                <a:latin typeface="Consolas" panose="020B0609020204030204" pitchFamily="49" charset="0"/>
              </a:rPr>
              <a:t>pattern</a:t>
            </a:r>
            <a:r>
              <a:rPr lang="it-IT" sz="1600" dirty="0">
                <a:solidFill>
                  <a:srgbClr val="000000"/>
                </a:solidFill>
                <a:latin typeface="Consolas" panose="020B0609020204030204" pitchFamily="49" charset="0"/>
              </a:rPr>
              <a:t> = Pattern.compile(sc.nextLine());    </a:t>
            </a:r>
          </a:p>
          <a:p>
            <a:pPr algn="l"/>
            <a:r>
              <a:rPr lang="es-ES" sz="1600" dirty="0" err="1">
                <a:solidFill>
                  <a:srgbClr val="000000"/>
                </a:solidFill>
                <a:latin typeface="Consolas" panose="020B0609020204030204" pitchFamily="49" charset="0"/>
              </a:rPr>
              <a:t>System.out.println</a:t>
            </a:r>
            <a:r>
              <a:rPr lang="es-ES" sz="1600" dirty="0">
                <a:solidFill>
                  <a:srgbClr val="000000"/>
                </a:solidFill>
                <a:latin typeface="Consolas" panose="020B0609020204030204" pitchFamily="49" charset="0"/>
              </a:rPr>
              <a:t>(</a:t>
            </a:r>
            <a:r>
              <a:rPr lang="es-ES" sz="1600" dirty="0">
                <a:solidFill>
                  <a:srgbClr val="2A00FF"/>
                </a:solidFill>
                <a:latin typeface="Consolas" panose="020B0609020204030204" pitchFamily="49" charset="0"/>
              </a:rPr>
              <a:t>"</a:t>
            </a:r>
            <a:r>
              <a:rPr lang="es-ES" sz="1600" dirty="0" err="1">
                <a:solidFill>
                  <a:srgbClr val="2A00FF"/>
                </a:solidFill>
                <a:latin typeface="Consolas" panose="020B0609020204030204" pitchFamily="49" charset="0"/>
              </a:rPr>
              <a:t>Enter</a:t>
            </a:r>
            <a:r>
              <a:rPr lang="es-ES" sz="1600" dirty="0">
                <a:solidFill>
                  <a:srgbClr val="2A00FF"/>
                </a:solidFill>
                <a:latin typeface="Consolas" panose="020B0609020204030204" pitchFamily="49" charset="0"/>
              </a:rPr>
              <a:t> </a:t>
            </a:r>
            <a:r>
              <a:rPr lang="es-ES" sz="1600" dirty="0" err="1">
                <a:solidFill>
                  <a:srgbClr val="2A00FF"/>
                </a:solidFill>
                <a:latin typeface="Consolas" panose="020B0609020204030204" pitchFamily="49" charset="0"/>
              </a:rPr>
              <a:t>text</a:t>
            </a:r>
            <a:r>
              <a:rPr lang="es-ES" sz="1600" dirty="0">
                <a:solidFill>
                  <a:srgbClr val="2A00FF"/>
                </a:solidFill>
                <a:latin typeface="Consolas" panose="020B0609020204030204" pitchFamily="49" charset="0"/>
              </a:rPr>
              <a:t>:"</a:t>
            </a:r>
            <a:r>
              <a:rPr lang="es-E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Matcher </a:t>
            </a:r>
            <a:r>
              <a:rPr lang="en-US" sz="1600" dirty="0" err="1">
                <a:solidFill>
                  <a:srgbClr val="0000C0"/>
                </a:solidFill>
                <a:latin typeface="Consolas" panose="020B0609020204030204" pitchFamily="49" charset="0"/>
              </a:rPr>
              <a:t>matcher</a:t>
            </a:r>
            <a:r>
              <a:rPr lang="en-US" sz="1600" dirty="0">
                <a:solidFill>
                  <a:srgbClr val="000000"/>
                </a:solidFill>
                <a:latin typeface="Consolas" panose="020B0609020204030204" pitchFamily="49" charset="0"/>
              </a:rPr>
              <a:t> = </a:t>
            </a:r>
            <a:r>
              <a:rPr lang="en-US" sz="1600" dirty="0" err="1">
                <a:solidFill>
                  <a:srgbClr val="0000C0"/>
                </a:solidFill>
                <a:latin typeface="Consolas" panose="020B0609020204030204" pitchFamily="49" charset="0"/>
              </a:rPr>
              <a:t>pattern</a:t>
            </a:r>
            <a:r>
              <a:rPr lang="en-US" sz="1600" dirty="0" err="1">
                <a:solidFill>
                  <a:srgbClr val="000000"/>
                </a:solidFill>
                <a:latin typeface="Consolas" panose="020B0609020204030204" pitchFamily="49" charset="0"/>
              </a:rPr>
              <a:t>.matcher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sc.nextLine</a:t>
            </a:r>
            <a:r>
              <a:rPr lang="en-US" sz="1600" dirty="0">
                <a:solidFill>
                  <a:srgbClr val="000000"/>
                </a:solidFill>
                <a:latin typeface="Consolas" panose="020B0609020204030204" pitchFamily="49" charset="0"/>
              </a:rPr>
              <a:t>());    </a:t>
            </a:r>
          </a:p>
          <a:p>
            <a:pPr algn="l"/>
            <a:r>
              <a:rPr lang="es-ES" sz="1600" dirty="0" err="1">
                <a:solidFill>
                  <a:srgbClr val="7F0055"/>
                </a:solidFill>
                <a:latin typeface="Consolas" panose="020B0609020204030204" pitchFamily="49" charset="0"/>
              </a:rPr>
              <a:t>boolean</a:t>
            </a:r>
            <a:r>
              <a:rPr lang="es-ES" sz="1600" dirty="0">
                <a:solidFill>
                  <a:srgbClr val="000000"/>
                </a:solidFill>
                <a:latin typeface="Consolas" panose="020B0609020204030204" pitchFamily="49" charset="0"/>
              </a:rPr>
              <a:t> </a:t>
            </a:r>
            <a:r>
              <a:rPr lang="es-ES" sz="1600" dirty="0" err="1">
                <a:solidFill>
                  <a:srgbClr val="0000C0"/>
                </a:solidFill>
                <a:latin typeface="Consolas" panose="020B0609020204030204" pitchFamily="49" charset="0"/>
              </a:rPr>
              <a:t>found</a:t>
            </a:r>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false</a:t>
            </a:r>
            <a:r>
              <a:rPr lang="es-ES" sz="1600" dirty="0">
                <a:solidFill>
                  <a:srgbClr val="000000"/>
                </a:solidFill>
                <a:latin typeface="Consolas" panose="020B0609020204030204" pitchFamily="49" charset="0"/>
              </a:rPr>
              <a:t>;    </a:t>
            </a:r>
          </a:p>
          <a:p>
            <a:pPr algn="l"/>
            <a:r>
              <a:rPr lang="es-ES" sz="1600" dirty="0" err="1">
                <a:solidFill>
                  <a:srgbClr val="7F0055"/>
                </a:solidFill>
                <a:latin typeface="Consolas" panose="020B0609020204030204" pitchFamily="49" charset="0"/>
              </a:rPr>
              <a:t>while</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matcher.find</a:t>
            </a:r>
            <a:r>
              <a:rPr lang="es-ES" sz="1600" dirty="0">
                <a:solidFill>
                  <a:srgbClr val="000000"/>
                </a:solidFill>
                <a:latin typeface="Consolas" panose="020B0609020204030204" pitchFamily="49" charset="0"/>
              </a:rPr>
              <a:t>()) {    </a:t>
            </a:r>
          </a:p>
          <a:p>
            <a:pPr algn="l"/>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System.out.println</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"I found the text "</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matcher.group</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 starting at    	index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matcher.start</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 and ending at index "</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matcher.end</a:t>
            </a:r>
            <a:r>
              <a:rPr lang="en-US" sz="1600" dirty="0">
                <a:solidFill>
                  <a:srgbClr val="000000"/>
                </a:solidFill>
                <a:latin typeface="Consolas" panose="020B0609020204030204" pitchFamily="49" charset="0"/>
              </a:rPr>
              <a:t>());    </a:t>
            </a:r>
          </a:p>
          <a:p>
            <a:pPr algn="l"/>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found</a:t>
            </a:r>
            <a:r>
              <a:rPr lang="es-ES" sz="1600" dirty="0">
                <a:solidFill>
                  <a:srgbClr val="000000"/>
                </a:solidFill>
                <a:latin typeface="Consolas" panose="020B0609020204030204" pitchFamily="49" charset="0"/>
              </a:rPr>
              <a:t> = </a:t>
            </a:r>
            <a:r>
              <a:rPr lang="es-ES" sz="1600" dirty="0">
                <a:solidFill>
                  <a:srgbClr val="7F0055"/>
                </a:solidFill>
                <a:latin typeface="Consolas" panose="020B0609020204030204" pitchFamily="49" charset="0"/>
              </a:rPr>
              <a:t>true</a:t>
            </a:r>
            <a:r>
              <a:rPr lang="es-ES" sz="1600" dirty="0">
                <a:solidFill>
                  <a:srgbClr val="000000"/>
                </a:solidFill>
                <a:latin typeface="Consolas" panose="020B0609020204030204" pitchFamily="49" charset="0"/>
              </a:rPr>
              <a:t>;    </a:t>
            </a:r>
          </a:p>
          <a:p>
            <a:pPr algn="l"/>
            <a:r>
              <a:rPr lang="es-ES" sz="1600" dirty="0">
                <a:solidFill>
                  <a:srgbClr val="000000"/>
                </a:solidFill>
                <a:latin typeface="Consolas" panose="020B0609020204030204" pitchFamily="49" charset="0"/>
              </a:rPr>
              <a:t>}</a:t>
            </a:r>
            <a:endParaRPr lang="es-ES" sz="1600" dirty="0"/>
          </a:p>
        </p:txBody>
      </p:sp>
    </p:spTree>
    <p:extLst>
      <p:ext uri="{BB962C8B-B14F-4D97-AF65-F5344CB8AC3E}">
        <p14:creationId xmlns:p14="http://schemas.microsoft.com/office/powerpoint/2010/main" val="26412926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ArrayList</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58633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Array que puede variar de tamaño. Está incluido en el paquete </a:t>
            </a:r>
            <a:r>
              <a:rPr lang="es-ES" sz="1900" dirty="0" err="1"/>
              <a:t>java.útil</a:t>
            </a: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diferencia con un array normal es que podemos añadir y eliminar elementos del mismo sin establecer un tamaño de la estructura.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Definición y creación </a:t>
            </a:r>
            <a:r>
              <a:rPr lang="es-ES" sz="1900" dirty="0"/>
              <a:t>de un </a:t>
            </a:r>
            <a:r>
              <a:rPr lang="es-ES" sz="1900" dirty="0" err="1"/>
              <a:t>ArrayList</a:t>
            </a:r>
            <a:r>
              <a:rPr lang="es-ES" sz="1900" dirty="0"/>
              <a:t>. Entre &lt;&gt; va la clase de objetos que van dentro del </a:t>
            </a:r>
            <a:r>
              <a:rPr lang="es-ES" sz="1900" dirty="0" err="1"/>
              <a:t>ArrayList</a:t>
            </a:r>
            <a:endParaRPr lang="es-ES" sz="1900" dirty="0"/>
          </a:p>
          <a:p>
            <a:pPr algn="just">
              <a:lnSpc>
                <a:spcPct val="114000"/>
              </a:lnSpc>
              <a:spcBef>
                <a:spcPts val="1200"/>
              </a:spcBef>
              <a:spcAft>
                <a:spcPts val="600"/>
              </a:spcAft>
              <a:buClr>
                <a:schemeClr val="accent6">
                  <a:lumMod val="75000"/>
                </a:schemeClr>
              </a:buClr>
              <a:buSzPct val="90000"/>
            </a:pPr>
            <a:r>
              <a:rPr lang="es-ES" sz="1900" dirty="0"/>
              <a:t>	</a:t>
            </a:r>
            <a:r>
              <a:rPr lang="en-US" sz="1900" dirty="0" err="1"/>
              <a:t>ArrayList</a:t>
            </a:r>
            <a:r>
              <a:rPr lang="en-US" sz="1900" dirty="0"/>
              <a:t>&lt;String&gt; cars = new </a:t>
            </a:r>
            <a:r>
              <a:rPr lang="en-US" sz="1900" dirty="0" err="1"/>
              <a:t>ArrayList</a:t>
            </a:r>
            <a:r>
              <a:rPr lang="en-US" sz="1900" dirty="0"/>
              <a:t>&lt;String&gt;();</a:t>
            </a: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Añadir</a:t>
            </a:r>
            <a:r>
              <a:rPr lang="es-ES" sz="1900" dirty="0"/>
              <a:t> elementos:  </a:t>
            </a:r>
            <a:r>
              <a:rPr lang="es-ES" sz="1900" dirty="0" err="1"/>
              <a:t>cars.</a:t>
            </a:r>
            <a:r>
              <a:rPr lang="es-ES" sz="1900" b="1" dirty="0" err="1"/>
              <a:t>add</a:t>
            </a:r>
            <a:r>
              <a:rPr lang="es-ES" sz="1900" dirty="0"/>
              <a:t>("Volvo");  //Añade al final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Acceder</a:t>
            </a:r>
            <a:r>
              <a:rPr lang="es-ES" sz="1900" dirty="0"/>
              <a:t> a un elemento:  </a:t>
            </a:r>
            <a:r>
              <a:rPr lang="es-ES" sz="1900" dirty="0" err="1"/>
              <a:t>cars.</a:t>
            </a:r>
            <a:r>
              <a:rPr lang="es-ES" sz="1900" b="1" dirty="0" err="1"/>
              <a:t>get</a:t>
            </a:r>
            <a:r>
              <a:rPr lang="es-ES" sz="1900" dirty="0"/>
              <a:t>(2);  //Posición en el array</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Modificar</a:t>
            </a:r>
            <a:r>
              <a:rPr lang="es-ES" sz="1900" dirty="0"/>
              <a:t> un elemento:   </a:t>
            </a:r>
            <a:r>
              <a:rPr lang="es-ES" sz="1900" dirty="0" err="1"/>
              <a:t>cars.</a:t>
            </a:r>
            <a:r>
              <a:rPr lang="es-ES" sz="1900" b="1" dirty="0" err="1"/>
              <a:t>set</a:t>
            </a:r>
            <a:r>
              <a:rPr lang="es-ES" sz="1900" dirty="0"/>
              <a:t>(3, "Opel");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Eliminar</a:t>
            </a:r>
            <a:r>
              <a:rPr lang="es-ES" sz="1900" dirty="0"/>
              <a:t> un elemento:  </a:t>
            </a:r>
            <a:r>
              <a:rPr lang="es-ES" sz="1900" dirty="0" err="1"/>
              <a:t>cars.</a:t>
            </a:r>
            <a:r>
              <a:rPr lang="es-ES" sz="1900" b="1" dirty="0" err="1"/>
              <a:t>remove</a:t>
            </a:r>
            <a:r>
              <a:rPr lang="es-ES" sz="1900" dirty="0"/>
              <a:t>(1);</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Vaciar</a:t>
            </a:r>
            <a:r>
              <a:rPr lang="es-ES" sz="1900" dirty="0"/>
              <a:t> el </a:t>
            </a:r>
            <a:r>
              <a:rPr lang="es-ES" sz="1900" dirty="0" err="1"/>
              <a:t>ArrayList</a:t>
            </a:r>
            <a:r>
              <a:rPr lang="es-ES" sz="1900" dirty="0"/>
              <a:t>:  </a:t>
            </a:r>
            <a:r>
              <a:rPr lang="es-ES" sz="1900" dirty="0" err="1"/>
              <a:t>cars.</a:t>
            </a:r>
            <a:r>
              <a:rPr lang="es-ES" sz="1900" b="1" dirty="0" err="1"/>
              <a:t>clear</a:t>
            </a:r>
            <a:r>
              <a:rPr lang="es-ES" sz="1900" dirty="0"/>
              <a:t>();</a:t>
            </a:r>
          </a:p>
        </p:txBody>
      </p:sp>
    </p:spTree>
    <p:extLst>
      <p:ext uri="{BB962C8B-B14F-4D97-AF65-F5344CB8AC3E}">
        <p14:creationId xmlns:p14="http://schemas.microsoft.com/office/powerpoint/2010/main" val="2465487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ArrayList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379148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Tamaño </a:t>
            </a:r>
            <a:r>
              <a:rPr lang="es-ES" sz="1900" dirty="0"/>
              <a:t>del </a:t>
            </a:r>
            <a:r>
              <a:rPr lang="es-ES" sz="1900" dirty="0" err="1"/>
              <a:t>ArrayList</a:t>
            </a:r>
            <a:r>
              <a:rPr lang="es-ES" sz="1900" dirty="0"/>
              <a:t>:  </a:t>
            </a:r>
            <a:r>
              <a:rPr lang="es-ES" sz="1900" dirty="0" err="1"/>
              <a:t>cars.</a:t>
            </a:r>
            <a:r>
              <a:rPr lang="es-ES" sz="1900" b="1" dirty="0" err="1"/>
              <a:t>size</a:t>
            </a:r>
            <a:r>
              <a:rPr lang="es-ES" sz="1900" dirty="0"/>
              <a:t>();</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Buscar</a:t>
            </a:r>
            <a:r>
              <a:rPr lang="es-ES" sz="1900" dirty="0"/>
              <a:t> un elemento:  </a:t>
            </a:r>
            <a:r>
              <a:rPr lang="es-ES" sz="1900" dirty="0" err="1"/>
              <a:t>int</a:t>
            </a:r>
            <a:r>
              <a:rPr lang="es-ES" sz="1900" dirty="0"/>
              <a:t> </a:t>
            </a:r>
            <a:r>
              <a:rPr lang="es-ES" sz="1900" dirty="0" err="1"/>
              <a:t>posicion</a:t>
            </a:r>
            <a:r>
              <a:rPr lang="es-ES" sz="1900" dirty="0"/>
              <a:t> = </a:t>
            </a:r>
            <a:r>
              <a:rPr lang="es-ES" sz="1900" dirty="0" err="1"/>
              <a:t>cars.</a:t>
            </a:r>
            <a:r>
              <a:rPr lang="es-ES" sz="1900" b="1" dirty="0" err="1"/>
              <a:t>indexOf</a:t>
            </a:r>
            <a:r>
              <a:rPr lang="es-ES" sz="1900" dirty="0"/>
              <a:t>(“Opel”);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Recorrido con </a:t>
            </a:r>
            <a:r>
              <a:rPr lang="es-ES" sz="1900" dirty="0" err="1"/>
              <a:t>for</a:t>
            </a:r>
            <a:r>
              <a:rPr lang="es-ES" sz="1900" dirty="0"/>
              <a:t>:</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a:p>
            <a:pPr algn="just">
              <a:lnSpc>
                <a:spcPct val="114000"/>
              </a:lnSpc>
              <a:spcBef>
                <a:spcPts val="1200"/>
              </a:spcBef>
              <a:spcAft>
                <a:spcPts val="600"/>
              </a:spcAft>
              <a:buClr>
                <a:schemeClr val="accent6">
                  <a:lumMod val="75000"/>
                </a:schemeClr>
              </a:buClr>
              <a:buSzPct val="90000"/>
            </a:pP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Recorrido con </a:t>
            </a:r>
            <a:r>
              <a:rPr lang="es-ES" sz="1900" dirty="0" err="1"/>
              <a:t>foreach</a:t>
            </a:r>
            <a:r>
              <a:rPr lang="es-ES" sz="1900" dirty="0"/>
              <a:t>:</a:t>
            </a:r>
          </a:p>
        </p:txBody>
      </p:sp>
      <p:pic>
        <p:nvPicPr>
          <p:cNvPr id="3" name="Imagen 2">
            <a:extLst>
              <a:ext uri="{FF2B5EF4-FFF2-40B4-BE49-F238E27FC236}">
                <a16:creationId xmlns:a16="http://schemas.microsoft.com/office/drawing/2014/main" id="{40E29479-BFF0-4FF8-8F3F-CB0A6277A3B3}"/>
              </a:ext>
            </a:extLst>
          </p:cNvPr>
          <p:cNvPicPr>
            <a:picLocks noChangeAspect="1"/>
          </p:cNvPicPr>
          <p:nvPr/>
        </p:nvPicPr>
        <p:blipFill>
          <a:blip r:embed="rId3"/>
          <a:stretch>
            <a:fillRect/>
          </a:stretch>
        </p:blipFill>
        <p:spPr>
          <a:xfrm>
            <a:off x="827584" y="5049180"/>
            <a:ext cx="3878893" cy="1224136"/>
          </a:xfrm>
          <a:prstGeom prst="rect">
            <a:avLst/>
          </a:prstGeom>
        </p:spPr>
      </p:pic>
      <p:pic>
        <p:nvPicPr>
          <p:cNvPr id="7" name="Imagen 6">
            <a:extLst>
              <a:ext uri="{FF2B5EF4-FFF2-40B4-BE49-F238E27FC236}">
                <a16:creationId xmlns:a16="http://schemas.microsoft.com/office/drawing/2014/main" id="{1EADE3B3-3ECF-4971-96BC-02321F0754D9}"/>
              </a:ext>
            </a:extLst>
          </p:cNvPr>
          <p:cNvPicPr>
            <a:picLocks noChangeAspect="1"/>
          </p:cNvPicPr>
          <p:nvPr/>
        </p:nvPicPr>
        <p:blipFill>
          <a:blip r:embed="rId4"/>
          <a:stretch>
            <a:fillRect/>
          </a:stretch>
        </p:blipFill>
        <p:spPr>
          <a:xfrm>
            <a:off x="827584" y="2708920"/>
            <a:ext cx="6222884" cy="1368152"/>
          </a:xfrm>
          <a:prstGeom prst="rect">
            <a:avLst/>
          </a:prstGeom>
        </p:spPr>
      </p:pic>
    </p:spTree>
    <p:extLst>
      <p:ext uri="{BB962C8B-B14F-4D97-AF65-F5344CB8AC3E}">
        <p14:creationId xmlns:p14="http://schemas.microsoft.com/office/powerpoint/2010/main" val="2486703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4873770"/>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Esta clase contiene varios métodos para manipular arrays (por ejemplo para ordenar un array o buscar un valor u objeto dentro de él) y para comparar arrays. No tiene constructor.</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Métodos: </a:t>
            </a:r>
          </a:p>
          <a:p>
            <a:pPr marL="800100" lvl="1" indent="-342900" algn="just">
              <a:lnSpc>
                <a:spcPct val="114000"/>
              </a:lnSpc>
              <a:spcBef>
                <a:spcPts val="300"/>
              </a:spcBef>
              <a:spcAft>
                <a:spcPts val="300"/>
              </a:spcAft>
              <a:buClr>
                <a:schemeClr val="accent6">
                  <a:lumMod val="75000"/>
                </a:schemeClr>
              </a:buClr>
              <a:buSzPct val="90000"/>
              <a:buFont typeface="Wingdings" panose="05000000000000000000" pitchFamily="2" charset="2"/>
              <a:buChar char="§"/>
            </a:pPr>
            <a:r>
              <a:rPr lang="es-ES" dirty="0" err="1"/>
              <a:t>toString</a:t>
            </a:r>
            <a:r>
              <a:rPr lang="es-ES" dirty="0"/>
              <a:t>() </a:t>
            </a:r>
            <a:r>
              <a:rPr lang="es-ES" dirty="0">
                <a:sym typeface="Wingdings" panose="05000000000000000000" pitchFamily="2" charset="2"/>
              </a:rPr>
              <a:t></a:t>
            </a:r>
            <a:r>
              <a:rPr lang="es-ES" dirty="0"/>
              <a:t> String entre corchetes todos los elementos separados por comas</a:t>
            </a:r>
          </a:p>
          <a:p>
            <a:pPr marL="800100" lvl="1" indent="-342900" algn="just">
              <a:lnSpc>
                <a:spcPct val="114000"/>
              </a:lnSpc>
              <a:spcBef>
                <a:spcPts val="300"/>
              </a:spcBef>
              <a:spcAft>
                <a:spcPts val="300"/>
              </a:spcAft>
              <a:buClr>
                <a:schemeClr val="accent6">
                  <a:lumMod val="75000"/>
                </a:schemeClr>
              </a:buClr>
              <a:buSzPct val="90000"/>
              <a:buFont typeface="Wingdings" panose="05000000000000000000" pitchFamily="2" charset="2"/>
              <a:buChar char="§"/>
            </a:pPr>
            <a:r>
              <a:rPr lang="es-ES" dirty="0" err="1"/>
              <a:t>sort</a:t>
            </a:r>
            <a:r>
              <a:rPr lang="es-ES" dirty="0"/>
              <a:t>() </a:t>
            </a:r>
            <a:r>
              <a:rPr lang="es-ES" dirty="0">
                <a:sym typeface="Wingdings" panose="05000000000000000000" pitchFamily="2" charset="2"/>
              </a:rPr>
              <a:t> ordena un array (los elementos implementan Comparable)</a:t>
            </a:r>
            <a:endParaRPr lang="es-ES" dirty="0"/>
          </a:p>
          <a:p>
            <a:pPr marL="800100" lvl="1" indent="-342900" algn="just">
              <a:lnSpc>
                <a:spcPct val="114000"/>
              </a:lnSpc>
              <a:spcBef>
                <a:spcPts val="300"/>
              </a:spcBef>
              <a:spcAft>
                <a:spcPts val="300"/>
              </a:spcAft>
              <a:buClr>
                <a:schemeClr val="accent6">
                  <a:lumMod val="75000"/>
                </a:schemeClr>
              </a:buClr>
              <a:buSzPct val="90000"/>
              <a:buFont typeface="Wingdings" panose="05000000000000000000" pitchFamily="2" charset="2"/>
              <a:buChar char="§"/>
            </a:pPr>
            <a:r>
              <a:rPr lang="es-ES" dirty="0" err="1"/>
              <a:t>binarySearch</a:t>
            </a:r>
            <a:r>
              <a:rPr lang="es-ES" dirty="0"/>
              <a:t>() </a:t>
            </a:r>
            <a:r>
              <a:rPr lang="es-ES" dirty="0">
                <a:sym typeface="Wingdings" panose="05000000000000000000" pitchFamily="2" charset="2"/>
              </a:rPr>
              <a:t> si está ordenado busca la posición de un elemento </a:t>
            </a:r>
            <a:r>
              <a:rPr lang="es-ES" dirty="0" err="1">
                <a:sym typeface="Wingdings" panose="05000000000000000000" pitchFamily="2" charset="2"/>
              </a:rPr>
              <a:t>eficent</a:t>
            </a:r>
            <a:r>
              <a:rPr lang="es-ES" dirty="0">
                <a:sym typeface="Wingdings" panose="05000000000000000000" pitchFamily="2" charset="2"/>
              </a:rPr>
              <a:t>.</a:t>
            </a:r>
            <a:endParaRPr lang="es-ES" dirty="0"/>
          </a:p>
          <a:p>
            <a:pPr marL="800100" lvl="1" indent="-342900" algn="just">
              <a:lnSpc>
                <a:spcPct val="114000"/>
              </a:lnSpc>
              <a:spcBef>
                <a:spcPts val="300"/>
              </a:spcBef>
              <a:spcAft>
                <a:spcPts val="300"/>
              </a:spcAft>
              <a:buClr>
                <a:schemeClr val="accent6">
                  <a:lumMod val="75000"/>
                </a:schemeClr>
              </a:buClr>
              <a:buSzPct val="90000"/>
              <a:buFont typeface="Wingdings" panose="05000000000000000000" pitchFamily="2" charset="2"/>
              <a:buChar char="§"/>
            </a:pPr>
            <a:r>
              <a:rPr lang="es-ES" dirty="0" err="1"/>
              <a:t>equals</a:t>
            </a:r>
            <a:r>
              <a:rPr lang="es-ES" dirty="0"/>
              <a:t>() y </a:t>
            </a:r>
            <a:r>
              <a:rPr lang="es-ES" dirty="0" err="1"/>
              <a:t>deepEquals</a:t>
            </a:r>
            <a:r>
              <a:rPr lang="es-ES" dirty="0"/>
              <a:t>() </a:t>
            </a:r>
            <a:r>
              <a:rPr lang="es-ES" dirty="0">
                <a:sym typeface="Wingdings" panose="05000000000000000000" pitchFamily="2" charset="2"/>
              </a:rPr>
              <a:t> comparan si dos arrays son iguales</a:t>
            </a:r>
          </a:p>
          <a:p>
            <a:pPr marL="800100" lvl="1" indent="-342900" algn="just">
              <a:lnSpc>
                <a:spcPct val="114000"/>
              </a:lnSpc>
              <a:spcBef>
                <a:spcPts val="300"/>
              </a:spcBef>
              <a:spcAft>
                <a:spcPts val="300"/>
              </a:spcAft>
              <a:buClr>
                <a:schemeClr val="accent6">
                  <a:lumMod val="75000"/>
                </a:schemeClr>
              </a:buClr>
              <a:buSzPct val="90000"/>
              <a:buFont typeface="Wingdings" panose="05000000000000000000" pitchFamily="2" charset="2"/>
              <a:buChar char="§"/>
            </a:pPr>
            <a:r>
              <a:rPr lang="es-ES" dirty="0" err="1">
                <a:sym typeface="Wingdings" panose="05000000000000000000" pitchFamily="2" charset="2"/>
              </a:rPr>
              <a:t>fill</a:t>
            </a:r>
            <a:r>
              <a:rPr lang="es-ES" dirty="0">
                <a:sym typeface="Wingdings" panose="05000000000000000000" pitchFamily="2" charset="2"/>
              </a:rPr>
              <a:t>()  rellena un array con elementos iguales</a:t>
            </a:r>
          </a:p>
          <a:p>
            <a:pPr marL="800100" lvl="1" indent="-342900" algn="just">
              <a:lnSpc>
                <a:spcPct val="114000"/>
              </a:lnSpc>
              <a:spcBef>
                <a:spcPts val="300"/>
              </a:spcBef>
              <a:spcAft>
                <a:spcPts val="300"/>
              </a:spcAft>
              <a:buClr>
                <a:schemeClr val="accent6">
                  <a:lumMod val="75000"/>
                </a:schemeClr>
              </a:buClr>
              <a:buSzPct val="90000"/>
              <a:buFont typeface="Wingdings" panose="05000000000000000000" pitchFamily="2" charset="2"/>
              <a:buChar char="§"/>
            </a:pPr>
            <a:r>
              <a:rPr lang="es-ES" dirty="0" err="1">
                <a:sym typeface="Wingdings" panose="05000000000000000000" pitchFamily="2" charset="2"/>
              </a:rPr>
              <a:t>copyOf</a:t>
            </a:r>
            <a:r>
              <a:rPr lang="es-ES" dirty="0">
                <a:sym typeface="Wingdings" panose="05000000000000000000" pitchFamily="2" charset="2"/>
              </a:rPr>
              <a:t>() y </a:t>
            </a:r>
            <a:r>
              <a:rPr lang="es-ES" dirty="0" err="1">
                <a:sym typeface="Wingdings" panose="05000000000000000000" pitchFamily="2" charset="2"/>
              </a:rPr>
              <a:t>copyOfRange</a:t>
            </a:r>
            <a:r>
              <a:rPr lang="es-ES" dirty="0">
                <a:sym typeface="Wingdings" panose="05000000000000000000" pitchFamily="2" charset="2"/>
              </a:rPr>
              <a:t>()  copia un array sin tener que crear el array de destino.</a:t>
            </a:r>
            <a:endParaRPr lang="es-ES"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b="1" dirty="0"/>
          </a:p>
        </p:txBody>
      </p:sp>
      <p:sp>
        <p:nvSpPr>
          <p:cNvPr id="9" name="CuadroTexto 8">
            <a:extLst>
              <a:ext uri="{FF2B5EF4-FFF2-40B4-BE49-F238E27FC236}">
                <a16:creationId xmlns:a16="http://schemas.microsoft.com/office/drawing/2014/main" id="{ACF5B9BB-4AB1-4642-9334-096AE1399012}"/>
              </a:ext>
            </a:extLst>
          </p:cNvPr>
          <p:cNvSpPr txBox="1"/>
          <p:nvPr/>
        </p:nvSpPr>
        <p:spPr>
          <a:xfrm>
            <a:off x="1043608" y="5464841"/>
            <a:ext cx="8510656" cy="923330"/>
          </a:xfrm>
          <a:prstGeom prst="rect">
            <a:avLst/>
          </a:prstGeom>
          <a:noFill/>
        </p:spPr>
        <p:txBody>
          <a:bodyPr wrap="square">
            <a:spAutoFit/>
          </a:bodyPr>
          <a:lstStyle/>
          <a:p>
            <a:pPr algn="l"/>
            <a:r>
              <a:rPr lang="es-ES" sz="1800" dirty="0" err="1">
                <a:solidFill>
                  <a:srgbClr val="7F0055"/>
                </a:solidFill>
                <a:latin typeface="Consolas" panose="020B0609020204030204" pitchFamily="49" charset="0"/>
              </a:rPr>
              <a:t>double</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sourceArray</a:t>
            </a:r>
            <a:r>
              <a:rPr lang="es-ES" sz="1800" dirty="0">
                <a:solidFill>
                  <a:srgbClr val="000000"/>
                </a:solidFill>
                <a:latin typeface="Consolas" panose="020B0609020204030204" pitchFamily="49" charset="0"/>
              </a:rPr>
              <a:t> = {1.1,2.2,3.3,4.4};</a:t>
            </a:r>
          </a:p>
          <a:p>
            <a:pPr algn="l"/>
            <a:r>
              <a:rPr lang="es-ES" sz="1800" dirty="0" err="1">
                <a:solidFill>
                  <a:srgbClr val="7F0055"/>
                </a:solidFill>
                <a:latin typeface="Consolas" panose="020B0609020204030204" pitchFamily="49" charset="0"/>
              </a:rPr>
              <a:t>double</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destinationArray</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Arrays.copyOf</a:t>
            </a:r>
            <a:r>
              <a:rPr lang="es-ES" sz="1800" dirty="0">
                <a:solidFill>
                  <a:srgbClr val="000000"/>
                </a:solidFill>
                <a:latin typeface="Consolas" panose="020B0609020204030204" pitchFamily="49" charset="0"/>
              </a:rPr>
              <a:t>(</a:t>
            </a:r>
            <a:r>
              <a:rPr lang="es-ES" sz="1800" dirty="0" err="1">
                <a:solidFill>
                  <a:srgbClr val="000000"/>
                </a:solidFill>
                <a:latin typeface="Consolas" panose="020B0609020204030204" pitchFamily="49" charset="0"/>
              </a:rPr>
              <a:t>sourceArray</a:t>
            </a:r>
            <a:r>
              <a:rPr lang="es-ES" sz="1800" dirty="0">
                <a:solidFill>
                  <a:srgbClr val="000000"/>
                </a:solidFill>
                <a:latin typeface="Consolas" panose="020B0609020204030204" pitchFamily="49" charset="0"/>
              </a:rPr>
              <a:t>, 5);</a:t>
            </a:r>
          </a:p>
          <a:p>
            <a:pPr algn="l"/>
            <a:r>
              <a:rPr lang="es-ES" sz="1800" dirty="0" err="1">
                <a:solidFill>
                  <a:srgbClr val="000000"/>
                </a:solidFill>
                <a:latin typeface="Consolas" panose="020B0609020204030204" pitchFamily="49" charset="0"/>
              </a:rPr>
              <a:t>System.out.println</a:t>
            </a:r>
            <a:r>
              <a:rPr lang="es-ES" sz="1800" dirty="0">
                <a:solidFill>
                  <a:srgbClr val="000000"/>
                </a:solidFill>
                <a:latin typeface="Consolas" panose="020B0609020204030204" pitchFamily="49" charset="0"/>
              </a:rPr>
              <a:t>(</a:t>
            </a:r>
            <a:r>
              <a:rPr lang="es-ES" sz="1800" dirty="0" err="1">
                <a:solidFill>
                  <a:srgbClr val="000000"/>
                </a:solidFill>
                <a:latin typeface="Consolas" panose="020B0609020204030204" pitchFamily="49" charset="0"/>
              </a:rPr>
              <a:t>Arrays.toString</a:t>
            </a:r>
            <a:r>
              <a:rPr lang="es-ES" sz="1800" dirty="0">
                <a:solidFill>
                  <a:srgbClr val="000000"/>
                </a:solidFill>
                <a:latin typeface="Consolas" panose="020B0609020204030204" pitchFamily="49" charset="0"/>
              </a:rPr>
              <a:t>(</a:t>
            </a:r>
            <a:r>
              <a:rPr lang="es-ES" sz="1800" dirty="0" err="1">
                <a:solidFill>
                  <a:srgbClr val="000000"/>
                </a:solidFill>
                <a:latin typeface="Consolas" panose="020B0609020204030204" pitchFamily="49" charset="0"/>
              </a:rPr>
              <a:t>destinationArray</a:t>
            </a:r>
            <a:r>
              <a:rPr lang="es-E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17232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1039708"/>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principal diferencia entre un tipo primitivo y un </a:t>
            </a:r>
            <a:r>
              <a:rPr lang="es-ES" b="1" dirty="0" err="1">
                <a:solidFill>
                  <a:srgbClr val="0000CC"/>
                </a:solidFill>
              </a:rPr>
              <a:t>wrapper</a:t>
            </a:r>
            <a:r>
              <a:rPr lang="es-ES" dirty="0"/>
              <a:t> es que éste último es una clase. Cuando trabajamos con </a:t>
            </a:r>
            <a:r>
              <a:rPr lang="es-ES" b="1" dirty="0" err="1">
                <a:solidFill>
                  <a:srgbClr val="0000CC"/>
                </a:solidFill>
              </a:rPr>
              <a:t>wrappers</a:t>
            </a:r>
            <a:r>
              <a:rPr lang="es-ES" dirty="0"/>
              <a:t> estamos trabajando con objetos </a:t>
            </a:r>
            <a:r>
              <a:rPr lang="es-ES" dirty="0">
                <a:solidFill>
                  <a:schemeClr val="tx1">
                    <a:lumMod val="65000"/>
                    <a:lumOff val="35000"/>
                  </a:schemeClr>
                </a:solidFill>
              </a:rPr>
              <a:t>(mientras que cuando trabajamos con un tipo primitivo, obviamente no)</a:t>
            </a:r>
            <a:r>
              <a:rPr lang="es-ES" dirty="0"/>
              <a:t>.</a:t>
            </a:r>
            <a:endParaRPr lang="es-ES" dirty="0">
              <a:solidFill>
                <a:prstClr val="black"/>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270004946"/>
              </p:ext>
            </p:extLst>
          </p:nvPr>
        </p:nvGraphicFramePr>
        <p:xfrm>
          <a:off x="4788024" y="2708920"/>
          <a:ext cx="3794328" cy="3246097"/>
        </p:xfrm>
        <a:graphic>
          <a:graphicData uri="http://schemas.openxmlformats.org/drawingml/2006/table">
            <a:tbl>
              <a:tblPr firstRow="1" bandRow="1">
                <a:tableStyleId>{5C22544A-7EE6-4342-B048-85BDC9FD1C3A}</a:tableStyleId>
              </a:tblPr>
              <a:tblGrid>
                <a:gridCol w="177810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tblGrid>
              <a:tr h="283288">
                <a:tc>
                  <a:txBody>
                    <a:bodyPr/>
                    <a:lstStyle/>
                    <a:p>
                      <a:pPr>
                        <a:lnSpc>
                          <a:spcPct val="114000"/>
                        </a:lnSpc>
                        <a:spcBef>
                          <a:spcPts val="0"/>
                        </a:spcBef>
                        <a:spcAft>
                          <a:spcPts val="0"/>
                        </a:spcAft>
                      </a:pPr>
                      <a:r>
                        <a:rPr lang="es-ES" sz="1600" dirty="0"/>
                        <a:t>Tipo primitivo</a:t>
                      </a:r>
                    </a:p>
                  </a:txBody>
                  <a:tcPr anchor="ctr">
                    <a:solidFill>
                      <a:srgbClr val="002060"/>
                    </a:solidFill>
                  </a:tcPr>
                </a:tc>
                <a:tc>
                  <a:txBody>
                    <a:bodyPr/>
                    <a:lstStyle/>
                    <a:p>
                      <a:pPr>
                        <a:lnSpc>
                          <a:spcPct val="114000"/>
                        </a:lnSpc>
                        <a:spcBef>
                          <a:spcPts val="0"/>
                        </a:spcBef>
                        <a:spcAft>
                          <a:spcPts val="0"/>
                        </a:spcAft>
                      </a:pPr>
                      <a:r>
                        <a:rPr lang="es-ES" sz="1600" dirty="0" err="1"/>
                        <a:t>Wrapper</a:t>
                      </a:r>
                      <a:r>
                        <a:rPr lang="es-ES" sz="1600" dirty="0"/>
                        <a:t> asociado</a:t>
                      </a:r>
                    </a:p>
                  </a:txBody>
                  <a:tcPr anchor="ctr">
                    <a:solidFill>
                      <a:srgbClr val="002060"/>
                    </a:solidFill>
                  </a:tcPr>
                </a:tc>
                <a:extLst>
                  <a:ext uri="{0D108BD9-81ED-4DB2-BD59-A6C34878D82A}">
                    <a16:rowId xmlns:a16="http://schemas.microsoft.com/office/drawing/2014/main" val="10000"/>
                  </a:ext>
                </a:extLst>
              </a:tr>
              <a:tr h="283288">
                <a:tc>
                  <a:txBody>
                    <a:bodyPr/>
                    <a:lstStyle/>
                    <a:p>
                      <a:pPr>
                        <a:lnSpc>
                          <a:spcPct val="114000"/>
                        </a:lnSpc>
                        <a:spcBef>
                          <a:spcPts val="0"/>
                        </a:spcBef>
                        <a:spcAft>
                          <a:spcPts val="0"/>
                        </a:spcAft>
                      </a:pPr>
                      <a:r>
                        <a:rPr lang="es-ES" sz="1600" dirty="0">
                          <a:latin typeface="Consolas" panose="020B0609020204030204" pitchFamily="49" charset="0"/>
                        </a:rPr>
                        <a:t>byte</a:t>
                      </a:r>
                    </a:p>
                  </a:txBody>
                  <a:tcPr anchor="ctr"/>
                </a:tc>
                <a:tc>
                  <a:txBody>
                    <a:bodyPr/>
                    <a:lstStyle/>
                    <a:p>
                      <a:pPr>
                        <a:lnSpc>
                          <a:spcPct val="114000"/>
                        </a:lnSpc>
                        <a:spcBef>
                          <a:spcPts val="0"/>
                        </a:spcBef>
                        <a:spcAft>
                          <a:spcPts val="0"/>
                        </a:spcAft>
                      </a:pPr>
                      <a:r>
                        <a:rPr lang="es-ES" sz="1600" dirty="0"/>
                        <a:t>Byte</a:t>
                      </a:r>
                    </a:p>
                  </a:txBody>
                  <a:tcPr anchor="ctr"/>
                </a:tc>
                <a:extLst>
                  <a:ext uri="{0D108BD9-81ED-4DB2-BD59-A6C34878D82A}">
                    <a16:rowId xmlns:a16="http://schemas.microsoft.com/office/drawing/2014/main" val="10001"/>
                  </a:ext>
                </a:extLst>
              </a:tr>
              <a:tr h="283288">
                <a:tc>
                  <a:txBody>
                    <a:bodyPr/>
                    <a:lstStyle/>
                    <a:p>
                      <a:pPr>
                        <a:lnSpc>
                          <a:spcPct val="114000"/>
                        </a:lnSpc>
                        <a:spcBef>
                          <a:spcPts val="0"/>
                        </a:spcBef>
                        <a:spcAft>
                          <a:spcPts val="0"/>
                        </a:spcAft>
                      </a:pPr>
                      <a:r>
                        <a:rPr lang="es-ES" sz="1600" dirty="0">
                          <a:latin typeface="Consolas" panose="020B0609020204030204" pitchFamily="49" charset="0"/>
                        </a:rPr>
                        <a:t>short</a:t>
                      </a:r>
                    </a:p>
                  </a:txBody>
                  <a:tcPr anchor="ctr"/>
                </a:tc>
                <a:tc>
                  <a:txBody>
                    <a:bodyPr/>
                    <a:lstStyle/>
                    <a:p>
                      <a:pPr>
                        <a:lnSpc>
                          <a:spcPct val="114000"/>
                        </a:lnSpc>
                        <a:spcBef>
                          <a:spcPts val="0"/>
                        </a:spcBef>
                        <a:spcAft>
                          <a:spcPts val="0"/>
                        </a:spcAft>
                      </a:pPr>
                      <a:r>
                        <a:rPr lang="es-ES" sz="1600" dirty="0"/>
                        <a:t>Short</a:t>
                      </a:r>
                    </a:p>
                  </a:txBody>
                  <a:tcPr anchor="ctr"/>
                </a:tc>
                <a:extLst>
                  <a:ext uri="{0D108BD9-81ED-4DB2-BD59-A6C34878D82A}">
                    <a16:rowId xmlns:a16="http://schemas.microsoft.com/office/drawing/2014/main" val="10002"/>
                  </a:ext>
                </a:extLst>
              </a:tr>
              <a:tr h="283288">
                <a:tc>
                  <a:txBody>
                    <a:bodyPr/>
                    <a:lstStyle/>
                    <a:p>
                      <a:pPr>
                        <a:lnSpc>
                          <a:spcPct val="114000"/>
                        </a:lnSpc>
                        <a:spcBef>
                          <a:spcPts val="0"/>
                        </a:spcBef>
                        <a:spcAft>
                          <a:spcPts val="0"/>
                        </a:spcAft>
                      </a:pPr>
                      <a:r>
                        <a:rPr lang="es-ES" sz="1600" dirty="0" err="1">
                          <a:latin typeface="Consolas" panose="020B0609020204030204" pitchFamily="49" charset="0"/>
                        </a:rPr>
                        <a:t>int</a:t>
                      </a:r>
                      <a:endParaRPr lang="es-ES" sz="1600" dirty="0">
                        <a:latin typeface="Consolas" panose="020B0609020204030204" pitchFamily="49" charset="0"/>
                      </a:endParaRPr>
                    </a:p>
                  </a:txBody>
                  <a:tcPr anchor="ctr"/>
                </a:tc>
                <a:tc>
                  <a:txBody>
                    <a:bodyPr/>
                    <a:lstStyle/>
                    <a:p>
                      <a:pPr>
                        <a:lnSpc>
                          <a:spcPct val="114000"/>
                        </a:lnSpc>
                        <a:spcBef>
                          <a:spcPts val="0"/>
                        </a:spcBef>
                        <a:spcAft>
                          <a:spcPts val="0"/>
                        </a:spcAft>
                      </a:pPr>
                      <a:r>
                        <a:rPr lang="es-ES" sz="1600" dirty="0" err="1"/>
                        <a:t>Integer</a:t>
                      </a:r>
                      <a:endParaRPr lang="es-ES" sz="1600" dirty="0"/>
                    </a:p>
                  </a:txBody>
                  <a:tcPr anchor="ctr"/>
                </a:tc>
                <a:extLst>
                  <a:ext uri="{0D108BD9-81ED-4DB2-BD59-A6C34878D82A}">
                    <a16:rowId xmlns:a16="http://schemas.microsoft.com/office/drawing/2014/main" val="10003"/>
                  </a:ext>
                </a:extLst>
              </a:tr>
              <a:tr h="366365">
                <a:tc>
                  <a:txBody>
                    <a:bodyPr/>
                    <a:lstStyle/>
                    <a:p>
                      <a:pPr>
                        <a:lnSpc>
                          <a:spcPct val="114000"/>
                        </a:lnSpc>
                        <a:spcBef>
                          <a:spcPts val="0"/>
                        </a:spcBef>
                        <a:spcAft>
                          <a:spcPts val="0"/>
                        </a:spcAft>
                      </a:pPr>
                      <a:r>
                        <a:rPr lang="es-ES" sz="1600" dirty="0" err="1">
                          <a:latin typeface="Consolas" panose="020B0609020204030204" pitchFamily="49" charset="0"/>
                        </a:rPr>
                        <a:t>long</a:t>
                      </a:r>
                      <a:endParaRPr lang="es-ES" sz="1600" dirty="0">
                        <a:latin typeface="Consolas" panose="020B0609020204030204" pitchFamily="49" charset="0"/>
                      </a:endParaRPr>
                    </a:p>
                  </a:txBody>
                  <a:tcPr anchor="ctr"/>
                </a:tc>
                <a:tc>
                  <a:txBody>
                    <a:bodyPr/>
                    <a:lstStyle/>
                    <a:p>
                      <a:pPr>
                        <a:lnSpc>
                          <a:spcPct val="114000"/>
                        </a:lnSpc>
                        <a:spcBef>
                          <a:spcPts val="0"/>
                        </a:spcBef>
                        <a:spcAft>
                          <a:spcPts val="0"/>
                        </a:spcAft>
                      </a:pPr>
                      <a:r>
                        <a:rPr lang="es-ES" sz="1600" dirty="0"/>
                        <a:t>Long</a:t>
                      </a:r>
                    </a:p>
                  </a:txBody>
                  <a:tcPr anchor="ctr"/>
                </a:tc>
                <a:extLst>
                  <a:ext uri="{0D108BD9-81ED-4DB2-BD59-A6C34878D82A}">
                    <a16:rowId xmlns:a16="http://schemas.microsoft.com/office/drawing/2014/main" val="10004"/>
                  </a:ext>
                </a:extLst>
              </a:tr>
              <a:tr h="366365">
                <a:tc>
                  <a:txBody>
                    <a:bodyPr/>
                    <a:lstStyle/>
                    <a:p>
                      <a:pPr>
                        <a:lnSpc>
                          <a:spcPct val="114000"/>
                        </a:lnSpc>
                        <a:spcBef>
                          <a:spcPts val="0"/>
                        </a:spcBef>
                        <a:spcAft>
                          <a:spcPts val="0"/>
                        </a:spcAft>
                      </a:pPr>
                      <a:r>
                        <a:rPr lang="es-ES" sz="1600" dirty="0" err="1">
                          <a:latin typeface="Consolas" panose="020B0609020204030204" pitchFamily="49" charset="0"/>
                        </a:rPr>
                        <a:t>float</a:t>
                      </a:r>
                      <a:endParaRPr lang="es-ES" sz="1600" dirty="0">
                        <a:latin typeface="Consolas" panose="020B0609020204030204" pitchFamily="49" charset="0"/>
                      </a:endParaRPr>
                    </a:p>
                  </a:txBody>
                  <a:tcPr anchor="ctr"/>
                </a:tc>
                <a:tc>
                  <a:txBody>
                    <a:bodyPr/>
                    <a:lstStyle/>
                    <a:p>
                      <a:pPr>
                        <a:lnSpc>
                          <a:spcPct val="114000"/>
                        </a:lnSpc>
                        <a:spcBef>
                          <a:spcPts val="0"/>
                        </a:spcBef>
                        <a:spcAft>
                          <a:spcPts val="0"/>
                        </a:spcAft>
                      </a:pPr>
                      <a:r>
                        <a:rPr lang="es-ES" sz="1600" dirty="0" err="1"/>
                        <a:t>Float</a:t>
                      </a:r>
                      <a:endParaRPr lang="es-ES" sz="1600" dirty="0"/>
                    </a:p>
                  </a:txBody>
                  <a:tcPr anchor="ctr"/>
                </a:tc>
                <a:extLst>
                  <a:ext uri="{0D108BD9-81ED-4DB2-BD59-A6C34878D82A}">
                    <a16:rowId xmlns:a16="http://schemas.microsoft.com/office/drawing/2014/main" val="10005"/>
                  </a:ext>
                </a:extLst>
              </a:tr>
              <a:tr h="366365">
                <a:tc>
                  <a:txBody>
                    <a:bodyPr/>
                    <a:lstStyle/>
                    <a:p>
                      <a:pPr>
                        <a:lnSpc>
                          <a:spcPct val="114000"/>
                        </a:lnSpc>
                        <a:spcBef>
                          <a:spcPts val="0"/>
                        </a:spcBef>
                        <a:spcAft>
                          <a:spcPts val="0"/>
                        </a:spcAft>
                      </a:pPr>
                      <a:r>
                        <a:rPr lang="es-ES" sz="1600" dirty="0" err="1">
                          <a:latin typeface="Consolas" panose="020B0609020204030204" pitchFamily="49" charset="0"/>
                        </a:rPr>
                        <a:t>double</a:t>
                      </a:r>
                      <a:endParaRPr lang="es-ES" sz="1600" dirty="0">
                        <a:latin typeface="Consolas" panose="020B0609020204030204" pitchFamily="49" charset="0"/>
                      </a:endParaRPr>
                    </a:p>
                  </a:txBody>
                  <a:tcPr anchor="ctr"/>
                </a:tc>
                <a:tc>
                  <a:txBody>
                    <a:bodyPr/>
                    <a:lstStyle/>
                    <a:p>
                      <a:pPr>
                        <a:lnSpc>
                          <a:spcPct val="114000"/>
                        </a:lnSpc>
                        <a:spcBef>
                          <a:spcPts val="0"/>
                        </a:spcBef>
                        <a:spcAft>
                          <a:spcPts val="0"/>
                        </a:spcAft>
                      </a:pPr>
                      <a:r>
                        <a:rPr lang="es-ES" sz="1600" dirty="0" err="1"/>
                        <a:t>Double</a:t>
                      </a:r>
                      <a:endParaRPr lang="es-ES" sz="1600" dirty="0"/>
                    </a:p>
                  </a:txBody>
                  <a:tcPr anchor="ctr"/>
                </a:tc>
                <a:extLst>
                  <a:ext uri="{0D108BD9-81ED-4DB2-BD59-A6C34878D82A}">
                    <a16:rowId xmlns:a16="http://schemas.microsoft.com/office/drawing/2014/main" val="10006"/>
                  </a:ext>
                </a:extLst>
              </a:tr>
              <a:tr h="366365">
                <a:tc>
                  <a:txBody>
                    <a:bodyPr/>
                    <a:lstStyle/>
                    <a:p>
                      <a:pPr>
                        <a:lnSpc>
                          <a:spcPct val="114000"/>
                        </a:lnSpc>
                        <a:spcBef>
                          <a:spcPts val="0"/>
                        </a:spcBef>
                        <a:spcAft>
                          <a:spcPts val="0"/>
                        </a:spcAft>
                      </a:pPr>
                      <a:r>
                        <a:rPr lang="es-ES" sz="1600" dirty="0" err="1">
                          <a:latin typeface="Consolas" panose="020B0609020204030204" pitchFamily="49" charset="0"/>
                        </a:rPr>
                        <a:t>char</a:t>
                      </a:r>
                      <a:endParaRPr lang="es-ES" sz="1600" dirty="0">
                        <a:latin typeface="Consolas" panose="020B0609020204030204" pitchFamily="49" charset="0"/>
                      </a:endParaRPr>
                    </a:p>
                  </a:txBody>
                  <a:tcPr anchor="ctr"/>
                </a:tc>
                <a:tc>
                  <a:txBody>
                    <a:bodyPr/>
                    <a:lstStyle/>
                    <a:p>
                      <a:pPr>
                        <a:lnSpc>
                          <a:spcPct val="114000"/>
                        </a:lnSpc>
                        <a:spcBef>
                          <a:spcPts val="0"/>
                        </a:spcBef>
                        <a:spcAft>
                          <a:spcPts val="0"/>
                        </a:spcAft>
                      </a:pPr>
                      <a:r>
                        <a:rPr lang="es-ES" sz="1600" dirty="0" err="1"/>
                        <a:t>Character</a:t>
                      </a:r>
                      <a:endParaRPr lang="es-ES" sz="1600" dirty="0"/>
                    </a:p>
                  </a:txBody>
                  <a:tcPr anchor="ctr"/>
                </a:tc>
                <a:extLst>
                  <a:ext uri="{0D108BD9-81ED-4DB2-BD59-A6C34878D82A}">
                    <a16:rowId xmlns:a16="http://schemas.microsoft.com/office/drawing/2014/main" val="10007"/>
                  </a:ext>
                </a:extLst>
              </a:tr>
              <a:tr h="366365">
                <a:tc>
                  <a:txBody>
                    <a:bodyPr/>
                    <a:lstStyle/>
                    <a:p>
                      <a:pPr>
                        <a:lnSpc>
                          <a:spcPct val="114000"/>
                        </a:lnSpc>
                        <a:spcBef>
                          <a:spcPts val="0"/>
                        </a:spcBef>
                        <a:spcAft>
                          <a:spcPts val="0"/>
                        </a:spcAft>
                      </a:pPr>
                      <a:r>
                        <a:rPr lang="es-ES" sz="1600" dirty="0" err="1">
                          <a:latin typeface="Consolas" panose="020B0609020204030204" pitchFamily="49" charset="0"/>
                        </a:rPr>
                        <a:t>boolean</a:t>
                      </a:r>
                      <a:endParaRPr lang="es-ES" sz="1600" dirty="0">
                        <a:latin typeface="Consolas" panose="020B0609020204030204" pitchFamily="49" charset="0"/>
                      </a:endParaRPr>
                    </a:p>
                  </a:txBody>
                  <a:tcPr anchor="ctr"/>
                </a:tc>
                <a:tc>
                  <a:txBody>
                    <a:bodyPr/>
                    <a:lstStyle/>
                    <a:p>
                      <a:pPr>
                        <a:lnSpc>
                          <a:spcPct val="114000"/>
                        </a:lnSpc>
                        <a:spcBef>
                          <a:spcPts val="0"/>
                        </a:spcBef>
                        <a:spcAft>
                          <a:spcPts val="0"/>
                        </a:spcAft>
                      </a:pPr>
                      <a:r>
                        <a:rPr lang="es-ES" sz="1600" dirty="0" err="1"/>
                        <a:t>Boolean</a:t>
                      </a:r>
                      <a:endParaRPr lang="es-ES" sz="1600" dirty="0"/>
                    </a:p>
                  </a:txBody>
                  <a:tcPr anchor="ctr"/>
                </a:tc>
                <a:extLst>
                  <a:ext uri="{0D108BD9-81ED-4DB2-BD59-A6C34878D82A}">
                    <a16:rowId xmlns:a16="http://schemas.microsoft.com/office/drawing/2014/main" val="10008"/>
                  </a:ext>
                </a:extLst>
              </a:tr>
            </a:tbl>
          </a:graphicData>
        </a:graphic>
      </p:graphicFrame>
      <p:sp>
        <p:nvSpPr>
          <p:cNvPr id="7" name="6 CuadroTexto"/>
          <p:cNvSpPr txBox="1"/>
          <p:nvPr/>
        </p:nvSpPr>
        <p:spPr>
          <a:xfrm>
            <a:off x="379160" y="2564904"/>
            <a:ext cx="3904808" cy="3873817"/>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i="1" dirty="0"/>
              <a:t>Paso de parámetros</a:t>
            </a:r>
            <a:r>
              <a:rPr lang="es-ES" dirty="0"/>
              <a:t>. Cuando le pasamos una variable a un método como argumento y ésta es de un tipo primitivo, se le pasa siempre </a:t>
            </a:r>
            <a:r>
              <a:rPr lang="es-ES" u="sng" dirty="0"/>
              <a:t>por valor</a:t>
            </a:r>
            <a:r>
              <a:rPr lang="es-ES" dirty="0"/>
              <a:t>; cuando pasamos un </a:t>
            </a:r>
            <a:r>
              <a:rPr lang="es-ES" b="1" dirty="0" err="1">
                <a:solidFill>
                  <a:srgbClr val="0000CC"/>
                </a:solidFill>
              </a:rPr>
              <a:t>wrapper</a:t>
            </a:r>
            <a:r>
              <a:rPr lang="es-ES" dirty="0">
                <a:solidFill>
                  <a:srgbClr val="0000CC"/>
                </a:solidFill>
              </a:rPr>
              <a:t> </a:t>
            </a:r>
            <a:r>
              <a:rPr lang="es-ES" dirty="0"/>
              <a:t>(objeto) se lo estamos pasando </a:t>
            </a:r>
            <a:r>
              <a:rPr lang="es-ES" u="sng" dirty="0"/>
              <a:t>por referencia</a:t>
            </a:r>
            <a:r>
              <a:rPr lang="es-ES" dirty="0"/>
              <a:t>.</a:t>
            </a:r>
          </a:p>
          <a:p>
            <a:pPr marL="342900" lvl="0" indent="-342900" algn="just">
              <a:lnSpc>
                <a:spcPct val="114000"/>
              </a:lnSpc>
              <a:spcBef>
                <a:spcPts val="18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Ventaja de los </a:t>
            </a:r>
            <a:r>
              <a:rPr lang="es-ES" b="1" dirty="0" err="1">
                <a:solidFill>
                  <a:srgbClr val="0000CC"/>
                </a:solidFill>
              </a:rPr>
              <a:t>wrappers</a:t>
            </a:r>
            <a:r>
              <a:rPr lang="es-ES" dirty="0">
                <a:solidFill>
                  <a:prstClr val="black"/>
                </a:solidFill>
              </a:rPr>
              <a:t>: facilidad de conversión entre tipos primitivos y cadenas de caracteres en ambos sentidos.</a:t>
            </a:r>
          </a:p>
        </p:txBody>
      </p:sp>
    </p:spTree>
    <p:extLst>
      <p:ext uri="{BB962C8B-B14F-4D97-AF65-F5344CB8AC3E}">
        <p14:creationId xmlns:p14="http://schemas.microsoft.com/office/powerpoint/2010/main" val="35800794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wipe(left)">
                                      <p:cBhvr>
                                        <p:cTn id="3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6</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Integer</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01313558"/>
              </p:ext>
            </p:extLst>
          </p:nvPr>
        </p:nvGraphicFramePr>
        <p:xfrm>
          <a:off x="755576" y="1196752"/>
          <a:ext cx="7632848" cy="5413201"/>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406398">
                <a:tc>
                  <a:txBody>
                    <a:bodyPr/>
                    <a:lstStyle/>
                    <a:p>
                      <a:pPr>
                        <a:lnSpc>
                          <a:spcPct val="114000"/>
                        </a:lnSpc>
                        <a:spcBef>
                          <a:spcPts val="0"/>
                        </a:spcBef>
                        <a:spcAft>
                          <a:spcPts val="0"/>
                        </a:spcAft>
                      </a:pPr>
                      <a:r>
                        <a:rPr lang="es-ES" sz="1600" dirty="0"/>
                        <a:t>Método</a:t>
                      </a:r>
                    </a:p>
                  </a:txBody>
                  <a:tcPr anchor="ctr">
                    <a:solidFill>
                      <a:srgbClr val="002060"/>
                    </a:solidFill>
                  </a:tcPr>
                </a:tc>
                <a:tc>
                  <a:txBody>
                    <a:bodyPr/>
                    <a:lstStyle/>
                    <a:p>
                      <a:pPr>
                        <a:lnSpc>
                          <a:spcPct val="114000"/>
                        </a:lnSpc>
                        <a:spcBef>
                          <a:spcPts val="0"/>
                        </a:spcBef>
                        <a:spcAft>
                          <a:spcPts val="0"/>
                        </a:spcAft>
                      </a:pPr>
                      <a:r>
                        <a:rPr lang="es-ES" sz="1600" dirty="0"/>
                        <a:t>Descripción</a:t>
                      </a:r>
                    </a:p>
                  </a:txBody>
                  <a:tcPr anchor="ctr">
                    <a:solidFill>
                      <a:srgbClr val="002060"/>
                    </a:solidFill>
                  </a:tcPr>
                </a:tc>
                <a:extLst>
                  <a:ext uri="{0D108BD9-81ED-4DB2-BD59-A6C34878D82A}">
                    <a16:rowId xmlns:a16="http://schemas.microsoft.com/office/drawing/2014/main" val="10000"/>
                  </a:ext>
                </a:extLst>
              </a:tr>
              <a:tr h="625714">
                <a:tc>
                  <a:txBody>
                    <a:bodyPr/>
                    <a:lstStyle/>
                    <a:p>
                      <a:pPr>
                        <a:lnSpc>
                          <a:spcPct val="114000"/>
                        </a:lnSpc>
                        <a:spcBef>
                          <a:spcPts val="0"/>
                        </a:spcBef>
                        <a:spcAft>
                          <a:spcPts val="0"/>
                        </a:spcAft>
                      </a:pPr>
                      <a:r>
                        <a:rPr lang="es-ES" sz="1500" dirty="0">
                          <a:latin typeface="Consolas" panose="020B0609020204030204" pitchFamily="49" charset="0"/>
                        </a:rPr>
                        <a:t> </a:t>
                      </a:r>
                      <a:r>
                        <a:rPr lang="es-ES" sz="1500" dirty="0" err="1">
                          <a:latin typeface="Consolas" panose="020B0609020204030204" pitchFamily="49" charset="0"/>
                        </a:rPr>
                        <a:t>Integer</a:t>
                      </a:r>
                      <a:r>
                        <a:rPr lang="es-ES" sz="1500" dirty="0">
                          <a:latin typeface="Consolas" panose="020B0609020204030204" pitchFamily="49" charset="0"/>
                        </a:rPr>
                        <a:t>()</a:t>
                      </a:r>
                    </a:p>
                    <a:p>
                      <a:pPr>
                        <a:lnSpc>
                          <a:spcPct val="114000"/>
                        </a:lnSpc>
                        <a:spcBef>
                          <a:spcPts val="0"/>
                        </a:spcBef>
                        <a:spcAft>
                          <a:spcPts val="0"/>
                        </a:spcAft>
                      </a:pPr>
                      <a:r>
                        <a:rPr lang="es-ES" sz="1500" dirty="0">
                          <a:latin typeface="Consolas" panose="020B0609020204030204" pitchFamily="49" charset="0"/>
                        </a:rPr>
                        <a:t> </a:t>
                      </a:r>
                      <a:r>
                        <a:rPr lang="es-ES" sz="1500" dirty="0" err="1">
                          <a:latin typeface="Consolas" panose="020B0609020204030204" pitchFamily="49" charset="0"/>
                        </a:rPr>
                        <a:t>Integer</a:t>
                      </a:r>
                      <a:r>
                        <a:rPr lang="es-ES" sz="1500" dirty="0">
                          <a:latin typeface="Consolas" panose="020B0609020204030204" pitchFamily="49" charset="0"/>
                        </a:rPr>
                        <a:t>(</a:t>
                      </a:r>
                      <a:r>
                        <a:rPr lang="es-ES" sz="1500" dirty="0" err="1">
                          <a:latin typeface="Consolas" panose="020B0609020204030204" pitchFamily="49" charset="0"/>
                        </a:rPr>
                        <a:t>String</a:t>
                      </a:r>
                      <a:r>
                        <a:rPr lang="es-ES" sz="1500" dirty="0">
                          <a:latin typeface="Consolas" panose="020B0609020204030204" pitchFamily="49" charset="0"/>
                        </a:rPr>
                        <a:t>)</a:t>
                      </a:r>
                    </a:p>
                  </a:txBody>
                  <a:tcPr anchor="ctr"/>
                </a:tc>
                <a:tc>
                  <a:txBody>
                    <a:bodyPr/>
                    <a:lstStyle/>
                    <a:p>
                      <a:pPr>
                        <a:lnSpc>
                          <a:spcPct val="114000"/>
                        </a:lnSpc>
                        <a:spcBef>
                          <a:spcPts val="0"/>
                        </a:spcBef>
                        <a:spcAft>
                          <a:spcPts val="0"/>
                        </a:spcAft>
                      </a:pPr>
                      <a:r>
                        <a:rPr lang="es-ES" sz="1600" dirty="0"/>
                        <a:t>Constructores</a:t>
                      </a:r>
                    </a:p>
                  </a:txBody>
                  <a:tcPr anchor="ctr"/>
                </a:tc>
                <a:extLst>
                  <a:ext uri="{0D108BD9-81ED-4DB2-BD59-A6C34878D82A}">
                    <a16:rowId xmlns:a16="http://schemas.microsoft.com/office/drawing/2014/main" val="10001"/>
                  </a:ext>
                </a:extLst>
              </a:tr>
              <a:tr h="1739237">
                <a:tc>
                  <a:txBody>
                    <a:bodyPr/>
                    <a:lstStyle/>
                    <a:p>
                      <a:pPr>
                        <a:lnSpc>
                          <a:spcPct val="114000"/>
                        </a:lnSpc>
                        <a:spcBef>
                          <a:spcPts val="0"/>
                        </a:spcBef>
                        <a:spcAft>
                          <a:spcPts val="0"/>
                        </a:spcAft>
                      </a:pPr>
                      <a:r>
                        <a:rPr lang="es-ES" sz="1500" dirty="0">
                          <a:latin typeface="Consolas" panose="020B0609020204030204" pitchFamily="49" charset="0"/>
                        </a:rPr>
                        <a:t> </a:t>
                      </a:r>
                      <a:r>
                        <a:rPr lang="es-ES" sz="1500" dirty="0" err="1">
                          <a:latin typeface="Consolas" panose="020B0609020204030204" pitchFamily="49" charset="0"/>
                        </a:rPr>
                        <a:t>byteValue</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shortValue</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intValue</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longValue</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doubleValue</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floatValue</a:t>
                      </a:r>
                      <a:r>
                        <a:rPr lang="es-ES" sz="1500" dirty="0">
                          <a:latin typeface="Consolas" panose="020B0609020204030204" pitchFamily="49" charset="0"/>
                        </a:rPr>
                        <a:t>()</a:t>
                      </a:r>
                    </a:p>
                  </a:txBody>
                  <a:tcPr anchor="ctr"/>
                </a:tc>
                <a:tc>
                  <a:txBody>
                    <a:bodyPr/>
                    <a:lstStyle/>
                    <a:p>
                      <a:pPr>
                        <a:lnSpc>
                          <a:spcPct val="114000"/>
                        </a:lnSpc>
                        <a:spcBef>
                          <a:spcPts val="0"/>
                        </a:spcBef>
                        <a:spcAft>
                          <a:spcPts val="0"/>
                        </a:spcAft>
                      </a:pPr>
                      <a:r>
                        <a:rPr lang="es-ES" sz="1600" dirty="0"/>
                        <a:t>Funciones</a:t>
                      </a:r>
                      <a:r>
                        <a:rPr lang="es-ES" sz="1600" baseline="0" dirty="0"/>
                        <a:t> de conversión con datos primitivos.</a:t>
                      </a:r>
                      <a:endParaRPr lang="es-ES" sz="1600" dirty="0"/>
                    </a:p>
                  </a:txBody>
                  <a:tcPr anchor="ctr"/>
                </a:tc>
                <a:extLst>
                  <a:ext uri="{0D108BD9-81ED-4DB2-BD59-A6C34878D82A}">
                    <a16:rowId xmlns:a16="http://schemas.microsoft.com/office/drawing/2014/main" val="10002"/>
                  </a:ext>
                </a:extLst>
              </a:tr>
              <a:tr h="406398">
                <a:tc>
                  <a:txBody>
                    <a:bodyPr/>
                    <a:lstStyle/>
                    <a:p>
                      <a:pPr>
                        <a:lnSpc>
                          <a:spcPct val="114000"/>
                        </a:lnSpc>
                        <a:spcBef>
                          <a:spcPts val="0"/>
                        </a:spcBef>
                        <a:spcAft>
                          <a:spcPts val="0"/>
                        </a:spcAft>
                      </a:pPr>
                      <a:r>
                        <a:rPr lang="es-ES" sz="1500" dirty="0">
                          <a:latin typeface="Consolas" panose="020B0609020204030204" pitchFamily="49" charset="0"/>
                        </a:rPr>
                        <a:t> </a:t>
                      </a:r>
                      <a:r>
                        <a:rPr lang="es-ES" sz="1500" dirty="0" err="1">
                          <a:latin typeface="Consolas" panose="020B0609020204030204" pitchFamily="49" charset="0"/>
                        </a:rPr>
                        <a:t>Integer</a:t>
                      </a:r>
                      <a:r>
                        <a:rPr lang="es-ES" sz="1500" dirty="0">
                          <a:latin typeface="Consolas" panose="020B0609020204030204" pitchFamily="49" charset="0"/>
                        </a:rPr>
                        <a:t> </a:t>
                      </a:r>
                      <a:r>
                        <a:rPr lang="es-ES" sz="1500" dirty="0" err="1">
                          <a:latin typeface="Consolas" panose="020B0609020204030204" pitchFamily="49" charset="0"/>
                        </a:rPr>
                        <a:t>decode</a:t>
                      </a:r>
                      <a:r>
                        <a:rPr lang="es-ES" sz="1500" dirty="0">
                          <a:latin typeface="Consolas" panose="020B0609020204030204" pitchFamily="49" charset="0"/>
                        </a:rPr>
                        <a:t>(</a:t>
                      </a:r>
                      <a:r>
                        <a:rPr lang="es-ES" sz="1500" dirty="0" err="1">
                          <a:latin typeface="Consolas" panose="020B0609020204030204" pitchFamily="49" charset="0"/>
                        </a:rPr>
                        <a:t>String</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Integer</a:t>
                      </a:r>
                      <a:r>
                        <a:rPr lang="es-ES" sz="1500" dirty="0">
                          <a:latin typeface="Consolas" panose="020B0609020204030204" pitchFamily="49" charset="0"/>
                        </a:rPr>
                        <a:t> </a:t>
                      </a:r>
                      <a:r>
                        <a:rPr lang="es-ES" sz="1500" dirty="0" err="1">
                          <a:latin typeface="Consolas" panose="020B0609020204030204" pitchFamily="49" charset="0"/>
                        </a:rPr>
                        <a:t>parseInt</a:t>
                      </a:r>
                      <a:r>
                        <a:rPr lang="es-ES" sz="1500" dirty="0">
                          <a:latin typeface="Consolas" panose="020B0609020204030204" pitchFamily="49" charset="0"/>
                        </a:rPr>
                        <a:t>(</a:t>
                      </a:r>
                      <a:r>
                        <a:rPr lang="es-ES" sz="1500" dirty="0" err="1">
                          <a:latin typeface="Consolas" panose="020B0609020204030204" pitchFamily="49" charset="0"/>
                        </a:rPr>
                        <a:t>String</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Integer</a:t>
                      </a:r>
                      <a:r>
                        <a:rPr lang="es-ES" sz="1500" dirty="0">
                          <a:latin typeface="Consolas" panose="020B0609020204030204" pitchFamily="49" charset="0"/>
                        </a:rPr>
                        <a:t> </a:t>
                      </a:r>
                      <a:r>
                        <a:rPr lang="es-ES" sz="1500" dirty="0" err="1">
                          <a:latin typeface="Consolas" panose="020B0609020204030204" pitchFamily="49" charset="0"/>
                        </a:rPr>
                        <a:t>parseInt</a:t>
                      </a:r>
                      <a:r>
                        <a:rPr lang="es-ES" sz="1500" dirty="0">
                          <a:latin typeface="Consolas" panose="020B0609020204030204" pitchFamily="49" charset="0"/>
                        </a:rPr>
                        <a:t>(</a:t>
                      </a:r>
                      <a:r>
                        <a:rPr lang="es-ES" sz="1500" dirty="0" err="1">
                          <a:latin typeface="Consolas" panose="020B0609020204030204" pitchFamily="49" charset="0"/>
                        </a:rPr>
                        <a:t>String,int</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Integer</a:t>
                      </a:r>
                      <a:r>
                        <a:rPr lang="es-ES" sz="1500" dirty="0">
                          <a:latin typeface="Consolas" panose="020B0609020204030204" pitchFamily="49" charset="0"/>
                        </a:rPr>
                        <a:t> </a:t>
                      </a:r>
                      <a:r>
                        <a:rPr lang="es-ES" sz="1500" dirty="0" err="1">
                          <a:latin typeface="Consolas" panose="020B0609020204030204" pitchFamily="49" charset="0"/>
                        </a:rPr>
                        <a:t>valueOf</a:t>
                      </a:r>
                      <a:r>
                        <a:rPr lang="es-ES" sz="1500" dirty="0">
                          <a:latin typeface="Consolas" panose="020B0609020204030204" pitchFamily="49" charset="0"/>
                        </a:rPr>
                        <a:t>(</a:t>
                      </a:r>
                      <a:r>
                        <a:rPr lang="es-ES" sz="1500" dirty="0" err="1">
                          <a:latin typeface="Consolas" panose="020B0609020204030204" pitchFamily="49" charset="0"/>
                        </a:rPr>
                        <a:t>String</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String</a:t>
                      </a:r>
                      <a:r>
                        <a:rPr lang="es-ES" sz="1500" dirty="0">
                          <a:latin typeface="Consolas" panose="020B0609020204030204" pitchFamily="49" charset="0"/>
                        </a:rPr>
                        <a:t> </a:t>
                      </a:r>
                      <a:r>
                        <a:rPr lang="es-ES" sz="1500" dirty="0" err="1">
                          <a:latin typeface="Consolas" panose="020B0609020204030204" pitchFamily="49" charset="0"/>
                        </a:rPr>
                        <a:t>toString</a:t>
                      </a:r>
                      <a:r>
                        <a:rPr lang="es-ES" sz="1500" dirty="0">
                          <a:latin typeface="Consolas" panose="020B0609020204030204" pitchFamily="49" charset="0"/>
                        </a:rPr>
                        <a:t>()</a:t>
                      </a:r>
                    </a:p>
                  </a:txBody>
                  <a:tcPr anchor="ctr"/>
                </a:tc>
                <a:tc>
                  <a:txBody>
                    <a:bodyPr/>
                    <a:lstStyle/>
                    <a:p>
                      <a:pPr>
                        <a:lnSpc>
                          <a:spcPct val="114000"/>
                        </a:lnSpc>
                        <a:spcBef>
                          <a:spcPts val="0"/>
                        </a:spcBef>
                        <a:spcAft>
                          <a:spcPts val="0"/>
                        </a:spcAft>
                      </a:pPr>
                      <a:r>
                        <a:rPr lang="es-ES" sz="1600" dirty="0"/>
                        <a:t>Conversión a </a:t>
                      </a:r>
                      <a:r>
                        <a:rPr lang="es-ES" sz="1600" dirty="0" err="1"/>
                        <a:t>String</a:t>
                      </a:r>
                      <a:r>
                        <a:rPr lang="es-ES" sz="1600" dirty="0"/>
                        <a:t>.</a:t>
                      </a:r>
                    </a:p>
                  </a:txBody>
                  <a:tcPr anchor="ctr"/>
                </a:tc>
                <a:extLst>
                  <a:ext uri="{0D108BD9-81ED-4DB2-BD59-A6C34878D82A}">
                    <a16:rowId xmlns:a16="http://schemas.microsoft.com/office/drawing/2014/main" val="10003"/>
                  </a:ext>
                </a:extLst>
              </a:tr>
              <a:tr h="406398">
                <a:tc>
                  <a:txBody>
                    <a:bodyPr/>
                    <a:lstStyle/>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String</a:t>
                      </a:r>
                      <a:r>
                        <a:rPr lang="es-ES" sz="1500" dirty="0">
                          <a:latin typeface="Consolas" panose="020B0609020204030204" pitchFamily="49" charset="0"/>
                        </a:rPr>
                        <a:t> </a:t>
                      </a:r>
                      <a:r>
                        <a:rPr lang="es-ES" sz="1500" dirty="0" err="1">
                          <a:latin typeface="Consolas" panose="020B0609020204030204" pitchFamily="49" charset="0"/>
                        </a:rPr>
                        <a:t>toBinaryString</a:t>
                      </a:r>
                      <a:r>
                        <a:rPr lang="es-ES" sz="1500" dirty="0">
                          <a:latin typeface="Consolas" panose="020B0609020204030204" pitchFamily="49" charset="0"/>
                        </a:rPr>
                        <a:t>(</a:t>
                      </a:r>
                      <a:r>
                        <a:rPr lang="es-ES" sz="1500" dirty="0" err="1">
                          <a:latin typeface="Consolas" panose="020B0609020204030204" pitchFamily="49" charset="0"/>
                        </a:rPr>
                        <a:t>int</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String</a:t>
                      </a:r>
                      <a:r>
                        <a:rPr lang="es-ES" sz="1500" dirty="0">
                          <a:latin typeface="Consolas" panose="020B0609020204030204" pitchFamily="49" charset="0"/>
                        </a:rPr>
                        <a:t> </a:t>
                      </a:r>
                      <a:r>
                        <a:rPr lang="es-ES" sz="1500" dirty="0" err="1">
                          <a:latin typeface="Consolas" panose="020B0609020204030204" pitchFamily="49" charset="0"/>
                        </a:rPr>
                        <a:t>toHexString</a:t>
                      </a:r>
                      <a:r>
                        <a:rPr lang="es-ES" sz="1500" dirty="0">
                          <a:latin typeface="Consolas" panose="020B0609020204030204" pitchFamily="49" charset="0"/>
                        </a:rPr>
                        <a:t>(</a:t>
                      </a:r>
                      <a:r>
                        <a:rPr lang="es-ES" sz="1500" dirty="0" err="1">
                          <a:latin typeface="Consolas" panose="020B0609020204030204" pitchFamily="49" charset="0"/>
                        </a:rPr>
                        <a:t>int</a:t>
                      </a:r>
                      <a:r>
                        <a:rPr lang="es-ES" sz="1500" dirty="0">
                          <a:latin typeface="Consolas" panose="020B0609020204030204" pitchFamily="49" charset="0"/>
                        </a:rPr>
                        <a:t>)</a:t>
                      </a:r>
                    </a:p>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a:t>
                      </a:r>
                      <a:r>
                        <a:rPr lang="es-ES" sz="1500" dirty="0" err="1">
                          <a:latin typeface="Consolas" panose="020B0609020204030204" pitchFamily="49" charset="0"/>
                        </a:rPr>
                        <a:t>String</a:t>
                      </a:r>
                      <a:r>
                        <a:rPr lang="es-ES" sz="1500" dirty="0">
                          <a:latin typeface="Consolas" panose="020B0609020204030204" pitchFamily="49" charset="0"/>
                        </a:rPr>
                        <a:t> </a:t>
                      </a:r>
                      <a:r>
                        <a:rPr lang="es-ES" sz="1500" dirty="0" err="1">
                          <a:latin typeface="Consolas" panose="020B0609020204030204" pitchFamily="49" charset="0"/>
                        </a:rPr>
                        <a:t>toOctalString</a:t>
                      </a:r>
                      <a:r>
                        <a:rPr lang="es-ES" sz="1500" dirty="0">
                          <a:latin typeface="Consolas" panose="020B0609020204030204" pitchFamily="49" charset="0"/>
                        </a:rPr>
                        <a:t>(</a:t>
                      </a:r>
                      <a:r>
                        <a:rPr lang="es-ES" sz="1500" dirty="0" err="1">
                          <a:latin typeface="Consolas" panose="020B0609020204030204" pitchFamily="49" charset="0"/>
                        </a:rPr>
                        <a:t>int</a:t>
                      </a:r>
                      <a:r>
                        <a:rPr lang="es-ES" sz="1500" dirty="0">
                          <a:latin typeface="Consolas" panose="020B0609020204030204" pitchFamily="49" charset="0"/>
                        </a:rPr>
                        <a:t>)</a:t>
                      </a:r>
                    </a:p>
                  </a:txBody>
                  <a:tcPr anchor="ctr"/>
                </a:tc>
                <a:tc>
                  <a:txBody>
                    <a:bodyPr/>
                    <a:lstStyle/>
                    <a:p>
                      <a:pPr>
                        <a:lnSpc>
                          <a:spcPct val="114000"/>
                        </a:lnSpc>
                        <a:spcBef>
                          <a:spcPts val="0"/>
                        </a:spcBef>
                        <a:spcAft>
                          <a:spcPts val="0"/>
                        </a:spcAft>
                      </a:pPr>
                      <a:r>
                        <a:rPr lang="es-ES" sz="1600" dirty="0"/>
                        <a:t>Conversión a otros sistemas de numeración.</a:t>
                      </a:r>
                    </a:p>
                  </a:txBody>
                  <a:tcPr anchor="ctr"/>
                </a:tc>
                <a:extLst>
                  <a:ext uri="{0D108BD9-81ED-4DB2-BD59-A6C34878D82A}">
                    <a16:rowId xmlns:a16="http://schemas.microsoft.com/office/drawing/2014/main" val="10004"/>
                  </a:ext>
                </a:extLst>
              </a:tr>
              <a:tr h="406398">
                <a:tc>
                  <a:txBody>
                    <a:bodyPr/>
                    <a:lstStyle/>
                    <a:p>
                      <a:pPr marL="0" marR="0" indent="0" algn="l" defTabSz="914400" rtl="0" eaLnBrk="1" fontAlgn="auto" latinLnBrk="0" hangingPunct="1">
                        <a:lnSpc>
                          <a:spcPct val="114000"/>
                        </a:lnSpc>
                        <a:spcBef>
                          <a:spcPts val="0"/>
                        </a:spcBef>
                        <a:spcAft>
                          <a:spcPts val="0"/>
                        </a:spcAft>
                        <a:buClrTx/>
                        <a:buSzTx/>
                        <a:buFontTx/>
                        <a:buNone/>
                        <a:tabLst/>
                        <a:defRPr/>
                      </a:pPr>
                      <a:r>
                        <a:rPr lang="es-ES" sz="1500" dirty="0">
                          <a:latin typeface="Consolas" panose="020B0609020204030204" pitchFamily="49" charset="0"/>
                        </a:rPr>
                        <a:t> MAX_VALUE, MIN_VALUE, TYPE</a:t>
                      </a:r>
                    </a:p>
                  </a:txBody>
                  <a:tcPr anchor="ctr"/>
                </a:tc>
                <a:tc>
                  <a:txBody>
                    <a:bodyPr/>
                    <a:lstStyle/>
                    <a:p>
                      <a:pPr>
                        <a:lnSpc>
                          <a:spcPct val="114000"/>
                        </a:lnSpc>
                        <a:spcBef>
                          <a:spcPts val="0"/>
                        </a:spcBef>
                        <a:spcAft>
                          <a:spcPts val="0"/>
                        </a:spcAft>
                      </a:pPr>
                      <a:r>
                        <a:rPr lang="es-ES" sz="1600" dirty="0"/>
                        <a:t>Constantes.</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60059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Integer</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p:cNvSpPr/>
          <p:nvPr/>
        </p:nvSpPr>
        <p:spPr>
          <a:xfrm>
            <a:off x="373832" y="1196752"/>
            <a:ext cx="8352928" cy="5386090"/>
          </a:xfrm>
          <a:prstGeom prst="rect">
            <a:avLst/>
          </a:prstGeom>
          <a:solidFill>
            <a:schemeClr val="accent3">
              <a:lumMod val="20000"/>
              <a:lumOff val="80000"/>
            </a:schemeClr>
          </a:solidFill>
        </p:spPr>
        <p:txBody>
          <a:bodyPr wrap="square">
            <a:spAutoFit/>
          </a:bodyPr>
          <a:lstStyle/>
          <a:p>
            <a:pPr>
              <a:spcBef>
                <a:spcPts val="300"/>
              </a:spcBef>
            </a:pP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testInteger</a:t>
            </a:r>
            <a:r>
              <a:rPr lang="es-ES" sz="1600" dirty="0">
                <a:solidFill>
                  <a:srgbClr val="000000"/>
                </a:solidFill>
                <a:latin typeface="Consolas"/>
              </a:rPr>
              <a:t> {</a:t>
            </a:r>
          </a:p>
          <a:p>
            <a:pPr>
              <a:spcBef>
                <a:spcPts val="300"/>
              </a:spcBef>
            </a:pPr>
            <a:r>
              <a:rPr lang="en-US" sz="1600" dirty="0">
                <a:solidFill>
                  <a:srgbClr val="7F0055"/>
                </a:solidFill>
                <a:latin typeface="Consolas"/>
              </a:rPr>
              <a:t>    public</a:t>
            </a:r>
            <a:r>
              <a:rPr lang="en-US" sz="1600" dirty="0">
                <a:solidFill>
                  <a:srgbClr val="000000"/>
                </a:solidFill>
                <a:latin typeface="Consolas"/>
              </a:rPr>
              <a:t> </a:t>
            </a:r>
            <a:r>
              <a:rPr lang="en-US" sz="1600" dirty="0">
                <a:solidFill>
                  <a:srgbClr val="7F0055"/>
                </a:solidFill>
                <a:latin typeface="Consolas"/>
              </a:rPr>
              <a:t>static</a:t>
            </a:r>
            <a:r>
              <a:rPr lang="en-US" sz="1600" dirty="0">
                <a:solidFill>
                  <a:srgbClr val="000000"/>
                </a:solidFill>
                <a:latin typeface="Consolas"/>
              </a:rPr>
              <a:t> </a:t>
            </a:r>
            <a:r>
              <a:rPr lang="en-US" sz="1600" dirty="0">
                <a:solidFill>
                  <a:srgbClr val="7F0055"/>
                </a:solidFill>
                <a:latin typeface="Consolas"/>
              </a:rPr>
              <a:t>void</a:t>
            </a:r>
            <a:r>
              <a:rPr lang="en-US" sz="1600" dirty="0">
                <a:solidFill>
                  <a:srgbClr val="000000"/>
                </a:solidFill>
                <a:latin typeface="Consolas"/>
              </a:rPr>
              <a:t> main(String[] </a:t>
            </a:r>
            <a:r>
              <a:rPr lang="en-US" sz="1600" dirty="0" err="1">
                <a:solidFill>
                  <a:srgbClr val="6A3E3E"/>
                </a:solidFill>
                <a:latin typeface="Consolas"/>
              </a:rPr>
              <a:t>args</a:t>
            </a:r>
            <a:r>
              <a:rPr lang="en-US" sz="1600" dirty="0">
                <a:solidFill>
                  <a:srgbClr val="000000"/>
                </a:solidFill>
                <a:latin typeface="Consolas"/>
              </a:rPr>
              <a:t>) {</a:t>
            </a:r>
          </a:p>
          <a:p>
            <a:pPr>
              <a:spcBef>
                <a:spcPts val="300"/>
              </a:spcBef>
            </a:pPr>
            <a:r>
              <a:rPr lang="es-ES" sz="1600" dirty="0">
                <a:solidFill>
                  <a:srgbClr val="000000"/>
                </a:solidFill>
                <a:latin typeface="Consolas"/>
              </a:rPr>
              <a:t>	</a:t>
            </a:r>
            <a:r>
              <a:rPr lang="es-ES" sz="1600" dirty="0" err="1">
                <a:solidFill>
                  <a:srgbClr val="000000"/>
                </a:solidFill>
                <a:latin typeface="Consolas"/>
              </a:rPr>
              <a:t>Integer</a:t>
            </a:r>
            <a:r>
              <a:rPr lang="es-ES" sz="1600" dirty="0">
                <a:solidFill>
                  <a:srgbClr val="000000"/>
                </a:solidFill>
                <a:latin typeface="Consolas"/>
              </a:rPr>
              <a:t> </a:t>
            </a:r>
            <a:r>
              <a:rPr lang="es-ES" sz="1600" dirty="0">
                <a:solidFill>
                  <a:srgbClr val="6A3E3E"/>
                </a:solidFill>
                <a:latin typeface="Consolas"/>
              </a:rPr>
              <a:t>i1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b="1" dirty="0" err="1">
                <a:solidFill>
                  <a:srgbClr val="000000"/>
                </a:solidFill>
                <a:latin typeface="Consolas"/>
              </a:rPr>
              <a:t>Integer</a:t>
            </a:r>
            <a:r>
              <a:rPr lang="es-ES" sz="1600" dirty="0">
                <a:solidFill>
                  <a:srgbClr val="000000"/>
                </a:solidFill>
                <a:latin typeface="Consolas"/>
              </a:rPr>
              <a:t>(5);</a:t>
            </a:r>
          </a:p>
          <a:p>
            <a:pPr>
              <a:spcBef>
                <a:spcPts val="300"/>
              </a:spcBef>
            </a:pPr>
            <a:r>
              <a:rPr lang="nn-NO" sz="1600" dirty="0">
                <a:solidFill>
                  <a:srgbClr val="000000"/>
                </a:solidFill>
                <a:latin typeface="Consolas"/>
              </a:rPr>
              <a:t>	Integer </a:t>
            </a:r>
            <a:r>
              <a:rPr lang="nn-NO" sz="1600" dirty="0">
                <a:solidFill>
                  <a:srgbClr val="6A3E3E"/>
                </a:solidFill>
                <a:latin typeface="Consolas"/>
              </a:rPr>
              <a:t>i2</a:t>
            </a:r>
            <a:r>
              <a:rPr lang="nn-NO" sz="1600" dirty="0">
                <a:solidFill>
                  <a:srgbClr val="000000"/>
                </a:solidFill>
                <a:latin typeface="Consolas"/>
              </a:rPr>
              <a:t> = </a:t>
            </a:r>
            <a:r>
              <a:rPr lang="nn-NO" sz="1600" dirty="0">
                <a:solidFill>
                  <a:srgbClr val="7F0055"/>
                </a:solidFill>
                <a:latin typeface="Consolas"/>
              </a:rPr>
              <a:t>new</a:t>
            </a:r>
            <a:r>
              <a:rPr lang="nn-NO" sz="1600" dirty="0">
                <a:solidFill>
                  <a:srgbClr val="000000"/>
                </a:solidFill>
                <a:latin typeface="Consolas"/>
              </a:rPr>
              <a:t> </a:t>
            </a:r>
            <a:r>
              <a:rPr lang="nn-NO" sz="1600" b="1" dirty="0">
                <a:solidFill>
                  <a:srgbClr val="000000"/>
                </a:solidFill>
                <a:latin typeface="Consolas"/>
              </a:rPr>
              <a:t>Integer</a:t>
            </a:r>
            <a:r>
              <a:rPr lang="nn-NO" sz="1600" dirty="0">
                <a:solidFill>
                  <a:srgbClr val="000000"/>
                </a:solidFill>
                <a:latin typeface="Consolas"/>
              </a:rPr>
              <a:t>(</a:t>
            </a:r>
            <a:r>
              <a:rPr lang="nn-NO" sz="1600" dirty="0">
                <a:solidFill>
                  <a:srgbClr val="2A00FF"/>
                </a:solidFill>
                <a:latin typeface="Consolas"/>
              </a:rPr>
              <a:t>"7"</a:t>
            </a:r>
            <a:r>
              <a:rPr lang="nn-NO" sz="1600" dirty="0">
                <a:solidFill>
                  <a:srgbClr val="000000"/>
                </a:solidFill>
                <a:latin typeface="Consolas"/>
              </a:rPr>
              <a:t>);</a:t>
            </a:r>
          </a:p>
          <a:p>
            <a:pPr>
              <a:spcBef>
                <a:spcPts val="300"/>
              </a:spcBef>
            </a:pP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6A3E3E"/>
                </a:solidFill>
                <a:latin typeface="Consolas"/>
              </a:rPr>
              <a:t>s1</a:t>
            </a:r>
            <a:r>
              <a:rPr lang="es-ES" sz="1600" dirty="0">
                <a:solidFill>
                  <a:srgbClr val="000000"/>
                </a:solidFill>
                <a:latin typeface="Consolas"/>
              </a:rPr>
              <a:t> = </a:t>
            </a:r>
            <a:r>
              <a:rPr lang="es-ES" sz="1600" dirty="0">
                <a:solidFill>
                  <a:srgbClr val="6A3E3E"/>
                </a:solidFill>
                <a:latin typeface="Consolas"/>
              </a:rPr>
              <a:t>i1</a:t>
            </a:r>
            <a:r>
              <a:rPr lang="es-ES" sz="1600" dirty="0">
                <a:solidFill>
                  <a:srgbClr val="000000"/>
                </a:solidFill>
                <a:latin typeface="Consolas"/>
              </a:rPr>
              <a:t>.</a:t>
            </a:r>
            <a:r>
              <a:rPr lang="es-ES" sz="1600" b="1" dirty="0">
                <a:solidFill>
                  <a:srgbClr val="000000"/>
                </a:solidFill>
                <a:latin typeface="Consolas"/>
              </a:rPr>
              <a:t>toString</a:t>
            </a:r>
            <a:r>
              <a:rPr lang="es-ES" sz="1600" dirty="0">
                <a:solidFill>
                  <a:srgbClr val="000000"/>
                </a:solidFill>
                <a:latin typeface="Consolas"/>
              </a:rPr>
              <a:t>();</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6A3E3E"/>
                </a:solidFill>
                <a:latin typeface="Consolas"/>
              </a:rPr>
              <a:t>s1</a:t>
            </a:r>
            <a:r>
              <a:rPr lang="es-ES" sz="1600" i="1" dirty="0">
                <a:solidFill>
                  <a:srgbClr val="000000"/>
                </a:solidFill>
                <a:latin typeface="Consolas"/>
              </a:rPr>
              <a:t>);			</a:t>
            </a:r>
            <a:r>
              <a:rPr lang="es-ES" sz="1400" i="1" dirty="0">
                <a:solidFill>
                  <a:srgbClr val="3F7F5F"/>
                </a:solidFill>
                <a:latin typeface="Consolas"/>
              </a:rPr>
              <a:t>// Muestra por pantalla 5</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6A3E3E"/>
                </a:solidFill>
                <a:latin typeface="Consolas"/>
              </a:rPr>
              <a:t>i2</a:t>
            </a:r>
            <a:r>
              <a:rPr lang="es-ES" sz="1600" i="1" dirty="0">
                <a:solidFill>
                  <a:srgbClr val="000000"/>
                </a:solidFill>
                <a:latin typeface="Consolas"/>
              </a:rPr>
              <a:t>.</a:t>
            </a:r>
            <a:r>
              <a:rPr lang="es-ES" sz="1600" b="1" i="1" dirty="0">
                <a:solidFill>
                  <a:srgbClr val="000000"/>
                </a:solidFill>
                <a:latin typeface="Consolas"/>
              </a:rPr>
              <a:t>toString</a:t>
            </a:r>
            <a:r>
              <a:rPr lang="es-ES" sz="1600" i="1" dirty="0">
                <a:solidFill>
                  <a:srgbClr val="000000"/>
                </a:solidFill>
                <a:latin typeface="Consolas"/>
              </a:rPr>
              <a:t>());	</a:t>
            </a:r>
            <a:r>
              <a:rPr lang="es-ES" sz="1400" i="1" dirty="0">
                <a:solidFill>
                  <a:srgbClr val="3F7F5F"/>
                </a:solidFill>
                <a:latin typeface="Consolas"/>
              </a:rPr>
              <a:t>// Muestra por pantalla 7</a:t>
            </a:r>
          </a:p>
          <a:p>
            <a:pPr>
              <a:spcBef>
                <a:spcPts val="300"/>
              </a:spcBef>
            </a:pPr>
            <a:r>
              <a:rPr lang="nn-NO" sz="1600" dirty="0">
                <a:solidFill>
                  <a:srgbClr val="7F0055"/>
                </a:solidFill>
                <a:latin typeface="Consolas"/>
              </a:rPr>
              <a:t>	int</a:t>
            </a:r>
            <a:r>
              <a:rPr lang="nn-NO" sz="1600" dirty="0">
                <a:solidFill>
                  <a:srgbClr val="000000"/>
                </a:solidFill>
                <a:latin typeface="Consolas"/>
              </a:rPr>
              <a:t> </a:t>
            </a:r>
            <a:r>
              <a:rPr lang="nn-NO" sz="1600" dirty="0">
                <a:solidFill>
                  <a:srgbClr val="6A3E3E"/>
                </a:solidFill>
                <a:latin typeface="Consolas"/>
              </a:rPr>
              <a:t>i3</a:t>
            </a:r>
            <a:r>
              <a:rPr lang="nn-NO" sz="1600" dirty="0">
                <a:solidFill>
                  <a:srgbClr val="000000"/>
                </a:solidFill>
                <a:latin typeface="Consolas"/>
              </a:rPr>
              <a:t> = Integer.</a:t>
            </a:r>
            <a:r>
              <a:rPr lang="nn-NO" sz="1600" b="1" i="1" dirty="0">
                <a:solidFill>
                  <a:srgbClr val="000000"/>
                </a:solidFill>
                <a:latin typeface="Consolas"/>
              </a:rPr>
              <a:t>parseInt</a:t>
            </a:r>
            <a:r>
              <a:rPr lang="nn-NO" sz="1600" i="1" dirty="0">
                <a:solidFill>
                  <a:srgbClr val="000000"/>
                </a:solidFill>
                <a:latin typeface="Consolas"/>
              </a:rPr>
              <a:t>(</a:t>
            </a:r>
            <a:r>
              <a:rPr lang="nn-NO" sz="1600" i="1" dirty="0">
                <a:solidFill>
                  <a:srgbClr val="2A00FF"/>
                </a:solidFill>
                <a:latin typeface="Consolas"/>
              </a:rPr>
              <a:t>"10"</a:t>
            </a:r>
            <a:r>
              <a:rPr lang="nn-NO" sz="1600" i="1" dirty="0">
                <a:solidFill>
                  <a:srgbClr val="000000"/>
                </a:solidFill>
                <a:latin typeface="Consolas"/>
              </a:rPr>
              <a:t>,10);</a:t>
            </a:r>
          </a:p>
          <a:p>
            <a:pPr>
              <a:spcBef>
                <a:spcPts val="300"/>
              </a:spcBef>
            </a:pPr>
            <a:r>
              <a:rPr lang="nn-NO" sz="1600" dirty="0">
                <a:solidFill>
                  <a:srgbClr val="7F0055"/>
                </a:solidFill>
                <a:latin typeface="Consolas"/>
              </a:rPr>
              <a:t>	int</a:t>
            </a:r>
            <a:r>
              <a:rPr lang="nn-NO" sz="1600" dirty="0">
                <a:solidFill>
                  <a:srgbClr val="000000"/>
                </a:solidFill>
                <a:latin typeface="Consolas"/>
              </a:rPr>
              <a:t> </a:t>
            </a:r>
            <a:r>
              <a:rPr lang="nn-NO" sz="1600" dirty="0">
                <a:solidFill>
                  <a:srgbClr val="6A3E3E"/>
                </a:solidFill>
                <a:latin typeface="Consolas"/>
              </a:rPr>
              <a:t>i4</a:t>
            </a:r>
            <a:r>
              <a:rPr lang="nn-NO" sz="1600" dirty="0">
                <a:solidFill>
                  <a:srgbClr val="000000"/>
                </a:solidFill>
                <a:latin typeface="Consolas"/>
              </a:rPr>
              <a:t> = Integer.</a:t>
            </a:r>
            <a:r>
              <a:rPr lang="nn-NO" sz="1600" b="1" i="1" dirty="0">
                <a:solidFill>
                  <a:srgbClr val="000000"/>
                </a:solidFill>
                <a:latin typeface="Consolas"/>
              </a:rPr>
              <a:t>parseInt</a:t>
            </a:r>
            <a:r>
              <a:rPr lang="nn-NO" sz="1600" i="1" dirty="0">
                <a:solidFill>
                  <a:srgbClr val="000000"/>
                </a:solidFill>
                <a:latin typeface="Consolas"/>
              </a:rPr>
              <a:t>(</a:t>
            </a:r>
            <a:r>
              <a:rPr lang="nn-NO" sz="1600" i="1" dirty="0">
                <a:solidFill>
                  <a:srgbClr val="2A00FF"/>
                </a:solidFill>
                <a:latin typeface="Consolas"/>
              </a:rPr>
              <a:t>"10"</a:t>
            </a:r>
            <a:r>
              <a:rPr lang="nn-NO" sz="1600" i="1" dirty="0">
                <a:solidFill>
                  <a:srgbClr val="000000"/>
                </a:solidFill>
                <a:latin typeface="Consolas"/>
              </a:rPr>
              <a:t>, 8);</a:t>
            </a:r>
          </a:p>
          <a:p>
            <a:pPr>
              <a:spcBef>
                <a:spcPts val="300"/>
              </a:spcBef>
            </a:pPr>
            <a:r>
              <a:rPr lang="es-ES" sz="1600" dirty="0">
                <a:solidFill>
                  <a:srgbClr val="7F0055"/>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i5</a:t>
            </a:r>
            <a:r>
              <a:rPr lang="es-ES" sz="1600" dirty="0">
                <a:solidFill>
                  <a:srgbClr val="000000"/>
                </a:solidFill>
                <a:latin typeface="Consolas"/>
              </a:rPr>
              <a:t> = </a:t>
            </a:r>
            <a:r>
              <a:rPr lang="es-ES" sz="1600" dirty="0" err="1">
                <a:solidFill>
                  <a:srgbClr val="000000"/>
                </a:solidFill>
                <a:latin typeface="Consolas"/>
              </a:rPr>
              <a:t>Integer.</a:t>
            </a:r>
            <a:r>
              <a:rPr lang="es-ES" sz="1600" b="1" i="1" dirty="0" err="1">
                <a:solidFill>
                  <a:srgbClr val="000000"/>
                </a:solidFill>
                <a:latin typeface="Consolas"/>
              </a:rPr>
              <a:t>parseInt</a:t>
            </a:r>
            <a:r>
              <a:rPr lang="es-ES" sz="1600" i="1" dirty="0">
                <a:solidFill>
                  <a:srgbClr val="000000"/>
                </a:solidFill>
                <a:latin typeface="Consolas"/>
              </a:rPr>
              <a:t>(</a:t>
            </a:r>
            <a:r>
              <a:rPr lang="es-ES" sz="1600" i="1" dirty="0">
                <a:solidFill>
                  <a:srgbClr val="2A00FF"/>
                </a:solidFill>
                <a:latin typeface="Consolas"/>
              </a:rPr>
              <a:t>"ABCD"</a:t>
            </a:r>
            <a:r>
              <a:rPr lang="es-ES" sz="1600" i="1" dirty="0">
                <a:solidFill>
                  <a:srgbClr val="000000"/>
                </a:solidFill>
                <a:latin typeface="Consolas"/>
              </a:rPr>
              <a:t>, 16);</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6A3E3E"/>
                </a:solidFill>
                <a:latin typeface="Consolas"/>
              </a:rPr>
              <a:t>i3</a:t>
            </a:r>
            <a:r>
              <a:rPr lang="es-ES" sz="1600" i="1" dirty="0">
                <a:solidFill>
                  <a:srgbClr val="000000"/>
                </a:solidFill>
                <a:latin typeface="Consolas"/>
              </a:rPr>
              <a:t>);			</a:t>
            </a:r>
            <a:r>
              <a:rPr lang="es-ES" sz="1400" i="1" dirty="0">
                <a:solidFill>
                  <a:srgbClr val="3F7F5F"/>
                </a:solidFill>
                <a:latin typeface="Consolas"/>
              </a:rPr>
              <a:t>// Muestra por pantalla 10</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6A3E3E"/>
                </a:solidFill>
                <a:latin typeface="Consolas"/>
              </a:rPr>
              <a:t>i4</a:t>
            </a:r>
            <a:r>
              <a:rPr lang="es-ES" sz="1600" i="1" dirty="0">
                <a:solidFill>
                  <a:srgbClr val="000000"/>
                </a:solidFill>
                <a:latin typeface="Consolas"/>
              </a:rPr>
              <a:t>);			</a:t>
            </a:r>
            <a:r>
              <a:rPr lang="es-ES" sz="1400" i="1" dirty="0">
                <a:solidFill>
                  <a:srgbClr val="3F7F5F"/>
                </a:solidFill>
                <a:latin typeface="Consolas"/>
              </a:rPr>
              <a:t>// Muestra por pantalla 8</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6A3E3E"/>
                </a:solidFill>
                <a:latin typeface="Consolas"/>
              </a:rPr>
              <a:t>i5</a:t>
            </a:r>
            <a:r>
              <a:rPr lang="es-ES" sz="1600" i="1" dirty="0">
                <a:solidFill>
                  <a:srgbClr val="000000"/>
                </a:solidFill>
                <a:latin typeface="Consolas"/>
              </a:rPr>
              <a:t>);			</a:t>
            </a:r>
            <a:r>
              <a:rPr lang="es-ES" sz="1400" i="1" dirty="0">
                <a:solidFill>
                  <a:srgbClr val="3F7F5F"/>
                </a:solidFill>
                <a:latin typeface="Consolas"/>
              </a:rPr>
              <a:t>// Muestra 43981</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err="1">
                <a:solidFill>
                  <a:srgbClr val="000000"/>
                </a:solidFill>
                <a:latin typeface="Consolas"/>
              </a:rPr>
              <a:t>Integer.</a:t>
            </a:r>
            <a:r>
              <a:rPr lang="es-ES" sz="1600" b="1" i="1" dirty="0" err="1">
                <a:solidFill>
                  <a:srgbClr val="000000"/>
                </a:solidFill>
                <a:latin typeface="Consolas"/>
              </a:rPr>
              <a:t>toOctalString</a:t>
            </a:r>
            <a:r>
              <a:rPr lang="es-ES" sz="1600" i="1" dirty="0">
                <a:solidFill>
                  <a:srgbClr val="000000"/>
                </a:solidFill>
                <a:latin typeface="Consolas"/>
              </a:rPr>
              <a:t>(</a:t>
            </a:r>
            <a:r>
              <a:rPr lang="es-ES" sz="1600" i="1" dirty="0">
                <a:solidFill>
                  <a:srgbClr val="6A3E3E"/>
                </a:solidFill>
                <a:latin typeface="Consolas"/>
              </a:rPr>
              <a:t>i4</a:t>
            </a:r>
            <a:r>
              <a:rPr lang="es-ES" sz="1600" i="1" dirty="0">
                <a:solidFill>
                  <a:srgbClr val="000000"/>
                </a:solidFill>
                <a:latin typeface="Consolas"/>
              </a:rPr>
              <a:t>));	</a:t>
            </a:r>
            <a:r>
              <a:rPr lang="es-ES" sz="1400" i="1" dirty="0">
                <a:solidFill>
                  <a:srgbClr val="3F7F5F"/>
                </a:solidFill>
                <a:latin typeface="Consolas"/>
              </a:rPr>
              <a:t>// Muestra 10</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err="1">
                <a:solidFill>
                  <a:srgbClr val="000000"/>
                </a:solidFill>
                <a:latin typeface="Consolas"/>
              </a:rPr>
              <a:t>Integer.</a:t>
            </a:r>
            <a:r>
              <a:rPr lang="es-ES" sz="1600" b="1" i="1" dirty="0" err="1">
                <a:solidFill>
                  <a:srgbClr val="000000"/>
                </a:solidFill>
                <a:latin typeface="Consolas"/>
              </a:rPr>
              <a:t>toHexString</a:t>
            </a:r>
            <a:r>
              <a:rPr lang="es-ES" sz="1600" i="1" dirty="0">
                <a:solidFill>
                  <a:srgbClr val="000000"/>
                </a:solidFill>
                <a:latin typeface="Consolas"/>
              </a:rPr>
              <a:t>(</a:t>
            </a:r>
            <a:r>
              <a:rPr lang="es-ES" sz="1600" i="1" dirty="0">
                <a:solidFill>
                  <a:srgbClr val="6A3E3E"/>
                </a:solidFill>
                <a:latin typeface="Consolas"/>
              </a:rPr>
              <a:t>i5</a:t>
            </a:r>
            <a:r>
              <a:rPr lang="es-ES" sz="1400" i="1" dirty="0">
                <a:solidFill>
                  <a:srgbClr val="000000"/>
                </a:solidFill>
                <a:latin typeface="Consolas"/>
              </a:rPr>
              <a:t>));	</a:t>
            </a:r>
            <a:r>
              <a:rPr lang="es-ES" sz="1400" i="1" dirty="0">
                <a:solidFill>
                  <a:srgbClr val="3F7F5F"/>
                </a:solidFill>
                <a:latin typeface="Consolas"/>
              </a:rPr>
              <a:t>// Muestra </a:t>
            </a:r>
            <a:r>
              <a:rPr lang="es-ES" sz="1400" i="1" dirty="0" err="1">
                <a:solidFill>
                  <a:srgbClr val="3F7F5F"/>
                </a:solidFill>
                <a:latin typeface="Consolas"/>
              </a:rPr>
              <a:t>abcd</a:t>
            </a:r>
            <a:endParaRPr lang="es-ES" sz="1400" i="1" dirty="0">
              <a:solidFill>
                <a:srgbClr val="3F7F5F"/>
              </a:solidFill>
              <a:latin typeface="Consolas"/>
            </a:endParaRPr>
          </a:p>
          <a:p>
            <a:pPr>
              <a:spcBef>
                <a:spcPts val="300"/>
              </a:spcBef>
            </a:pPr>
            <a:r>
              <a:rPr lang="nn-NO" sz="1600" dirty="0">
                <a:solidFill>
                  <a:srgbClr val="7F0055"/>
                </a:solidFill>
                <a:latin typeface="Consolas"/>
              </a:rPr>
              <a:t>	int</a:t>
            </a:r>
            <a:r>
              <a:rPr lang="nn-NO" sz="1600" dirty="0">
                <a:solidFill>
                  <a:srgbClr val="000000"/>
                </a:solidFill>
                <a:latin typeface="Consolas"/>
              </a:rPr>
              <a:t> </a:t>
            </a:r>
            <a:r>
              <a:rPr lang="nn-NO" sz="1600" dirty="0">
                <a:solidFill>
                  <a:srgbClr val="6A3E3E"/>
                </a:solidFill>
                <a:latin typeface="Consolas"/>
              </a:rPr>
              <a:t>i6</a:t>
            </a:r>
            <a:r>
              <a:rPr lang="nn-NO" sz="1600" dirty="0">
                <a:solidFill>
                  <a:srgbClr val="000000"/>
                </a:solidFill>
                <a:latin typeface="Consolas"/>
              </a:rPr>
              <a:t> = Integer.</a:t>
            </a:r>
            <a:r>
              <a:rPr lang="nn-NO" sz="1600" b="1" i="1" dirty="0">
                <a:solidFill>
                  <a:srgbClr val="000000"/>
                </a:solidFill>
                <a:latin typeface="Consolas"/>
              </a:rPr>
              <a:t>valueOf</a:t>
            </a:r>
            <a:r>
              <a:rPr lang="nn-NO" sz="1600" i="1" dirty="0">
                <a:solidFill>
                  <a:srgbClr val="000000"/>
                </a:solidFill>
                <a:latin typeface="Consolas"/>
              </a:rPr>
              <a:t>(</a:t>
            </a:r>
            <a:r>
              <a:rPr lang="nn-NO" sz="1600" i="1" dirty="0">
                <a:solidFill>
                  <a:srgbClr val="2A00FF"/>
                </a:solidFill>
                <a:latin typeface="Consolas"/>
              </a:rPr>
              <a:t>"22"</a:t>
            </a:r>
            <a:r>
              <a:rPr lang="nn-NO" sz="1600" i="1" dirty="0">
                <a:solidFill>
                  <a:srgbClr val="000000"/>
                </a:solidFill>
                <a:latin typeface="Consolas"/>
              </a:rPr>
              <a:t>).</a:t>
            </a:r>
            <a:r>
              <a:rPr lang="nn-NO" sz="1600" b="1" i="1" dirty="0">
                <a:solidFill>
                  <a:srgbClr val="000000"/>
                </a:solidFill>
                <a:latin typeface="Consolas"/>
              </a:rPr>
              <a:t>intValue</a:t>
            </a:r>
            <a:r>
              <a:rPr lang="nn-NO" sz="1600" i="1" dirty="0">
                <a:solidFill>
                  <a:srgbClr val="000000"/>
                </a:solidFill>
                <a:latin typeface="Consolas"/>
              </a:rPr>
              <a:t>();</a:t>
            </a:r>
          </a:p>
          <a:p>
            <a:pPr>
              <a:spcBef>
                <a:spcPts val="300"/>
              </a:spcBef>
            </a:pPr>
            <a:r>
              <a:rPr lang="es-ES" sz="1600" dirty="0">
                <a:solidFill>
                  <a:srgbClr val="000000"/>
                </a:solidFill>
                <a:latin typeface="Consolas"/>
              </a:rPr>
              <a:t>	</a:t>
            </a: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6A3E3E"/>
                </a:solidFill>
                <a:latin typeface="Consolas"/>
              </a:rPr>
              <a:t>i6</a:t>
            </a:r>
            <a:r>
              <a:rPr lang="es-ES" sz="1600" i="1" dirty="0">
                <a:solidFill>
                  <a:srgbClr val="000000"/>
                </a:solidFill>
                <a:latin typeface="Consolas"/>
              </a:rPr>
              <a:t>);			</a:t>
            </a:r>
            <a:r>
              <a:rPr lang="es-ES" sz="1400" i="1" dirty="0">
                <a:solidFill>
                  <a:srgbClr val="3F7F5F"/>
                </a:solidFill>
                <a:latin typeface="Consolas"/>
              </a:rPr>
              <a:t>// Muestra 22 por pantalla</a:t>
            </a:r>
          </a:p>
          <a:p>
            <a:r>
              <a:rPr lang="es-ES" sz="1600" dirty="0">
                <a:solidFill>
                  <a:srgbClr val="000000"/>
                </a:solidFill>
                <a:latin typeface="Consolas"/>
              </a:rPr>
              <a:t>     }</a:t>
            </a:r>
          </a:p>
          <a:p>
            <a:r>
              <a:rPr lang="es-ES" sz="1600" dirty="0">
                <a:solidFill>
                  <a:srgbClr val="000000"/>
                </a:solidFill>
                <a:latin typeface="Consolas"/>
              </a:rPr>
              <a:t>}</a:t>
            </a:r>
            <a:endParaRPr lang="es-ES" sz="1600" dirty="0"/>
          </a:p>
        </p:txBody>
      </p:sp>
    </p:spTree>
    <p:extLst>
      <p:ext uri="{BB962C8B-B14F-4D97-AF65-F5344CB8AC3E}">
        <p14:creationId xmlns:p14="http://schemas.microsoft.com/office/powerpoint/2010/main" val="200934495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Fechas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5410712"/>
          </a:xfrm>
          <a:prstGeom prst="rect">
            <a:avLst/>
          </a:prstGeom>
          <a:noFill/>
        </p:spPr>
        <p:txBody>
          <a:bodyPr wrap="square" lIns="91440" tIns="45720" rIns="91440" bIns="45720" rtlCol="0" anchor="t">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JAVA TIME PACKAGE</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prstClr val="black"/>
                </a:solidFill>
              </a:rPr>
              <a:t>Instant</a:t>
            </a:r>
            <a:r>
              <a:rPr lang="es-ES" dirty="0">
                <a:solidFill>
                  <a:prstClr val="black"/>
                </a:solidFill>
              </a:rPr>
              <a:t>: define un instante concreto en una </a:t>
            </a:r>
            <a:r>
              <a:rPr lang="es-ES" dirty="0" err="1">
                <a:solidFill>
                  <a:prstClr val="black"/>
                </a:solidFill>
              </a:rPr>
              <a:t>linea</a:t>
            </a:r>
            <a:r>
              <a:rPr lang="es-ES" dirty="0">
                <a:solidFill>
                  <a:prstClr val="black"/>
                </a:solidFill>
              </a:rPr>
              <a:t> de tiempo y sirve habitualmente para calcular los tiempos que han sucedido entre dos instantes concretos.</a:t>
            </a:r>
            <a:endParaRPr lang="es-ES" dirty="0">
              <a:solidFill>
                <a:prstClr val="black"/>
              </a:solidFill>
              <a:ea typeface="Calibri"/>
              <a:cs typeface="Calibri"/>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prstClr val="black"/>
                </a:solidFill>
              </a:rPr>
              <a:t>LocalDate</a:t>
            </a:r>
            <a:r>
              <a:rPr lang="es-ES" dirty="0">
                <a:solidFill>
                  <a:prstClr val="black"/>
                </a:solidFill>
              </a:rPr>
              <a:t>: se encarga de instanciar una fecha concreta en el calendario con día, mes y año para que podamos trabajar con ella.</a:t>
            </a:r>
            <a:endParaRPr lang="es-ES" dirty="0">
              <a:solidFill>
                <a:prstClr val="black"/>
              </a:solidFill>
              <a:ea typeface="Calibri"/>
              <a:cs typeface="Calibri"/>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prstClr val="black"/>
                </a:solidFill>
              </a:rPr>
              <a:t>LocalTime</a:t>
            </a:r>
            <a:r>
              <a:rPr lang="es-ES" dirty="0">
                <a:solidFill>
                  <a:prstClr val="black"/>
                </a:solidFill>
              </a:rPr>
              <a:t>: maneja datos de tipo tiempo</a:t>
            </a:r>
            <a:endParaRPr lang="es-ES" dirty="0">
              <a:solidFill>
                <a:prstClr val="black"/>
              </a:solidFill>
              <a:ea typeface="Calibri"/>
              <a:cs typeface="Calibri"/>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prstClr val="black"/>
                </a:solidFill>
              </a:rPr>
              <a:t>LocalDateTime</a:t>
            </a:r>
            <a:r>
              <a:rPr lang="es-ES" dirty="0">
                <a:solidFill>
                  <a:prstClr val="black"/>
                </a:solidFill>
              </a:rPr>
              <a:t>: maneja datos de tipo fecha y hora</a:t>
            </a:r>
            <a:endParaRPr lang="es-ES" dirty="0">
              <a:solidFill>
                <a:prstClr val="black"/>
              </a:solidFill>
              <a:ea typeface="Calibri"/>
              <a:cs typeface="Calibri"/>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prstClr val="black"/>
                </a:solidFill>
              </a:rPr>
              <a:t>Period</a:t>
            </a:r>
            <a:r>
              <a:rPr lang="es-ES" dirty="0">
                <a:solidFill>
                  <a:prstClr val="black"/>
                </a:solidFill>
              </a:rPr>
              <a:t>: define un intervalo de tiempo entre dos fechas y nos permite trabajar con él de forma sencilla</a:t>
            </a:r>
            <a:endParaRPr lang="es-ES" dirty="0">
              <a:solidFill>
                <a:prstClr val="black"/>
              </a:solidFill>
              <a:ea typeface="Calibri"/>
              <a:cs typeface="Calibri"/>
            </a:endParaRPr>
          </a:p>
          <a:p>
            <a:pPr marL="800100" lvl="1" indent="-342900" algn="just">
              <a:lnSpc>
                <a:spcPct val="113999"/>
              </a:lnSpc>
              <a:spcBef>
                <a:spcPts val="600"/>
              </a:spcBef>
              <a:spcAft>
                <a:spcPts val="600"/>
              </a:spcAft>
              <a:buClr>
                <a:srgbClr val="E46C0A"/>
              </a:buClr>
              <a:buSzPct val="120000"/>
              <a:buFont typeface="Wingdings" panose="05000000000000000000" pitchFamily="2" charset="2"/>
              <a:buChar char="§"/>
            </a:pPr>
            <a:r>
              <a:rPr lang="es-ES" b="1" dirty="0" err="1">
                <a:solidFill>
                  <a:prstClr val="black"/>
                </a:solidFill>
              </a:rPr>
              <a:t>Duration</a:t>
            </a:r>
            <a:r>
              <a:rPr lang="es-ES" dirty="0">
                <a:solidFill>
                  <a:prstClr val="black"/>
                </a:solidFill>
              </a:rPr>
              <a:t>: define intervalo de tiempo entre dos </a:t>
            </a:r>
            <a:r>
              <a:rPr lang="es-ES" dirty="0" err="1">
                <a:solidFill>
                  <a:prstClr val="black"/>
                </a:solidFill>
              </a:rPr>
              <a:t>LocalTime</a:t>
            </a:r>
            <a:r>
              <a:rPr lang="es-ES" dirty="0">
                <a:solidFill>
                  <a:prstClr val="black"/>
                </a:solidFill>
              </a:rPr>
              <a:t>.</a:t>
            </a:r>
            <a:endParaRPr lang="es-ES" dirty="0">
              <a:solidFill>
                <a:prstClr val="black"/>
              </a:solidFill>
              <a:ea typeface="Calibri"/>
              <a:cs typeface="Calibri"/>
            </a:endParaRP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prstClr val="black"/>
                </a:solidFill>
              </a:rPr>
              <a:t>DateTimeFormatter</a:t>
            </a:r>
            <a:r>
              <a:rPr lang="es-ES" dirty="0">
                <a:solidFill>
                  <a:prstClr val="black"/>
                </a:solidFill>
              </a:rPr>
              <a:t>: formatear un LocalDate, LocalTime o LocalDateTime.</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endParaRPr lang="es-ES" dirty="0">
              <a:solidFill>
                <a:prstClr val="black"/>
              </a:solidFill>
            </a:endParaRPr>
          </a:p>
        </p:txBody>
      </p:sp>
    </p:spTree>
    <p:extLst>
      <p:ext uri="{BB962C8B-B14F-4D97-AF65-F5344CB8AC3E}">
        <p14:creationId xmlns:p14="http://schemas.microsoft.com/office/powerpoint/2010/main" val="19500810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left)">
                                      <p:cBhvr>
                                        <p:cTn id="24" dur="500"/>
                                        <p:tgtEl>
                                          <p:spTgt spid="6">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left)">
                                      <p:cBhvr>
                                        <p:cTn id="33" dur="500"/>
                                        <p:tgtEl>
                                          <p:spTgt spid="6">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wipe(left)">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LocalDate</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81E725B1-6E44-4A62-A8DA-0B9FCB373F48}"/>
              </a:ext>
            </a:extLst>
          </p:cNvPr>
          <p:cNvPicPr>
            <a:picLocks noChangeAspect="1"/>
          </p:cNvPicPr>
          <p:nvPr/>
        </p:nvPicPr>
        <p:blipFill>
          <a:blip r:embed="rId3"/>
          <a:stretch>
            <a:fillRect/>
          </a:stretch>
        </p:blipFill>
        <p:spPr>
          <a:xfrm>
            <a:off x="2009248" y="3095092"/>
            <a:ext cx="5587088" cy="3550673"/>
          </a:xfrm>
          <a:prstGeom prst="rect">
            <a:avLst/>
          </a:prstGeom>
        </p:spPr>
      </p:pic>
      <p:sp>
        <p:nvSpPr>
          <p:cNvPr id="6" name="CuadroTexto 5">
            <a:extLst>
              <a:ext uri="{FF2B5EF4-FFF2-40B4-BE49-F238E27FC236}">
                <a16:creationId xmlns:a16="http://schemas.microsoft.com/office/drawing/2014/main" id="{7D68CE8C-D11B-49A9-962C-E8C6D0E67BEB}"/>
              </a:ext>
            </a:extLst>
          </p:cNvPr>
          <p:cNvSpPr txBox="1"/>
          <p:nvPr/>
        </p:nvSpPr>
        <p:spPr>
          <a:xfrm>
            <a:off x="381834" y="1124744"/>
            <a:ext cx="8510646" cy="1754326"/>
          </a:xfrm>
          <a:prstGeom prst="rect">
            <a:avLst/>
          </a:prstGeom>
          <a:noFill/>
        </p:spPr>
        <p:txBody>
          <a:bodyPr wrap="square">
            <a:spAutoFit/>
          </a:bodyPr>
          <a:lstStyle/>
          <a:p>
            <a:r>
              <a:rPr lang="es-ES" dirty="0">
                <a:solidFill>
                  <a:srgbClr val="343434"/>
                </a:solidFill>
              </a:rPr>
              <a:t>L</a:t>
            </a:r>
            <a:r>
              <a:rPr lang="es-ES" b="0" i="0" dirty="0">
                <a:solidFill>
                  <a:srgbClr val="343434"/>
                </a:solidFill>
                <a:effectLst/>
              </a:rPr>
              <a:t>as clases relativas al </a:t>
            </a:r>
            <a:r>
              <a:rPr lang="es-ES" b="1" i="0" dirty="0">
                <a:solidFill>
                  <a:srgbClr val="343434"/>
                </a:solidFill>
                <a:effectLst/>
              </a:rPr>
              <a:t>tiempo</a:t>
            </a:r>
            <a:r>
              <a:rPr lang="es-ES" b="0" i="0" dirty="0">
                <a:solidFill>
                  <a:srgbClr val="343434"/>
                </a:solidFill>
                <a:effectLst/>
              </a:rPr>
              <a:t> en </a:t>
            </a:r>
            <a:r>
              <a:rPr lang="es-ES" i="0" dirty="0">
                <a:solidFill>
                  <a:srgbClr val="343434"/>
                </a:solidFill>
                <a:effectLst/>
              </a:rPr>
              <a:t>Java</a:t>
            </a:r>
            <a:r>
              <a:rPr lang="es-ES" b="0" i="0" dirty="0">
                <a:solidFill>
                  <a:srgbClr val="343434"/>
                </a:solidFill>
                <a:effectLst/>
              </a:rPr>
              <a:t> utilizan siempre </a:t>
            </a:r>
            <a:r>
              <a:rPr lang="es-ES" b="1" i="0" dirty="0">
                <a:solidFill>
                  <a:srgbClr val="343434"/>
                </a:solidFill>
                <a:effectLst/>
              </a:rPr>
              <a:t>métodos estáticos</a:t>
            </a:r>
            <a:r>
              <a:rPr lang="es-ES" b="0" i="0" dirty="0">
                <a:solidFill>
                  <a:srgbClr val="343434"/>
                </a:solidFill>
                <a:effectLst/>
              </a:rPr>
              <a:t>, que devuelven una referencia del tipo de la clase que se ha utilizado para ejecutarlos. No existe otra manera de instanciar alguna de las clases relativas al tiempo en Java, ya que sus </a:t>
            </a:r>
            <a:r>
              <a:rPr lang="es-ES" b="0" i="1" dirty="0">
                <a:solidFill>
                  <a:srgbClr val="343434"/>
                </a:solidFill>
                <a:effectLst/>
              </a:rPr>
              <a:t>constructores son privados</a:t>
            </a:r>
            <a:r>
              <a:rPr lang="es-ES" b="0" i="0" dirty="0">
                <a:solidFill>
                  <a:srgbClr val="343434"/>
                </a:solidFill>
                <a:effectLst/>
              </a:rPr>
              <a:t>. No olvides que los métodos estáticos pueden utilizarse tanto con el nombre de la clase, como con una instancia de dicha clase, aunque esta no apunte a ningún objeto. Clase </a:t>
            </a:r>
            <a:r>
              <a:rPr lang="es-ES" b="0" i="0" dirty="0">
                <a:solidFill>
                  <a:srgbClr val="343434"/>
                </a:solidFill>
                <a:effectLst/>
                <a:hlinkClick r:id="rId4"/>
              </a:rPr>
              <a:t>LocalDate</a:t>
            </a:r>
            <a:r>
              <a:rPr lang="es-ES" b="0" i="0" dirty="0">
                <a:solidFill>
                  <a:srgbClr val="343434"/>
                </a:solidFill>
                <a:effectLst/>
              </a:rPr>
              <a:t>:</a:t>
            </a:r>
            <a:endParaRPr lang="es-ES" dirty="0"/>
          </a:p>
        </p:txBody>
      </p:sp>
    </p:spTree>
    <p:extLst>
      <p:ext uri="{BB962C8B-B14F-4D97-AF65-F5344CB8AC3E}">
        <p14:creationId xmlns:p14="http://schemas.microsoft.com/office/powerpoint/2010/main" val="17696465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LocalTime</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n 7">
            <a:extLst>
              <a:ext uri="{FF2B5EF4-FFF2-40B4-BE49-F238E27FC236}">
                <a16:creationId xmlns:a16="http://schemas.microsoft.com/office/drawing/2014/main" id="{F7610642-ADA3-445D-B0D6-A4C8EC944475}"/>
              </a:ext>
            </a:extLst>
          </p:cNvPr>
          <p:cNvPicPr>
            <a:picLocks noChangeAspect="1"/>
          </p:cNvPicPr>
          <p:nvPr/>
        </p:nvPicPr>
        <p:blipFill>
          <a:blip r:embed="rId3"/>
          <a:stretch>
            <a:fillRect/>
          </a:stretch>
        </p:blipFill>
        <p:spPr>
          <a:xfrm>
            <a:off x="300194" y="1772816"/>
            <a:ext cx="8736302" cy="4430062"/>
          </a:xfrm>
          <a:prstGeom prst="rect">
            <a:avLst/>
          </a:prstGeom>
        </p:spPr>
      </p:pic>
      <p:sp>
        <p:nvSpPr>
          <p:cNvPr id="2" name="CuadroTexto 1">
            <a:extLst>
              <a:ext uri="{FF2B5EF4-FFF2-40B4-BE49-F238E27FC236}">
                <a16:creationId xmlns:a16="http://schemas.microsoft.com/office/drawing/2014/main" id="{4298AB98-EC94-4A78-8838-A500B099D2A2}"/>
              </a:ext>
            </a:extLst>
          </p:cNvPr>
          <p:cNvSpPr txBox="1"/>
          <p:nvPr/>
        </p:nvSpPr>
        <p:spPr>
          <a:xfrm>
            <a:off x="395536" y="1124744"/>
            <a:ext cx="8064896" cy="369332"/>
          </a:xfrm>
          <a:prstGeom prst="rect">
            <a:avLst/>
          </a:prstGeom>
          <a:noFill/>
        </p:spPr>
        <p:txBody>
          <a:bodyPr wrap="square" rtlCol="0">
            <a:spAutoFit/>
          </a:bodyPr>
          <a:lstStyle/>
          <a:p>
            <a:r>
              <a:rPr lang="es-ES" dirty="0"/>
              <a:t>Clase </a:t>
            </a:r>
            <a:r>
              <a:rPr lang="es-ES" dirty="0">
                <a:hlinkClick r:id="rId4"/>
              </a:rPr>
              <a:t>LocalTime</a:t>
            </a:r>
            <a:r>
              <a:rPr lang="es-ES" dirty="0"/>
              <a:t>, que almacena una hora: horas, minutos y segundos. </a:t>
            </a:r>
          </a:p>
        </p:txBody>
      </p:sp>
    </p:spTree>
    <p:extLst>
      <p:ext uri="{BB962C8B-B14F-4D97-AF65-F5344CB8AC3E}">
        <p14:creationId xmlns:p14="http://schemas.microsoft.com/office/powerpoint/2010/main" val="25698010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LocalDateTime</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uadroTexto 8">
            <a:extLst>
              <a:ext uri="{FF2B5EF4-FFF2-40B4-BE49-F238E27FC236}">
                <a16:creationId xmlns:a16="http://schemas.microsoft.com/office/drawing/2014/main" id="{7707A11C-8518-4704-BD52-7B553CB22938}"/>
              </a:ext>
            </a:extLst>
          </p:cNvPr>
          <p:cNvSpPr txBox="1"/>
          <p:nvPr/>
        </p:nvSpPr>
        <p:spPr>
          <a:xfrm>
            <a:off x="395536" y="1124744"/>
            <a:ext cx="8179242" cy="646331"/>
          </a:xfrm>
          <a:prstGeom prst="rect">
            <a:avLst/>
          </a:prstGeom>
          <a:noFill/>
        </p:spPr>
        <p:txBody>
          <a:bodyPr wrap="square">
            <a:spAutoFit/>
          </a:bodyPr>
          <a:lstStyle/>
          <a:p>
            <a:r>
              <a:rPr lang="es-ES" dirty="0">
                <a:hlinkClick r:id="rId3"/>
              </a:rPr>
              <a:t>LocalDateTime</a:t>
            </a:r>
            <a:r>
              <a:rPr lang="es-ES" dirty="0"/>
              <a:t> instancia una fecha concreta en el calendario.  En ese aspecto es similar a LocalDate pero en este caso incluye también la hora y los minutos.</a:t>
            </a:r>
          </a:p>
        </p:txBody>
      </p:sp>
      <p:pic>
        <p:nvPicPr>
          <p:cNvPr id="10" name="Imagen 9">
            <a:extLst>
              <a:ext uri="{FF2B5EF4-FFF2-40B4-BE49-F238E27FC236}">
                <a16:creationId xmlns:a16="http://schemas.microsoft.com/office/drawing/2014/main" id="{F2137813-022C-4804-BE7E-76E9B663F56D}"/>
              </a:ext>
            </a:extLst>
          </p:cNvPr>
          <p:cNvPicPr>
            <a:picLocks noChangeAspect="1"/>
          </p:cNvPicPr>
          <p:nvPr/>
        </p:nvPicPr>
        <p:blipFill>
          <a:blip r:embed="rId4"/>
          <a:stretch>
            <a:fillRect/>
          </a:stretch>
        </p:blipFill>
        <p:spPr>
          <a:xfrm>
            <a:off x="395536" y="1915091"/>
            <a:ext cx="8363272" cy="4739606"/>
          </a:xfrm>
          <a:prstGeom prst="rect">
            <a:avLst/>
          </a:prstGeom>
        </p:spPr>
      </p:pic>
    </p:spTree>
    <p:extLst>
      <p:ext uri="{BB962C8B-B14F-4D97-AF65-F5344CB8AC3E}">
        <p14:creationId xmlns:p14="http://schemas.microsoft.com/office/powerpoint/2010/main" val="2754446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11893</TotalTime>
  <Words>2749</Words>
  <Application>Microsoft Office PowerPoint</Application>
  <PresentationFormat>Presentación en pantalla (4:3)</PresentationFormat>
  <Paragraphs>269</Paragraphs>
  <Slides>30</Slides>
  <Notes>27</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Unidad 6  PROGRAMACIÓN  ORIENTADA A OBJETOS  Utilización Avanzada de Clases</vt:lpstr>
      <vt:lpstr>ÍNDICE</vt:lpstr>
      <vt:lpstr>Wrappers</vt:lpstr>
      <vt:lpstr>Clase wrapper Integer</vt:lpstr>
      <vt:lpstr>Clase wrapper Integer</vt:lpstr>
      <vt:lpstr>Fechas</vt:lpstr>
      <vt:lpstr>LocalDate</vt:lpstr>
      <vt:lpstr>LocalTime</vt:lpstr>
      <vt:lpstr>LocalDateTime</vt:lpstr>
      <vt:lpstr>Instant</vt:lpstr>
      <vt:lpstr>Period y DateTimeFormatter</vt:lpstr>
      <vt:lpstr>Clases Enum</vt:lpstr>
      <vt:lpstr>Clases Enum</vt:lpstr>
      <vt:lpstr>Clases Enum</vt:lpstr>
      <vt:lpstr>Clases Enum</vt:lpstr>
      <vt:lpstr>Clases Enum</vt:lpstr>
      <vt:lpstr>Clases Enum</vt:lpstr>
      <vt:lpstr>StringBuilder</vt:lpstr>
      <vt:lpstr>StringBuilder</vt:lpstr>
      <vt:lpstr>Dividir Strings por patrón: .split()</vt:lpstr>
      <vt:lpstr>Dividir Strings por patrón: StringTokenizer</vt:lpstr>
      <vt:lpstr>Expresiones regulares – Pattern y Matcher</vt:lpstr>
      <vt:lpstr>Expresiones regulares – Pattern y Matcher</vt:lpstr>
      <vt:lpstr>Expresiones regulares – Pattern y Matcher</vt:lpstr>
      <vt:lpstr>Pattern y Matcher. Ejemplos</vt:lpstr>
      <vt:lpstr>Pattern y Matcher. Ejemplos</vt:lpstr>
      <vt:lpstr>ArrayList </vt:lpstr>
      <vt:lpstr>ArrayList</vt:lpstr>
      <vt:lpstr>Arrays</vt:lpstr>
      <vt:lpstr>Fin  Unidad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 POO Utilización Avanzada de Clases</dc:title>
  <dc:subject>Programación</dc:subject>
  <dc:creator>Víctor V.</dc:creator>
  <cp:lastModifiedBy>Familia Guillén Linares</cp:lastModifiedBy>
  <cp:revision>535</cp:revision>
  <dcterms:created xsi:type="dcterms:W3CDTF">2019-05-23T11:04:47Z</dcterms:created>
  <dcterms:modified xsi:type="dcterms:W3CDTF">2025-09-12T14:41:43Z</dcterms:modified>
</cp:coreProperties>
</file>