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40"/>
  </p:notesMasterIdLst>
  <p:sldIdLst>
    <p:sldId id="308" r:id="rId2"/>
    <p:sldId id="281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9" r:id="rId24"/>
    <p:sldId id="381" r:id="rId25"/>
    <p:sldId id="378" r:id="rId26"/>
    <p:sldId id="380" r:id="rId27"/>
    <p:sldId id="382" r:id="rId28"/>
    <p:sldId id="383" r:id="rId29"/>
    <p:sldId id="384" r:id="rId30"/>
    <p:sldId id="385" r:id="rId31"/>
    <p:sldId id="391" r:id="rId32"/>
    <p:sldId id="386" r:id="rId33"/>
    <p:sldId id="388" r:id="rId34"/>
    <p:sldId id="387" r:id="rId35"/>
    <p:sldId id="389" r:id="rId36"/>
    <p:sldId id="390" r:id="rId37"/>
    <p:sldId id="307" r:id="rId38"/>
    <p:sldId id="306" r:id="rId3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B2B2B2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CA9D5E-7315-7D63-C9ED-037108297E14}" v="40" dt="2025-03-26T11:40:27.712"/>
    <p1510:client id="{6B6FD2A2-6F6B-0424-C1D8-C52631B1FE38}" v="449" dt="2025-03-26T11:39:06.026"/>
    <p1510:client id="{6BF98C63-4262-231A-A8EA-4C554A40EB9A}" v="72" dt="2025-03-24T18:16:24.025"/>
    <p1510:client id="{E8F8B2E1-6A0C-E6B3-834D-0476BE086075}" v="112" dt="2025-03-26T17:16:08.7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DF5C9-A5EC-4F4F-A8F1-0609A0B17B93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DDC8A-FE9D-4B71-B24F-125439879B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17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Estos métodos estarán en todas las subclases de la jerarquía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520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Estos métodos estarán en todas las subclases de la jerarquía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9748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9570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0485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644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Fifo: primero en entrar primero en salir</a:t>
            </a:r>
          </a:p>
          <a:p>
            <a:r>
              <a:rPr lang="es-ES" err="1"/>
              <a:t>Lifo</a:t>
            </a:r>
            <a:r>
              <a:rPr lang="es-ES"/>
              <a:t>: último en entrar primero en salir</a:t>
            </a:r>
          </a:p>
          <a:p>
            <a:endParaRPr lang="es-ES"/>
          </a:p>
          <a:p>
            <a:r>
              <a:rPr lang="es-ES"/>
              <a:t>Los objetos </a:t>
            </a:r>
            <a:r>
              <a:rPr lang="es-ES" b="1"/>
              <a:t>inmutables</a:t>
            </a:r>
            <a:r>
              <a:rPr lang="es-ES"/>
              <a:t>  (</a:t>
            </a:r>
            <a:r>
              <a:rPr lang="es-ES" err="1"/>
              <a:t>String</a:t>
            </a:r>
            <a:r>
              <a:rPr lang="es-ES"/>
              <a:t>, </a:t>
            </a:r>
            <a:r>
              <a:rPr lang="es-ES" err="1"/>
              <a:t>Integer</a:t>
            </a:r>
            <a:r>
              <a:rPr lang="es-ES"/>
              <a:t>, …) no pueden ser modificados después de su creación, por lo que cuando se incorporan a la lista, a través de los métodos </a:t>
            </a:r>
            <a:r>
              <a:rPr lang="es-ES" err="1"/>
              <a:t>add</a:t>
            </a:r>
            <a:r>
              <a:rPr lang="es-ES"/>
              <a:t>, se pasan por copia (es decir, se realiza una copia de los mismos).</a:t>
            </a:r>
          </a:p>
          <a:p>
            <a:r>
              <a:rPr lang="es-ES"/>
              <a:t>En cambio los objetos </a:t>
            </a:r>
            <a:r>
              <a:rPr lang="es-ES" b="1"/>
              <a:t>mutables</a:t>
            </a:r>
            <a:r>
              <a:rPr lang="es-ES"/>
              <a:t> (como las clases que tú puedes crear), no se copian, se pasa un apuntador, y eso puede producir efectos no deseados.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996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3872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945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785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compare</a:t>
            </a:r>
          </a:p>
          <a:p>
            <a:r>
              <a:rPr lang="es-ES" sz="1200"/>
              <a:t>Si el primer objeto (o1) es </a:t>
            </a:r>
            <a:r>
              <a:rPr lang="es-ES" sz="1200" b="1"/>
              <a:t>menor</a:t>
            </a:r>
            <a:r>
              <a:rPr lang="es-ES" sz="1200"/>
              <a:t> que el segundo (o2), debe retornar un número entero </a:t>
            </a:r>
            <a:r>
              <a:rPr lang="es-ES" sz="1200" b="1"/>
              <a:t>negativo      </a:t>
            </a:r>
            <a:r>
              <a:rPr lang="es-ES" sz="1200" b="0"/>
              <a:t>Si es mayor equivale a si va antes</a:t>
            </a:r>
            <a:endParaRPr lang="es-ES" sz="1200" b="1"/>
          </a:p>
          <a:p>
            <a:r>
              <a:rPr lang="es-ES" sz="1200"/>
              <a:t>Si el primer objeto (o1) es </a:t>
            </a:r>
            <a:r>
              <a:rPr lang="es-ES" sz="1200" b="1"/>
              <a:t>mayor</a:t>
            </a:r>
            <a:r>
              <a:rPr lang="es-ES" sz="1200"/>
              <a:t> que el segundo (o2), debe retornar un número entero </a:t>
            </a:r>
            <a:r>
              <a:rPr lang="es-ES" sz="1200" b="1"/>
              <a:t>positivo        </a:t>
            </a:r>
            <a:r>
              <a:rPr lang="es-ES" sz="1200" b="0"/>
              <a:t>Si es menor equivale a si va después</a:t>
            </a:r>
            <a:endParaRPr lang="es-ES" sz="1200" b="1"/>
          </a:p>
          <a:p>
            <a:r>
              <a:rPr lang="es-ES" sz="1200"/>
              <a:t>Si ambos son </a:t>
            </a:r>
            <a:r>
              <a:rPr lang="es-ES" sz="1200" b="1"/>
              <a:t>iguales</a:t>
            </a:r>
            <a:r>
              <a:rPr lang="es-ES" sz="1200"/>
              <a:t>, debe retornar </a:t>
            </a:r>
            <a:r>
              <a:rPr lang="es-ES" sz="1200" b="1"/>
              <a:t>0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275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562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Ejercicio: crea una Agenda de personas con un TreeSet, de modo que se ordene la agenda alfabéticamente al insertar.</a:t>
            </a:r>
          </a:p>
          <a:p>
            <a:endParaRPr lang="es-ES"/>
          </a:p>
          <a:p>
            <a:r>
              <a:rPr lang="en-US"/>
              <a:t>class </a:t>
            </a:r>
            <a:r>
              <a:rPr lang="en-US" err="1"/>
              <a:t>Comparador</a:t>
            </a:r>
            <a:r>
              <a:rPr lang="en-US"/>
              <a:t> implements Comparator { </a:t>
            </a:r>
          </a:p>
          <a:p>
            <a:r>
              <a:rPr lang="en-US"/>
              <a:t>      public int compare(String s1, String s2) { </a:t>
            </a:r>
          </a:p>
          <a:p>
            <a:r>
              <a:rPr lang="en-US"/>
              <a:t>           return s1.toLowerCase().</a:t>
            </a:r>
            <a:r>
              <a:rPr lang="en-US" err="1"/>
              <a:t>compareTo</a:t>
            </a:r>
            <a:r>
              <a:rPr lang="en-US"/>
              <a:t>(s2.toLowerCase());</a:t>
            </a:r>
          </a:p>
          <a:p>
            <a:r>
              <a:rPr lang="en-US"/>
              <a:t>      }</a:t>
            </a:r>
          </a:p>
          <a:p>
            <a:r>
              <a:rPr lang="en-US"/>
              <a:t> }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5004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3180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321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3636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638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Probar con los tres tipos de mapas. Mete un equipo completo</a:t>
            </a:r>
          </a:p>
          <a:p>
            <a:r>
              <a:rPr lang="es-ES"/>
              <a:t>Acciones:</a:t>
            </a:r>
          </a:p>
          <a:p>
            <a:pPr marL="171450" indent="-171450">
              <a:buFontTx/>
              <a:buChar char="-"/>
            </a:pPr>
            <a:r>
              <a:rPr lang="es-ES"/>
              <a:t>Saca el jugador con el número 3</a:t>
            </a:r>
          </a:p>
          <a:p>
            <a:pPr marL="171450" indent="-171450">
              <a:buFontTx/>
              <a:buChar char="-"/>
            </a:pPr>
            <a:r>
              <a:rPr lang="es-ES"/>
              <a:t>Elimina el jugador con el número 11</a:t>
            </a:r>
          </a:p>
          <a:p>
            <a:pPr marL="171450" indent="-171450">
              <a:buFontTx/>
              <a:buChar char="-"/>
            </a:pPr>
            <a:r>
              <a:rPr lang="es-ES"/>
              <a:t>Ver una clave que no existe, 25</a:t>
            </a:r>
          </a:p>
          <a:p>
            <a:pPr marL="171450" indent="-171450">
              <a:buFontTx/>
              <a:buChar char="-"/>
            </a:pPr>
            <a:r>
              <a:rPr lang="es-ES"/>
              <a:t>Ver si existe el mapa con valor Morata</a:t>
            </a:r>
          </a:p>
          <a:p>
            <a:pPr marL="171450" indent="-171450">
              <a:buFontTx/>
              <a:buChar char="-"/>
            </a:pPr>
            <a:r>
              <a:rPr lang="es-ES"/>
              <a:t>Meter un valor nuevo en una posición que ya tenía algo, 15</a:t>
            </a:r>
          </a:p>
          <a:p>
            <a:pPr marL="171450" indent="-171450">
              <a:buFontTx/>
              <a:buChar char="-"/>
            </a:pPr>
            <a:r>
              <a:rPr lang="es-ES"/>
              <a:t>Saca el valor de la clave 10, comprobando antes si existe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909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7160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7571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2906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128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07130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00042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Añade esto a la clase Persona y pruébala</a:t>
            </a:r>
          </a:p>
          <a:p>
            <a:r>
              <a:rPr lang="es-ES"/>
              <a:t>La </a:t>
            </a:r>
            <a:r>
              <a:rPr lang="es-ES" b="1"/>
              <a:t>búsqueda binaria </a:t>
            </a:r>
            <a:r>
              <a:rPr lang="es-ES"/>
              <a:t>es mucho más rápida que recorrer el array desde el principio hasta el final. Esto hay que usarlo en los métodos de búsqueda</a:t>
            </a:r>
          </a:p>
          <a:p>
            <a:r>
              <a:rPr lang="es-ES"/>
              <a:t>Hacer lo mismo para el ejemplo de Vehículos, comparando las matrículas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48120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01496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Añade esto a la clase Persona y pruébala</a:t>
            </a:r>
          </a:p>
          <a:p>
            <a:r>
              <a:rPr lang="es-ES"/>
              <a:t>Hacer lo mismo para el ejemplo de Vehículos, que ordene ahora por matrícula de forma inversa</a:t>
            </a:r>
          </a:p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54711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6081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26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Hacer el ejemplo de la clase Par y probar</a:t>
            </a:r>
          </a:p>
          <a:p>
            <a:endParaRPr lang="es-ES"/>
          </a:p>
          <a:p>
            <a:r>
              <a:rPr lang="es-ES" err="1"/>
              <a:t>public</a:t>
            </a:r>
            <a:r>
              <a:rPr lang="es-ES"/>
              <a:t> </a:t>
            </a:r>
            <a:r>
              <a:rPr lang="es-ES" err="1"/>
              <a:t>class</a:t>
            </a:r>
            <a:r>
              <a:rPr lang="es-ES"/>
              <a:t> Par&lt;T,S&gt; {</a:t>
            </a:r>
          </a:p>
          <a:p>
            <a:r>
              <a:rPr lang="es-ES"/>
              <a:t>     </a:t>
            </a:r>
            <a:r>
              <a:rPr lang="es-ES" err="1"/>
              <a:t>private</a:t>
            </a:r>
            <a:r>
              <a:rPr lang="es-ES"/>
              <a:t> T   obj1;</a:t>
            </a:r>
          </a:p>
          <a:p>
            <a:r>
              <a:rPr lang="es-ES"/>
              <a:t>     </a:t>
            </a:r>
            <a:r>
              <a:rPr lang="es-ES" err="1"/>
              <a:t>private</a:t>
            </a:r>
            <a:r>
              <a:rPr lang="es-ES"/>
              <a:t> T   obj2;</a:t>
            </a:r>
          </a:p>
          <a:p>
            <a:endParaRPr lang="es-ES"/>
          </a:p>
          <a:p>
            <a:r>
              <a:rPr lang="es-ES"/>
              <a:t>     </a:t>
            </a:r>
            <a:r>
              <a:rPr lang="es-ES" err="1"/>
              <a:t>public</a:t>
            </a:r>
            <a:r>
              <a:rPr lang="es-ES"/>
              <a:t> Par(T obj1, T obj2) { this.obj1 = obj1; this.obj2 = obj2; }</a:t>
            </a:r>
          </a:p>
          <a:p>
            <a:endParaRPr lang="es-ES"/>
          </a:p>
          <a:p>
            <a:r>
              <a:rPr lang="es-ES"/>
              <a:t>     //</a:t>
            </a:r>
            <a:r>
              <a:rPr lang="es-ES" err="1"/>
              <a:t>getters</a:t>
            </a:r>
            <a:r>
              <a:rPr lang="es-ES"/>
              <a:t> y </a:t>
            </a:r>
            <a:r>
              <a:rPr lang="es-ES" err="1"/>
              <a:t>setters</a:t>
            </a:r>
            <a:endParaRPr lang="es-ES"/>
          </a:p>
          <a:p>
            <a:r>
              <a:rPr lang="es-ES"/>
              <a:t>     //</a:t>
            </a:r>
            <a:r>
              <a:rPr lang="es-ES" err="1"/>
              <a:t>toString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403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00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270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Prueba a usarla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59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7298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DDC8A-FE9D-4B71-B24F-125439879B5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205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81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76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76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76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02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735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57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395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325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6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36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WebinarsNet/Curso-java-8-para-programadores-java/blob/master/12_Colecciones/src/list/EjemploList.jav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penWebinarsNet/Curso-java-8-para-programadores-java/blob/master/12_Colecciones/src/set/EjemploSet.jav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github.com/OpenWebinarsNet/Curso-java-8-para-programadores-java/blob/master/12_Colecciones/src/map/EjemploMap.java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WebinarsNet/Curso-java-8-para-programadores-java/tree/master/13_ComparableComparator/src/comparable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WebinarsNet/Curso-java-8-para-programadores-java/tree/master/13_ComparableComparator/src/comparator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jorgesanchez.net/programacion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ogramarya.com/Cursos/Java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560840" cy="4464496"/>
          </a:xfrm>
        </p:spPr>
        <p:txBody>
          <a:bodyPr>
            <a:normAutofit/>
          </a:bodyPr>
          <a:lstStyle/>
          <a:p>
            <a:r>
              <a:rPr lang="es-E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anose="020F0704030504030204" pitchFamily="34" charset="0"/>
              </a:rPr>
              <a:t>Unidad 7</a:t>
            </a:r>
            <a:br>
              <a:rPr lang="es-ES" sz="5400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anose="020F0704030504030204" pitchFamily="34" charset="0"/>
              </a:rPr>
            </a:br>
            <a:br>
              <a:rPr lang="es-ES" sz="20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Rounded MT Bold" panose="020F0704030504030204" pitchFamily="34" charset="0"/>
              </a:rPr>
            </a:br>
            <a:r>
              <a:rPr lang="es-ES" sz="40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PROGRAMACIÓN </a:t>
            </a:r>
            <a:br>
              <a:rPr lang="es-ES" sz="40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s-ES" sz="40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ORIENTADA A OBJETOS</a:t>
            </a:r>
            <a:br>
              <a:rPr lang="es-ES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Rounded MT Bold" panose="020F0704030504030204" pitchFamily="34" charset="0"/>
              </a:rPr>
            </a:br>
            <a:br>
              <a:rPr lang="es-ES" sz="20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Rounded MT Bold" panose="020F0704030504030204" pitchFamily="34" charset="0"/>
              </a:rPr>
            </a:br>
            <a:r>
              <a:rPr lang="es-ES" sz="53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Rounded MT Bold" panose="020F0704030504030204" pitchFamily="34" charset="0"/>
              </a:rPr>
              <a:t>Lectura escritura de información I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97886" y="5563851"/>
            <a:ext cx="4176464" cy="1008112"/>
          </a:xfrm>
        </p:spPr>
        <p:txBody>
          <a:bodyPr>
            <a:normAutofit/>
          </a:bodyPr>
          <a:lstStyle/>
          <a:p>
            <a:pPr algn="l"/>
            <a:r>
              <a:rPr lang="es-ES" sz="2000" i="1">
                <a:solidFill>
                  <a:schemeClr val="bg1">
                    <a:lumMod val="75000"/>
                  </a:schemeClr>
                </a:solidFill>
              </a:rPr>
              <a:t>Módulo</a:t>
            </a:r>
            <a:r>
              <a:rPr lang="es-ES" sz="200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s-ES" sz="2000"/>
              <a:t> PROGRAMACIÓN</a:t>
            </a:r>
          </a:p>
          <a:p>
            <a:pPr algn="l"/>
            <a:r>
              <a:rPr lang="es-ES" sz="2000" i="1">
                <a:solidFill>
                  <a:schemeClr val="bg1">
                    <a:lumMod val="75000"/>
                  </a:schemeClr>
                </a:solidFill>
              </a:rPr>
              <a:t>CFGS</a:t>
            </a:r>
            <a:r>
              <a:rPr lang="es-ES" sz="2000"/>
              <a:t> Desarrollo de Aplicaciones Web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395536" y="5085184"/>
            <a:ext cx="849694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2 Subtítulo">
            <a:extLst>
              <a:ext uri="{FF2B5EF4-FFF2-40B4-BE49-F238E27FC236}">
                <a16:creationId xmlns:a16="http://schemas.microsoft.com/office/drawing/2014/main" id="{1E6B7752-9B77-4A05-BDFE-7D8D92320B01}"/>
              </a:ext>
            </a:extLst>
          </p:cNvPr>
          <p:cNvSpPr txBox="1">
            <a:spLocks/>
          </p:cNvSpPr>
          <p:nvPr/>
        </p:nvSpPr>
        <p:spPr>
          <a:xfrm>
            <a:off x="5220072" y="5517232"/>
            <a:ext cx="3672408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i="1">
                <a:solidFill>
                  <a:schemeClr val="bg1">
                    <a:lumMod val="75000"/>
                  </a:schemeClr>
                </a:solidFill>
              </a:rPr>
              <a:t>Profesor</a:t>
            </a:r>
            <a:r>
              <a:rPr lang="es-ES" sz="200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s-ES" sz="2000"/>
              <a:t> Javier Guillén	</a:t>
            </a:r>
          </a:p>
          <a:p>
            <a:pPr algn="l"/>
            <a:r>
              <a:rPr lang="es-ES" sz="2000"/>
              <a:t>IES Jaroso </a:t>
            </a:r>
            <a:r>
              <a:rPr lang="es-ES" sz="2000" i="1">
                <a:solidFill>
                  <a:schemeClr val="bg1">
                    <a:lumMod val="75000"/>
                  </a:schemeClr>
                </a:solidFill>
              </a:rPr>
              <a:t>(Cuevas de Almanzora)</a:t>
            </a:r>
          </a:p>
        </p:txBody>
      </p:sp>
    </p:spTree>
    <p:extLst>
      <p:ext uri="{BB962C8B-B14F-4D97-AF65-F5344CB8AC3E}">
        <p14:creationId xmlns:p14="http://schemas.microsoft.com/office/powerpoint/2010/main" val="352075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Colecciones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79160" y="1193767"/>
            <a:ext cx="8352928" cy="4050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Una </a:t>
            </a:r>
            <a:r>
              <a:rPr lang="es-ES" sz="2000" b="1"/>
              <a:t>colección</a:t>
            </a:r>
            <a:r>
              <a:rPr lang="es-ES" sz="2000"/>
              <a:t> a nivel de software es un grupo de elementos almacenados de forma conjunta en una misma estructura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Las colecciones definen un conjunto de interfaces, clases genéricas y algoritmos que permiten manejar grupos de objetos 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s-ES" sz="2000"/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s-ES" sz="2000" b="1"/>
          </a:p>
          <a:p>
            <a:pPr lvl="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</a:pPr>
            <a:endParaRPr lang="es-ES"/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endParaRPr lang="es-ES"/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7D1479F-89A9-4584-B508-671D0B944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12" y="3238304"/>
            <a:ext cx="8487960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17780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Colecciones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79160" y="1193767"/>
            <a:ext cx="8352928" cy="2338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</a:pPr>
            <a:endParaRPr lang="es-ES" sz="2000"/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s-ES" sz="2000" b="1"/>
          </a:p>
          <a:p>
            <a:pPr lvl="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</a:pPr>
            <a:endParaRPr lang="es-ES"/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endParaRPr lang="es-ES"/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C23CE4A-E192-4238-A939-466AE535C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818" y="1196752"/>
            <a:ext cx="7537598" cy="52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64322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Colecciones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79160" y="1193767"/>
            <a:ext cx="8352928" cy="586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Interfaz de </a:t>
            </a:r>
            <a:r>
              <a:rPr lang="es-ES" sz="2000" b="1" err="1"/>
              <a:t>Collection</a:t>
            </a:r>
            <a:r>
              <a:rPr lang="es-ES" sz="2000"/>
              <a:t> (</a:t>
            </a:r>
            <a:r>
              <a:rPr lang="es-ES" sz="2000" i="1"/>
              <a:t>raíz de la jerarquía</a:t>
            </a:r>
            <a:r>
              <a:rPr lang="es-ES" sz="2000"/>
              <a:t>), métodos: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 err="1"/>
              <a:t>int</a:t>
            </a:r>
            <a:r>
              <a:rPr lang="es-ES" sz="2000"/>
              <a:t> </a:t>
            </a:r>
            <a:r>
              <a:rPr lang="es-ES" sz="2000" b="1" err="1"/>
              <a:t>size</a:t>
            </a:r>
            <a:r>
              <a:rPr lang="es-ES" sz="2000"/>
              <a:t>(): retorna el número de elementos de la colección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boolean </a:t>
            </a:r>
            <a:r>
              <a:rPr lang="es-ES" sz="2000" b="1" err="1"/>
              <a:t>isEmpty</a:t>
            </a:r>
            <a:r>
              <a:rPr lang="es-ES" sz="2000"/>
              <a:t>(): retornará verdadero si la colección está vacía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boolean </a:t>
            </a:r>
            <a:r>
              <a:rPr lang="es-ES" sz="2000" b="1" err="1"/>
              <a:t>contains</a:t>
            </a:r>
            <a:r>
              <a:rPr lang="es-ES" sz="2000"/>
              <a:t> (</a:t>
            </a:r>
            <a:r>
              <a:rPr lang="es-ES" sz="2000" err="1"/>
              <a:t>Object</a:t>
            </a:r>
            <a:r>
              <a:rPr lang="es-ES" sz="2000"/>
              <a:t> </a:t>
            </a:r>
            <a:r>
              <a:rPr lang="es-ES" sz="2000" err="1"/>
              <a:t>element</a:t>
            </a:r>
            <a:r>
              <a:rPr lang="es-ES" sz="2000"/>
              <a:t>): retornará verdadero si la colección tiene el elemento pasado como parámetro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boolean </a:t>
            </a:r>
            <a:r>
              <a:rPr lang="es-ES" sz="2000" b="1" err="1"/>
              <a:t>add</a:t>
            </a:r>
            <a:r>
              <a:rPr lang="es-ES" sz="2000"/>
              <a:t>(E </a:t>
            </a:r>
            <a:r>
              <a:rPr lang="es-ES" sz="2000" err="1"/>
              <a:t>element</a:t>
            </a:r>
            <a:r>
              <a:rPr lang="es-ES" sz="2000"/>
              <a:t>): permitirá añadir elementos a la colección 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boolean </a:t>
            </a:r>
            <a:r>
              <a:rPr lang="es-ES" sz="2000" b="1" err="1"/>
              <a:t>remove</a:t>
            </a:r>
            <a:r>
              <a:rPr lang="es-ES" sz="2000"/>
              <a:t> (</a:t>
            </a:r>
            <a:r>
              <a:rPr lang="es-ES" sz="2000" err="1"/>
              <a:t>Object</a:t>
            </a:r>
            <a:r>
              <a:rPr lang="es-ES" sz="2000"/>
              <a:t> </a:t>
            </a:r>
            <a:r>
              <a:rPr lang="es-ES" sz="2000" err="1"/>
              <a:t>element</a:t>
            </a:r>
            <a:r>
              <a:rPr lang="es-ES" sz="2000"/>
              <a:t>): permitirá eliminar elementos de la colección 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 err="1"/>
              <a:t>Iterator</a:t>
            </a:r>
            <a:r>
              <a:rPr lang="es-ES" sz="2000"/>
              <a:t>&lt;E&gt; </a:t>
            </a:r>
            <a:r>
              <a:rPr lang="es-ES" sz="2000" b="1" err="1"/>
              <a:t>iterator</a:t>
            </a:r>
            <a:r>
              <a:rPr lang="es-ES" sz="2000"/>
              <a:t>(): permitirá crear un iterador para recorrer los elementos de la colección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 err="1"/>
              <a:t>Object</a:t>
            </a:r>
            <a:r>
              <a:rPr lang="es-ES" sz="2000"/>
              <a:t>[] </a:t>
            </a:r>
            <a:r>
              <a:rPr lang="es-ES" sz="2000" b="1" err="1"/>
              <a:t>toArray</a:t>
            </a:r>
            <a:r>
              <a:rPr lang="es-ES" sz="2000"/>
              <a:t>(): permite pasar la colección a un array de objetos tipo </a:t>
            </a:r>
            <a:r>
              <a:rPr lang="es-ES" sz="2000" err="1"/>
              <a:t>Object</a:t>
            </a:r>
            <a:r>
              <a:rPr lang="es-ES" sz="2000"/>
              <a:t> 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3855801844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Colecciones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79160" y="1052736"/>
            <a:ext cx="8513320" cy="575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Interfaz de </a:t>
            </a:r>
            <a:r>
              <a:rPr lang="es-ES" sz="2000" b="1" err="1"/>
              <a:t>Collection</a:t>
            </a:r>
            <a:r>
              <a:rPr lang="es-ES" sz="2000"/>
              <a:t> (</a:t>
            </a:r>
            <a:r>
              <a:rPr lang="es-ES" sz="2000" i="1"/>
              <a:t>raíz de la jerarquía</a:t>
            </a:r>
            <a:r>
              <a:rPr lang="es-ES" sz="2000"/>
              <a:t>), continuación: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 b="1" err="1"/>
              <a:t>containsAll</a:t>
            </a:r>
            <a:r>
              <a:rPr lang="es-ES" sz="2000"/>
              <a:t>(</a:t>
            </a:r>
            <a:r>
              <a:rPr lang="es-ES" sz="2000" err="1"/>
              <a:t>Collection</a:t>
            </a:r>
            <a:r>
              <a:rPr lang="es-ES" sz="2000"/>
              <a:t>&lt;?&gt; c): permite comprobar si una colección contiene los elementos existentes en otra colección, si es así, retorna verdadero 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 b="1" err="1"/>
              <a:t>addAll</a:t>
            </a:r>
            <a:r>
              <a:rPr lang="es-ES" sz="2000"/>
              <a:t> (</a:t>
            </a:r>
            <a:r>
              <a:rPr lang="es-ES" sz="2000" err="1"/>
              <a:t>Collection</a:t>
            </a:r>
            <a:r>
              <a:rPr lang="es-ES" sz="2000"/>
              <a:t>&lt;? </a:t>
            </a:r>
            <a:r>
              <a:rPr lang="es-ES" sz="2000" err="1"/>
              <a:t>extends</a:t>
            </a:r>
            <a:r>
              <a:rPr lang="es-ES" sz="2000"/>
              <a:t> E&gt; c): permite añadir todos los elementos de una colección a otra colección, siempre que sean del mismo tipo (o deriven del mismo tipo base)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boolean </a:t>
            </a:r>
            <a:r>
              <a:rPr lang="es-ES" sz="2000" b="1" err="1"/>
              <a:t>removeAll</a:t>
            </a:r>
            <a:r>
              <a:rPr lang="es-ES" sz="2000"/>
              <a:t>(</a:t>
            </a:r>
            <a:r>
              <a:rPr lang="es-ES" sz="2000" err="1"/>
              <a:t>Collection</a:t>
            </a:r>
            <a:r>
              <a:rPr lang="es-ES" sz="2000"/>
              <a:t>&lt;?&gt; c): si los elementos de la colección pasada como parámetro están en nuestra colección, se eliminan, el resto se quedan 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boolean </a:t>
            </a:r>
            <a:r>
              <a:rPr lang="es-ES" sz="2000" b="1" err="1"/>
              <a:t>retainAll</a:t>
            </a:r>
            <a:r>
              <a:rPr lang="es-ES" sz="2000"/>
              <a:t>(</a:t>
            </a:r>
            <a:r>
              <a:rPr lang="es-ES" sz="2000" err="1"/>
              <a:t>Collection</a:t>
            </a:r>
            <a:r>
              <a:rPr lang="es-ES" sz="2000"/>
              <a:t>&lt;?&gt; c): si los elementos de la colección pasada como parámetro están en nuestra colección, se dejan, el resto se eliminan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 err="1"/>
              <a:t>void</a:t>
            </a:r>
            <a:r>
              <a:rPr lang="es-ES" sz="2000"/>
              <a:t> </a:t>
            </a:r>
            <a:r>
              <a:rPr lang="es-ES" sz="2000" b="1" err="1"/>
              <a:t>clear</a:t>
            </a:r>
            <a:r>
              <a:rPr lang="es-ES" sz="2000"/>
              <a:t>(): vaciar la colección </a:t>
            </a:r>
          </a:p>
        </p:txBody>
      </p:sp>
    </p:spTree>
    <p:extLst>
      <p:ext uri="{BB962C8B-B14F-4D97-AF65-F5344CB8AC3E}">
        <p14:creationId xmlns:p14="http://schemas.microsoft.com/office/powerpoint/2010/main" val="1326847476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Colecciones - LISTAS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79160" y="1202812"/>
            <a:ext cx="8513320" cy="6258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LISTAS: </a:t>
            </a:r>
            <a:r>
              <a:rPr lang="es-ES" sz="2000"/>
              <a:t>su ventaja es que amplían el conjunto de operaciones de las colecciones añadiendo operaciones extra: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Las listas si pueden almacenar duplicados, si no queremos duplicados, hay que verificar manualmente que el elemento no esté en la lista antes de su inserción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Acceso posicional. Podemos acceder a un elemento indicando su posición en la lista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Búsqueda. Es posible buscar elementos en la lista y obtener su posición. En los conjuntos, al ser colecciones sin aportar nada nuevo, solo se podía comprobar si un conjunto contenía o no un elemento de la lista, retornando verdadero o falso. Las listas mejoran este aspecto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Extracción de </a:t>
            </a:r>
            <a:r>
              <a:rPr lang="es-ES" sz="2000" err="1"/>
              <a:t>sublistas</a:t>
            </a:r>
            <a:r>
              <a:rPr lang="es-ES" sz="2000"/>
              <a:t>. Es posible obtener una lista que contenga solo una parte de los elementos de forma muy sencilla</a:t>
            </a:r>
          </a:p>
          <a:p>
            <a:pPr lvl="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</a:pPr>
            <a:endParaRPr lang="es-ES" sz="2000" b="1"/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s-ES" sz="2000" b="1"/>
          </a:p>
        </p:txBody>
      </p:sp>
    </p:spTree>
    <p:extLst>
      <p:ext uri="{BB962C8B-B14F-4D97-AF65-F5344CB8AC3E}">
        <p14:creationId xmlns:p14="http://schemas.microsoft.com/office/powerpoint/2010/main" val="2497178273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Colecciones - LISTAS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79160" y="1202812"/>
            <a:ext cx="8513320" cy="314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Las implementaciones más conocidas son </a:t>
            </a:r>
            <a:r>
              <a:rPr lang="es-ES" sz="2000" b="1" err="1"/>
              <a:t>ArrayList</a:t>
            </a:r>
            <a:r>
              <a:rPr lang="es-ES" sz="2000"/>
              <a:t> y </a:t>
            </a:r>
            <a:r>
              <a:rPr lang="es-ES" sz="2000" b="1" err="1"/>
              <a:t>LinkedList</a:t>
            </a:r>
            <a:r>
              <a:rPr lang="es-ES" sz="2000" b="1"/>
              <a:t> </a:t>
            </a:r>
            <a:r>
              <a:rPr lang="es-ES" sz="2000"/>
              <a:t>(lista enlazada). Si no sabemos cual escoger, utilizaremos siempre </a:t>
            </a:r>
            <a:r>
              <a:rPr lang="es-ES" sz="2000" err="1"/>
              <a:t>ArrayList</a:t>
            </a:r>
            <a:r>
              <a:rPr lang="es-ES" sz="2000"/>
              <a:t>. 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A partir de Java 1.7 usamos el operador diamond, el cual nos ahorra indicar dos veces el tipo:  </a:t>
            </a:r>
            <a:r>
              <a:rPr lang="es-ES" sz="2000" err="1"/>
              <a:t>List</a:t>
            </a:r>
            <a:r>
              <a:rPr lang="es-ES" sz="2000"/>
              <a:t>&lt;</a:t>
            </a:r>
            <a:r>
              <a:rPr lang="es-ES" sz="2000" err="1"/>
              <a:t>String</a:t>
            </a:r>
            <a:r>
              <a:rPr lang="es-ES" sz="2000"/>
              <a:t>&gt; cars = new </a:t>
            </a:r>
            <a:r>
              <a:rPr lang="es-ES" sz="2000" err="1"/>
              <a:t>ArrayList</a:t>
            </a:r>
            <a:r>
              <a:rPr lang="es-ES" sz="2000" b="1"/>
              <a:t>&lt;&gt;</a:t>
            </a:r>
            <a:r>
              <a:rPr lang="es-ES" sz="2000"/>
              <a:t>();  //es de </a:t>
            </a:r>
            <a:r>
              <a:rPr lang="es-ES" sz="2000" err="1"/>
              <a:t>String</a:t>
            </a:r>
            <a:endParaRPr lang="es-ES" sz="2000"/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Operaciones: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s-ES" sz="2000"/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s-ES" sz="2000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BB1698-E20B-4CD8-9CE3-2764DD429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34" y="2924944"/>
            <a:ext cx="6563646" cy="381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75335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Colecciones - LISTAS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79160" y="1202812"/>
            <a:ext cx="8513320" cy="610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>
                <a:solidFill>
                  <a:schemeClr val="accent1"/>
                </a:solidFill>
              </a:rPr>
              <a:t>boolean </a:t>
            </a:r>
            <a:r>
              <a:rPr lang="es-ES" sz="2000" err="1">
                <a:solidFill>
                  <a:schemeClr val="accent1"/>
                </a:solidFill>
              </a:rPr>
              <a:t>addAll</a:t>
            </a:r>
            <a:r>
              <a:rPr lang="es-ES" sz="2000">
                <a:solidFill>
                  <a:schemeClr val="accent1"/>
                </a:solidFill>
              </a:rPr>
              <a:t>(</a:t>
            </a:r>
            <a:r>
              <a:rPr lang="es-ES" sz="2000" err="1">
                <a:solidFill>
                  <a:schemeClr val="accent1"/>
                </a:solidFill>
              </a:rPr>
              <a:t>int</a:t>
            </a:r>
            <a:r>
              <a:rPr lang="es-ES" sz="2000">
                <a:solidFill>
                  <a:schemeClr val="accent1"/>
                </a:solidFill>
              </a:rPr>
              <a:t> </a:t>
            </a:r>
            <a:r>
              <a:rPr lang="es-ES" sz="2000" err="1">
                <a:solidFill>
                  <a:schemeClr val="accent1"/>
                </a:solidFill>
              </a:rPr>
              <a:t>index</a:t>
            </a:r>
            <a:r>
              <a:rPr lang="es-ES" sz="2000">
                <a:solidFill>
                  <a:schemeClr val="accent1"/>
                </a:solidFill>
              </a:rPr>
              <a:t>, </a:t>
            </a:r>
            <a:r>
              <a:rPr lang="es-ES" sz="2000" err="1">
                <a:solidFill>
                  <a:schemeClr val="accent1"/>
                </a:solidFill>
              </a:rPr>
              <a:t>Collection</a:t>
            </a:r>
            <a:r>
              <a:rPr lang="es-ES" sz="2000">
                <a:solidFill>
                  <a:schemeClr val="accent1"/>
                </a:solidFill>
              </a:rPr>
              <a:t>&lt;? </a:t>
            </a:r>
            <a:r>
              <a:rPr lang="es-ES" sz="2000" err="1">
                <a:solidFill>
                  <a:schemeClr val="accent1"/>
                </a:solidFill>
              </a:rPr>
              <a:t>extends</a:t>
            </a:r>
            <a:r>
              <a:rPr lang="es-ES" sz="2000">
                <a:solidFill>
                  <a:schemeClr val="accent1"/>
                </a:solidFill>
              </a:rPr>
              <a:t> E&gt; c). </a:t>
            </a:r>
            <a:r>
              <a:rPr lang="es-ES" sz="2000"/>
              <a:t>Se añade otra versión del método </a:t>
            </a:r>
            <a:r>
              <a:rPr lang="es-ES" sz="2000" err="1"/>
              <a:t>addAll</a:t>
            </a:r>
            <a:r>
              <a:rPr lang="es-ES" sz="2000"/>
              <a:t>, que permite insertar una colección pasada por parámetro en una posición de la lista, desplazando el resto de elementos</a:t>
            </a:r>
          </a:p>
          <a:p>
            <a:pPr marL="34290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err="1">
                <a:solidFill>
                  <a:schemeClr val="accent1"/>
                </a:solidFill>
              </a:rPr>
              <a:t>List</a:t>
            </a:r>
            <a:r>
              <a:rPr lang="es-ES" sz="2000">
                <a:solidFill>
                  <a:schemeClr val="accent1"/>
                </a:solidFill>
              </a:rPr>
              <a:t>&lt;E&gt; </a:t>
            </a:r>
            <a:r>
              <a:rPr lang="es-ES" sz="2000" err="1">
                <a:solidFill>
                  <a:schemeClr val="accent1"/>
                </a:solidFill>
              </a:rPr>
              <a:t>subList</a:t>
            </a:r>
            <a:r>
              <a:rPr lang="es-ES" sz="2000">
                <a:solidFill>
                  <a:schemeClr val="accent1"/>
                </a:solidFill>
              </a:rPr>
              <a:t>(</a:t>
            </a:r>
            <a:r>
              <a:rPr lang="es-ES" sz="2000" err="1">
                <a:solidFill>
                  <a:schemeClr val="accent1"/>
                </a:solidFill>
              </a:rPr>
              <a:t>int</a:t>
            </a:r>
            <a:r>
              <a:rPr lang="es-ES" sz="2000">
                <a:solidFill>
                  <a:schemeClr val="accent1"/>
                </a:solidFill>
              </a:rPr>
              <a:t> </a:t>
            </a:r>
            <a:r>
              <a:rPr lang="es-ES" sz="2000" err="1">
                <a:solidFill>
                  <a:schemeClr val="accent1"/>
                </a:solidFill>
              </a:rPr>
              <a:t>from</a:t>
            </a:r>
            <a:r>
              <a:rPr lang="es-ES" sz="2000">
                <a:solidFill>
                  <a:schemeClr val="accent1"/>
                </a:solidFill>
              </a:rPr>
              <a:t>, </a:t>
            </a:r>
            <a:r>
              <a:rPr lang="es-ES" sz="2000" err="1">
                <a:solidFill>
                  <a:schemeClr val="accent1"/>
                </a:solidFill>
              </a:rPr>
              <a:t>int</a:t>
            </a:r>
            <a:r>
              <a:rPr lang="es-ES" sz="2000">
                <a:solidFill>
                  <a:schemeClr val="accent1"/>
                </a:solidFill>
              </a:rPr>
              <a:t> </a:t>
            </a:r>
            <a:r>
              <a:rPr lang="es-ES" sz="2000" err="1">
                <a:solidFill>
                  <a:schemeClr val="accent1"/>
                </a:solidFill>
              </a:rPr>
              <a:t>to</a:t>
            </a:r>
            <a:r>
              <a:rPr lang="es-ES" sz="2000">
                <a:solidFill>
                  <a:schemeClr val="accent1"/>
                </a:solidFill>
              </a:rPr>
              <a:t>). </a:t>
            </a:r>
            <a:r>
              <a:rPr lang="es-ES" sz="2000"/>
              <a:t>El método </a:t>
            </a:r>
            <a:r>
              <a:rPr lang="es-ES" sz="2000" err="1"/>
              <a:t>subList</a:t>
            </a:r>
            <a:r>
              <a:rPr lang="es-ES" sz="2000"/>
              <a:t> genera una </a:t>
            </a:r>
            <a:r>
              <a:rPr lang="es-ES" sz="2000" err="1"/>
              <a:t>sublista</a:t>
            </a:r>
            <a:r>
              <a:rPr lang="es-ES" sz="2000"/>
              <a:t> (una vista parcial de la lista) con los elementos comprendidos entre la posición inicial (incluida) y la posición final (no incluida)</a:t>
            </a:r>
          </a:p>
          <a:p>
            <a:pPr marL="34290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>
                <a:hlinkClick r:id="rId3"/>
              </a:rPr>
              <a:t>Ejemplo de uso</a:t>
            </a:r>
            <a:endParaRPr lang="es-ES" sz="2000"/>
          </a:p>
          <a:p>
            <a:pPr marL="34290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Eliminar un elemento de un </a:t>
            </a:r>
            <a:r>
              <a:rPr lang="es-ES" sz="2000" err="1"/>
              <a:t>ArrayList</a:t>
            </a:r>
            <a:r>
              <a:rPr lang="es-ES" sz="2000"/>
              <a:t> implica muchas más operaciones en un array que en una lista enlazada de cualquier tipo. Significa que </a:t>
            </a:r>
            <a:r>
              <a:rPr lang="es-ES" sz="2000" i="1"/>
              <a:t>si se van a realizar muchas operaciones de eliminación de elementos </a:t>
            </a:r>
            <a:r>
              <a:rPr lang="es-ES" sz="2000"/>
              <a:t>sobre la lista, conviene usar una lista enlazada (</a:t>
            </a:r>
            <a:r>
              <a:rPr lang="es-ES" sz="2000" b="1" err="1"/>
              <a:t>LinkedList</a:t>
            </a:r>
            <a:r>
              <a:rPr lang="es-ES" sz="2000"/>
              <a:t>), pero si no se van a realizar muchas eliminaciones, sino que </a:t>
            </a:r>
            <a:r>
              <a:rPr lang="es-ES" sz="2000" i="1"/>
              <a:t>solamente se van a insertar y consultar elementos por posición</a:t>
            </a:r>
            <a:r>
              <a:rPr lang="es-ES" sz="2000"/>
              <a:t>, conviene usar una lista basada en arrays redimensionados (</a:t>
            </a:r>
            <a:r>
              <a:rPr lang="es-ES" sz="2000" b="1" err="1"/>
              <a:t>ArrayList</a:t>
            </a:r>
            <a:r>
              <a:rPr lang="es-ES" sz="2000"/>
              <a:t>)</a:t>
            </a:r>
          </a:p>
          <a:p>
            <a:pPr lvl="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</a:pPr>
            <a:endParaRPr lang="es-ES" sz="2000" b="1"/>
          </a:p>
        </p:txBody>
      </p:sp>
    </p:spTree>
    <p:extLst>
      <p:ext uri="{BB962C8B-B14F-4D97-AF65-F5344CB8AC3E}">
        <p14:creationId xmlns:p14="http://schemas.microsoft.com/office/powerpoint/2010/main" val="2588564797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Colecciones - LISTAS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79160" y="1052736"/>
            <a:ext cx="8513320" cy="6258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 err="1"/>
              <a:t>LinkedList</a:t>
            </a:r>
            <a:endParaRPr lang="es-ES" sz="2000" b="1"/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Implementa las interfaces </a:t>
            </a:r>
            <a:r>
              <a:rPr lang="es-ES" sz="2000" err="1"/>
              <a:t>java.util.Queue</a:t>
            </a:r>
            <a:r>
              <a:rPr lang="es-ES" sz="2000"/>
              <a:t> y </a:t>
            </a:r>
            <a:r>
              <a:rPr lang="es-ES" sz="2000" err="1"/>
              <a:t>java.util.Deque</a:t>
            </a:r>
            <a:endParaRPr lang="es-ES" sz="2000"/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Dichas interfaces permiten hacer uso de las listas como si fueran una cola de prioridad o una pila, respectivamente. Podemos implementar: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 </a:t>
            </a:r>
            <a:r>
              <a:rPr lang="es-ES" sz="2000" b="1"/>
              <a:t>COLAS</a:t>
            </a:r>
            <a:r>
              <a:rPr lang="es-ES" sz="2000"/>
              <a:t> (fifo) </a:t>
            </a:r>
          </a:p>
          <a:p>
            <a:pPr marL="1257300" lvl="2" indent="-342900" algn="just">
              <a:lnSpc>
                <a:spcPct val="114000"/>
              </a:lnSpc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</a:pPr>
            <a:r>
              <a:rPr lang="es-ES" sz="2000"/>
              <a:t>boolean </a:t>
            </a:r>
            <a:r>
              <a:rPr lang="es-ES" sz="2000" b="1" err="1"/>
              <a:t>add</a:t>
            </a:r>
            <a:r>
              <a:rPr lang="es-ES" sz="2000"/>
              <a:t>(E e) y boolean </a:t>
            </a:r>
            <a:r>
              <a:rPr lang="es-ES" sz="2000" b="1" err="1"/>
              <a:t>offer</a:t>
            </a:r>
            <a:r>
              <a:rPr lang="es-ES" sz="2000"/>
              <a:t>(E e), retornarán true si se ha podido insertar el elemento al </a:t>
            </a:r>
            <a:r>
              <a:rPr lang="es-ES" sz="2000" i="1"/>
              <a:t>final</a:t>
            </a:r>
            <a:r>
              <a:rPr lang="es-ES" sz="2000"/>
              <a:t> de la </a:t>
            </a:r>
            <a:r>
              <a:rPr lang="es-ES" sz="2000" err="1"/>
              <a:t>LinkedList</a:t>
            </a:r>
            <a:r>
              <a:rPr lang="es-ES" sz="2000"/>
              <a:t>.</a:t>
            </a:r>
          </a:p>
          <a:p>
            <a:pPr marL="1257300" lvl="2" indent="-342900" algn="just">
              <a:lnSpc>
                <a:spcPct val="114000"/>
              </a:lnSpc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</a:pPr>
            <a:r>
              <a:rPr lang="es-ES" sz="2000"/>
              <a:t>E </a:t>
            </a:r>
            <a:r>
              <a:rPr lang="es-ES" sz="2000" b="1" err="1"/>
              <a:t>poll</a:t>
            </a:r>
            <a:r>
              <a:rPr lang="es-ES" sz="2000"/>
              <a:t>() retornará el primer elemento de la </a:t>
            </a:r>
            <a:r>
              <a:rPr lang="es-ES" sz="2000" err="1"/>
              <a:t>LinkedList</a:t>
            </a:r>
            <a:r>
              <a:rPr lang="es-ES" sz="2000"/>
              <a:t> y lo eliminará de la misma.  </a:t>
            </a:r>
            <a:r>
              <a:rPr lang="es-ES" sz="2000" err="1"/>
              <a:t>Null</a:t>
            </a:r>
            <a:r>
              <a:rPr lang="es-ES" sz="2000"/>
              <a:t> si la lista está vacía.</a:t>
            </a:r>
          </a:p>
          <a:p>
            <a:pPr marL="1257300" lvl="2" indent="-342900" algn="just">
              <a:lnSpc>
                <a:spcPct val="114000"/>
              </a:lnSpc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</a:pPr>
            <a:r>
              <a:rPr lang="es-ES" sz="2000"/>
              <a:t>E </a:t>
            </a:r>
            <a:r>
              <a:rPr lang="es-ES" sz="2000" b="1" err="1"/>
              <a:t>peek</a:t>
            </a:r>
            <a:r>
              <a:rPr lang="es-ES" sz="2000"/>
              <a:t>() igual pero sin eliminarlo. Retornará </a:t>
            </a:r>
            <a:r>
              <a:rPr lang="es-ES" sz="2000" err="1"/>
              <a:t>null</a:t>
            </a:r>
            <a:r>
              <a:rPr lang="es-ES" sz="2000"/>
              <a:t> si la lista está vacía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 b="1"/>
              <a:t>PILAS</a:t>
            </a:r>
            <a:r>
              <a:rPr lang="es-ES" sz="2000"/>
              <a:t> (</a:t>
            </a:r>
            <a:r>
              <a:rPr lang="es-ES" sz="2000" err="1"/>
              <a:t>lifo</a:t>
            </a:r>
            <a:r>
              <a:rPr lang="es-ES" sz="2000"/>
              <a:t>)</a:t>
            </a:r>
          </a:p>
          <a:p>
            <a:pPr marL="1257300" lvl="2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</a:pPr>
            <a:r>
              <a:rPr lang="es-ES" sz="2000" b="1" err="1"/>
              <a:t>push</a:t>
            </a:r>
            <a:r>
              <a:rPr lang="es-ES" sz="2000"/>
              <a:t>(E e) meter al </a:t>
            </a:r>
            <a:r>
              <a:rPr lang="es-ES" sz="2000" i="1"/>
              <a:t>principio</a:t>
            </a:r>
            <a:r>
              <a:rPr lang="es-ES" sz="2000"/>
              <a:t> de la pila, E </a:t>
            </a:r>
            <a:r>
              <a:rPr lang="es-ES" sz="2000" b="1"/>
              <a:t>pop</a:t>
            </a:r>
            <a:r>
              <a:rPr lang="es-ES" sz="2000"/>
              <a:t>() sacar y eliminar del principio de la pila, y examinar el primer elemento de la pila con </a:t>
            </a:r>
            <a:r>
              <a:rPr lang="es-ES" sz="2000" b="1" err="1"/>
              <a:t>peek</a:t>
            </a:r>
            <a:r>
              <a:rPr lang="es-ES" sz="2000"/>
              <a:t>, igual que una cola. Se usan menos que las Colas.</a:t>
            </a:r>
          </a:p>
          <a:p>
            <a:pPr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</a:pPr>
            <a:endParaRPr lang="es-ES" sz="2000" b="1"/>
          </a:p>
        </p:txBody>
      </p:sp>
    </p:spTree>
    <p:extLst>
      <p:ext uri="{BB962C8B-B14F-4D97-AF65-F5344CB8AC3E}">
        <p14:creationId xmlns:p14="http://schemas.microsoft.com/office/powerpoint/2010/main" val="2592052727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Colecciones - CONJUNTOS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79160" y="1052736"/>
            <a:ext cx="8513320" cy="67633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CONJUNTOS: </a:t>
            </a:r>
            <a:r>
              <a:rPr lang="es-ES" sz="2000"/>
              <a:t>son un tipo de colección que no admite duplicados, derivados del concepto matemático de conjunto.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La interfaz </a:t>
            </a:r>
            <a:r>
              <a:rPr lang="es-ES" sz="2000" i="1" err="1"/>
              <a:t>java.util.Set</a:t>
            </a:r>
            <a:r>
              <a:rPr lang="es-ES" sz="2000" i="1"/>
              <a:t> </a:t>
            </a:r>
            <a:r>
              <a:rPr lang="es-ES" sz="2000"/>
              <a:t>define cómo deben ser los conjuntos, y extiende la interfaz </a:t>
            </a:r>
            <a:r>
              <a:rPr lang="es-ES" sz="2000" err="1"/>
              <a:t>Collection</a:t>
            </a:r>
            <a:r>
              <a:rPr lang="es-ES" sz="2000"/>
              <a:t>, aunque no añade ninguna operación nueva.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Propone tres implementaciones: </a:t>
            </a:r>
            <a:r>
              <a:rPr lang="es-ES" sz="2000" b="1" err="1"/>
              <a:t>HashSet</a:t>
            </a:r>
            <a:r>
              <a:rPr lang="es-ES" sz="2000"/>
              <a:t>, </a:t>
            </a:r>
            <a:r>
              <a:rPr lang="es-ES" sz="2000" b="1" err="1"/>
              <a:t>TreeSet</a:t>
            </a:r>
            <a:r>
              <a:rPr lang="es-ES" sz="2000" b="1"/>
              <a:t> </a:t>
            </a:r>
            <a:r>
              <a:rPr lang="es-ES" sz="2000"/>
              <a:t>y </a:t>
            </a:r>
            <a:r>
              <a:rPr lang="es-ES" sz="2000" err="1"/>
              <a:t>LinkedHashSet</a:t>
            </a:r>
            <a:r>
              <a:rPr lang="es-ES" sz="2000"/>
              <a:t>.</a:t>
            </a:r>
            <a:endParaRPr lang="es-ES" sz="2000">
              <a:cs typeface="Calibri"/>
            </a:endParaRP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 err="1"/>
              <a:t>HashSet</a:t>
            </a:r>
            <a:r>
              <a:rPr lang="es-ES" sz="2000"/>
              <a:t> es la más eficiente, pero </a:t>
            </a:r>
            <a:r>
              <a:rPr lang="es-ES" sz="2000" i="1"/>
              <a:t>no</a:t>
            </a:r>
            <a:r>
              <a:rPr lang="es-ES" sz="2000"/>
              <a:t> nos asegura nada sobre el </a:t>
            </a:r>
            <a:r>
              <a:rPr lang="es-ES" sz="2000" i="1"/>
              <a:t>orden</a:t>
            </a:r>
            <a:r>
              <a:rPr lang="es-ES" sz="2000"/>
              <a:t>. Acelera el acceso a los objetos almacenados pero necesita mucha memoria.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TreeSet</a:t>
            </a:r>
            <a:r>
              <a:rPr lang="es-ES" sz="2000"/>
              <a:t> utiliza un árbol Red-Black. Los datos almacenados </a:t>
            </a:r>
            <a:r>
              <a:rPr lang="es-ES" sz="2000" i="1"/>
              <a:t>se ordenan por valor</a:t>
            </a:r>
            <a:r>
              <a:rPr lang="es-ES" sz="2000"/>
              <a:t>, aunque se inserten los elementos de forma desordenada, internamente se ordenan dependiendo del valor de cada uno. Lo que se meta dentro tiene que implementar el interfaz Comparable.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 err="1"/>
              <a:t>LinkedHashSet</a:t>
            </a:r>
            <a:r>
              <a:rPr lang="es-ES" sz="2000"/>
              <a:t> es un </a:t>
            </a:r>
            <a:r>
              <a:rPr lang="es-ES" sz="2000" err="1"/>
              <a:t>HashSet</a:t>
            </a:r>
            <a:r>
              <a:rPr lang="es-ES" sz="2000"/>
              <a:t> ordenado por orden de inserción. Almacena objetos combinando tablas hash, para un acceso rápido a los datos, y listas enlazadas. También consume mucha memoria.</a:t>
            </a:r>
          </a:p>
          <a:p>
            <a:pPr lvl="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</a:pPr>
            <a:r>
              <a:rPr lang="es-ES" sz="2000" b="1"/>
              <a:t> 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s-ES" sz="2000" b="1"/>
          </a:p>
        </p:txBody>
      </p:sp>
    </p:spTree>
    <p:extLst>
      <p:ext uri="{BB962C8B-B14F-4D97-AF65-F5344CB8AC3E}">
        <p14:creationId xmlns:p14="http://schemas.microsoft.com/office/powerpoint/2010/main" val="2675282799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Colecciones - CONJUNTOS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79160" y="1052736"/>
            <a:ext cx="8513320" cy="263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Acceso a los elementos. </a:t>
            </a:r>
            <a:r>
              <a:rPr lang="es-ES" sz="2000"/>
              <a:t>Para obtener los elementos almacenados en un conjunto hay que usar </a:t>
            </a:r>
            <a:r>
              <a:rPr lang="es-ES" sz="2000" b="1"/>
              <a:t>iteradores</a:t>
            </a:r>
            <a:r>
              <a:rPr lang="es-ES" sz="2000"/>
              <a:t>, que permiten obtener los elementos del conjunto uno a uno de forma secuencial (no hay otra forma).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Se usa un </a:t>
            </a:r>
            <a:r>
              <a:rPr lang="es-ES" sz="2000" err="1"/>
              <a:t>for</a:t>
            </a:r>
            <a:r>
              <a:rPr lang="es-ES" sz="2000"/>
              <a:t> especial, denominado bucle “</a:t>
            </a:r>
            <a:r>
              <a:rPr lang="es-ES" sz="2000" b="1" err="1"/>
              <a:t>for-each</a:t>
            </a:r>
            <a:r>
              <a:rPr lang="es-ES" sz="2000"/>
              <a:t>” o bucle “para cada”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s-ES" sz="2000" b="1"/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s-ES" sz="2000" b="1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4A67C2-8449-4907-956D-4DA74CF42E31}"/>
              </a:ext>
            </a:extLst>
          </p:cNvPr>
          <p:cNvSpPr txBox="1"/>
          <p:nvPr/>
        </p:nvSpPr>
        <p:spPr>
          <a:xfrm>
            <a:off x="739201" y="2726050"/>
            <a:ext cx="851331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2000" err="1">
                <a:latin typeface="Courier New"/>
              </a:rPr>
              <a:t>for</a:t>
            </a:r>
            <a:r>
              <a:rPr lang="es-ES" sz="2000">
                <a:latin typeface="Courier New"/>
              </a:rPr>
              <a:t>(</a:t>
            </a:r>
            <a:r>
              <a:rPr lang="es-ES" sz="2000" err="1">
                <a:latin typeface="Courier New"/>
              </a:rPr>
              <a:t>Integer</a:t>
            </a:r>
            <a:r>
              <a:rPr lang="es-ES" sz="2000">
                <a:latin typeface="Courier New"/>
              </a:rPr>
              <a:t> i: conjunto) { </a:t>
            </a:r>
          </a:p>
          <a:p>
            <a:pPr marL="0" indent="0">
              <a:buNone/>
            </a:pPr>
            <a:r>
              <a:rPr lang="es-ES" sz="1800">
                <a:latin typeface="Courier New"/>
              </a:rPr>
              <a:t>  </a:t>
            </a:r>
            <a:r>
              <a:rPr lang="es-ES" sz="1800" err="1">
                <a:latin typeface="Courier New"/>
              </a:rPr>
              <a:t>System.out.println</a:t>
            </a:r>
            <a:r>
              <a:rPr lang="es-ES" sz="1800">
                <a:latin typeface="Courier New"/>
              </a:rPr>
              <a:t>("Elemento almacenado:"+i); </a:t>
            </a:r>
          </a:p>
          <a:p>
            <a:pPr marL="0" indent="0">
              <a:buNone/>
            </a:pPr>
            <a:r>
              <a:rPr lang="es-ES" sz="2000">
                <a:latin typeface="Courier New"/>
              </a:rPr>
              <a:t>}</a:t>
            </a:r>
            <a:endParaRPr lang="es-ES" sz="200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FB6FBB0-749C-408F-94D7-43458CBF9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585225"/>
            <a:ext cx="5920337" cy="325789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F4DF716-F1C3-42D9-A537-B2DC0F9E051F}"/>
              </a:ext>
            </a:extLst>
          </p:cNvPr>
          <p:cNvSpPr txBox="1"/>
          <p:nvPr/>
        </p:nvSpPr>
        <p:spPr>
          <a:xfrm>
            <a:off x="1187624" y="4162311"/>
            <a:ext cx="193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Operaciones </a:t>
            </a:r>
            <a:r>
              <a:rPr lang="es-ES">
                <a:sym typeface="Wingdings" panose="05000000000000000000" pitchFamily="2" charset="2"/>
              </a:rPr>
              <a:t></a:t>
            </a:r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DF6C3E4-AB94-4329-96CA-79922E788186}"/>
              </a:ext>
            </a:extLst>
          </p:cNvPr>
          <p:cNvSpPr txBox="1"/>
          <p:nvPr/>
        </p:nvSpPr>
        <p:spPr>
          <a:xfrm>
            <a:off x="379160" y="5214173"/>
            <a:ext cx="193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hlinkClick r:id="rId4"/>
              </a:rPr>
              <a:t>Ejemplo de uso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139769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529208" y="332656"/>
            <a:ext cx="8229600" cy="72008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ÍNDICE</a:t>
            </a:r>
            <a:endParaRPr lang="es-ES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49694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539552" y="1391063"/>
            <a:ext cx="835292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200"/>
              <a:t>Clases genéricas</a:t>
            </a:r>
          </a:p>
          <a:p>
            <a:pPr marL="457200" indent="-457200"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200"/>
              <a:t>Colecciones</a:t>
            </a:r>
          </a:p>
          <a:p>
            <a:pPr marL="914400" lvl="1" indent="-457200"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Char char="•"/>
            </a:pPr>
            <a:r>
              <a:rPr lang="es-ES" sz="2200"/>
              <a:t>Listas</a:t>
            </a:r>
          </a:p>
          <a:p>
            <a:pPr marL="914400" lvl="1" indent="-457200"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Char char="•"/>
            </a:pPr>
            <a:r>
              <a:rPr lang="es-ES" sz="2200"/>
              <a:t>Conjuntos</a:t>
            </a:r>
          </a:p>
          <a:p>
            <a:pPr marL="914400" lvl="1" indent="-457200"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Char char="•"/>
            </a:pPr>
            <a:r>
              <a:rPr lang="es-ES" sz="2200"/>
              <a:t>Mapas</a:t>
            </a:r>
          </a:p>
          <a:p>
            <a:pPr marL="457200" indent="-457200"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200"/>
              <a:t>Iteradores</a:t>
            </a:r>
          </a:p>
          <a:p>
            <a:pPr marL="457200" indent="-457200"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200"/>
              <a:t>Interfaz Comparable</a:t>
            </a:r>
          </a:p>
          <a:p>
            <a:pPr marL="457200" indent="-457200"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r>
              <a:rPr lang="es-ES" sz="2200"/>
              <a:t>Interfaz </a:t>
            </a:r>
            <a:r>
              <a:rPr lang="es-ES" sz="2200" err="1"/>
              <a:t>Comparator</a:t>
            </a:r>
            <a:endParaRPr lang="es-ES" sz="2200"/>
          </a:p>
          <a:p>
            <a:pPr marL="457200" indent="-457200">
              <a:spcAft>
                <a:spcPts val="600"/>
              </a:spcAft>
              <a:buClr>
                <a:srgbClr val="0000CC"/>
              </a:buClr>
              <a:buFont typeface="+mj-lt"/>
              <a:buAutoNum type="arabicPeriod"/>
            </a:pPr>
            <a:endParaRPr lang="es-ES" sz="2200"/>
          </a:p>
        </p:txBody>
      </p:sp>
    </p:spTree>
    <p:extLst>
      <p:ext uri="{BB962C8B-B14F-4D97-AF65-F5344CB8AC3E}">
        <p14:creationId xmlns:p14="http://schemas.microsoft.com/office/powerpoint/2010/main" val="95518924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Colecciones - CONJUNTOS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79160" y="1052736"/>
            <a:ext cx="8513320" cy="92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Combinación de conjuntos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s-ES" sz="2000" b="1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CE750BC-B133-4933-96B5-205B6CD56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820" y="1008172"/>
            <a:ext cx="2646040" cy="22888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C4EFF4E-4F67-4C12-B91F-BD24653C6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" y="3425709"/>
            <a:ext cx="9144000" cy="338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09603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Colecciones - CONJUNTOS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79160" y="1052736"/>
            <a:ext cx="8513320" cy="6061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Ordenar elementos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 b="1" i="1"/>
              <a:t>TreeSet</a:t>
            </a:r>
            <a:r>
              <a:rPr lang="es-ES" sz="2000"/>
              <a:t> es capaz de ordenar tipos básicos (números, cadenas y fechas) pero otro tipo de objetos no puede ordenarlos con tanta facilidad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Para indicar a un TreeSet cómo tiene que ordenar los elementos, debemos decirle cuándo un elemento va antes o después que otro, y cuándo son iguales. Para ello, utilizamos la interfaz genérica </a:t>
            </a:r>
            <a:r>
              <a:rPr lang="es-ES" sz="2000" b="1" err="1"/>
              <a:t>java.util.Comparator</a:t>
            </a:r>
            <a:r>
              <a:rPr lang="es-ES" sz="2000"/>
              <a:t>, usada en general en algoritmos de ordenación, como veremos más adelante.</a:t>
            </a:r>
          </a:p>
          <a:p>
            <a:pPr marL="342900" indent="-342900" algn="just">
              <a:lnSpc>
                <a:spcPct val="113999"/>
              </a:lnSpc>
              <a:spcBef>
                <a:spcPts val="600"/>
              </a:spcBef>
              <a:spcAft>
                <a:spcPts val="600"/>
              </a:spcAft>
              <a:buClr>
                <a:srgbClr val="E46C0A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>
                <a:ea typeface="Calibri"/>
                <a:cs typeface="Calibri"/>
              </a:rPr>
              <a:t>Usa también ese comparador para no insertar </a:t>
            </a:r>
            <a:r>
              <a:rPr lang="es-ES" sz="2000" b="1" i="1">
                <a:ea typeface="Calibri"/>
                <a:cs typeface="Calibri"/>
              </a:rPr>
              <a:t>elementos repetidos</a:t>
            </a:r>
            <a:r>
              <a:rPr lang="es-ES" sz="2000">
                <a:ea typeface="Calibri"/>
                <a:cs typeface="Calibri"/>
              </a:rPr>
              <a:t>.</a:t>
            </a:r>
            <a:endParaRPr lang="es-ES" sz="2000"/>
          </a:p>
          <a:p>
            <a:pPr marL="34290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Se trata de crear una clase que </a:t>
            </a:r>
            <a:r>
              <a:rPr lang="es-ES" sz="2000" i="1"/>
              <a:t>implemente dicha interfaz. </a:t>
            </a:r>
            <a:r>
              <a:rPr lang="es-ES" sz="2000"/>
              <a:t>Dicha interfaz requiere de un único método que debe calcular si un objeto pasado por parámetro es mayor, menor o igual que otro del mismo tipo.</a:t>
            </a:r>
            <a:endParaRPr lang="es-ES" sz="2000">
              <a:ea typeface="Calibri"/>
              <a:cs typeface="Calibri"/>
            </a:endParaRP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endParaRPr lang="es-ES" sz="2000"/>
          </a:p>
          <a:p>
            <a:pPr lvl="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</a:pPr>
            <a:endParaRPr lang="es-ES" sz="2000"/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s-ES" sz="2000" b="1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06D2E9D-F14D-4CB2-98B8-C08CA7B6218A}"/>
              </a:ext>
            </a:extLst>
          </p:cNvPr>
          <p:cNvSpPr txBox="1"/>
          <p:nvPr/>
        </p:nvSpPr>
        <p:spPr>
          <a:xfrm>
            <a:off x="896770" y="5692607"/>
            <a:ext cx="77048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2000"/>
              <a:t>class </a:t>
            </a:r>
            <a:r>
              <a:rPr lang="es-ES" sz="2000" err="1"/>
              <a:t>ComparadorDeObjetos</a:t>
            </a:r>
            <a:r>
              <a:rPr lang="es-ES" sz="2000"/>
              <a:t> </a:t>
            </a:r>
            <a:r>
              <a:rPr lang="es-ES" sz="2000" err="1"/>
              <a:t>implements</a:t>
            </a:r>
            <a:r>
              <a:rPr lang="es-ES" sz="2000"/>
              <a:t> </a:t>
            </a:r>
            <a:r>
              <a:rPr lang="es-ES" sz="2000" err="1"/>
              <a:t>Comparator</a:t>
            </a:r>
            <a:r>
              <a:rPr lang="es-ES" sz="2000"/>
              <a:t>&lt;Objeto&gt; { </a:t>
            </a:r>
          </a:p>
          <a:p>
            <a:pPr marL="0" indent="0">
              <a:buNone/>
            </a:pPr>
            <a:r>
              <a:rPr lang="es-ES" sz="2000"/>
              <a:t>                  </a:t>
            </a:r>
            <a:r>
              <a:rPr lang="es-ES" sz="2000" err="1"/>
              <a:t>public</a:t>
            </a:r>
            <a:r>
              <a:rPr lang="es-ES" sz="2000"/>
              <a:t> </a:t>
            </a:r>
            <a:r>
              <a:rPr lang="es-ES" sz="2000" err="1"/>
              <a:t>int</a:t>
            </a:r>
            <a:r>
              <a:rPr lang="es-ES" sz="2000"/>
              <a:t> compare(Objeto o1, Objeto o2) { ... } </a:t>
            </a:r>
          </a:p>
          <a:p>
            <a:pPr marL="0" indent="0">
              <a:buNone/>
            </a:pPr>
            <a:r>
              <a:rPr lang="es-ES" sz="200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635571526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Colecciones - CONJUNTOS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79160" y="1052736"/>
            <a:ext cx="8513320" cy="1124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Una vez creado el comparador simplemente tenemos que pasarlo como parámetro en el momento de la creación al TreeSet, y los datos internamente mantendrán dicha ordenación:</a:t>
            </a:r>
            <a:endParaRPr lang="es-ES" sz="2000" b="1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D64F691-0951-4846-AAB3-65E752D931EA}"/>
              </a:ext>
            </a:extLst>
          </p:cNvPr>
          <p:cNvSpPr txBox="1"/>
          <p:nvPr/>
        </p:nvSpPr>
        <p:spPr>
          <a:xfrm>
            <a:off x="611560" y="2605018"/>
            <a:ext cx="8640960" cy="3931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4000"/>
              </a:lnSpc>
              <a:buClr>
                <a:schemeClr val="accent6">
                  <a:lumMod val="75000"/>
                </a:schemeClr>
              </a:buClr>
              <a:buSzPct val="120000"/>
            </a:pPr>
            <a:r>
              <a:rPr lang="es-ES" sz="2000"/>
              <a:t>class </a:t>
            </a:r>
            <a:r>
              <a:rPr lang="es-ES" sz="2000" err="1"/>
              <a:t>ComparadorDeObjetos</a:t>
            </a:r>
            <a:r>
              <a:rPr lang="es-ES" sz="2000"/>
              <a:t> </a:t>
            </a:r>
            <a:r>
              <a:rPr lang="es-ES" sz="2000" err="1"/>
              <a:t>implements</a:t>
            </a:r>
            <a:r>
              <a:rPr lang="es-ES" sz="2000"/>
              <a:t> </a:t>
            </a:r>
            <a:r>
              <a:rPr lang="es-ES" sz="2000" err="1"/>
              <a:t>Comparator</a:t>
            </a:r>
            <a:r>
              <a:rPr lang="es-ES" sz="2000"/>
              <a:t>&lt;Objeto&gt; {</a:t>
            </a:r>
          </a:p>
          <a:p>
            <a:pPr lvl="1" algn="just">
              <a:lnSpc>
                <a:spcPct val="114000"/>
              </a:lnSpc>
              <a:buClr>
                <a:schemeClr val="accent6">
                  <a:lumMod val="75000"/>
                </a:schemeClr>
              </a:buClr>
              <a:buSzPct val="120000"/>
            </a:pPr>
            <a:r>
              <a:rPr lang="es-ES" sz="2000"/>
              <a:t>@Override</a:t>
            </a:r>
          </a:p>
          <a:p>
            <a:pPr lvl="1" algn="just">
              <a:lnSpc>
                <a:spcPct val="114000"/>
              </a:lnSpc>
              <a:buClr>
                <a:schemeClr val="accent6">
                  <a:lumMod val="75000"/>
                </a:schemeClr>
              </a:buClr>
              <a:buSzPct val="120000"/>
            </a:pPr>
            <a:r>
              <a:rPr lang="es-ES" sz="2000" err="1"/>
              <a:t>public</a:t>
            </a:r>
            <a:r>
              <a:rPr lang="es-ES" sz="2000"/>
              <a:t> </a:t>
            </a:r>
            <a:r>
              <a:rPr lang="es-ES" sz="2000" err="1"/>
              <a:t>int</a:t>
            </a:r>
            <a:r>
              <a:rPr lang="es-ES" sz="2000"/>
              <a:t> compare(Objeto o1, Objeto o2) {</a:t>
            </a:r>
          </a:p>
          <a:p>
            <a:pPr lvl="1" algn="just">
              <a:lnSpc>
                <a:spcPct val="114000"/>
              </a:lnSpc>
              <a:buClr>
                <a:schemeClr val="accent6">
                  <a:lumMod val="75000"/>
                </a:schemeClr>
              </a:buClr>
              <a:buSzPct val="120000"/>
            </a:pPr>
            <a:r>
              <a:rPr lang="es-ES" sz="2000"/>
              <a:t>	</a:t>
            </a:r>
            <a:r>
              <a:rPr lang="es-ES" sz="2000" err="1"/>
              <a:t>int</a:t>
            </a:r>
            <a:r>
              <a:rPr lang="es-ES" sz="2000"/>
              <a:t> sumao1=o1.a+o1.b; </a:t>
            </a:r>
            <a:r>
              <a:rPr lang="es-ES" sz="2000" err="1"/>
              <a:t>int</a:t>
            </a:r>
            <a:r>
              <a:rPr lang="es-ES" sz="2000"/>
              <a:t> sumao2=o2.a+o2.b;</a:t>
            </a:r>
          </a:p>
          <a:p>
            <a:pPr lvl="1" algn="just">
              <a:lnSpc>
                <a:spcPct val="114000"/>
              </a:lnSpc>
              <a:buClr>
                <a:schemeClr val="accent6">
                  <a:lumMod val="75000"/>
                </a:schemeClr>
              </a:buClr>
              <a:buSzPct val="120000"/>
            </a:pPr>
            <a:r>
              <a:rPr lang="es-ES" sz="2000"/>
              <a:t>	</a:t>
            </a:r>
            <a:r>
              <a:rPr lang="es-ES" sz="2000" err="1"/>
              <a:t>if</a:t>
            </a:r>
            <a:r>
              <a:rPr lang="es-ES" sz="2000"/>
              <a:t> (sumao1&lt;sumao2) </a:t>
            </a:r>
            <a:r>
              <a:rPr lang="es-ES" sz="2000" err="1"/>
              <a:t>return</a:t>
            </a:r>
            <a:r>
              <a:rPr lang="es-ES" sz="2000"/>
              <a:t> 1;</a:t>
            </a:r>
          </a:p>
          <a:p>
            <a:pPr lvl="1" algn="just">
              <a:lnSpc>
                <a:spcPct val="114000"/>
              </a:lnSpc>
              <a:buClr>
                <a:schemeClr val="accent6">
                  <a:lumMod val="75000"/>
                </a:schemeClr>
              </a:buClr>
              <a:buSzPct val="120000"/>
            </a:pPr>
            <a:r>
              <a:rPr lang="es-ES" sz="2000"/>
              <a:t>	</a:t>
            </a:r>
            <a:r>
              <a:rPr lang="es-ES" sz="2000" err="1"/>
              <a:t>else</a:t>
            </a:r>
            <a:r>
              <a:rPr lang="es-ES" sz="2000"/>
              <a:t> </a:t>
            </a:r>
            <a:r>
              <a:rPr lang="es-ES" sz="2000" err="1"/>
              <a:t>if</a:t>
            </a:r>
            <a:r>
              <a:rPr lang="es-ES" sz="2000"/>
              <a:t> (sumao1&gt;sumao2) </a:t>
            </a:r>
            <a:r>
              <a:rPr lang="es-ES" sz="2000" err="1"/>
              <a:t>return</a:t>
            </a:r>
            <a:r>
              <a:rPr lang="es-ES" sz="2000"/>
              <a:t> -1;</a:t>
            </a:r>
          </a:p>
          <a:p>
            <a:pPr lvl="1" algn="just">
              <a:lnSpc>
                <a:spcPct val="114000"/>
              </a:lnSpc>
              <a:buClr>
                <a:schemeClr val="accent6">
                  <a:lumMod val="75000"/>
                </a:schemeClr>
              </a:buClr>
              <a:buSzPct val="120000"/>
            </a:pPr>
            <a:r>
              <a:rPr lang="es-ES" sz="2000"/>
              <a:t>		</a:t>
            </a:r>
            <a:r>
              <a:rPr lang="es-ES" sz="2000" err="1"/>
              <a:t>else</a:t>
            </a:r>
            <a:r>
              <a:rPr lang="es-ES" sz="2000"/>
              <a:t> </a:t>
            </a:r>
            <a:r>
              <a:rPr lang="es-ES" sz="2000" err="1"/>
              <a:t>return</a:t>
            </a:r>
            <a:r>
              <a:rPr lang="es-ES" sz="2000"/>
              <a:t> 0;</a:t>
            </a:r>
          </a:p>
          <a:p>
            <a:pPr lvl="1" algn="just">
              <a:lnSpc>
                <a:spcPct val="114000"/>
              </a:lnSpc>
              <a:buClr>
                <a:schemeClr val="accent6">
                  <a:lumMod val="75000"/>
                </a:schemeClr>
              </a:buClr>
              <a:buSzPct val="120000"/>
            </a:pPr>
            <a:r>
              <a:rPr lang="es-ES" sz="2000"/>
              <a:t>	}</a:t>
            </a:r>
          </a:p>
          <a:p>
            <a:pPr lvl="1" algn="just">
              <a:lnSpc>
                <a:spcPct val="114000"/>
              </a:lnSpc>
              <a:buClr>
                <a:schemeClr val="accent6">
                  <a:lumMod val="75000"/>
                </a:schemeClr>
              </a:buClr>
              <a:buSzPct val="120000"/>
            </a:pPr>
            <a:r>
              <a:rPr lang="es-ES" sz="2000"/>
              <a:t>}</a:t>
            </a:r>
          </a:p>
          <a:p>
            <a:pPr lvl="1" algn="just">
              <a:lnSpc>
                <a:spcPct val="114000"/>
              </a:lnSpc>
              <a:buClr>
                <a:schemeClr val="accent6">
                  <a:lumMod val="75000"/>
                </a:schemeClr>
              </a:buClr>
              <a:buSzPct val="120000"/>
            </a:pPr>
            <a:endParaRPr lang="es-ES" sz="2000"/>
          </a:p>
          <a:p>
            <a:pPr lvl="1" algn="just">
              <a:lnSpc>
                <a:spcPct val="114000"/>
              </a:lnSpc>
              <a:buClr>
                <a:schemeClr val="accent6">
                  <a:lumMod val="75000"/>
                </a:schemeClr>
              </a:buClr>
              <a:buSzPct val="120000"/>
            </a:pPr>
            <a:endParaRPr lang="es-ES" sz="200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D2505B-15C6-44D6-AE01-C5C61B62CC22}"/>
              </a:ext>
            </a:extLst>
          </p:cNvPr>
          <p:cNvSpPr txBox="1"/>
          <p:nvPr/>
        </p:nvSpPr>
        <p:spPr>
          <a:xfrm>
            <a:off x="197964" y="5870570"/>
            <a:ext cx="7902428" cy="774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14000"/>
              </a:lnSpc>
              <a:buClr>
                <a:schemeClr val="accent6">
                  <a:lumMod val="75000"/>
                </a:schemeClr>
              </a:buClr>
              <a:buSzPct val="120000"/>
            </a:pPr>
            <a:r>
              <a:rPr lang="es-ES" sz="2000"/>
              <a:t>TreeSet&lt;Objeto&gt; </a:t>
            </a:r>
            <a:r>
              <a:rPr lang="es-ES" sz="2000" err="1"/>
              <a:t>ts</a:t>
            </a:r>
            <a:r>
              <a:rPr lang="es-ES" sz="2000"/>
              <a:t>;</a:t>
            </a:r>
          </a:p>
          <a:p>
            <a:pPr lvl="1" algn="just">
              <a:lnSpc>
                <a:spcPct val="114000"/>
              </a:lnSpc>
              <a:buClr>
                <a:schemeClr val="accent6">
                  <a:lumMod val="75000"/>
                </a:schemeClr>
              </a:buClr>
              <a:buSzPct val="120000"/>
            </a:pPr>
            <a:r>
              <a:rPr lang="es-ES" sz="2000" err="1"/>
              <a:t>ts</a:t>
            </a:r>
            <a:r>
              <a:rPr lang="es-ES" sz="2000"/>
              <a:t>=new TreeSet&lt;Objeto&gt;(new </a:t>
            </a:r>
            <a:r>
              <a:rPr lang="es-ES" sz="2000" err="1"/>
              <a:t>ComparadorDeObjetos</a:t>
            </a:r>
            <a:r>
              <a:rPr lang="es-ES" sz="2000"/>
              <a:t>());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53D2832-CF03-41FB-AD68-7D6FEE05A3D2}"/>
              </a:ext>
            </a:extLst>
          </p:cNvPr>
          <p:cNvSpPr txBox="1"/>
          <p:nvPr/>
        </p:nvSpPr>
        <p:spPr>
          <a:xfrm>
            <a:off x="6392168" y="4333451"/>
            <a:ext cx="25003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2000"/>
              <a:t>class Objeto {</a:t>
            </a:r>
          </a:p>
          <a:p>
            <a:pPr marL="0" indent="0">
              <a:buNone/>
            </a:pPr>
            <a:r>
              <a:rPr lang="es-ES" sz="2000"/>
              <a:t>	</a:t>
            </a:r>
            <a:r>
              <a:rPr lang="es-ES" sz="2000" err="1"/>
              <a:t>public</a:t>
            </a:r>
            <a:r>
              <a:rPr lang="es-ES" sz="2000"/>
              <a:t> </a:t>
            </a:r>
            <a:r>
              <a:rPr lang="es-ES" sz="2000" err="1"/>
              <a:t>int</a:t>
            </a:r>
            <a:r>
              <a:rPr lang="es-ES" sz="2000"/>
              <a:t> a;</a:t>
            </a:r>
          </a:p>
          <a:p>
            <a:pPr marL="0" indent="0">
              <a:buNone/>
            </a:pPr>
            <a:r>
              <a:rPr lang="es-ES" sz="2000"/>
              <a:t>	</a:t>
            </a:r>
            <a:r>
              <a:rPr lang="es-ES" sz="2000" err="1"/>
              <a:t>public</a:t>
            </a:r>
            <a:r>
              <a:rPr lang="es-ES" sz="2000"/>
              <a:t> </a:t>
            </a:r>
            <a:r>
              <a:rPr lang="es-ES" sz="2000" err="1"/>
              <a:t>int</a:t>
            </a:r>
            <a:r>
              <a:rPr lang="es-ES" sz="2000"/>
              <a:t> b;</a:t>
            </a:r>
          </a:p>
          <a:p>
            <a:pPr marL="0" indent="0">
              <a:buNone/>
            </a:pPr>
            <a:r>
              <a:rPr lang="es-ES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2173505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Colecciones - MAPAS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79160" y="1052736"/>
            <a:ext cx="8513320" cy="571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MAPAS: </a:t>
            </a:r>
            <a:r>
              <a:rPr lang="es-ES" sz="2000"/>
              <a:t>un tipo de array asociativo son los mapas o diccionarios, que permiten almacenar pares de valores conocidos como </a:t>
            </a:r>
            <a:r>
              <a:rPr lang="es-ES" sz="2000" b="1"/>
              <a:t>clave y valor</a:t>
            </a:r>
            <a:r>
              <a:rPr lang="es-ES" sz="2000"/>
              <a:t>. La clave se utiliza para acceder al valor, como una entrada de un diccionario permite acceder a su definición.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No es un subtipo de </a:t>
            </a:r>
            <a:r>
              <a:rPr lang="es-ES" sz="2000" err="1"/>
              <a:t>Collection</a:t>
            </a:r>
            <a:r>
              <a:rPr lang="es-ES" sz="2000"/>
              <a:t> (</a:t>
            </a:r>
            <a:r>
              <a:rPr lang="es-ES" sz="2000" err="1"/>
              <a:t>List</a:t>
            </a:r>
            <a:r>
              <a:rPr lang="es-ES" sz="2000"/>
              <a:t> y Set sí que lo son).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Cada elemento tiene estructura </a:t>
            </a:r>
            <a:r>
              <a:rPr lang="es-ES" sz="2000" err="1"/>
              <a:t>clave,valor</a:t>
            </a:r>
            <a:r>
              <a:rPr lang="es-ES" sz="2000"/>
              <a:t>.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En Java existe la interfaz </a:t>
            </a:r>
            <a:r>
              <a:rPr lang="es-ES" sz="2000" b="1" err="1"/>
              <a:t>java.util.Map</a:t>
            </a:r>
            <a:r>
              <a:rPr lang="es-ES" sz="2000" b="1"/>
              <a:t> </a:t>
            </a:r>
            <a:r>
              <a:rPr lang="es-ES" sz="2000"/>
              <a:t>que define los métodos que deben tener los mapas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Las implementaciones son </a:t>
            </a:r>
            <a:r>
              <a:rPr lang="es-ES" sz="2000" b="1"/>
              <a:t>HashMap</a:t>
            </a:r>
            <a:r>
              <a:rPr lang="es-ES" sz="2000"/>
              <a:t>, </a:t>
            </a:r>
            <a:r>
              <a:rPr lang="es-ES" sz="2000" b="1" err="1"/>
              <a:t>TreeMap</a:t>
            </a:r>
            <a:r>
              <a:rPr lang="es-ES" sz="2000"/>
              <a:t> y </a:t>
            </a:r>
            <a:r>
              <a:rPr lang="es-ES" sz="2000" b="1" err="1"/>
              <a:t>LinkedHashMap</a:t>
            </a:r>
            <a:r>
              <a:rPr lang="es-ES" sz="2000"/>
              <a:t>. Las consideraciones son análogas a Set. </a:t>
            </a:r>
          </a:p>
          <a:p>
            <a:pPr lvl="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</a:pPr>
            <a:endParaRPr lang="es-ES" sz="2000"/>
          </a:p>
          <a:p>
            <a:pPr lvl="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</a:pPr>
            <a:r>
              <a:rPr lang="es-ES" sz="2000" b="1"/>
              <a:t> 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s-ES" sz="2000" b="1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060F474-1730-4A1F-B606-9EE0693FEE28}"/>
              </a:ext>
            </a:extLst>
          </p:cNvPr>
          <p:cNvSpPr txBox="1"/>
          <p:nvPr/>
        </p:nvSpPr>
        <p:spPr>
          <a:xfrm>
            <a:off x="683568" y="5451321"/>
            <a:ext cx="8280920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lvl="0" indent="0">
              <a:buNone/>
            </a:pPr>
            <a:r>
              <a:rPr lang="es-ES" sz="2000" err="1">
                <a:latin typeface="Courier New"/>
                <a:cs typeface="Courier New"/>
              </a:rPr>
              <a:t>HashMap</a:t>
            </a:r>
            <a:r>
              <a:rPr lang="es-ES" sz="2000">
                <a:latin typeface="Courier New"/>
                <a:cs typeface="Courier New"/>
              </a:rPr>
              <a:t>&lt;</a:t>
            </a:r>
            <a:r>
              <a:rPr lang="es-ES" sz="2000" err="1">
                <a:latin typeface="Courier New"/>
                <a:cs typeface="Courier New"/>
              </a:rPr>
              <a:t>String,Integer</a:t>
            </a:r>
            <a:r>
              <a:rPr lang="es-ES" sz="2000">
                <a:latin typeface="Courier New"/>
                <a:cs typeface="Courier New"/>
              </a:rPr>
              <a:t>&gt; t;</a:t>
            </a:r>
          </a:p>
          <a:p>
            <a:pPr marL="0" lvl="0" indent="0">
              <a:buNone/>
            </a:pPr>
            <a:r>
              <a:rPr lang="es-ES" sz="2000">
                <a:latin typeface="Courier New"/>
                <a:cs typeface="Courier New"/>
              </a:rPr>
              <a:t>t=new HashMap&lt;</a:t>
            </a:r>
            <a:r>
              <a:rPr lang="es-ES" sz="2000" err="1">
                <a:latin typeface="Courier New"/>
                <a:cs typeface="Courier New"/>
              </a:rPr>
              <a:t>String,Integer</a:t>
            </a:r>
            <a:r>
              <a:rPr lang="es-ES" sz="2000">
                <a:latin typeface="Courier New"/>
                <a:cs typeface="Courier New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111787784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Colecciones - MAPAS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E2BC64-1B18-4458-8244-3931D0B0B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96" y="1484785"/>
            <a:ext cx="8181012" cy="4464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226647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Colecciones - MAPAS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196752"/>
            <a:ext cx="7865248" cy="594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Implementaciones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s-ES" sz="2000" b="1"/>
          </a:p>
          <a:p>
            <a:pPr marL="800100" lvl="1" indent="-342900" algn="just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 b="1"/>
              <a:t>HashMap</a:t>
            </a:r>
            <a:r>
              <a:rPr lang="es-ES" sz="2000"/>
              <a:t>: los elementos que inserta en el </a:t>
            </a:r>
            <a:r>
              <a:rPr lang="es-ES" sz="2000" err="1"/>
              <a:t>map</a:t>
            </a:r>
            <a:r>
              <a:rPr lang="es-ES" sz="2000"/>
              <a:t> </a:t>
            </a:r>
            <a:r>
              <a:rPr lang="es-ES" sz="2000" i="1"/>
              <a:t>no</a:t>
            </a:r>
            <a:r>
              <a:rPr lang="es-ES" sz="2000"/>
              <a:t> tendrán un </a:t>
            </a:r>
            <a:r>
              <a:rPr lang="es-ES" sz="2000" i="1"/>
              <a:t>orden</a:t>
            </a:r>
            <a:r>
              <a:rPr lang="es-ES" sz="2000"/>
              <a:t> específico. No aceptan claves duplicadas ni valores nulos</a:t>
            </a:r>
          </a:p>
          <a:p>
            <a:pPr marL="800100" lvl="1" indent="-342900" algn="just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 b="1" err="1"/>
              <a:t>TreeMap</a:t>
            </a:r>
            <a:r>
              <a:rPr lang="es-ES" sz="2000"/>
              <a:t>: el Mapa lo </a:t>
            </a:r>
            <a:r>
              <a:rPr lang="es-ES" sz="2000" i="1"/>
              <a:t>ordena de forma "natural". </a:t>
            </a:r>
            <a:r>
              <a:rPr lang="es-ES" sz="2000"/>
              <a:t>Por ejemplo, si la clave son valores enteros, los ordena de menos a mayor </a:t>
            </a:r>
          </a:p>
          <a:p>
            <a:pPr marL="800100" lvl="1" indent="-342900" algn="just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 b="1" err="1"/>
              <a:t>LinkedHashMap</a:t>
            </a:r>
            <a:r>
              <a:rPr lang="es-ES" sz="2000"/>
              <a:t>: inserta en el </a:t>
            </a:r>
            <a:r>
              <a:rPr lang="es-ES" sz="2000" err="1"/>
              <a:t>Map</a:t>
            </a:r>
            <a:r>
              <a:rPr lang="es-ES" sz="2000"/>
              <a:t> los elementos en el orden en el que se van insertando; es decir, que no tiene una ordenación de los elementos como tal, por lo que esta clase realiza las búsquedas de los elementos de forma más lenta que las demás clases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s-ES" sz="2000"/>
          </a:p>
          <a:p>
            <a:pPr lvl="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</a:pPr>
            <a:endParaRPr lang="es-ES" sz="2000"/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s-ES" sz="2000" b="1"/>
          </a:p>
        </p:txBody>
      </p:sp>
    </p:spTree>
    <p:extLst>
      <p:ext uri="{BB962C8B-B14F-4D97-AF65-F5344CB8AC3E}">
        <p14:creationId xmlns:p14="http://schemas.microsoft.com/office/powerpoint/2010/main" val="4084113625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Colecciones - MAPAS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79160" y="1052736"/>
            <a:ext cx="8513320" cy="193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MAPAS: </a:t>
            </a:r>
            <a:r>
              <a:rPr lang="es-ES" sz="2000"/>
              <a:t>operaciones</a:t>
            </a:r>
          </a:p>
          <a:p>
            <a:pPr lvl="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</a:pPr>
            <a:endParaRPr lang="es-ES" sz="2000"/>
          </a:p>
          <a:p>
            <a:pPr lvl="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</a:pPr>
            <a:r>
              <a:rPr lang="es-ES" sz="2000" b="1"/>
              <a:t> 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s-ES" sz="2000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6C0C66-61D3-42AA-99E0-CE66B6131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536444"/>
            <a:ext cx="7327155" cy="466273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00E62EA-0846-4CDD-A2EE-5924AC401E27}"/>
              </a:ext>
            </a:extLst>
          </p:cNvPr>
          <p:cNvSpPr txBox="1"/>
          <p:nvPr/>
        </p:nvSpPr>
        <p:spPr>
          <a:xfrm>
            <a:off x="899592" y="6324945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hlinkClick r:id="rId4"/>
              </a:rPr>
              <a:t>Ejemplo de uso</a:t>
            </a:r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9D59BC1-D1B0-49B2-A906-9CB9341B0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7082" y="2226469"/>
            <a:ext cx="554461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137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Colecciones - MAPAS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196752"/>
            <a:ext cx="7865248" cy="92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Ejemplos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s-ES" sz="2000" b="1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0DC8800-7C97-4789-9544-9C5DF079FFD5}"/>
              </a:ext>
            </a:extLst>
          </p:cNvPr>
          <p:cNvSpPr txBox="1"/>
          <p:nvPr/>
        </p:nvSpPr>
        <p:spPr>
          <a:xfrm>
            <a:off x="539552" y="1687053"/>
            <a:ext cx="849694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err="1">
                <a:latin typeface="Consolas" charset="0"/>
              </a:rPr>
              <a:t>Map</a:t>
            </a:r>
            <a:r>
              <a:rPr lang="es-ES">
                <a:latin typeface="Consolas" charset="0"/>
              </a:rPr>
              <a:t>&lt;</a:t>
            </a:r>
            <a:r>
              <a:rPr lang="es-ES" err="1">
                <a:latin typeface="Consolas" charset="0"/>
              </a:rPr>
              <a:t>Integer</a:t>
            </a:r>
            <a:r>
              <a:rPr lang="es-ES">
                <a:latin typeface="Consolas" charset="0"/>
              </a:rPr>
              <a:t>, </a:t>
            </a:r>
            <a:r>
              <a:rPr lang="es-ES" err="1">
                <a:latin typeface="Consolas" charset="0"/>
              </a:rPr>
              <a:t>String</a:t>
            </a:r>
            <a:r>
              <a:rPr lang="es-ES">
                <a:latin typeface="Consolas" charset="0"/>
              </a:rPr>
              <a:t>&gt; </a:t>
            </a:r>
            <a:r>
              <a:rPr lang="es-ES" err="1">
                <a:latin typeface="Consolas" charset="0"/>
              </a:rPr>
              <a:t>map</a:t>
            </a:r>
            <a:r>
              <a:rPr lang="es-ES">
                <a:latin typeface="Consolas" charset="0"/>
              </a:rPr>
              <a:t> = new HashMap&lt;</a:t>
            </a:r>
            <a:r>
              <a:rPr lang="es-ES" err="1">
                <a:latin typeface="Consolas" charset="0"/>
              </a:rPr>
              <a:t>Integer</a:t>
            </a:r>
            <a:r>
              <a:rPr lang="es-ES">
                <a:latin typeface="Consolas" charset="0"/>
              </a:rPr>
              <a:t>, </a:t>
            </a:r>
            <a:r>
              <a:rPr lang="es-ES" err="1">
                <a:latin typeface="Consolas" charset="0"/>
              </a:rPr>
              <a:t>String</a:t>
            </a:r>
            <a:r>
              <a:rPr lang="es-ES">
                <a:latin typeface="Consolas" charset="0"/>
              </a:rPr>
              <a:t>&gt;(); </a:t>
            </a:r>
          </a:p>
          <a:p>
            <a:r>
              <a:rPr lang="es-ES_tradnl">
                <a:latin typeface="Consolas" charset="0"/>
              </a:rPr>
              <a:t>//</a:t>
            </a:r>
            <a:r>
              <a:rPr lang="es-ES_tradnl" err="1">
                <a:latin typeface="Consolas" charset="0"/>
              </a:rPr>
              <a:t>Map</a:t>
            </a:r>
            <a:r>
              <a:rPr lang="es-ES_tradnl">
                <a:latin typeface="Consolas" charset="0"/>
              </a:rPr>
              <a:t>&lt;</a:t>
            </a:r>
            <a:r>
              <a:rPr lang="es-ES_tradnl" err="1">
                <a:latin typeface="Consolas" charset="0"/>
              </a:rPr>
              <a:t>Integer</a:t>
            </a:r>
            <a:r>
              <a:rPr lang="es-ES_tradnl">
                <a:latin typeface="Consolas" charset="0"/>
              </a:rPr>
              <a:t>, </a:t>
            </a:r>
            <a:r>
              <a:rPr lang="es-ES_tradnl" err="1">
                <a:latin typeface="Consolas" charset="0"/>
              </a:rPr>
              <a:t>String</a:t>
            </a:r>
            <a:r>
              <a:rPr lang="es-ES_tradnl">
                <a:latin typeface="Consolas" charset="0"/>
              </a:rPr>
              <a:t>&gt; </a:t>
            </a:r>
            <a:r>
              <a:rPr lang="es-ES_tradnl" err="1">
                <a:latin typeface="Consolas" charset="0"/>
              </a:rPr>
              <a:t>map</a:t>
            </a:r>
            <a:r>
              <a:rPr lang="es-ES_tradnl">
                <a:latin typeface="Consolas" charset="0"/>
              </a:rPr>
              <a:t> = new </a:t>
            </a:r>
            <a:r>
              <a:rPr lang="es-ES_tradnl" err="1">
                <a:latin typeface="Consolas" charset="0"/>
              </a:rPr>
              <a:t>TreeMap</a:t>
            </a:r>
            <a:r>
              <a:rPr lang="es-ES_tradnl">
                <a:latin typeface="Consolas" charset="0"/>
              </a:rPr>
              <a:t>&lt;</a:t>
            </a:r>
            <a:r>
              <a:rPr lang="es-ES_tradnl" err="1">
                <a:latin typeface="Consolas" charset="0"/>
              </a:rPr>
              <a:t>Integer</a:t>
            </a:r>
            <a:r>
              <a:rPr lang="es-ES_tradnl">
                <a:latin typeface="Consolas" charset="0"/>
              </a:rPr>
              <a:t>, </a:t>
            </a:r>
            <a:r>
              <a:rPr lang="es-ES_tradnl" err="1">
                <a:latin typeface="Consolas" charset="0"/>
              </a:rPr>
              <a:t>String</a:t>
            </a:r>
            <a:r>
              <a:rPr lang="es-ES_tradnl">
                <a:latin typeface="Consolas" charset="0"/>
              </a:rPr>
              <a:t>&gt;();</a:t>
            </a:r>
          </a:p>
          <a:p>
            <a:r>
              <a:rPr lang="es-ES_tradnl" sz="1800"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s-ES_tradnl" sz="1800" err="1"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s-ES_tradnl" sz="180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s-ES_tradnl" sz="1800" err="1">
                <a:latin typeface="Consolas" charset="0"/>
                <a:ea typeface="Consolas" charset="0"/>
                <a:cs typeface="Consolas" charset="0"/>
              </a:rPr>
              <a:t>Integer</a:t>
            </a:r>
            <a:r>
              <a:rPr lang="es-ES_tradnl" sz="180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s-ES_tradnl" sz="1800" err="1">
                <a:latin typeface="Consolas" charset="0"/>
                <a:ea typeface="Consolas" charset="0"/>
                <a:cs typeface="Consolas" charset="0"/>
              </a:rPr>
              <a:t>String</a:t>
            </a:r>
            <a:r>
              <a:rPr lang="es-ES_tradnl" sz="180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s-ES_tradnl" sz="1800" err="1">
                <a:latin typeface="Consolas" charset="0"/>
                <a:ea typeface="Consolas" charset="0"/>
                <a:cs typeface="Consolas" charset="0"/>
              </a:rPr>
              <a:t>map</a:t>
            </a:r>
            <a:r>
              <a:rPr lang="es-ES_tradnl" sz="1800">
                <a:latin typeface="Consolas" charset="0"/>
                <a:ea typeface="Consolas" charset="0"/>
                <a:cs typeface="Consolas" charset="0"/>
              </a:rPr>
              <a:t> = new </a:t>
            </a:r>
            <a:r>
              <a:rPr lang="es-ES_tradnl" sz="1800" err="1">
                <a:latin typeface="Consolas" charset="0"/>
                <a:ea typeface="Consolas" charset="0"/>
                <a:cs typeface="Consolas" charset="0"/>
              </a:rPr>
              <a:t>LinkedHashMap</a:t>
            </a:r>
            <a:r>
              <a:rPr lang="es-ES_tradnl" sz="180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s-ES_tradnl" sz="1800" err="1">
                <a:latin typeface="Consolas" charset="0"/>
                <a:ea typeface="Consolas" charset="0"/>
                <a:cs typeface="Consolas" charset="0"/>
              </a:rPr>
              <a:t>Integer,String</a:t>
            </a:r>
            <a:r>
              <a:rPr lang="es-ES_tradnl" sz="1800">
                <a:latin typeface="Consolas" charset="0"/>
                <a:ea typeface="Consolas" charset="0"/>
                <a:cs typeface="Consolas" charset="0"/>
              </a:rPr>
              <a:t>&gt;(); </a:t>
            </a:r>
          </a:p>
          <a:p>
            <a:r>
              <a:rPr lang="es-ES_tradnl">
                <a:latin typeface="Consolas" charset="0"/>
              </a:rPr>
              <a:t> </a:t>
            </a:r>
            <a:r>
              <a:rPr lang="es-ES">
                <a:latin typeface="Consolas" charset="0"/>
              </a:rPr>
              <a:t> </a:t>
            </a:r>
          </a:p>
          <a:p>
            <a:r>
              <a:rPr lang="es-ES" err="1">
                <a:latin typeface="Consolas" charset="0"/>
              </a:rPr>
              <a:t>map.put</a:t>
            </a:r>
            <a:r>
              <a:rPr lang="es-ES">
                <a:latin typeface="Consolas" charset="0"/>
              </a:rPr>
              <a:t>(15, "Ramos"); </a:t>
            </a:r>
          </a:p>
          <a:p>
            <a:r>
              <a:rPr lang="es-ES" err="1">
                <a:latin typeface="Consolas" charset="0"/>
              </a:rPr>
              <a:t>map.put</a:t>
            </a:r>
            <a:r>
              <a:rPr lang="es-ES">
                <a:latin typeface="Consolas" charset="0"/>
              </a:rPr>
              <a:t>(3, “Morata"); </a:t>
            </a:r>
          </a:p>
          <a:p>
            <a:r>
              <a:rPr lang="es-ES" err="1">
                <a:latin typeface="Consolas" charset="0"/>
              </a:rPr>
              <a:t>map.put</a:t>
            </a:r>
            <a:r>
              <a:rPr lang="es-ES">
                <a:latin typeface="Consolas" charset="0"/>
              </a:rPr>
              <a:t>(5, “</a:t>
            </a:r>
            <a:r>
              <a:rPr lang="es-ES" err="1">
                <a:latin typeface="Consolas" charset="0"/>
              </a:rPr>
              <a:t>Coke</a:t>
            </a:r>
            <a:r>
              <a:rPr lang="es-ES">
                <a:latin typeface="Consolas" charset="0"/>
              </a:rPr>
              <a:t>"); </a:t>
            </a:r>
          </a:p>
          <a:p>
            <a:r>
              <a:rPr lang="es-ES" err="1">
                <a:latin typeface="Consolas" charset="0"/>
              </a:rPr>
              <a:t>map.put</a:t>
            </a:r>
            <a:r>
              <a:rPr lang="es-ES">
                <a:latin typeface="Consolas" charset="0"/>
              </a:rPr>
              <a:t>(11, “Navas");</a:t>
            </a:r>
          </a:p>
          <a:p>
            <a:endParaRPr lang="es-ES">
              <a:latin typeface="Consolas" charset="0"/>
            </a:endParaRPr>
          </a:p>
          <a:p>
            <a:r>
              <a:rPr lang="es-ES">
                <a:latin typeface="Consolas" charset="0"/>
              </a:rPr>
              <a:t>// Imprimimos el </a:t>
            </a:r>
            <a:r>
              <a:rPr lang="es-ES" err="1">
                <a:latin typeface="Consolas" charset="0"/>
              </a:rPr>
              <a:t>Map</a:t>
            </a:r>
            <a:r>
              <a:rPr lang="es-ES">
                <a:latin typeface="Consolas" charset="0"/>
              </a:rPr>
              <a:t> con un Iterador </a:t>
            </a:r>
          </a:p>
          <a:p>
            <a:r>
              <a:rPr lang="es-ES" err="1">
                <a:latin typeface="Consolas" charset="0"/>
              </a:rPr>
              <a:t>Iterator</a:t>
            </a:r>
            <a:r>
              <a:rPr lang="es-ES">
                <a:latin typeface="Consolas" charset="0"/>
              </a:rPr>
              <a:t> </a:t>
            </a:r>
            <a:r>
              <a:rPr lang="es-ES" err="1">
                <a:latin typeface="Consolas" charset="0"/>
              </a:rPr>
              <a:t>it</a:t>
            </a:r>
            <a:r>
              <a:rPr lang="es-ES">
                <a:latin typeface="Consolas" charset="0"/>
              </a:rPr>
              <a:t> = </a:t>
            </a:r>
            <a:r>
              <a:rPr lang="es-ES" err="1">
                <a:latin typeface="Consolas" charset="0"/>
              </a:rPr>
              <a:t>map.keySet</a:t>
            </a:r>
            <a:r>
              <a:rPr lang="es-ES">
                <a:latin typeface="Consolas" charset="0"/>
              </a:rPr>
              <a:t>().</a:t>
            </a:r>
            <a:r>
              <a:rPr lang="es-ES" err="1">
                <a:latin typeface="Consolas" charset="0"/>
              </a:rPr>
              <a:t>iterator</a:t>
            </a:r>
            <a:r>
              <a:rPr lang="es-ES">
                <a:latin typeface="Consolas" charset="0"/>
              </a:rPr>
              <a:t>(); </a:t>
            </a:r>
          </a:p>
          <a:p>
            <a:r>
              <a:rPr lang="es-ES" err="1">
                <a:latin typeface="Consolas" charset="0"/>
              </a:rPr>
              <a:t>while</a:t>
            </a:r>
            <a:r>
              <a:rPr lang="es-ES">
                <a:latin typeface="Consolas" charset="0"/>
              </a:rPr>
              <a:t>(</a:t>
            </a:r>
            <a:r>
              <a:rPr lang="es-ES" err="1">
                <a:latin typeface="Consolas" charset="0"/>
              </a:rPr>
              <a:t>it.hasNext</a:t>
            </a:r>
            <a:r>
              <a:rPr lang="es-ES">
                <a:latin typeface="Consolas" charset="0"/>
              </a:rPr>
              <a:t>()){ </a:t>
            </a:r>
          </a:p>
          <a:p>
            <a:r>
              <a:rPr lang="es-ES">
                <a:latin typeface="Consolas" charset="0"/>
              </a:rPr>
              <a:t>    </a:t>
            </a:r>
            <a:r>
              <a:rPr lang="es-ES" err="1">
                <a:latin typeface="Consolas" charset="0"/>
              </a:rPr>
              <a:t>Integer</a:t>
            </a:r>
            <a:r>
              <a:rPr lang="es-ES">
                <a:latin typeface="Consolas" charset="0"/>
              </a:rPr>
              <a:t> </a:t>
            </a:r>
            <a:r>
              <a:rPr lang="es-ES" err="1">
                <a:latin typeface="Consolas" charset="0"/>
              </a:rPr>
              <a:t>key</a:t>
            </a:r>
            <a:r>
              <a:rPr lang="es-ES">
                <a:latin typeface="Consolas" charset="0"/>
              </a:rPr>
              <a:t> = </a:t>
            </a:r>
            <a:r>
              <a:rPr lang="es-ES" err="1">
                <a:latin typeface="Consolas" charset="0"/>
              </a:rPr>
              <a:t>it.next</a:t>
            </a:r>
            <a:r>
              <a:rPr lang="es-ES">
                <a:latin typeface="Consolas" charset="0"/>
              </a:rPr>
              <a:t>();      	</a:t>
            </a:r>
          </a:p>
          <a:p>
            <a:r>
              <a:rPr lang="es-ES">
                <a:latin typeface="Consolas" charset="0"/>
              </a:rPr>
              <a:t>    </a:t>
            </a:r>
            <a:r>
              <a:rPr lang="es-ES" err="1">
                <a:latin typeface="Consolas" charset="0"/>
              </a:rPr>
              <a:t>System.out.println</a:t>
            </a:r>
            <a:r>
              <a:rPr lang="es-ES">
                <a:latin typeface="Consolas" charset="0"/>
              </a:rPr>
              <a:t>("Clave: "+</a:t>
            </a:r>
            <a:r>
              <a:rPr lang="es-ES" err="1">
                <a:latin typeface="Consolas" charset="0"/>
              </a:rPr>
              <a:t>key</a:t>
            </a:r>
            <a:r>
              <a:rPr lang="es-ES">
                <a:latin typeface="Consolas" charset="0"/>
              </a:rPr>
              <a:t>+" -&gt; Valor: "+</a:t>
            </a:r>
            <a:r>
              <a:rPr lang="es-ES" err="1">
                <a:latin typeface="Consolas" charset="0"/>
              </a:rPr>
              <a:t>map.get</a:t>
            </a:r>
            <a:r>
              <a:rPr lang="es-ES">
                <a:latin typeface="Consolas" charset="0"/>
              </a:rPr>
              <a:t>(</a:t>
            </a:r>
            <a:r>
              <a:rPr lang="es-ES" err="1">
                <a:latin typeface="Consolas" charset="0"/>
              </a:rPr>
              <a:t>key</a:t>
            </a:r>
            <a:r>
              <a:rPr lang="es-ES">
                <a:latin typeface="Consolas" charset="0"/>
              </a:rPr>
              <a:t>)); </a:t>
            </a:r>
          </a:p>
          <a:p>
            <a:r>
              <a:rPr lang="es-ES">
                <a:latin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6459785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Iteradores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196752"/>
            <a:ext cx="7865248" cy="6609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Son un mecanismo que nos permite recorrer todos los elementos de una colección de forma sencilla, de forma secuencial, y de forma segura 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Los mapas, como no derivan de la interfaz </a:t>
            </a:r>
            <a:r>
              <a:rPr lang="es-ES" sz="2000" err="1"/>
              <a:t>Collection</a:t>
            </a:r>
            <a:r>
              <a:rPr lang="es-ES" sz="2000"/>
              <a:t> realmente, no tienen iteradores, pero existe un truco interesante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Los iteradores permiten recorrer las colecciones de dos formas: bucles </a:t>
            </a:r>
            <a:r>
              <a:rPr lang="es-ES" sz="2000" b="1" err="1"/>
              <a:t>for</a:t>
            </a:r>
            <a:r>
              <a:rPr lang="es-ES" sz="2000" err="1"/>
              <a:t>‐</a:t>
            </a:r>
            <a:r>
              <a:rPr lang="es-ES" sz="2000" b="1" err="1"/>
              <a:t>each</a:t>
            </a:r>
            <a:r>
              <a:rPr lang="es-ES" sz="2000"/>
              <a:t> y a través de un bucle normal creando un iterador.</a:t>
            </a:r>
          </a:p>
          <a:p>
            <a:pPr lvl="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</a:pPr>
            <a:r>
              <a:rPr lang="es-ES" sz="2000"/>
              <a:t>                </a:t>
            </a:r>
            <a:r>
              <a:rPr lang="es-ES" sz="2000" err="1"/>
              <a:t>Iterator</a:t>
            </a:r>
            <a:r>
              <a:rPr lang="es-ES" sz="2000"/>
              <a:t>&lt;</a:t>
            </a:r>
            <a:r>
              <a:rPr lang="es-ES" sz="2000" err="1"/>
              <a:t>Integer</a:t>
            </a:r>
            <a:r>
              <a:rPr lang="es-ES" sz="2000"/>
              <a:t>&gt; </a:t>
            </a:r>
            <a:r>
              <a:rPr lang="es-ES" sz="2000" err="1"/>
              <a:t>it</a:t>
            </a:r>
            <a:r>
              <a:rPr lang="es-ES" sz="2000"/>
              <a:t> = </a:t>
            </a:r>
            <a:r>
              <a:rPr lang="es-ES" sz="2000" err="1"/>
              <a:t>t.iterator</a:t>
            </a:r>
            <a:r>
              <a:rPr lang="es-ES" sz="2000"/>
              <a:t>();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Se especifica un parámetro para el tipo de dato genérico en el iterador porque los iteradores son también clases genéricas, y es necesario especificar el tipo base que contendrá el iterador. Sino se especifica el tipo base del iterador, igualmente nos permitiría recorrer la colección, pero retornará objetos tipo </a:t>
            </a:r>
            <a:r>
              <a:rPr lang="es-ES" sz="2000" b="1" err="1"/>
              <a:t>Object</a:t>
            </a:r>
            <a:r>
              <a:rPr lang="es-ES" sz="2000"/>
              <a:t> (clase de la que derivan todas las clases), con lo que nos veremos obligados a forzar la conversión de tipo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s-ES" sz="2000"/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endParaRPr lang="es-ES" sz="2000" b="1"/>
          </a:p>
        </p:txBody>
      </p:sp>
    </p:spTree>
    <p:extLst>
      <p:ext uri="{BB962C8B-B14F-4D97-AF65-F5344CB8AC3E}">
        <p14:creationId xmlns:p14="http://schemas.microsoft.com/office/powerpoint/2010/main" val="2664561398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Iteradores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196752"/>
            <a:ext cx="7865248" cy="4393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Para recorrer y gestionar la colección, el iterador ofrece tres métodos: :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boolean </a:t>
            </a:r>
            <a:r>
              <a:rPr lang="es-ES" sz="2000" b="1" err="1"/>
              <a:t>hasNext</a:t>
            </a:r>
            <a:r>
              <a:rPr lang="es-ES" sz="2000"/>
              <a:t>(). Retornará true si le quedan más elementos a la colección por visitar. False en caso contrario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E </a:t>
            </a:r>
            <a:r>
              <a:rPr lang="es-ES" sz="2000" b="1" err="1"/>
              <a:t>next</a:t>
            </a:r>
            <a:r>
              <a:rPr lang="es-ES" sz="2000"/>
              <a:t>(). Retornará el siguiente elemento de la colección, si no existe siguiente elemento, lanzará una excepción (</a:t>
            </a:r>
            <a:r>
              <a:rPr lang="es-ES" sz="2000" err="1"/>
              <a:t>NoSuchElementException</a:t>
            </a:r>
            <a:r>
              <a:rPr lang="es-ES" sz="2000"/>
              <a:t> para ser exactos), con lo que conviene chequear primero si el siguiente elemento existe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 b="1" err="1"/>
              <a:t>remove</a:t>
            </a:r>
            <a:r>
              <a:rPr lang="es-ES" sz="2000"/>
              <a:t>(). Elimina de la colección el último elemento retornado en la última invocación de </a:t>
            </a:r>
            <a:r>
              <a:rPr lang="es-ES" sz="2000" err="1"/>
              <a:t>next</a:t>
            </a:r>
            <a:r>
              <a:rPr lang="es-ES" sz="2000"/>
              <a:t> (no es necesario pasárselo por parámetro). Cuidado, si </a:t>
            </a:r>
            <a:r>
              <a:rPr lang="es-ES" sz="2000" err="1"/>
              <a:t>next</a:t>
            </a:r>
            <a:r>
              <a:rPr lang="es-ES" sz="2000"/>
              <a:t> no ha sido invocado todavía, saltará una incomoda excepción</a:t>
            </a:r>
            <a:endParaRPr lang="es-ES" sz="2000" b="1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E1B1168-8B6A-4E16-9865-9F2D156C49ED}"/>
              </a:ext>
            </a:extLst>
          </p:cNvPr>
          <p:cNvSpPr txBox="1"/>
          <p:nvPr/>
        </p:nvSpPr>
        <p:spPr>
          <a:xfrm>
            <a:off x="506418" y="5695696"/>
            <a:ext cx="8208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err="1"/>
              <a:t>while</a:t>
            </a:r>
            <a:r>
              <a:rPr lang="es-ES"/>
              <a:t> (</a:t>
            </a:r>
            <a:r>
              <a:rPr lang="es-ES" err="1"/>
              <a:t>it.hasNext</a:t>
            </a:r>
            <a:r>
              <a:rPr lang="es-ES"/>
              <a:t>()) {                      // Mientras que haya un siguiente elemento  </a:t>
            </a:r>
          </a:p>
          <a:p>
            <a:r>
              <a:rPr lang="es-ES"/>
              <a:t>       </a:t>
            </a:r>
            <a:r>
              <a:rPr lang="es-ES" err="1"/>
              <a:t>Integer</a:t>
            </a:r>
            <a:r>
              <a:rPr lang="es-ES"/>
              <a:t> t=</a:t>
            </a:r>
            <a:r>
              <a:rPr lang="es-ES" err="1"/>
              <a:t>it.next</a:t>
            </a:r>
            <a:r>
              <a:rPr lang="es-ES"/>
              <a:t>(); </a:t>
            </a:r>
          </a:p>
          <a:p>
            <a:r>
              <a:rPr lang="es-ES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91868827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Clases genéricas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79160" y="1193767"/>
            <a:ext cx="8352928" cy="3177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Clase Genérica</a:t>
            </a:r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r>
              <a:rPr lang="es-ES"/>
              <a:t>Se trata de una clase parametrizada sobre uno o más tipos.</a:t>
            </a:r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r>
              <a:rPr lang="es-ES">
                <a:solidFill>
                  <a:prstClr val="black"/>
                </a:solidFill>
              </a:rPr>
              <a:t>Los beneficios son:</a:t>
            </a:r>
          </a:p>
          <a:p>
            <a:pPr marL="1101725" lvl="1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>
                <a:solidFill>
                  <a:prstClr val="black"/>
                </a:solidFill>
              </a:rPr>
              <a:t>Comprobación de tipos más fuerte en tiempo de compilación</a:t>
            </a:r>
          </a:p>
          <a:p>
            <a:pPr marL="1101725" lvl="1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>
                <a:solidFill>
                  <a:prstClr val="black"/>
                </a:solidFill>
              </a:rPr>
              <a:t>Eliminación de </a:t>
            </a:r>
            <a:r>
              <a:rPr lang="es-ES" err="1">
                <a:solidFill>
                  <a:prstClr val="black"/>
                </a:solidFill>
              </a:rPr>
              <a:t>casts</a:t>
            </a:r>
            <a:r>
              <a:rPr lang="es-ES">
                <a:solidFill>
                  <a:prstClr val="black"/>
                </a:solidFill>
              </a:rPr>
              <a:t> aumentando la legibilidad del código</a:t>
            </a:r>
          </a:p>
          <a:p>
            <a:pPr marL="1101725" lvl="1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>
                <a:solidFill>
                  <a:prstClr val="black"/>
                </a:solidFill>
              </a:rPr>
              <a:t>Posibilidad de implementar algoritmos genéricos, con tipado seguro</a:t>
            </a:r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endParaRPr lang="es-ES" sz="1400">
              <a:solidFill>
                <a:prstClr val="black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F390D01-A152-4C52-942C-1DCAA39CA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688" y="4077072"/>
            <a:ext cx="3600400" cy="266152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9ED854-54DA-47EE-960B-0F7BFEA62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12" y="4077072"/>
            <a:ext cx="4160088" cy="2721323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9EEF95CF-BD1C-45F6-9B39-12ED84437C73}"/>
              </a:ext>
            </a:extLst>
          </p:cNvPr>
          <p:cNvSpPr/>
          <p:nvPr/>
        </p:nvSpPr>
        <p:spPr>
          <a:xfrm>
            <a:off x="4355976" y="5437733"/>
            <a:ext cx="775712" cy="226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5681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Iteradores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196752"/>
            <a:ext cx="7865248" cy="4590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Un iterador es seguro porque esta pensado para no sobrepasar los límites de la colección, ocultando operaciones más complicadas que pueden repercutir en errores de software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Pero realmente se convierte en inseguro cuando es necesario hacer la operación de </a:t>
            </a:r>
            <a:r>
              <a:rPr lang="es-ES" sz="2000" i="1"/>
              <a:t>conversión de tipos</a:t>
            </a:r>
            <a:r>
              <a:rPr lang="es-ES" sz="2000"/>
              <a:t>. Si la colección no contiene los objetos esperados, al intentar hacer la conversión, saltará una incómoda excepción. Usar genéricos aporta grandes ventajas, pero usándolos adecuadamente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Para recorrer los mapas con iteradores, hay que hacer un pequeño truco. Usamos el método </a:t>
            </a:r>
            <a:r>
              <a:rPr lang="es-ES" sz="2000" b="1" err="1"/>
              <a:t>entrySet</a:t>
            </a:r>
            <a:r>
              <a:rPr lang="es-ES" sz="2000"/>
              <a:t> que ofrecen los </a:t>
            </a:r>
            <a:r>
              <a:rPr lang="es-ES" sz="2000" i="1"/>
              <a:t>mapas</a:t>
            </a:r>
            <a:r>
              <a:rPr lang="es-ES" sz="2000"/>
              <a:t> para generar un conjunto con las entradas (pares de llave‐valor), o bien, el método </a:t>
            </a:r>
            <a:r>
              <a:rPr lang="es-ES" sz="2000" b="1" err="1"/>
              <a:t>keySet</a:t>
            </a:r>
            <a:r>
              <a:rPr lang="es-ES" sz="2000"/>
              <a:t> para generar un conjunto con las llaves existentes en el mapa</a:t>
            </a:r>
          </a:p>
        </p:txBody>
      </p:sp>
    </p:spTree>
    <p:extLst>
      <p:ext uri="{BB962C8B-B14F-4D97-AF65-F5344CB8AC3E}">
        <p14:creationId xmlns:p14="http://schemas.microsoft.com/office/powerpoint/2010/main" val="198985667"/>
      </p:ext>
    </p:extLst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Iteradores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4649CA52-347F-4FD2-8D05-55896B011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412776"/>
            <a:ext cx="6552729" cy="221864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1C7CD25-9861-4D69-BBF1-76624FA3C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91" y="4365104"/>
            <a:ext cx="6529889" cy="2316213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814E3E8-D838-4B66-B134-FF72B9BBD34B}"/>
              </a:ext>
            </a:extLst>
          </p:cNvPr>
          <p:cNvCxnSpPr/>
          <p:nvPr/>
        </p:nvCxnSpPr>
        <p:spPr>
          <a:xfrm>
            <a:off x="2483768" y="1988840"/>
            <a:ext cx="10801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0DEFDD2-5160-43AE-AAAB-14201552AA2A}"/>
              </a:ext>
            </a:extLst>
          </p:cNvPr>
          <p:cNvCxnSpPr/>
          <p:nvPr/>
        </p:nvCxnSpPr>
        <p:spPr>
          <a:xfrm>
            <a:off x="3419872" y="5229200"/>
            <a:ext cx="100811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60E5A6-0938-4920-8049-4B331E79723A}"/>
              </a:ext>
            </a:extLst>
          </p:cNvPr>
          <p:cNvSpPr txBox="1"/>
          <p:nvPr/>
        </p:nvSpPr>
        <p:spPr>
          <a:xfrm>
            <a:off x="412646" y="983220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1. Usando </a:t>
            </a:r>
            <a:r>
              <a:rPr lang="es-ES" b="1" err="1"/>
              <a:t>entrySet</a:t>
            </a:r>
            <a:r>
              <a:rPr lang="es-ES"/>
              <a:t>, devuelve un </a:t>
            </a:r>
            <a:r>
              <a:rPr lang="es-ES" b="1" i="1"/>
              <a:t>iterador</a:t>
            </a:r>
            <a:r>
              <a:rPr lang="es-ES"/>
              <a:t> y cada elemento un </a:t>
            </a:r>
            <a:r>
              <a:rPr lang="es-ES" err="1"/>
              <a:t>Map</a:t>
            </a:r>
            <a:r>
              <a:rPr lang="es-ES"/>
              <a:t>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A477C73-898C-4A18-9C1D-4D65CAE8CAFC}"/>
              </a:ext>
            </a:extLst>
          </p:cNvPr>
          <p:cNvSpPr txBox="1"/>
          <p:nvPr/>
        </p:nvSpPr>
        <p:spPr>
          <a:xfrm>
            <a:off x="372626" y="3928893"/>
            <a:ext cx="83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2. Usando </a:t>
            </a:r>
            <a:r>
              <a:rPr lang="es-ES" b="1" err="1"/>
              <a:t>keySet</a:t>
            </a:r>
            <a:r>
              <a:rPr lang="es-ES"/>
              <a:t>, devuelve un Set de claves, y para cada clave en un </a:t>
            </a:r>
            <a:r>
              <a:rPr lang="es-ES" err="1"/>
              <a:t>for</a:t>
            </a:r>
            <a:r>
              <a:rPr lang="es-ES"/>
              <a:t> saco su valor.</a:t>
            </a:r>
          </a:p>
        </p:txBody>
      </p:sp>
    </p:spTree>
    <p:extLst>
      <p:ext uri="{BB962C8B-B14F-4D97-AF65-F5344CB8AC3E}">
        <p14:creationId xmlns:p14="http://schemas.microsoft.com/office/powerpoint/2010/main" val="2085112316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Interfaz Comparable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196752"/>
            <a:ext cx="7865248" cy="2485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Muchas operaciones entre objetos nos obligan a compararlos: buscar, ordenar, …  Los tipos primitivos y algunas clases ya implementan su orden (natural, lexicográfico).</a:t>
            </a:r>
          </a:p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Para nuestras clases (modelo) tenemos que </a:t>
            </a:r>
            <a:r>
              <a:rPr lang="es-ES" sz="2000" b="1"/>
              <a:t>especificar el orden </a:t>
            </a:r>
            <a:r>
              <a:rPr lang="es-ES" sz="2000"/>
              <a:t>con el que las vamos a tratar.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endParaRPr lang="es-ES" sz="200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B810115-6F85-4454-B66C-60D119347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725" y="3476427"/>
            <a:ext cx="4363059" cy="86689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F0F0A64-B953-4E0E-AFD2-6AAA574F9926}"/>
              </a:ext>
            </a:extLst>
          </p:cNvPr>
          <p:cNvSpPr txBox="1"/>
          <p:nvPr/>
        </p:nvSpPr>
        <p:spPr>
          <a:xfrm>
            <a:off x="395536" y="4343323"/>
            <a:ext cx="8539523" cy="2288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Interfaz </a:t>
            </a:r>
            <a:r>
              <a:rPr lang="es-ES" sz="2000" b="1"/>
              <a:t>Comparable</a:t>
            </a:r>
            <a:r>
              <a:rPr lang="es-ES" sz="2000"/>
              <a:t>: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Recibe un objeto del mismo tipo.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Devuelve 0 si son iguales, un valor negativo si es menor, y uno positivo si es mayor.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Nos sirve para indicar el orden principal de una clase</a:t>
            </a:r>
          </a:p>
        </p:txBody>
      </p:sp>
    </p:spTree>
    <p:extLst>
      <p:ext uri="{BB962C8B-B14F-4D97-AF65-F5344CB8AC3E}">
        <p14:creationId xmlns:p14="http://schemas.microsoft.com/office/powerpoint/2010/main" val="70443502"/>
      </p:ext>
    </p:extLst>
  </p:cSld>
  <p:clrMapOvr>
    <a:masterClrMapping/>
  </p:clrMapOvr>
  <p:transition spd="slow"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Interfaz Comparable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ACE56E69-370E-488C-8D27-295E2A624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348887"/>
            <a:ext cx="6717304" cy="20882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A4333F2-1713-40E4-823A-7E90767AB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78" y="4577782"/>
            <a:ext cx="8735592" cy="201957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102D17A-B9AF-40DB-9F26-49EB54110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1835223"/>
            <a:ext cx="5544616" cy="36964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5CAA9AA-5456-49E9-A57A-6F3EA952F530}"/>
              </a:ext>
            </a:extLst>
          </p:cNvPr>
          <p:cNvSpPr txBox="1"/>
          <p:nvPr/>
        </p:nvSpPr>
        <p:spPr>
          <a:xfrm>
            <a:off x="323528" y="1140914"/>
            <a:ext cx="4572000" cy="39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1800"/>
              <a:t>Interfaz </a:t>
            </a:r>
            <a:r>
              <a:rPr lang="es-ES" sz="1800" b="1"/>
              <a:t>Comparable</a:t>
            </a:r>
            <a:r>
              <a:rPr lang="es-ES" sz="1800"/>
              <a:t>:    </a:t>
            </a:r>
            <a:r>
              <a:rPr lang="es-ES" sz="1800">
                <a:hlinkClick r:id="rId6"/>
              </a:rPr>
              <a:t>link</a:t>
            </a: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3256673267"/>
      </p:ext>
    </p:extLst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Interfaz </a:t>
            </a:r>
            <a:r>
              <a:rPr lang="es-ES" sz="320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Comparator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5F0F0A64-B953-4E0E-AFD2-6AAA574F9926}"/>
              </a:ext>
            </a:extLst>
          </p:cNvPr>
          <p:cNvSpPr txBox="1"/>
          <p:nvPr/>
        </p:nvSpPr>
        <p:spPr>
          <a:xfrm>
            <a:off x="395536" y="1124744"/>
            <a:ext cx="8539523" cy="2639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Interfaz </a:t>
            </a:r>
            <a:r>
              <a:rPr lang="es-ES" sz="2000" b="1" err="1"/>
              <a:t>Comparator</a:t>
            </a:r>
            <a:r>
              <a:rPr lang="es-ES" sz="2000"/>
              <a:t>: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Recibe dos argumentos en lugar de uno.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Devuelve 0 si son iguales, un valor negativo si es menor, y uno positivo si es mayor.</a:t>
            </a:r>
          </a:p>
          <a:p>
            <a:pPr marL="800100" lvl="1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sz="2000"/>
              <a:t>Nos sirve para indicar un orden alternativo y puntual, diferente al orden principal de una clase.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F2EBF10-1FA3-4008-B5CA-316D119C2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221088"/>
            <a:ext cx="4582164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353725"/>
      </p:ext>
    </p:extLst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Interfaz </a:t>
            </a:r>
            <a:r>
              <a:rPr lang="es-ES" sz="320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Comparator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5F0F0A64-B953-4E0E-AFD2-6AAA574F9926}"/>
              </a:ext>
            </a:extLst>
          </p:cNvPr>
          <p:cNvSpPr txBox="1"/>
          <p:nvPr/>
        </p:nvSpPr>
        <p:spPr>
          <a:xfrm>
            <a:off x="395536" y="1124744"/>
            <a:ext cx="8539523" cy="423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/>
              <a:t>Interfaz </a:t>
            </a:r>
            <a:r>
              <a:rPr lang="es-ES" sz="2000" b="1" err="1"/>
              <a:t>Comparator</a:t>
            </a:r>
            <a:r>
              <a:rPr lang="es-ES" sz="2000"/>
              <a:t>:    </a:t>
            </a:r>
            <a:r>
              <a:rPr lang="es-ES" sz="2000">
                <a:hlinkClick r:id="rId3"/>
              </a:rPr>
              <a:t>link</a:t>
            </a:r>
            <a:r>
              <a:rPr lang="es-ES" sz="2000"/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2D6E4C6-A423-4D5A-A5BA-6438B6D04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701102"/>
            <a:ext cx="7920880" cy="31361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AE34BC9-EF22-4039-918B-F4265AB47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838" y="5006455"/>
            <a:ext cx="5201376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40710"/>
      </p:ext>
    </p:extLst>
  </p:cSld>
  <p:clrMapOvr>
    <a:masterClrMapping/>
  </p:clrMapOvr>
  <p:transition spd="slow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Ejemplos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EF1E9438-C719-4891-8739-72D16BF75D49}"/>
              </a:ext>
            </a:extLst>
          </p:cNvPr>
          <p:cNvSpPr txBox="1"/>
          <p:nvPr/>
        </p:nvSpPr>
        <p:spPr>
          <a:xfrm>
            <a:off x="395536" y="1124744"/>
            <a:ext cx="8539523" cy="388875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dirty="0"/>
              <a:t>Crea un </a:t>
            </a:r>
            <a:r>
              <a:rPr lang="es-ES" sz="2000" b="1" dirty="0" err="1"/>
              <a:t>HashMap</a:t>
            </a:r>
            <a:r>
              <a:rPr lang="es-ES" sz="2000" dirty="0"/>
              <a:t> para nombre de producto (clave) y precio del producto (valor). Métodos para añadir, eliminar, buscar, mostrar los productos, etc. Cámbialo ahora a un </a:t>
            </a:r>
            <a:r>
              <a:rPr lang="es-ES" sz="2000" dirty="0" err="1"/>
              <a:t>TreeMap</a:t>
            </a:r>
            <a:r>
              <a:rPr lang="es-ES" sz="2000" dirty="0"/>
              <a:t>. Crea 20000 productos de prueba y compara.</a:t>
            </a:r>
            <a:endParaRPr lang="es-ES" sz="2000" dirty="0">
              <a:ea typeface="Calibri"/>
              <a:cs typeface="Calibri"/>
            </a:endParaRPr>
          </a:p>
          <a:p>
            <a:pPr marL="342900" indent="-342900" algn="just">
              <a:lnSpc>
                <a:spcPct val="113999"/>
              </a:lnSpc>
              <a:spcBef>
                <a:spcPts val="600"/>
              </a:spcBef>
              <a:spcAft>
                <a:spcPts val="600"/>
              </a:spcAft>
              <a:buClr>
                <a:srgbClr val="E46C0A"/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dirty="0"/>
              <a:t>Vamos a realizar un ejemplo para guardar los hobbies de personas. Cada persona tendrá un nombre y una edad. La estructura para guardar los hobbies sería un </a:t>
            </a:r>
            <a:r>
              <a:rPr lang="es-ES" sz="2000" b="1" dirty="0" err="1"/>
              <a:t>TreeMap</a:t>
            </a:r>
            <a:r>
              <a:rPr lang="es-ES" sz="2000" dirty="0"/>
              <a:t>&lt;Persona, </a:t>
            </a:r>
            <a:r>
              <a:rPr lang="es-ES" sz="2000" dirty="0" err="1"/>
              <a:t>List</a:t>
            </a:r>
            <a:r>
              <a:rPr lang="es-ES" sz="2000" dirty="0"/>
              <a:t>&lt;</a:t>
            </a:r>
            <a:r>
              <a:rPr lang="es-ES" sz="2000" dirty="0" err="1"/>
              <a:t>String</a:t>
            </a:r>
            <a:r>
              <a:rPr lang="es-ES" sz="2000" dirty="0"/>
              <a:t>&gt;&gt;, donde se ordenarías las personas por edad. Añade datos y muéstralos. Añadir métodos </a:t>
            </a:r>
            <a:r>
              <a:rPr lang="es-ES" sz="2000" dirty="0" err="1"/>
              <a:t>addPersona</a:t>
            </a:r>
            <a:r>
              <a:rPr lang="es-ES" sz="2000" dirty="0"/>
              <a:t>, </a:t>
            </a:r>
            <a:r>
              <a:rPr lang="es-ES" sz="2000" dirty="0" err="1"/>
              <a:t>addHobbie</a:t>
            </a:r>
            <a:r>
              <a:rPr lang="es-ES" sz="2000" dirty="0"/>
              <a:t>(Persona, </a:t>
            </a:r>
            <a:r>
              <a:rPr lang="es-ES" sz="2000" dirty="0" err="1"/>
              <a:t>String</a:t>
            </a:r>
            <a:r>
              <a:rPr lang="es-ES" sz="2000" dirty="0"/>
              <a:t>), </a:t>
            </a:r>
            <a:r>
              <a:rPr lang="es-ES" sz="2000" dirty="0" err="1"/>
              <a:t>listarTodos</a:t>
            </a:r>
            <a:r>
              <a:rPr lang="es-ES" sz="2000" dirty="0"/>
              <a:t>().</a:t>
            </a:r>
            <a:endParaRPr lang="es-ES" sz="2000" dirty="0">
              <a:ea typeface="Calibri"/>
              <a:cs typeface="Calibri"/>
            </a:endParaRPr>
          </a:p>
          <a:p>
            <a:pPr marL="34290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dirty="0"/>
              <a:t>Modifica algún ejercicio de </a:t>
            </a:r>
            <a:r>
              <a:rPr lang="es-ES" sz="2000" dirty="0" err="1"/>
              <a:t>ArrayList</a:t>
            </a:r>
            <a:r>
              <a:rPr lang="es-ES" sz="2000" dirty="0"/>
              <a:t> para hacer búsquedas eficientes (</a:t>
            </a:r>
            <a:r>
              <a:rPr lang="es-ES" sz="2000" b="1" dirty="0" err="1"/>
              <a:t>Collections</a:t>
            </a:r>
            <a:r>
              <a:rPr lang="es-ES" sz="2000" dirty="0" err="1"/>
              <a:t>.</a:t>
            </a:r>
            <a:r>
              <a:rPr lang="es-ES" sz="2000" b="1" dirty="0" err="1"/>
              <a:t>binarySearch</a:t>
            </a:r>
            <a:r>
              <a:rPr lang="es-ES" sz="2000" dirty="0"/>
              <a:t>), previamente debe estar </a:t>
            </a:r>
            <a:r>
              <a:rPr lang="es-ES" sz="2000" b="1" dirty="0"/>
              <a:t>ordenado</a:t>
            </a:r>
            <a:r>
              <a:rPr lang="es-ES" sz="2000" dirty="0"/>
              <a:t>.</a:t>
            </a:r>
            <a:endParaRPr lang="es-E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0895372"/>
      </p:ext>
    </p:extLst>
  </p:cSld>
  <p:clrMapOvr>
    <a:masterClrMapping/>
  </p:clrMapOvr>
  <p:transition spd="slow">
    <p:randomBar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Bibliografía</a:t>
            </a:r>
            <a:endParaRPr lang="es-ES" sz="3200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1052736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95536" y="148478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s-ES" sz="2000"/>
              <a:t>MORENO PÉREZ, JUAN CARLOS (2011). </a:t>
            </a:r>
            <a:r>
              <a:rPr lang="es-ES" sz="2000" i="1"/>
              <a:t>Programación</a:t>
            </a:r>
            <a:r>
              <a:rPr lang="es-ES" sz="2000"/>
              <a:t>. Editorial RA-MA.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s-ES" sz="2000"/>
              <a:t>SÁNCHEZ ASENJO, JORGE. </a:t>
            </a:r>
            <a:r>
              <a:rPr lang="es-ES" sz="2000" i="1"/>
              <a:t>Fundamentos de Programación</a:t>
            </a:r>
            <a:r>
              <a:rPr lang="es-ES" sz="2000"/>
              <a:t>. Disponible en: </a:t>
            </a:r>
            <a:r>
              <a:rPr lang="es-ES" sz="2000">
                <a:hlinkClick r:id="rId3"/>
              </a:rPr>
              <a:t>http://jorgesanchez.net/programacion</a:t>
            </a:r>
            <a:endParaRPr lang="es-ES" sz="2000"/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s-ES" sz="2000"/>
              <a:t>MEZA GONZALEZ, JUAN DAVID. Curso de Java. Disponible en: </a:t>
            </a:r>
            <a:r>
              <a:rPr lang="es-ES" sz="2000">
                <a:hlinkClick r:id="rId4"/>
              </a:rPr>
              <a:t>www.programarya.com/Cursos/Java</a:t>
            </a:r>
            <a:r>
              <a:rPr lang="es-ES" sz="2000"/>
              <a:t>  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v"/>
            </a:pPr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39482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543800" cy="1440160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s-E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anose="020F0704030504030204" pitchFamily="34" charset="0"/>
              </a:rPr>
              <a:t>Fin  </a:t>
            </a:r>
            <a:r>
              <a:rPr lang="es-ES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 Rounded MT Bold" panose="020F0704030504030204" pitchFamily="34" charset="0"/>
              </a:rPr>
              <a:t>Unidad 7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1763688" y="3429000"/>
            <a:ext cx="5616624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49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Clases genéricas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79160" y="1193767"/>
            <a:ext cx="8352928" cy="529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Clase Genérica</a:t>
            </a:r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r>
              <a:rPr lang="es-ES"/>
              <a:t>Una clase genérica puede tener </a:t>
            </a:r>
            <a:r>
              <a:rPr lang="es-ES" i="1"/>
              <a:t>múltiples argumentos </a:t>
            </a:r>
            <a:r>
              <a:rPr lang="es-ES"/>
              <a:t>de tipos y los argumentos pueden ser a su vez tipos genéricos. Después del nombre de la clase se puede indicar la lista de parámetros de tipos con el formato &lt;T1, T2, T3, …&gt;</a:t>
            </a:r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endParaRPr lang="es-ES"/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endParaRPr lang="es-ES"/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endParaRPr lang="es-ES"/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endParaRPr lang="es-ES"/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endParaRPr lang="es-ES"/>
          </a:p>
          <a:p>
            <a:pPr marL="644525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r>
              <a:rPr lang="es-ES"/>
              <a:t>Las clases genéricas se utilizan principalmente porque se necesita para usar las </a:t>
            </a:r>
            <a:r>
              <a:rPr lang="es-ES" b="1"/>
              <a:t>listas </a:t>
            </a:r>
            <a:r>
              <a:rPr lang="es-ES"/>
              <a:t>(</a:t>
            </a:r>
            <a:r>
              <a:rPr lang="es-ES" err="1"/>
              <a:t>List</a:t>
            </a:r>
            <a:r>
              <a:rPr lang="es-ES"/>
              <a:t>), aunque realmente los genéricos son una herramienta muy potente y que nos puede ahorrar tareas de programación repetitivas en diversas situaciones.</a:t>
            </a:r>
            <a:endParaRPr lang="es-ES" sz="1400">
              <a:solidFill>
                <a:prstClr val="black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FBC2EDE-1694-4B88-8D39-2038F1622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881872"/>
            <a:ext cx="3456384" cy="213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751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Clases genéricas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79160" y="1193767"/>
            <a:ext cx="8352928" cy="76322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Clase Genérica</a:t>
            </a:r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r>
              <a:rPr lang="es-ES"/>
              <a:t>Los nombres de tipos de parámetros más usados </a:t>
            </a:r>
            <a:r>
              <a:rPr lang="es-ES" b="1" i="1"/>
              <a:t>por convención </a:t>
            </a:r>
            <a:r>
              <a:rPr lang="es-ES"/>
              <a:t>son: </a:t>
            </a:r>
          </a:p>
          <a:p>
            <a:pPr marL="1101725" lvl="1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/>
              <a:t>E (</a:t>
            </a:r>
            <a:r>
              <a:rPr lang="es-ES" err="1"/>
              <a:t>element</a:t>
            </a:r>
            <a:r>
              <a:rPr lang="es-ES"/>
              <a:t>, elemento) --&gt; tipos compuestos (Coche, Persona, …)</a:t>
            </a:r>
            <a:endParaRPr lang="es-ES">
              <a:ea typeface="Calibri"/>
              <a:cs typeface="Calibri"/>
            </a:endParaRPr>
          </a:p>
          <a:p>
            <a:pPr marL="1101725" lvl="1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/>
              <a:t>K (</a:t>
            </a:r>
            <a:r>
              <a:rPr lang="es-ES" err="1"/>
              <a:t>key</a:t>
            </a:r>
            <a:r>
              <a:rPr lang="es-ES"/>
              <a:t>, clave) --&gt; tipo clave (índice, </a:t>
            </a:r>
            <a:r>
              <a:rPr lang="es-ES" err="1"/>
              <a:t>autoincrement</a:t>
            </a:r>
            <a:r>
              <a:rPr lang="es-ES"/>
              <a:t>, </a:t>
            </a:r>
            <a:r>
              <a:rPr lang="es-ES" err="1"/>
              <a:t>Integer</a:t>
            </a:r>
            <a:r>
              <a:rPr lang="es-ES"/>
              <a:t> o </a:t>
            </a:r>
            <a:r>
              <a:rPr lang="es-ES" err="1"/>
              <a:t>String</a:t>
            </a:r>
            <a:r>
              <a:rPr lang="es-ES"/>
              <a:t>)</a:t>
            </a:r>
            <a:endParaRPr lang="es-ES">
              <a:ea typeface="Calibri"/>
              <a:cs typeface="Calibri"/>
            </a:endParaRPr>
          </a:p>
          <a:p>
            <a:pPr marL="1101725" lvl="1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/>
              <a:t>N (</a:t>
            </a:r>
            <a:r>
              <a:rPr lang="es-ES" err="1"/>
              <a:t>number</a:t>
            </a:r>
            <a:r>
              <a:rPr lang="es-ES"/>
              <a:t>, número)</a:t>
            </a:r>
          </a:p>
          <a:p>
            <a:pPr marL="1101725" lvl="1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/>
              <a:t>T (</a:t>
            </a:r>
            <a:r>
              <a:rPr lang="es-ES" err="1"/>
              <a:t>type</a:t>
            </a:r>
            <a:r>
              <a:rPr lang="es-ES"/>
              <a:t>, tipo)  --&gt; (como tipos básicos, </a:t>
            </a:r>
            <a:r>
              <a:rPr lang="es-ES" err="1"/>
              <a:t>String</a:t>
            </a:r>
            <a:r>
              <a:rPr lang="es-ES"/>
              <a:t>, </a:t>
            </a:r>
            <a:r>
              <a:rPr lang="es-ES" err="1"/>
              <a:t>Integer</a:t>
            </a:r>
            <a:r>
              <a:rPr lang="es-ES"/>
              <a:t>, …)</a:t>
            </a:r>
            <a:endParaRPr lang="es-ES">
              <a:ea typeface="Calibri"/>
              <a:cs typeface="Calibri"/>
            </a:endParaRPr>
          </a:p>
          <a:p>
            <a:pPr marL="1101725" lvl="1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/>
              <a:t>V (</a:t>
            </a:r>
            <a:r>
              <a:rPr lang="es-ES" err="1"/>
              <a:t>value</a:t>
            </a:r>
            <a:r>
              <a:rPr lang="es-ES"/>
              <a:t>, valor) --&gt; cualquier clase</a:t>
            </a:r>
            <a:endParaRPr lang="es-ES">
              <a:ea typeface="Calibri"/>
              <a:cs typeface="Calibri"/>
            </a:endParaRPr>
          </a:p>
          <a:p>
            <a:pPr marL="1101725" lvl="1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/>
              <a:t>S, U, V, … (2º, 3º, 4º, … tipo)</a:t>
            </a:r>
          </a:p>
          <a:p>
            <a:pPr marL="1101725" lvl="1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endParaRPr lang="es-ES"/>
          </a:p>
          <a:p>
            <a:pPr marL="644525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/>
              <a:t>Los parámetros de tipo de las clases genéricas solo pueden ser clases, no pueden ser jamás tipos de datos primitivos como </a:t>
            </a:r>
            <a:r>
              <a:rPr lang="es-ES" err="1"/>
              <a:t>int</a:t>
            </a:r>
            <a:r>
              <a:rPr lang="es-ES"/>
              <a:t>, short, </a:t>
            </a:r>
            <a:r>
              <a:rPr lang="es-ES" err="1"/>
              <a:t>double</a:t>
            </a:r>
            <a:r>
              <a:rPr lang="es-ES"/>
              <a:t>, etc. En su lugar usaremos un </a:t>
            </a:r>
            <a:r>
              <a:rPr lang="es-ES" err="1"/>
              <a:t>Wrapper</a:t>
            </a:r>
            <a:r>
              <a:rPr lang="es-ES"/>
              <a:t> </a:t>
            </a:r>
            <a:r>
              <a:rPr lang="es-ES" err="1"/>
              <a:t>Integer</a:t>
            </a:r>
            <a:r>
              <a:rPr lang="es-ES"/>
              <a:t>, Short, </a:t>
            </a:r>
            <a:r>
              <a:rPr lang="es-ES" err="1"/>
              <a:t>Double</a:t>
            </a:r>
            <a:r>
              <a:rPr lang="es-ES"/>
              <a:t>, </a:t>
            </a:r>
            <a:r>
              <a:rPr lang="es-ES" err="1"/>
              <a:t>etc</a:t>
            </a:r>
            <a:endParaRPr lang="es-ES"/>
          </a:p>
          <a:p>
            <a:pPr marL="644525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endParaRPr lang="es-ES"/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endParaRPr lang="es-ES"/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endParaRPr lang="es-ES"/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endParaRPr lang="es-ES"/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87030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Clases genéricas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79160" y="1193767"/>
            <a:ext cx="8352928" cy="6104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Operador diamond</a:t>
            </a:r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r>
              <a:rPr lang="es-ES"/>
              <a:t>Para invocar un método genérico, sólo hay que realizar una invocación de tipo genérico, olvidándonos de las conversiones de tipo </a:t>
            </a:r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r>
              <a:rPr lang="es-ES"/>
              <a:t>Cada clase o interfaz concreta, la podemos denominar tipo o tipo base y se da por sentado que los argumentos pasados al método genérico serán también de dicho tipo base</a:t>
            </a:r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r>
              <a:rPr lang="es-ES"/>
              <a:t>Para instanciar un objeto genérico, tenemos que indicar los tipos dos veces</a:t>
            </a:r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endParaRPr lang="es-ES"/>
          </a:p>
          <a:p>
            <a:pPr marL="358775" lvl="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</a:pPr>
            <a:endParaRPr lang="es-ES"/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r>
              <a:rPr lang="es-ES"/>
              <a:t>Desde Java SE 7 tenemos el operador</a:t>
            </a:r>
            <a:r>
              <a:rPr lang="es-ES" sz="2000"/>
              <a:t> </a:t>
            </a:r>
            <a:r>
              <a:rPr lang="es-ES" sz="2000" b="1"/>
              <a:t>&lt;&gt; </a:t>
            </a:r>
            <a:r>
              <a:rPr lang="es-ES"/>
              <a:t>(diamond).</a:t>
            </a:r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endParaRPr lang="es-ES"/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endParaRPr lang="es-ES"/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endParaRPr lang="es-ES"/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10A813-B9F1-4CBD-AB70-BC6518076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077072"/>
            <a:ext cx="6273421" cy="72008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2B3964F-588B-448E-B366-3B71D8C94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7" y="5580926"/>
            <a:ext cx="5199397" cy="72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06837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Clases genéricas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79160" y="1193769"/>
            <a:ext cx="3688784" cy="2459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Genéricos con tipos cerrados</a:t>
            </a:r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r>
              <a:rPr lang="es-ES"/>
              <a:t>Podemos indicar que el tipo parametrizado sea uno en particular (o sus derivados)</a:t>
            </a:r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endParaRPr lang="es-ES"/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E482495-28EB-4059-9EF4-95F62E71E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335" y="1345790"/>
            <a:ext cx="4662169" cy="143513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F0F6FC9-1831-4304-AF51-0A924C198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4230688"/>
            <a:ext cx="4280116" cy="128152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A0CC197-31E7-4195-A45E-C4B2F79F3C62}"/>
              </a:ext>
            </a:extLst>
          </p:cNvPr>
          <p:cNvSpPr txBox="1"/>
          <p:nvPr/>
        </p:nvSpPr>
        <p:spPr>
          <a:xfrm>
            <a:off x="0" y="3808011"/>
            <a:ext cx="4176464" cy="2459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r>
              <a:rPr lang="es-ES"/>
              <a:t>Podemos indicar más de un tipo:</a:t>
            </a:r>
          </a:p>
          <a:p>
            <a:pPr marL="1101725" lvl="1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/>
              <a:t>Solo uno de ellos puede ser una clase.</a:t>
            </a:r>
          </a:p>
          <a:p>
            <a:pPr marL="1101725" lvl="1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/>
              <a:t>El resto deben ser interfaces</a:t>
            </a:r>
          </a:p>
          <a:p>
            <a:pPr marL="1101725" lvl="1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</a:pPr>
            <a:r>
              <a:rPr lang="es-ES"/>
              <a:t>La clase a extender debe ser la primera de la lista.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41D7AE5-DBEF-4153-8771-FFDBF0137577}"/>
              </a:ext>
            </a:extLst>
          </p:cNvPr>
          <p:cNvCxnSpPr/>
          <p:nvPr/>
        </p:nvCxnSpPr>
        <p:spPr>
          <a:xfrm flipV="1">
            <a:off x="8388424" y="4005064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15483B0-D8C7-43EB-8940-559D108C6781}"/>
              </a:ext>
            </a:extLst>
          </p:cNvPr>
          <p:cNvSpPr txBox="1"/>
          <p:nvPr/>
        </p:nvSpPr>
        <p:spPr>
          <a:xfrm>
            <a:off x="7913714" y="3659571"/>
            <a:ext cx="949420" cy="37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Interfaz</a:t>
            </a:r>
          </a:p>
        </p:txBody>
      </p:sp>
    </p:spTree>
    <p:extLst>
      <p:ext uri="{BB962C8B-B14F-4D97-AF65-F5344CB8AC3E}">
        <p14:creationId xmlns:p14="http://schemas.microsoft.com/office/powerpoint/2010/main" val="2749990897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Clases genéricas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79160" y="1193767"/>
            <a:ext cx="8352928" cy="2303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Genéricos con tipo comodín (?)</a:t>
            </a:r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r>
              <a:rPr lang="es-ES"/>
              <a:t>Nos permiten relajar el tipo concreto de una clase genérica a un subtipo.</a:t>
            </a:r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r>
              <a:rPr lang="es-ES"/>
              <a:t>Útil con colecciones.</a:t>
            </a:r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endParaRPr lang="es-ES"/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endParaRPr lang="es-ES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2AA0EC2-E20E-428D-8387-A1A35531E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64" y="2708920"/>
            <a:ext cx="8535024" cy="413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5583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363272" cy="72008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/>
            <a:r>
              <a:rPr lang="es-ES" sz="320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Clases genéricas</a:t>
            </a:r>
            <a:endParaRPr lang="es-ES" sz="3200" b="1" i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395536" y="908720"/>
            <a:ext cx="8352928" cy="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379160" y="1193767"/>
            <a:ext cx="8352928" cy="1834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q"/>
            </a:pPr>
            <a:r>
              <a:rPr lang="es-ES" sz="2000" b="1"/>
              <a:t>Ejemplo</a:t>
            </a:r>
          </a:p>
          <a:p>
            <a:pPr lvl="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</a:pPr>
            <a:endParaRPr lang="es-ES"/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endParaRPr lang="es-ES"/>
          </a:p>
          <a:p>
            <a:pPr marL="644525" lvl="0" indent="-285750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84C4B98-02B8-4F4F-A4E6-4214F23AE796}"/>
              </a:ext>
            </a:extLst>
          </p:cNvPr>
          <p:cNvSpPr txBox="1"/>
          <p:nvPr/>
        </p:nvSpPr>
        <p:spPr>
          <a:xfrm>
            <a:off x="683568" y="1772816"/>
            <a:ext cx="45720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_tradnl" sz="2000" err="1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s-ES_tradnl" sz="2000">
                <a:latin typeface="Consolas" charset="0"/>
                <a:ea typeface="Consolas" charset="0"/>
                <a:cs typeface="Consolas" charset="0"/>
              </a:rPr>
              <a:t> interface </a:t>
            </a:r>
            <a:r>
              <a:rPr lang="es-ES_tradnl" sz="2000" err="1"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es-ES_tradnl" sz="2000">
                <a:latin typeface="Consolas" charset="0"/>
                <a:ea typeface="Consolas" charset="0"/>
                <a:cs typeface="Consolas" charset="0"/>
              </a:rPr>
              <a:t>&lt;K, V&gt; {  </a:t>
            </a:r>
          </a:p>
          <a:p>
            <a:pPr marL="400050" lvl="1" indent="0">
              <a:buNone/>
            </a:pPr>
            <a:r>
              <a:rPr lang="es-ES_tradnl" err="1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s-ES_tradnl">
                <a:latin typeface="Consolas" charset="0"/>
                <a:ea typeface="Consolas" charset="0"/>
                <a:cs typeface="Consolas" charset="0"/>
              </a:rPr>
              <a:t> K </a:t>
            </a:r>
            <a:r>
              <a:rPr lang="es-ES_tradnl" err="1">
                <a:latin typeface="Consolas" charset="0"/>
                <a:ea typeface="Consolas" charset="0"/>
                <a:cs typeface="Consolas" charset="0"/>
              </a:rPr>
              <a:t>getKey</a:t>
            </a:r>
            <a:r>
              <a:rPr lang="es-ES_tradnl">
                <a:latin typeface="Consolas" charset="0"/>
                <a:ea typeface="Consolas" charset="0"/>
                <a:cs typeface="Consolas" charset="0"/>
              </a:rPr>
              <a:t>();  </a:t>
            </a:r>
          </a:p>
          <a:p>
            <a:pPr marL="400050" lvl="1" indent="0">
              <a:buNone/>
            </a:pPr>
            <a:r>
              <a:rPr lang="es-ES_tradnl" err="1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s-ES_tradnl">
                <a:latin typeface="Consolas" charset="0"/>
                <a:ea typeface="Consolas" charset="0"/>
                <a:cs typeface="Consolas" charset="0"/>
              </a:rPr>
              <a:t> V </a:t>
            </a:r>
            <a:r>
              <a:rPr lang="es-ES_tradnl" err="1">
                <a:latin typeface="Consolas" charset="0"/>
                <a:ea typeface="Consolas" charset="0"/>
                <a:cs typeface="Consolas" charset="0"/>
              </a:rPr>
              <a:t>getValue</a:t>
            </a:r>
            <a:r>
              <a:rPr lang="es-ES_tradnl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s-ES_tradnl" sz="20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55B97F-0836-4E48-9646-FA6196FD2DE7}"/>
              </a:ext>
            </a:extLst>
          </p:cNvPr>
          <p:cNvSpPr txBox="1"/>
          <p:nvPr/>
        </p:nvSpPr>
        <p:spPr>
          <a:xfrm>
            <a:off x="611560" y="3238775"/>
            <a:ext cx="83632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_tradnl" sz="2000" err="1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s-ES_tradnl" sz="20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err="1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s-ES_tradnl" sz="20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err="1">
                <a:latin typeface="Consolas" charset="0"/>
                <a:ea typeface="Consolas" charset="0"/>
                <a:cs typeface="Consolas" charset="0"/>
              </a:rPr>
              <a:t>OrderedPair</a:t>
            </a:r>
            <a:r>
              <a:rPr lang="es-ES_tradnl" sz="2000">
                <a:latin typeface="Consolas" charset="0"/>
                <a:ea typeface="Consolas" charset="0"/>
                <a:cs typeface="Consolas" charset="0"/>
              </a:rPr>
              <a:t>&lt;K, V&gt; </a:t>
            </a:r>
            <a:r>
              <a:rPr lang="es-ES_tradnl" sz="2000" err="1">
                <a:latin typeface="Consolas" charset="0"/>
                <a:ea typeface="Consolas" charset="0"/>
                <a:cs typeface="Consolas" charset="0"/>
              </a:rPr>
              <a:t>implements</a:t>
            </a:r>
            <a:r>
              <a:rPr lang="es-ES_tradnl" sz="20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err="1">
                <a:latin typeface="Consolas" charset="0"/>
                <a:ea typeface="Consolas" charset="0"/>
                <a:cs typeface="Consolas" charset="0"/>
              </a:rPr>
              <a:t>Pair</a:t>
            </a:r>
            <a:r>
              <a:rPr lang="es-ES_tradnl" sz="2000">
                <a:latin typeface="Consolas" charset="0"/>
                <a:ea typeface="Consolas" charset="0"/>
                <a:cs typeface="Consolas" charset="0"/>
              </a:rPr>
              <a:t>&lt;K, V&gt; {  </a:t>
            </a:r>
          </a:p>
          <a:p>
            <a:pPr marL="400050" lvl="1" indent="0">
              <a:buNone/>
            </a:pPr>
            <a:r>
              <a:rPr lang="es-ES_tradnl" sz="2000" err="1"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s-ES_tradnl" sz="2000">
                <a:latin typeface="Consolas" charset="0"/>
                <a:ea typeface="Consolas" charset="0"/>
                <a:cs typeface="Consolas" charset="0"/>
              </a:rPr>
              <a:t> K </a:t>
            </a:r>
            <a:r>
              <a:rPr lang="es-ES_tradnl" sz="2000" err="1"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es-ES_tradnl" sz="2000">
                <a:latin typeface="Consolas" charset="0"/>
                <a:ea typeface="Consolas" charset="0"/>
                <a:cs typeface="Consolas" charset="0"/>
              </a:rPr>
              <a:t>;  </a:t>
            </a:r>
          </a:p>
          <a:p>
            <a:pPr marL="400050" lvl="1" indent="0">
              <a:buNone/>
            </a:pPr>
            <a:r>
              <a:rPr lang="es-ES_tradnl" sz="2000" err="1"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s-ES_tradnl" sz="2000">
                <a:latin typeface="Consolas" charset="0"/>
                <a:ea typeface="Consolas" charset="0"/>
                <a:cs typeface="Consolas" charset="0"/>
              </a:rPr>
              <a:t> V </a:t>
            </a:r>
            <a:r>
              <a:rPr lang="es-ES_tradnl" sz="2000" err="1">
                <a:latin typeface="Consolas" charset="0"/>
                <a:ea typeface="Consolas" charset="0"/>
                <a:cs typeface="Consolas" charset="0"/>
              </a:rPr>
              <a:t>value</a:t>
            </a:r>
            <a:r>
              <a:rPr lang="es-ES_tradnl" sz="2000">
                <a:latin typeface="Consolas" charset="0"/>
                <a:ea typeface="Consolas" charset="0"/>
                <a:cs typeface="Consolas" charset="0"/>
              </a:rPr>
              <a:t>;  </a:t>
            </a:r>
          </a:p>
          <a:p>
            <a:pPr marL="400050" lvl="1" indent="0">
              <a:buNone/>
            </a:pPr>
            <a:r>
              <a:rPr lang="es-ES_tradnl" sz="2000" err="1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s-ES_tradnl" sz="20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err="1">
                <a:latin typeface="Consolas" charset="0"/>
                <a:ea typeface="Consolas" charset="0"/>
                <a:cs typeface="Consolas" charset="0"/>
              </a:rPr>
              <a:t>OrderedPair</a:t>
            </a:r>
            <a:r>
              <a:rPr lang="es-ES_tradnl" sz="2000">
                <a:latin typeface="Consolas" charset="0"/>
                <a:ea typeface="Consolas" charset="0"/>
                <a:cs typeface="Consolas" charset="0"/>
              </a:rPr>
              <a:t>(K </a:t>
            </a:r>
            <a:r>
              <a:rPr lang="es-ES_tradnl" sz="2000" err="1"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es-ES_tradnl" sz="2000">
                <a:latin typeface="Consolas" charset="0"/>
                <a:ea typeface="Consolas" charset="0"/>
                <a:cs typeface="Consolas" charset="0"/>
              </a:rPr>
              <a:t>, V </a:t>
            </a:r>
            <a:r>
              <a:rPr lang="es-ES_tradnl" sz="2000" err="1">
                <a:latin typeface="Consolas" charset="0"/>
                <a:ea typeface="Consolas" charset="0"/>
                <a:cs typeface="Consolas" charset="0"/>
              </a:rPr>
              <a:t>value</a:t>
            </a:r>
            <a:r>
              <a:rPr lang="es-ES_tradnl" sz="2000">
                <a:latin typeface="Consolas" charset="0"/>
                <a:ea typeface="Consolas" charset="0"/>
                <a:cs typeface="Consolas" charset="0"/>
              </a:rPr>
              <a:t>) {    </a:t>
            </a:r>
          </a:p>
          <a:p>
            <a:pPr marL="800100" lvl="2" indent="0">
              <a:buNone/>
            </a:pPr>
            <a:r>
              <a:rPr lang="es-ES_tradnl" sz="2000" err="1">
                <a:latin typeface="Consolas" charset="0"/>
                <a:ea typeface="Consolas" charset="0"/>
                <a:cs typeface="Consolas" charset="0"/>
              </a:rPr>
              <a:t>this.key</a:t>
            </a:r>
            <a:r>
              <a:rPr lang="es-ES_tradnl" sz="200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s-ES_tradnl" sz="2000" err="1"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es-ES_tradnl" sz="2000">
                <a:latin typeface="Consolas" charset="0"/>
                <a:ea typeface="Consolas" charset="0"/>
                <a:cs typeface="Consolas" charset="0"/>
              </a:rPr>
              <a:t>;    </a:t>
            </a:r>
          </a:p>
          <a:p>
            <a:pPr marL="800100" lvl="2" indent="0">
              <a:buNone/>
            </a:pPr>
            <a:r>
              <a:rPr lang="es-ES_tradnl" sz="2000" err="1">
                <a:latin typeface="Consolas" charset="0"/>
                <a:ea typeface="Consolas" charset="0"/>
                <a:cs typeface="Consolas" charset="0"/>
              </a:rPr>
              <a:t>this.value</a:t>
            </a:r>
            <a:r>
              <a:rPr lang="es-ES_tradnl" sz="200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s-ES_tradnl" sz="2000" err="1">
                <a:latin typeface="Consolas" charset="0"/>
                <a:ea typeface="Consolas" charset="0"/>
                <a:cs typeface="Consolas" charset="0"/>
              </a:rPr>
              <a:t>value</a:t>
            </a:r>
            <a:r>
              <a:rPr lang="es-ES_tradnl" sz="2000">
                <a:latin typeface="Consolas" charset="0"/>
                <a:ea typeface="Consolas" charset="0"/>
                <a:cs typeface="Consolas" charset="0"/>
              </a:rPr>
              <a:t>;  </a:t>
            </a:r>
          </a:p>
          <a:p>
            <a:pPr marL="400050" lvl="1" indent="0">
              <a:buNone/>
            </a:pPr>
            <a:r>
              <a:rPr lang="es-ES_tradnl" sz="2000">
                <a:latin typeface="Consolas" charset="0"/>
                <a:ea typeface="Consolas" charset="0"/>
                <a:cs typeface="Consolas" charset="0"/>
              </a:rPr>
              <a:t>}  </a:t>
            </a:r>
          </a:p>
          <a:p>
            <a:pPr marL="400050" lvl="1" indent="0">
              <a:buNone/>
            </a:pPr>
            <a:r>
              <a:rPr lang="es-ES_tradnl" sz="2000" err="1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s-ES_tradnl" sz="2000">
                <a:latin typeface="Consolas" charset="0"/>
                <a:ea typeface="Consolas" charset="0"/>
                <a:cs typeface="Consolas" charset="0"/>
              </a:rPr>
              <a:t> K </a:t>
            </a:r>
            <a:r>
              <a:rPr lang="es-ES_tradnl" sz="2000" err="1">
                <a:latin typeface="Consolas" charset="0"/>
                <a:ea typeface="Consolas" charset="0"/>
                <a:cs typeface="Consolas" charset="0"/>
              </a:rPr>
              <a:t>getKey</a:t>
            </a:r>
            <a:r>
              <a:rPr lang="es-ES_tradnl" sz="2000"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es-ES_tradnl" sz="2000" err="1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s-ES_tradnl" sz="20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err="1">
                <a:latin typeface="Consolas" charset="0"/>
                <a:ea typeface="Consolas" charset="0"/>
                <a:cs typeface="Consolas" charset="0"/>
              </a:rPr>
              <a:t>key</a:t>
            </a:r>
            <a:r>
              <a:rPr lang="es-ES_tradnl" sz="2000">
                <a:latin typeface="Consolas" charset="0"/>
                <a:ea typeface="Consolas" charset="0"/>
                <a:cs typeface="Consolas" charset="0"/>
              </a:rPr>
              <a:t>; }  </a:t>
            </a:r>
          </a:p>
          <a:p>
            <a:pPr marL="400050" lvl="1" indent="0">
              <a:buNone/>
            </a:pPr>
            <a:r>
              <a:rPr lang="es-ES_tradnl" sz="2000" err="1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s-ES_tradnl" sz="2000">
                <a:latin typeface="Consolas" charset="0"/>
                <a:ea typeface="Consolas" charset="0"/>
                <a:cs typeface="Consolas" charset="0"/>
              </a:rPr>
              <a:t> V </a:t>
            </a:r>
            <a:r>
              <a:rPr lang="es-ES_tradnl" sz="2000" err="1">
                <a:latin typeface="Consolas" charset="0"/>
                <a:ea typeface="Consolas" charset="0"/>
                <a:cs typeface="Consolas" charset="0"/>
              </a:rPr>
              <a:t>getValue</a:t>
            </a:r>
            <a:r>
              <a:rPr lang="es-ES_tradnl" sz="2000"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es-ES_tradnl" sz="2000" err="1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s-ES_tradnl" sz="200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s-ES_tradnl" sz="2000" err="1">
                <a:latin typeface="Consolas" charset="0"/>
                <a:ea typeface="Consolas" charset="0"/>
                <a:cs typeface="Consolas" charset="0"/>
              </a:rPr>
              <a:t>value</a:t>
            </a:r>
            <a:r>
              <a:rPr lang="es-ES_tradnl" sz="2000"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pPr marL="0" indent="0">
              <a:buNone/>
            </a:pPr>
            <a:r>
              <a:rPr lang="es-ES_tradnl" sz="200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9421278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Presentación en pantalla (4:3)</PresentationFormat>
  <Slides>38</Slides>
  <Notes>35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Tema de Office</vt:lpstr>
      <vt:lpstr>Unidad 7  PROGRAMACIÓN  ORIENTADA A OBJETOS  Lectura escritura de información I</vt:lpstr>
      <vt:lpstr>ÍNDICE</vt:lpstr>
      <vt:lpstr>Clases genéricas</vt:lpstr>
      <vt:lpstr>Clases genéricas</vt:lpstr>
      <vt:lpstr>Clases genéricas</vt:lpstr>
      <vt:lpstr>Clases genéricas</vt:lpstr>
      <vt:lpstr>Clases genéricas</vt:lpstr>
      <vt:lpstr>Clases genéricas</vt:lpstr>
      <vt:lpstr>Clases genéricas</vt:lpstr>
      <vt:lpstr>Colecciones</vt:lpstr>
      <vt:lpstr>Colecciones</vt:lpstr>
      <vt:lpstr>Colecciones</vt:lpstr>
      <vt:lpstr>Colecciones</vt:lpstr>
      <vt:lpstr>Colecciones - LISTAS</vt:lpstr>
      <vt:lpstr>Colecciones - LISTAS</vt:lpstr>
      <vt:lpstr>Colecciones - LISTAS</vt:lpstr>
      <vt:lpstr>Colecciones - LISTAS</vt:lpstr>
      <vt:lpstr>Colecciones - CONJUNTOS</vt:lpstr>
      <vt:lpstr>Colecciones - CONJUNTOS</vt:lpstr>
      <vt:lpstr>Colecciones - CONJUNTOS</vt:lpstr>
      <vt:lpstr>Colecciones - CONJUNTOS</vt:lpstr>
      <vt:lpstr>Colecciones - CONJUNTOS</vt:lpstr>
      <vt:lpstr>Colecciones - MAPAS</vt:lpstr>
      <vt:lpstr>Colecciones - MAPAS</vt:lpstr>
      <vt:lpstr>Colecciones - MAPAS</vt:lpstr>
      <vt:lpstr>Colecciones - MAPAS</vt:lpstr>
      <vt:lpstr>Colecciones - MAPAS</vt:lpstr>
      <vt:lpstr>Iteradores</vt:lpstr>
      <vt:lpstr>Iteradores</vt:lpstr>
      <vt:lpstr>Iteradores</vt:lpstr>
      <vt:lpstr>Iteradores</vt:lpstr>
      <vt:lpstr>Interfaz Comparable</vt:lpstr>
      <vt:lpstr>Interfaz Comparable</vt:lpstr>
      <vt:lpstr>Interfaz Comparator</vt:lpstr>
      <vt:lpstr>Interfaz Comparator</vt:lpstr>
      <vt:lpstr>Ejemplos</vt:lpstr>
      <vt:lpstr>Bibliografía</vt:lpstr>
      <vt:lpstr>Fin  Unidad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6 - POO Utilización Avanzada de Clases</dc:title>
  <dc:subject>Programación</dc:subject>
  <dc:creator>Víctor V.</dc:creator>
  <cp:revision>8</cp:revision>
  <dcterms:created xsi:type="dcterms:W3CDTF">2019-05-23T11:04:47Z</dcterms:created>
  <dcterms:modified xsi:type="dcterms:W3CDTF">2025-09-12T14:40:42Z</dcterms:modified>
</cp:coreProperties>
</file>