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51"/>
  </p:notesMasterIdLst>
  <p:sldIdLst>
    <p:sldId id="308" r:id="rId2"/>
    <p:sldId id="281" r:id="rId3"/>
    <p:sldId id="358" r:id="rId4"/>
    <p:sldId id="391" r:id="rId5"/>
    <p:sldId id="395" r:id="rId6"/>
    <p:sldId id="392" r:id="rId7"/>
    <p:sldId id="393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32" r:id="rId18"/>
    <p:sldId id="434" r:id="rId19"/>
    <p:sldId id="433" r:id="rId20"/>
    <p:sldId id="404" r:id="rId21"/>
    <p:sldId id="425" r:id="rId22"/>
    <p:sldId id="405" r:id="rId23"/>
    <p:sldId id="407" r:id="rId24"/>
    <p:sldId id="406" r:id="rId25"/>
    <p:sldId id="408" r:id="rId26"/>
    <p:sldId id="409" r:id="rId27"/>
    <p:sldId id="410" r:id="rId28"/>
    <p:sldId id="411" r:id="rId29"/>
    <p:sldId id="412" r:id="rId30"/>
    <p:sldId id="415" r:id="rId31"/>
    <p:sldId id="414" r:id="rId32"/>
    <p:sldId id="413" r:id="rId33"/>
    <p:sldId id="416" r:id="rId34"/>
    <p:sldId id="417" r:id="rId35"/>
    <p:sldId id="418" r:id="rId36"/>
    <p:sldId id="422" r:id="rId37"/>
    <p:sldId id="419" r:id="rId38"/>
    <p:sldId id="420" r:id="rId39"/>
    <p:sldId id="421" r:id="rId40"/>
    <p:sldId id="423" r:id="rId41"/>
    <p:sldId id="424" r:id="rId42"/>
    <p:sldId id="428" r:id="rId43"/>
    <p:sldId id="431" r:id="rId44"/>
    <p:sldId id="429" r:id="rId45"/>
    <p:sldId id="430" r:id="rId46"/>
    <p:sldId id="426" r:id="rId47"/>
    <p:sldId id="390" r:id="rId48"/>
    <p:sldId id="307" r:id="rId49"/>
    <p:sldId id="306" r:id="rId5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00CC"/>
    <a:srgbClr val="0000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F1F83-BCBC-DE98-9509-C93169E1C5A3}" v="92" dt="2024-04-02T17:41:24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F5C9-A5EC-4F4F-A8F1-0609A0B17B93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DDC8A-FE9D-4B71-B24F-125439879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1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50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403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11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570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89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93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019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679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Vamos a verlo en ejemplos a lo largo del tema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44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776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184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52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757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705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711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070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368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224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797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err="1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20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sz="1200" err="1">
                <a:latin typeface="Consolas" panose="020B0609020204030204" pitchFamily="49" charset="0"/>
                <a:cs typeface="Consolas" panose="020B0609020204030204" pitchFamily="49" charset="0"/>
              </a:rPr>
              <a:t>getPositivo</a:t>
            </a:r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200" err="1">
                <a:latin typeface="Consolas" panose="020B0609020204030204" pitchFamily="49" charset="0"/>
                <a:cs typeface="Consolas" panose="020B0609020204030204" pitchFamily="49" charset="0"/>
              </a:rPr>
              <a:t>Stream.of</a:t>
            </a:r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(2,-7,-8,1)</a:t>
            </a:r>
          </a:p>
          <a:p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sz="120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( x -&gt; x &gt; 0)</a:t>
            </a:r>
          </a:p>
          <a:p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sz="1200" err="1">
                <a:latin typeface="Consolas" panose="020B0609020204030204" pitchFamily="49" charset="0"/>
                <a:cs typeface="Consolas" panose="020B0609020204030204" pitchFamily="49" charset="0"/>
              </a:rPr>
              <a:t>findAny</a:t>
            </a:r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sz="1200" err="1">
                <a:latin typeface="Consolas" panose="020B0609020204030204" pitchFamily="49" charset="0"/>
                <a:cs typeface="Consolas" panose="020B0609020204030204" pitchFamily="49" charset="0"/>
              </a:rPr>
              <a:t>ifPresent</a:t>
            </a:r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200" err="1"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s-ES" sz="120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s-ES" sz="12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09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713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44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375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167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007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413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820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694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436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5883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613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73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6622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075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753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896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6081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04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867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10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142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10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7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7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0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35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5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95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6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6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WebinarsNet/Curso-java-8-para-programadores-java/tree/master/15_PredicateConsumerFunctionSupplier/src/predic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WebinarsNet/Curso-java-8-para-programadores-java/tree/master/15_PredicateConsumerFunctionSupplier/src/consum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WebinarsNet/Curso-java-8-para-programadores-java/tree/master/15_PredicateConsumerFunctionSupplier/src/func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WebinarsNet/Curso-java-8-para-programadores-java/tree/master/15_PredicateConsumerFunctionSupplier/src/supplier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WebinarsNet/Curso-java-8-para-programadores-java/tree/master/21_Referencias/src/referencias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ebinarsNet/Curso-java-8-para-programadores-java/tree/master/16_ApiStream/src/apistrea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ebinarsNet/Curso-java-8-para-programadores-java/tree/master/16_ApiStream/src/apistrea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ebinarsNet/Curso-java-8-para-programadores-java/tree/master/16_ApiStream/src/apistrea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ebinarsNet/Curso-java-8-para-programadores-java/tree/master/16_ApiStream/src/apistrea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WebinarsNet/Curso-java-8-para-programadores-java/blob/master/17_Busqueda/src/apistream/EjemploBusqueda.java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WebinarsNet/Curso-java-8-para-programadores-java/blob/master/18_DatosCalculoOrdenacion/src/datos/B_Datos.jav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WebinarsNet/Curso-java-8-para-programadores-java/blob/master/20_Filter/src/filter/StreamFilter.java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WebinarsNet/Curso-java-8-para-programadores-java/blob/master/19_MapFlatMapCollector/src/map/EjemploMap.jav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WebinarsNet/Curso-java-8-para-programadores-java/blob/master/19_MapFlatMapCollector/src/collectors/A_CollectorsBasicos.java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ebinarsNet/Curso-java-8-para-programadores-java/blob/master/19_MapFlatMapCollector/src/collectors/B_GroupByAndPartition.java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jorgesanchez.net/programacion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ogramarya.com/Cursos/Java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function/Predicat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560840" cy="4464496"/>
          </a:xfrm>
        </p:spPr>
        <p:txBody>
          <a:bodyPr>
            <a:normAutofit/>
          </a:bodyPr>
          <a:lstStyle/>
          <a:p>
            <a:r>
              <a: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Unidad 7</a:t>
            </a:r>
            <a:br>
              <a:rPr lang="es-ES" sz="5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br>
              <a:rPr lang="es-ES" sz="2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r>
              <a:rPr lang="es-ES" sz="4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PROGRAMACIÓN </a:t>
            </a:r>
            <a:br>
              <a:rPr lang="es-ES" sz="4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s-ES" sz="4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ORIENTADA A OBJETOS</a:t>
            </a:r>
            <a:br>
              <a:rPr lang="es-ES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br>
              <a:rPr lang="es-ES" sz="2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r>
              <a:rPr lang="es-ES" sz="53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Lectura escritura de información II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7886" y="5563851"/>
            <a:ext cx="4176464" cy="1008112"/>
          </a:xfrm>
        </p:spPr>
        <p:txBody>
          <a:bodyPr>
            <a:normAutofit/>
          </a:bodyPr>
          <a:lstStyle/>
          <a:p>
            <a:pPr algn="l"/>
            <a:r>
              <a:rPr lang="es-ES" sz="2000" i="1">
                <a:solidFill>
                  <a:schemeClr val="bg1">
                    <a:lumMod val="75000"/>
                  </a:schemeClr>
                </a:solidFill>
              </a:rPr>
              <a:t>Módulo</a:t>
            </a:r>
            <a:r>
              <a:rPr lang="es-ES" sz="200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/>
              <a:t> PROGRAMACIÓN</a:t>
            </a:r>
          </a:p>
          <a:p>
            <a:pPr algn="l"/>
            <a:r>
              <a:rPr lang="es-ES" sz="2000" i="1">
                <a:solidFill>
                  <a:schemeClr val="bg1">
                    <a:lumMod val="75000"/>
                  </a:schemeClr>
                </a:solidFill>
              </a:rPr>
              <a:t>CFGS</a:t>
            </a:r>
            <a:r>
              <a:rPr lang="es-ES" sz="2000"/>
              <a:t> Desarrollo de Aplicaciones Web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95536" y="5085184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2 Subtítulo">
            <a:extLst>
              <a:ext uri="{FF2B5EF4-FFF2-40B4-BE49-F238E27FC236}">
                <a16:creationId xmlns:a16="http://schemas.microsoft.com/office/drawing/2014/main" id="{1E6B7752-9B77-4A05-BDFE-7D8D92320B01}"/>
              </a:ext>
            </a:extLst>
          </p:cNvPr>
          <p:cNvSpPr txBox="1">
            <a:spLocks/>
          </p:cNvSpPr>
          <p:nvPr/>
        </p:nvSpPr>
        <p:spPr>
          <a:xfrm>
            <a:off x="5220072" y="5517232"/>
            <a:ext cx="367240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i="1">
                <a:solidFill>
                  <a:schemeClr val="bg1">
                    <a:lumMod val="75000"/>
                  </a:schemeClr>
                </a:solidFill>
              </a:rPr>
              <a:t>Profesor</a:t>
            </a:r>
            <a:r>
              <a:rPr lang="es-ES" sz="200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/>
              <a:t> Javier Guillén	</a:t>
            </a:r>
          </a:p>
          <a:p>
            <a:pPr algn="l"/>
            <a:r>
              <a:rPr lang="es-ES" sz="2000"/>
              <a:t>IES Jaroso </a:t>
            </a:r>
            <a:r>
              <a:rPr lang="es-ES" sz="2000" i="1">
                <a:solidFill>
                  <a:schemeClr val="bg1">
                    <a:lumMod val="75000"/>
                  </a:schemeClr>
                </a:solidFill>
              </a:rPr>
              <a:t>(Cuevas de Almanzora)</a:t>
            </a:r>
          </a:p>
        </p:txBody>
      </p:sp>
    </p:spTree>
    <p:extLst>
      <p:ext uri="{BB962C8B-B14F-4D97-AF65-F5344CB8AC3E}">
        <p14:creationId xmlns:p14="http://schemas.microsoft.com/office/powerpoint/2010/main" val="35207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 – Interfaz </a:t>
            </a:r>
            <a:r>
              <a:rPr lang="es-ES" sz="320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Predicate</a:t>
            </a:r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3C12F87-DD38-437C-9746-5A78EBAB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2735"/>
            <a:ext cx="7632848" cy="57625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777BA5-CFA7-44A3-A025-C350F20106D9}"/>
              </a:ext>
            </a:extLst>
          </p:cNvPr>
          <p:cNvSpPr txBox="1"/>
          <p:nvPr/>
        </p:nvSpPr>
        <p:spPr>
          <a:xfrm>
            <a:off x="8218748" y="609425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28961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 – Interfaz </a:t>
            </a:r>
            <a:r>
              <a:rPr lang="es-ES" sz="320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Consumer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5 CuadroTexto">
            <a:extLst>
              <a:ext uri="{FF2B5EF4-FFF2-40B4-BE49-F238E27FC236}">
                <a16:creationId xmlns:a16="http://schemas.microsoft.com/office/drawing/2014/main" id="{680F3382-9600-4C18-90E6-A318C0E56661}"/>
              </a:ext>
            </a:extLst>
          </p:cNvPr>
          <p:cNvSpPr txBox="1"/>
          <p:nvPr/>
        </p:nvSpPr>
        <p:spPr>
          <a:xfrm>
            <a:off x="379160" y="1193767"/>
            <a:ext cx="8352928" cy="4658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Interfaz CONSUMER (consumidor)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Tiene un método   </a:t>
            </a:r>
            <a:r>
              <a:rPr lang="es-ES" sz="2000" b="1" err="1"/>
              <a:t>void</a:t>
            </a:r>
            <a:r>
              <a:rPr lang="es-ES" sz="2000" b="1"/>
              <a:t> </a:t>
            </a:r>
            <a:r>
              <a:rPr lang="es-ES" sz="2000" b="1" err="1"/>
              <a:t>accept</a:t>
            </a:r>
            <a:r>
              <a:rPr lang="es-ES" sz="2000" b="1"/>
              <a:t>(T t)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Sirve para ir consumiendo los elementos que le van proporcionando.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Se usa en streams en expresiones lambda para imprimir, principalmente.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Es lo que espera el método </a:t>
            </a:r>
            <a:r>
              <a:rPr lang="es-ES" sz="2000" b="1" i="1" err="1"/>
              <a:t>forEach</a:t>
            </a:r>
            <a:r>
              <a:rPr lang="es-ES" sz="2000"/>
              <a:t>. Una instancia de una clase que implementa el interfaz </a:t>
            </a:r>
            <a:r>
              <a:rPr lang="es-ES" sz="2000" err="1"/>
              <a:t>Consumer</a:t>
            </a:r>
            <a:r>
              <a:rPr lang="es-ES" sz="2000"/>
              <a:t> o una expresión lambda correspondiente.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16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Adicionalmente, tiene el método </a:t>
            </a:r>
            <a:r>
              <a:rPr lang="es-ES" sz="2000" b="1" err="1"/>
              <a:t>andThen</a:t>
            </a:r>
            <a:r>
              <a:rPr lang="es-ES" sz="2000"/>
              <a:t>, que permite componer consumidores, y encadenar así una secuencia de operaciones.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3CE7E4-474B-4755-9768-A12D05245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861048"/>
            <a:ext cx="3960440" cy="12381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BD7C0E-D1FD-49B8-8687-30C5A103C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805264"/>
            <a:ext cx="7704856" cy="10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21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 – Interfaz </a:t>
            </a:r>
            <a:r>
              <a:rPr lang="es-ES" sz="320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Consumer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23387C5E-A909-43B3-8779-3DEBCDAA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57559"/>
            <a:ext cx="8783032" cy="551180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61DB18-3851-4084-9C68-5A4055AFAC67}"/>
              </a:ext>
            </a:extLst>
          </p:cNvPr>
          <p:cNvSpPr txBox="1"/>
          <p:nvPr/>
        </p:nvSpPr>
        <p:spPr>
          <a:xfrm>
            <a:off x="8133480" y="63000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77374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 – Interfaz </a:t>
            </a:r>
            <a:r>
              <a:rPr lang="es-ES" sz="320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5 CuadroTexto">
            <a:extLst>
              <a:ext uri="{FF2B5EF4-FFF2-40B4-BE49-F238E27FC236}">
                <a16:creationId xmlns:a16="http://schemas.microsoft.com/office/drawing/2014/main" id="{680F3382-9600-4C18-90E6-A318C0E56661}"/>
              </a:ext>
            </a:extLst>
          </p:cNvPr>
          <p:cNvSpPr txBox="1"/>
          <p:nvPr/>
        </p:nvSpPr>
        <p:spPr>
          <a:xfrm>
            <a:off x="379160" y="1193767"/>
            <a:ext cx="8352928" cy="535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Interfaz FUNCTION (función)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Tiene un método   </a:t>
            </a:r>
            <a:r>
              <a:rPr lang="es-ES" sz="2000" b="1"/>
              <a:t>R  </a:t>
            </a:r>
            <a:r>
              <a:rPr lang="es-ES" sz="2000" b="1" err="1"/>
              <a:t>apply</a:t>
            </a:r>
            <a:r>
              <a:rPr lang="es-ES" sz="2000" b="1"/>
              <a:t>(T t)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Sirve para hacer transformaciones de objetos.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Lo utilizaremos para hacer el mapeo de un objeto en otro, sobre todo en expresiones lambda. Lo que hacemos es devolver una parte del objeto u otro objeto (de tipo R), partiendo del primer objeto como parámetro (t).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Adicionalmente, tiene otros métodos.  </a:t>
            </a:r>
            <a:r>
              <a:rPr lang="es-ES" sz="2000" b="1" err="1"/>
              <a:t>andThen</a:t>
            </a:r>
            <a:r>
              <a:rPr lang="es-ES" sz="2000"/>
              <a:t> para componer funciones, </a:t>
            </a:r>
            <a:r>
              <a:rPr lang="es-ES" sz="2000" b="1" err="1"/>
              <a:t>compose</a:t>
            </a:r>
            <a:r>
              <a:rPr lang="es-ES" sz="2000"/>
              <a:t> que compone dos funciones a la inversa del anterior, </a:t>
            </a:r>
            <a:r>
              <a:rPr lang="es-ES" sz="2000" b="1" err="1"/>
              <a:t>identity</a:t>
            </a:r>
            <a:r>
              <a:rPr lang="es-ES" sz="2000"/>
              <a:t> una función que siempre devuelve el argumento que recibe.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0DC124-DCBE-4561-9985-55F0DB08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045990"/>
            <a:ext cx="413442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453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 – Interfaz </a:t>
            </a:r>
            <a:r>
              <a:rPr lang="es-ES" sz="320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83B315F2-232D-413C-86CD-A9C6EEA5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8" y="1048401"/>
            <a:ext cx="7681871" cy="55764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47C2C6-9AC3-48D7-A347-F51712F3E612}"/>
              </a:ext>
            </a:extLst>
          </p:cNvPr>
          <p:cNvSpPr txBox="1"/>
          <p:nvPr/>
        </p:nvSpPr>
        <p:spPr>
          <a:xfrm>
            <a:off x="8028384" y="61653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830806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 – Interfaz </a:t>
            </a:r>
            <a:r>
              <a:rPr lang="es-ES" sz="320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Supplier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5 CuadroTexto">
            <a:extLst>
              <a:ext uri="{FF2B5EF4-FFF2-40B4-BE49-F238E27FC236}">
                <a16:creationId xmlns:a16="http://schemas.microsoft.com/office/drawing/2014/main" id="{680F3382-9600-4C18-90E6-A318C0E56661}"/>
              </a:ext>
            </a:extLst>
          </p:cNvPr>
          <p:cNvSpPr txBox="1"/>
          <p:nvPr/>
        </p:nvSpPr>
        <p:spPr>
          <a:xfrm>
            <a:off x="379160" y="1193767"/>
            <a:ext cx="835292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Interfaz SUPPLIER (proveedor)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Tiene un método   </a:t>
            </a:r>
            <a:r>
              <a:rPr lang="es-ES" sz="2000" b="1"/>
              <a:t>T </a:t>
            </a:r>
            <a:r>
              <a:rPr lang="es-ES" sz="2000" b="1" err="1"/>
              <a:t>get</a:t>
            </a:r>
            <a:r>
              <a:rPr lang="es-ES" sz="2000" b="1"/>
              <a:t>()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Sirve para obtener objetos. Se usa menos que los anteriores.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Tiene interfaces especializados para tipos básicos: </a:t>
            </a:r>
            <a:r>
              <a:rPr lang="es-ES" sz="2000" err="1"/>
              <a:t>IntSupplier</a:t>
            </a:r>
            <a:r>
              <a:rPr lang="es-ES" sz="2000"/>
              <a:t>, </a:t>
            </a:r>
            <a:r>
              <a:rPr lang="es-ES" sz="2000" err="1"/>
              <a:t>LongSupplier</a:t>
            </a:r>
            <a:r>
              <a:rPr lang="es-ES" sz="2000"/>
              <a:t>, </a:t>
            </a:r>
            <a:r>
              <a:rPr lang="es-ES" sz="2000" err="1"/>
              <a:t>DoubleSupplier</a:t>
            </a:r>
            <a:r>
              <a:rPr lang="es-ES" sz="2000"/>
              <a:t>, </a:t>
            </a:r>
            <a:r>
              <a:rPr lang="es-ES" sz="2000" err="1"/>
              <a:t>BooleanSupplier</a:t>
            </a:r>
            <a:r>
              <a:rPr lang="es-ES" sz="200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FF0DEE-B11A-468D-BD10-15BD1B71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564904"/>
            <a:ext cx="3024336" cy="6438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812101-60D3-4EB3-B75A-5DAE53348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986839"/>
            <a:ext cx="5400600" cy="2713602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D50FCF6-EEF2-4714-9FB0-4FBFA4B70C3F}"/>
              </a:ext>
            </a:extLst>
          </p:cNvPr>
          <p:cNvCxnSpPr/>
          <p:nvPr/>
        </p:nvCxnSpPr>
        <p:spPr>
          <a:xfrm>
            <a:off x="4932040" y="4149080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FD9CB9-A8C7-471A-896B-664B84BDED27}"/>
              </a:ext>
            </a:extLst>
          </p:cNvPr>
          <p:cNvSpPr txBox="1"/>
          <p:nvPr/>
        </p:nvSpPr>
        <p:spPr>
          <a:xfrm>
            <a:off x="6243012" y="399519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Instanciar objeto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3CF11D6-2FAE-4E0C-B266-65C80585F651}"/>
              </a:ext>
            </a:extLst>
          </p:cNvPr>
          <p:cNvCxnSpPr/>
          <p:nvPr/>
        </p:nvCxnSpPr>
        <p:spPr>
          <a:xfrm>
            <a:off x="5724128" y="501317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15F20E-D23E-430D-90D1-2853BB7C5CEC}"/>
              </a:ext>
            </a:extLst>
          </p:cNvPr>
          <p:cNvSpPr txBox="1"/>
          <p:nvPr/>
        </p:nvSpPr>
        <p:spPr>
          <a:xfrm>
            <a:off x="6266948" y="4859287"/>
            <a:ext cx="235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Valor estático de un método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C4E8957-B6E0-4798-97B7-6648F821DC5B}"/>
              </a:ext>
            </a:extLst>
          </p:cNvPr>
          <p:cNvCxnSpPr/>
          <p:nvPr/>
        </p:nvCxnSpPr>
        <p:spPr>
          <a:xfrm flipV="1">
            <a:off x="6588224" y="5589240"/>
            <a:ext cx="85866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682C707-6871-40A4-A214-AAAAD60BE517}"/>
              </a:ext>
            </a:extLst>
          </p:cNvPr>
          <p:cNvSpPr txBox="1"/>
          <p:nvPr/>
        </p:nvSpPr>
        <p:spPr>
          <a:xfrm>
            <a:off x="7413698" y="5435351"/>
            <a:ext cx="114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Valor directo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BAD43B-E4BC-421F-9D4B-1863BE4A3F5C}"/>
              </a:ext>
            </a:extLst>
          </p:cNvPr>
          <p:cNvSpPr txBox="1"/>
          <p:nvPr/>
        </p:nvSpPr>
        <p:spPr>
          <a:xfrm>
            <a:off x="8207830" y="6361932"/>
            <a:ext cx="104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5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8710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193767"/>
            <a:ext cx="8352928" cy="586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Una de las grandes novedades de Java SE 8, junto a las expresiones lambda.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Permite realizar operaciones de </a:t>
            </a:r>
            <a:r>
              <a:rPr lang="es-ES" sz="2000" b="1" i="1"/>
              <a:t>filtro/mapeo/reducción </a:t>
            </a:r>
            <a:r>
              <a:rPr lang="es-ES" sz="2000"/>
              <a:t>sobre </a:t>
            </a:r>
            <a:r>
              <a:rPr lang="es-ES" sz="2000" b="1"/>
              <a:t>colecciones</a:t>
            </a:r>
            <a:r>
              <a:rPr lang="es-ES" sz="2000"/>
              <a:t> de datos.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Puede trabajar de forma secuencial o paralela y es transparente al desarrollador.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Definido por la interfaz </a:t>
            </a:r>
            <a:r>
              <a:rPr lang="es-ES" sz="2000" b="1" err="1"/>
              <a:t>java.util.stream.Stream</a:t>
            </a:r>
            <a:endParaRPr lang="es-ES" sz="2000" b="1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Combinación perfecta para las expresiones lambda.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Stream</a:t>
            </a:r>
            <a:r>
              <a:rPr lang="es-ES" sz="2000"/>
              <a:t>: es una secuencia de elementos que soporta operaciones para procesarlos.</a:t>
            </a:r>
          </a:p>
          <a:p>
            <a:pPr marL="800100" lvl="1" indent="-3429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Usando expresiones lambda </a:t>
            </a:r>
          </a:p>
          <a:p>
            <a:pPr marL="800100" lvl="1" indent="-3429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Permitiendo el encadenamiento de operaciones (código legible y conciso).</a:t>
            </a:r>
          </a:p>
          <a:p>
            <a:pPr marL="800100" lvl="1" indent="-3429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De forma secuencial o paralela</a:t>
            </a:r>
          </a:p>
        </p:txBody>
      </p:sp>
    </p:spTree>
    <p:extLst>
      <p:ext uri="{BB962C8B-B14F-4D97-AF65-F5344CB8AC3E}">
        <p14:creationId xmlns:p14="http://schemas.microsoft.com/office/powerpoint/2010/main" val="5826658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9F44DC6-487D-3A52-88E0-A5DE2B9B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8" y="1100413"/>
            <a:ext cx="6614466" cy="58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3994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" name="Imagen 2" descr="Diagrama&#10;&#10;Descripción generada automáticamente">
            <a:extLst>
              <a:ext uri="{FF2B5EF4-FFF2-40B4-BE49-F238E27FC236}">
                <a16:creationId xmlns:a16="http://schemas.microsoft.com/office/drawing/2014/main" id="{A015C500-BD12-CB5B-7A75-F1C945F1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8" y="1087330"/>
            <a:ext cx="8314605" cy="49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6947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870B88BE-530F-D724-CE0F-9B64906F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2" y="1215466"/>
            <a:ext cx="7477030" cy="53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19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9208" y="332656"/>
            <a:ext cx="8229600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ÍNDICE</a:t>
            </a:r>
            <a:endParaRPr lang="es-E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39552" y="1391063"/>
            <a:ext cx="8352928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200"/>
              <a:t>Expresiones Lambda</a:t>
            </a:r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200"/>
              <a:t>Interfaces funcionales: </a:t>
            </a:r>
            <a:r>
              <a:rPr lang="es-ES" sz="2200" err="1"/>
              <a:t>Predicate</a:t>
            </a:r>
            <a:r>
              <a:rPr lang="es-ES" sz="2200"/>
              <a:t>, </a:t>
            </a:r>
            <a:r>
              <a:rPr lang="es-ES" sz="2200" err="1"/>
              <a:t>Consumer</a:t>
            </a:r>
            <a:r>
              <a:rPr lang="es-ES" sz="2200"/>
              <a:t>, </a:t>
            </a:r>
            <a:r>
              <a:rPr lang="es-ES" sz="2200" err="1"/>
              <a:t>Function</a:t>
            </a:r>
            <a:r>
              <a:rPr lang="es-ES" sz="2200"/>
              <a:t>, </a:t>
            </a:r>
            <a:r>
              <a:rPr lang="es-ES" sz="2200" err="1"/>
              <a:t>Supplier</a:t>
            </a:r>
            <a:r>
              <a:rPr lang="es-ES" sz="2200"/>
              <a:t> </a:t>
            </a:r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200"/>
              <a:t>Streams</a:t>
            </a:r>
          </a:p>
          <a:p>
            <a:pPr marL="800100" lvl="1" indent="-342900">
              <a:spcAft>
                <a:spcPts val="600"/>
              </a:spcAft>
              <a:buClr>
                <a:srgbClr val="0000CC"/>
              </a:buClr>
              <a:buFontTx/>
              <a:buChar char="-"/>
            </a:pPr>
            <a:r>
              <a:rPr lang="es-ES" sz="2200"/>
              <a:t>Características.</a:t>
            </a:r>
          </a:p>
          <a:p>
            <a:pPr marL="800100" lvl="1" indent="-342900">
              <a:spcAft>
                <a:spcPts val="600"/>
              </a:spcAft>
              <a:buClr>
                <a:srgbClr val="0000CC"/>
              </a:buClr>
              <a:buFontTx/>
              <a:buChar char="-"/>
            </a:pPr>
            <a:r>
              <a:rPr lang="es-ES" sz="2200"/>
              <a:t>Generación</a:t>
            </a:r>
          </a:p>
          <a:p>
            <a:pPr marL="800100" lvl="1" indent="-342900">
              <a:spcAft>
                <a:spcPts val="600"/>
              </a:spcAft>
              <a:buClr>
                <a:srgbClr val="0000CC"/>
              </a:buClr>
              <a:buFontTx/>
              <a:buChar char="-"/>
            </a:pPr>
            <a:r>
              <a:rPr lang="es-ES" sz="2200"/>
              <a:t>Operaciones</a:t>
            </a:r>
          </a:p>
          <a:p>
            <a:pPr marL="1257300" lvl="2" indent="-342900"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200"/>
              <a:t>Intermedias: filtrado y mapeo</a:t>
            </a:r>
          </a:p>
          <a:p>
            <a:pPr marL="1257300" lvl="2" indent="-342900"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200"/>
              <a:t>Terminales</a:t>
            </a:r>
          </a:p>
          <a:p>
            <a:pPr marL="800100" lvl="1" indent="-342900">
              <a:spcAft>
                <a:spcPts val="600"/>
              </a:spcAft>
              <a:buClr>
                <a:srgbClr val="0000CC"/>
              </a:buClr>
              <a:buFontTx/>
              <a:buChar char="-"/>
            </a:pPr>
            <a:endParaRPr lang="es-ES" sz="2200"/>
          </a:p>
          <a:p>
            <a:pPr marL="800100" lvl="1" indent="-342900">
              <a:spcAft>
                <a:spcPts val="600"/>
              </a:spcAft>
              <a:buClr>
                <a:srgbClr val="0000CC"/>
              </a:buClr>
              <a:buFontTx/>
              <a:buChar char="-"/>
            </a:pPr>
            <a:endParaRPr lang="es-ES" sz="2200"/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endParaRPr lang="es-ES" sz="2200"/>
          </a:p>
          <a:p>
            <a:pPr marL="914400" lvl="1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endParaRPr lang="es-ES" sz="2200"/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endParaRPr lang="es-ES" sz="2200"/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9551892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- Características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193767"/>
            <a:ext cx="8352928" cy="516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Características</a:t>
            </a:r>
            <a:r>
              <a:rPr lang="es-ES" sz="2000"/>
              <a:t> de los Streams: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Las operaciones intermedias retornan un Stream (encadenamiento).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Las operaciones intermedias se encolan, y son invocadas al invocar una operación terminal.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Solo se puede recorrer una vez.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Iteración interna vs. externa: nos centramos en </a:t>
            </a:r>
            <a:r>
              <a:rPr lang="es-ES" sz="2000" b="1"/>
              <a:t>qué hacer </a:t>
            </a:r>
            <a:r>
              <a:rPr lang="es-ES" sz="2000"/>
              <a:t>con los datos, no en como recorrerlos.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Para trabajar con tipos básicos tendremos: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err="1"/>
              <a:t>IntStream</a:t>
            </a:r>
            <a:endParaRPr lang="es-ES" sz="2000"/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err="1"/>
              <a:t>LongStream</a:t>
            </a:r>
            <a:endParaRPr lang="es-ES" sz="2000"/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err="1"/>
              <a:t>DoubleStream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4937491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Referencias a métodos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80708" y="1124744"/>
            <a:ext cx="8352928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Las </a:t>
            </a:r>
            <a:r>
              <a:rPr lang="es-ES" sz="2000" b="1"/>
              <a:t>referencias a métodos </a:t>
            </a:r>
            <a:r>
              <a:rPr lang="es-ES" sz="2000"/>
              <a:t>son una forma de hacer nuestro código aun más conciso: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D9EFA9-8600-49DA-B3E4-AB1CC53A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88840"/>
            <a:ext cx="4048690" cy="207674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27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F56342-E000-4F8A-84A9-279F652F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753" y="1700808"/>
            <a:ext cx="4610743" cy="2581635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2700"/>
          </a:effec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73F0504-76A7-45C8-AE38-85D2E3CBDF1C}"/>
              </a:ext>
            </a:extLst>
          </p:cNvPr>
          <p:cNvSpPr/>
          <p:nvPr/>
        </p:nvSpPr>
        <p:spPr>
          <a:xfrm>
            <a:off x="4132647" y="2924944"/>
            <a:ext cx="357809" cy="161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EF71AE2-8C01-467E-826E-601BBAEB28E9}"/>
              </a:ext>
            </a:extLst>
          </p:cNvPr>
          <p:cNvCxnSpPr/>
          <p:nvPr/>
        </p:nvCxnSpPr>
        <p:spPr>
          <a:xfrm>
            <a:off x="5868144" y="4221088"/>
            <a:ext cx="2160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5 CuadroTexto">
            <a:extLst>
              <a:ext uri="{FF2B5EF4-FFF2-40B4-BE49-F238E27FC236}">
                <a16:creationId xmlns:a16="http://schemas.microsoft.com/office/drawing/2014/main" id="{617F6B76-DE56-431B-8D21-261C50650B9B}"/>
              </a:ext>
            </a:extLst>
          </p:cNvPr>
          <p:cNvSpPr txBox="1"/>
          <p:nvPr/>
        </p:nvSpPr>
        <p:spPr>
          <a:xfrm>
            <a:off x="249289" y="4437112"/>
            <a:ext cx="8352928" cy="2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Tipos de referencias a métodos:</a:t>
            </a:r>
          </a:p>
          <a:p>
            <a:pPr marL="342900" lvl="0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Clase::</a:t>
            </a:r>
            <a:r>
              <a:rPr lang="es-ES" err="1"/>
              <a:t>metodoEstatico</a:t>
            </a:r>
            <a:r>
              <a:rPr lang="es-ES"/>
              <a:t>: referencia a un método estático.</a:t>
            </a:r>
          </a:p>
          <a:p>
            <a:pPr marL="342900" lvl="0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objeto::</a:t>
            </a:r>
            <a:r>
              <a:rPr lang="es-ES" err="1"/>
              <a:t>metodoInstancia</a:t>
            </a:r>
            <a:r>
              <a:rPr lang="es-ES"/>
              <a:t>: referencia a un método de instancia de un objeto concreto.</a:t>
            </a:r>
          </a:p>
          <a:p>
            <a:pPr marL="342900" lvl="0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Tipo::</a:t>
            </a:r>
            <a:r>
              <a:rPr lang="es-ES" err="1"/>
              <a:t>nombreMetodo</a:t>
            </a:r>
            <a:r>
              <a:rPr lang="es-ES"/>
              <a:t>: referencia a un método de instancia de un objeto arbitrario de un tipo en particular.</a:t>
            </a:r>
          </a:p>
          <a:p>
            <a:pPr marL="342900" lvl="0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Clase::new: referencia a un constructor.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26AC2C-8C28-46DA-88E4-D11E03DE346F}"/>
              </a:ext>
            </a:extLst>
          </p:cNvPr>
          <p:cNvSpPr txBox="1"/>
          <p:nvPr/>
        </p:nvSpPr>
        <p:spPr>
          <a:xfrm>
            <a:off x="7872857" y="62897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5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175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- Generación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193767"/>
            <a:ext cx="8352928" cy="560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Formas de obtener un objeto Stream:</a:t>
            </a:r>
          </a:p>
          <a:p>
            <a:pPr marL="800100" lvl="1" indent="-342900" algn="just">
              <a:lnSpc>
                <a:spcPct val="114000"/>
              </a:lnSpc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/>
              <a:t>Stream.of</a:t>
            </a:r>
            <a:r>
              <a:rPr lang="es-ES" sz="2000"/>
              <a:t>( …) obtenemos un Stream finito de elementos conocidos ordenado y secuencial de los parámetros que se le pasan.</a:t>
            </a:r>
          </a:p>
          <a:p>
            <a:pPr marL="800100" lvl="1" indent="-342900" algn="just">
              <a:lnSpc>
                <a:spcPct val="114000"/>
              </a:lnSpc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err="1"/>
              <a:t>Arrays.stream</a:t>
            </a:r>
            <a:r>
              <a:rPr lang="es-ES" sz="2000"/>
              <a:t>(T[] ) devuelve Stream secuencial a partir del array proporcionado. Si el array es de tipo básico, se devuelve un subtipo de Stream. </a:t>
            </a:r>
          </a:p>
          <a:p>
            <a:pPr marL="800100" lvl="1" indent="-342900" algn="just">
              <a:lnSpc>
                <a:spcPct val="114000"/>
              </a:lnSpc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err="1"/>
              <a:t>Stream.empty</a:t>
            </a:r>
            <a:r>
              <a:rPr lang="es-ES" sz="2000"/>
              <a:t>() devuelve un </a:t>
            </a:r>
            <a:r>
              <a:rPr lang="es-ES" sz="2000" err="1"/>
              <a:t>stream</a:t>
            </a:r>
            <a:r>
              <a:rPr lang="es-ES" sz="2000"/>
              <a:t> secuencial y vacío.</a:t>
            </a:r>
          </a:p>
          <a:p>
            <a:pPr marL="800100" lvl="1" indent="-342900" algn="just">
              <a:lnSpc>
                <a:spcPct val="114000"/>
              </a:lnSpc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err="1"/>
              <a:t>Stream.iterate</a:t>
            </a:r>
            <a:r>
              <a:rPr lang="es-ES" sz="2000"/>
              <a:t>(T, </a:t>
            </a:r>
            <a:r>
              <a:rPr lang="es-ES" sz="2000" err="1"/>
              <a:t>UnaryOperator</a:t>
            </a:r>
            <a:r>
              <a:rPr lang="es-ES" sz="2000"/>
              <a:t>) devuelve un </a:t>
            </a:r>
            <a:r>
              <a:rPr lang="es-ES" sz="2000" err="1"/>
              <a:t>stream</a:t>
            </a:r>
            <a:r>
              <a:rPr lang="es-ES" sz="2000"/>
              <a:t> </a:t>
            </a:r>
            <a:r>
              <a:rPr lang="es-ES" sz="2000" b="1"/>
              <a:t>infinito</a:t>
            </a:r>
            <a:r>
              <a:rPr lang="es-ES" sz="2000"/>
              <a:t>, ordenado, y secuencial, a partir de un valor y de aplicar una función a ese valor (incremento o decremento). Se puede limitar su tamaño con </a:t>
            </a:r>
            <a:r>
              <a:rPr lang="es-ES" sz="2000" err="1"/>
              <a:t>limit</a:t>
            </a:r>
            <a:r>
              <a:rPr lang="es-ES" sz="2000"/>
              <a:t>(</a:t>
            </a:r>
            <a:r>
              <a:rPr lang="es-ES" sz="2000" err="1"/>
              <a:t>long</a:t>
            </a:r>
            <a:r>
              <a:rPr lang="es-ES" sz="2000"/>
              <a:t>). </a:t>
            </a:r>
          </a:p>
          <a:p>
            <a:pPr marL="800100" lvl="1" indent="-342900" algn="just">
              <a:lnSpc>
                <a:spcPct val="114000"/>
              </a:lnSpc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err="1"/>
              <a:t>Collection.stream</a:t>
            </a:r>
            <a:r>
              <a:rPr lang="es-ES" sz="2000" b="1"/>
              <a:t>()</a:t>
            </a:r>
            <a:r>
              <a:rPr lang="es-ES" sz="2000"/>
              <a:t>, </a:t>
            </a:r>
            <a:r>
              <a:rPr lang="es-ES" sz="2000" b="1" err="1"/>
              <a:t>Collection.parallelStream</a:t>
            </a:r>
            <a:r>
              <a:rPr lang="es-ES" sz="2000" b="1"/>
              <a:t>() </a:t>
            </a:r>
            <a:r>
              <a:rPr lang="es-ES" sz="2000"/>
              <a:t>devuelve un </a:t>
            </a:r>
            <a:r>
              <a:rPr lang="es-ES" sz="2000" err="1"/>
              <a:t>stream</a:t>
            </a:r>
            <a:r>
              <a:rPr lang="es-ES" sz="2000"/>
              <a:t> (secuencial o paralelo) a partir de una colección. (</a:t>
            </a:r>
            <a:r>
              <a:rPr lang="es-ES" sz="2000" err="1"/>
              <a:t>List</a:t>
            </a:r>
            <a:r>
              <a:rPr lang="es-ES" sz="2000"/>
              <a:t>, Set, …)</a:t>
            </a:r>
          </a:p>
          <a:p>
            <a:pPr marL="800100" lvl="1" indent="-342900" algn="just">
              <a:lnSpc>
                <a:spcPct val="114000"/>
              </a:lnSpc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err="1"/>
              <a:t>Stream.generate</a:t>
            </a:r>
            <a:r>
              <a:rPr lang="es-ES" sz="2000"/>
              <a:t>(</a:t>
            </a:r>
            <a:r>
              <a:rPr lang="es-ES" sz="2000" err="1"/>
              <a:t>Supplier</a:t>
            </a:r>
            <a:r>
              <a:rPr lang="es-ES" sz="2000"/>
              <a:t>) retorna un </a:t>
            </a:r>
            <a:r>
              <a:rPr lang="es-ES" sz="2000" err="1"/>
              <a:t>stream</a:t>
            </a:r>
            <a:r>
              <a:rPr lang="es-ES" sz="2000"/>
              <a:t> infinito, secuencial y no ordenado a partir de un </a:t>
            </a:r>
            <a:r>
              <a:rPr lang="es-ES" sz="2000" err="1"/>
              <a:t>Supplier</a:t>
            </a:r>
            <a:r>
              <a:rPr lang="es-E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1757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Ejemplos  (</a:t>
            </a:r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hlinkClick r:id="rId3"/>
              </a:rPr>
              <a:t>link</a:t>
            </a:r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C07536C-23DD-400F-A271-5A32F201D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14" y="1844824"/>
            <a:ext cx="8325464" cy="4824536"/>
          </a:xfrm>
          <a:prstGeom prst="rect">
            <a:avLst/>
          </a:prstGeom>
        </p:spPr>
      </p:pic>
      <p:sp>
        <p:nvSpPr>
          <p:cNvPr id="7" name="5 CuadroTexto">
            <a:extLst>
              <a:ext uri="{FF2B5EF4-FFF2-40B4-BE49-F238E27FC236}">
                <a16:creationId xmlns:a16="http://schemas.microsoft.com/office/drawing/2014/main" id="{82692D3E-92F4-4012-BDCA-8BAA35B71401}"/>
              </a:ext>
            </a:extLst>
          </p:cNvPr>
          <p:cNvSpPr txBox="1"/>
          <p:nvPr/>
        </p:nvSpPr>
        <p:spPr>
          <a:xfrm>
            <a:off x="382950" y="1146919"/>
            <a:ext cx="835292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Obtener Streams 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6729582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- Operaciones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052736"/>
            <a:ext cx="8352928" cy="587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Operaciones </a:t>
            </a:r>
            <a:r>
              <a:rPr lang="es-ES" sz="2000" b="1">
                <a:solidFill>
                  <a:srgbClr val="C00000"/>
                </a:solidFill>
              </a:rPr>
              <a:t>intermedias</a:t>
            </a:r>
            <a:r>
              <a:rPr lang="es-ES" sz="2000" b="1"/>
              <a:t> sobre un Stream. </a:t>
            </a:r>
            <a:r>
              <a:rPr lang="es-ES" sz="2000"/>
              <a:t>Devuelven también un Stream  y nos permiten realizar diversas funciones (filtrado, transformación, …).</a:t>
            </a:r>
          </a:p>
          <a:p>
            <a:pPr marL="800100" lvl="1" indent="-342900" algn="just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/>
              <a:t>Operaciones de filtrado</a:t>
            </a:r>
          </a:p>
          <a:p>
            <a:pPr marL="1257300" lvl="2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b="1"/>
              <a:t>filter</a:t>
            </a:r>
            <a:r>
              <a:rPr lang="es-ES"/>
              <a:t>(</a:t>
            </a:r>
            <a:r>
              <a:rPr lang="es-ES" err="1"/>
              <a:t>Predicate</a:t>
            </a:r>
            <a:r>
              <a:rPr lang="es-ES"/>
              <a:t>): nos permite filtrar utilizando una condición. </a:t>
            </a:r>
          </a:p>
          <a:p>
            <a:pPr marL="1257300" lvl="2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b="1" err="1"/>
              <a:t>limit</a:t>
            </a:r>
            <a:r>
              <a:rPr lang="es-ES"/>
              <a:t>(n): nos permite obtener los n primeros elementos. </a:t>
            </a:r>
          </a:p>
          <a:p>
            <a:pPr marL="1257300" lvl="2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b="1" err="1"/>
              <a:t>skip</a:t>
            </a:r>
            <a:r>
              <a:rPr lang="es-ES"/>
              <a:t>(m): nos permite obviar los primeros m elementos. </a:t>
            </a:r>
            <a:endParaRPr lang="es-ES" b="1"/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/>
              <a:t>Operaciones de mapeo</a:t>
            </a:r>
          </a:p>
          <a:p>
            <a:pPr marL="1257300" lvl="2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b="1"/>
              <a:t>map</a:t>
            </a:r>
            <a:r>
              <a:rPr lang="es-ES"/>
              <a:t>(</a:t>
            </a:r>
            <a:r>
              <a:rPr lang="es-ES" err="1"/>
              <a:t>Function</a:t>
            </a:r>
            <a:r>
              <a:rPr lang="es-ES"/>
              <a:t>): nos permite transformar los valores de un </a:t>
            </a:r>
            <a:r>
              <a:rPr lang="es-ES" err="1"/>
              <a:t>stream</a:t>
            </a:r>
            <a:r>
              <a:rPr lang="es-ES"/>
              <a:t> a través de una expresión lambda o instancia de </a:t>
            </a:r>
            <a:r>
              <a:rPr lang="es-ES" err="1"/>
              <a:t>Function</a:t>
            </a:r>
            <a:r>
              <a:rPr lang="es-ES"/>
              <a:t>. </a:t>
            </a:r>
          </a:p>
          <a:p>
            <a:pPr marL="1257300" lvl="2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 b="1" err="1"/>
              <a:t>mapToInt</a:t>
            </a:r>
            <a:r>
              <a:rPr lang="es-ES"/>
              <a:t>(…), </a:t>
            </a:r>
            <a:r>
              <a:rPr lang="es-ES" b="1" err="1"/>
              <a:t>mapToDouble</a:t>
            </a:r>
            <a:r>
              <a:rPr lang="es-ES"/>
              <a:t>(…), </a:t>
            </a:r>
            <a:r>
              <a:rPr lang="es-ES" b="1" err="1"/>
              <a:t>mapToLong</a:t>
            </a:r>
            <a:r>
              <a:rPr lang="es-ES"/>
              <a:t>(…) nos permite transformar los valores de tipos básicos a </a:t>
            </a:r>
            <a:r>
              <a:rPr lang="es-ES" err="1"/>
              <a:t>IntStream</a:t>
            </a:r>
            <a:r>
              <a:rPr lang="es-ES"/>
              <a:t>, </a:t>
            </a:r>
            <a:r>
              <a:rPr lang="es-ES" err="1"/>
              <a:t>DoubleStream</a:t>
            </a:r>
            <a:r>
              <a:rPr lang="es-ES"/>
              <a:t>, …</a:t>
            </a:r>
            <a:endParaRPr lang="es-ES" b="1"/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Operaciones </a:t>
            </a:r>
            <a:r>
              <a:rPr lang="es-ES" sz="2000" b="1">
                <a:solidFill>
                  <a:srgbClr val="C00000"/>
                </a:solidFill>
              </a:rPr>
              <a:t>terminales</a:t>
            </a:r>
            <a:r>
              <a:rPr lang="es-ES" sz="2000" b="1"/>
              <a:t> sobre un Stream. </a:t>
            </a:r>
            <a:r>
              <a:rPr lang="es-ES" sz="2000"/>
              <a:t>Provoca que se ejecuten todas las operaciones terminales. Varios tipos: </a:t>
            </a:r>
          </a:p>
          <a:p>
            <a:pPr marL="800100" lvl="1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Consumo de elementos. </a:t>
            </a:r>
            <a:r>
              <a:rPr lang="es-ES" b="1" err="1"/>
              <a:t>forEach</a:t>
            </a:r>
            <a:endParaRPr lang="es-ES" b="1"/>
          </a:p>
          <a:p>
            <a:pPr marL="800100" lvl="1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Obtener datos del Stream.</a:t>
            </a:r>
          </a:p>
          <a:p>
            <a:pPr marL="800100" lvl="1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Recolección de elementos para transformarlos en otro objeto (colección)</a:t>
            </a:r>
          </a:p>
        </p:txBody>
      </p:sp>
    </p:spTree>
    <p:extLst>
      <p:ext uri="{BB962C8B-B14F-4D97-AF65-F5344CB8AC3E}">
        <p14:creationId xmlns:p14="http://schemas.microsoft.com/office/powerpoint/2010/main" val="31172486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Ejemplos  (</a:t>
            </a:r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hlinkClick r:id="rId3"/>
              </a:rPr>
              <a:t>link</a:t>
            </a:r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5 CuadroTexto">
            <a:extLst>
              <a:ext uri="{FF2B5EF4-FFF2-40B4-BE49-F238E27FC236}">
                <a16:creationId xmlns:a16="http://schemas.microsoft.com/office/drawing/2014/main" id="{82692D3E-92F4-4012-BDCA-8BAA35B71401}"/>
              </a:ext>
            </a:extLst>
          </p:cNvPr>
          <p:cNvSpPr txBox="1"/>
          <p:nvPr/>
        </p:nvSpPr>
        <p:spPr>
          <a:xfrm>
            <a:off x="382950" y="1146919"/>
            <a:ext cx="835292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Filtrado Streams </a:t>
            </a:r>
            <a:endParaRPr lang="es-ES" sz="20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13726A-5CB2-49E0-B58D-1AA82DEDD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0" y="1875725"/>
            <a:ext cx="8427064" cy="39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3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Ejemplos  (</a:t>
            </a:r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hlinkClick r:id="rId3"/>
              </a:rPr>
              <a:t>link</a:t>
            </a:r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5 CuadroTexto">
            <a:extLst>
              <a:ext uri="{FF2B5EF4-FFF2-40B4-BE49-F238E27FC236}">
                <a16:creationId xmlns:a16="http://schemas.microsoft.com/office/drawing/2014/main" id="{82692D3E-92F4-4012-BDCA-8BAA35B71401}"/>
              </a:ext>
            </a:extLst>
          </p:cNvPr>
          <p:cNvSpPr txBox="1"/>
          <p:nvPr/>
        </p:nvSpPr>
        <p:spPr>
          <a:xfrm>
            <a:off x="382950" y="1146919"/>
            <a:ext cx="835292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Mapeo Streams </a:t>
            </a:r>
            <a:endParaRPr lang="es-ES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C95892-378A-4949-9374-72E31081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857155"/>
            <a:ext cx="7855609" cy="45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4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Ejemplos  (</a:t>
            </a:r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hlinkClick r:id="rId3"/>
              </a:rPr>
              <a:t>link</a:t>
            </a:r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5 CuadroTexto">
            <a:extLst>
              <a:ext uri="{FF2B5EF4-FFF2-40B4-BE49-F238E27FC236}">
                <a16:creationId xmlns:a16="http://schemas.microsoft.com/office/drawing/2014/main" id="{82692D3E-92F4-4012-BDCA-8BAA35B71401}"/>
              </a:ext>
            </a:extLst>
          </p:cNvPr>
          <p:cNvSpPr txBox="1"/>
          <p:nvPr/>
        </p:nvSpPr>
        <p:spPr>
          <a:xfrm>
            <a:off x="382950" y="1146919"/>
            <a:ext cx="835292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/>
              <a:t>forEach</a:t>
            </a:r>
            <a:endParaRPr lang="es-ES" sz="20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388E68-2173-4649-B666-BDA5BD344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1146919"/>
            <a:ext cx="6098538" cy="56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50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Métodos intermedios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488959A1-3CE5-48BD-9EFD-5286CBBB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39454"/>
            <a:ext cx="5585048" cy="55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16948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Métodos terminales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D55A0ED4-5718-4717-986D-930EF0CD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95" y="1008112"/>
            <a:ext cx="4838577" cy="57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2606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329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Interfaz: </a:t>
            </a:r>
            <a:r>
              <a:rPr lang="es-ES" sz="2000"/>
              <a:t>hasta ahora hemos dicho que un interfaz es como un contrato que compromete a una clase a implementar una serie de métodos.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>
                <a:solidFill>
                  <a:prstClr val="black"/>
                </a:solidFill>
              </a:rPr>
              <a:t>Se pueden utilizar como referencias para crear objetos. Ejemplo: (</a:t>
            </a:r>
            <a:r>
              <a:rPr lang="es-ES" sz="2000" err="1">
                <a:solidFill>
                  <a:prstClr val="black"/>
                </a:solidFill>
              </a:rPr>
              <a:t>List</a:t>
            </a:r>
            <a:r>
              <a:rPr lang="es-ES" sz="2000">
                <a:solidFill>
                  <a:prstClr val="black"/>
                </a:solidFill>
              </a:rPr>
              <a:t>)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 b="1" i="1">
                <a:solidFill>
                  <a:prstClr val="black"/>
                </a:solidFill>
              </a:rPr>
              <a:t>	</a:t>
            </a:r>
            <a:r>
              <a:rPr lang="es-ES" sz="2000" b="1" i="1" err="1">
                <a:solidFill>
                  <a:prstClr val="black"/>
                </a:solidFill>
              </a:rPr>
              <a:t>List</a:t>
            </a:r>
            <a:r>
              <a:rPr lang="es-ES" sz="2000">
                <a:solidFill>
                  <a:prstClr val="black"/>
                </a:solidFill>
              </a:rPr>
              <a:t>&lt;</a:t>
            </a:r>
            <a:r>
              <a:rPr lang="es-ES" sz="2000" err="1">
                <a:solidFill>
                  <a:prstClr val="black"/>
                </a:solidFill>
              </a:rPr>
              <a:t>String</a:t>
            </a:r>
            <a:r>
              <a:rPr lang="es-ES" sz="2000">
                <a:solidFill>
                  <a:prstClr val="black"/>
                </a:solidFill>
              </a:rPr>
              <a:t>&gt; </a:t>
            </a:r>
            <a:r>
              <a:rPr lang="es-ES" sz="2000" err="1">
                <a:solidFill>
                  <a:prstClr val="black"/>
                </a:solidFill>
              </a:rPr>
              <a:t>miLista</a:t>
            </a:r>
            <a:r>
              <a:rPr lang="es-ES" sz="2000">
                <a:solidFill>
                  <a:prstClr val="black"/>
                </a:solidFill>
              </a:rPr>
              <a:t> = new </a:t>
            </a:r>
            <a:r>
              <a:rPr lang="es-ES" sz="2000" err="1">
                <a:solidFill>
                  <a:prstClr val="black"/>
                </a:solidFill>
              </a:rPr>
              <a:t>ArrayList</a:t>
            </a:r>
            <a:r>
              <a:rPr lang="es-ES" sz="2000">
                <a:solidFill>
                  <a:prstClr val="black"/>
                </a:solidFill>
              </a:rPr>
              <a:t>&lt;&gt;();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>
                <a:solidFill>
                  <a:prstClr val="black"/>
                </a:solidFill>
              </a:rPr>
              <a:t>Desde Java 8 pueden incluir métodos implementados si son </a:t>
            </a:r>
            <a:r>
              <a:rPr lang="es-ES" sz="2000" b="1" err="1">
                <a:solidFill>
                  <a:prstClr val="black"/>
                </a:solidFill>
              </a:rPr>
              <a:t>static</a:t>
            </a:r>
            <a:r>
              <a:rPr lang="es-ES" sz="2000">
                <a:solidFill>
                  <a:prstClr val="black"/>
                </a:solidFill>
              </a:rPr>
              <a:t> o </a:t>
            </a:r>
            <a:r>
              <a:rPr lang="es-ES" sz="2000" b="1">
                <a:solidFill>
                  <a:prstClr val="black"/>
                </a:solidFill>
              </a:rPr>
              <a:t>default</a:t>
            </a:r>
            <a:r>
              <a:rPr lang="es-ES" sz="2000">
                <a:solidFill>
                  <a:prstClr val="black"/>
                </a:solidFill>
              </a:rPr>
              <a:t>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>
              <a:solidFill>
                <a:prstClr val="black"/>
              </a:solidFill>
            </a:endParaRP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>
                <a:solidFill>
                  <a:prstClr val="black"/>
                </a:solidFill>
              </a:rPr>
              <a:t>	</a:t>
            </a:r>
            <a:endParaRPr lang="es-ES" sz="1400">
              <a:solidFill>
                <a:prstClr val="black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A9374A-442C-4A20-8B86-3D173874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645024"/>
            <a:ext cx="684416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681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Métodos de búsqueda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193767"/>
            <a:ext cx="8352928" cy="55726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b="1"/>
              <a:t>Métodos de búsqueda. </a:t>
            </a:r>
            <a:r>
              <a:rPr lang="es-ES"/>
              <a:t>Son operaciones terminales sobre un Stream. Nos permiten identificar si hay elementos que cumplen la condición y obtener (si el Stream resultante contiene elementos) algunos en particular.</a:t>
            </a:r>
            <a:endParaRPr lang="es-ES">
              <a:cs typeface="Calibri"/>
            </a:endParaRP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b="1" err="1"/>
              <a:t>allMatch</a:t>
            </a:r>
            <a:r>
              <a:rPr lang="es-ES"/>
              <a:t>(</a:t>
            </a:r>
            <a:r>
              <a:rPr lang="es-ES" err="1"/>
              <a:t>Predicate</a:t>
            </a:r>
            <a:r>
              <a:rPr lang="es-ES"/>
              <a:t>) verifica si todos los elementos de un </a:t>
            </a:r>
            <a:r>
              <a:rPr lang="es-ES" err="1"/>
              <a:t>stream</a:t>
            </a:r>
            <a:r>
              <a:rPr lang="es-ES"/>
              <a:t> satisfacen un predicado. </a:t>
            </a:r>
            <a:endParaRPr lang="es-ES">
              <a:cs typeface="Calibri"/>
            </a:endParaRP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b="1" err="1"/>
              <a:t>anyMatch</a:t>
            </a:r>
            <a:r>
              <a:rPr lang="es-ES"/>
              <a:t>(</a:t>
            </a:r>
            <a:r>
              <a:rPr lang="es-ES" err="1"/>
              <a:t>Predicate</a:t>
            </a:r>
            <a:r>
              <a:rPr lang="es-ES"/>
              <a:t>) verifica si algún elemento de un </a:t>
            </a:r>
            <a:r>
              <a:rPr lang="es-ES" err="1"/>
              <a:t>stream</a:t>
            </a:r>
            <a:r>
              <a:rPr lang="es-ES"/>
              <a:t> satisface un predicado. </a:t>
            </a:r>
            <a:endParaRPr lang="es-ES">
              <a:cs typeface="Calibri"/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b="1" err="1"/>
              <a:t>noneMatch</a:t>
            </a:r>
            <a:r>
              <a:rPr lang="es-ES"/>
              <a:t>(</a:t>
            </a:r>
            <a:r>
              <a:rPr lang="es-ES" err="1"/>
              <a:t>Predicate</a:t>
            </a:r>
            <a:r>
              <a:rPr lang="es-ES"/>
              <a:t>) opuesto de </a:t>
            </a:r>
            <a:r>
              <a:rPr lang="es-ES" err="1"/>
              <a:t>allMatch</a:t>
            </a:r>
            <a:r>
              <a:rPr lang="es-ES"/>
              <a:t>(…)</a:t>
            </a:r>
            <a:endParaRPr lang="es-ES">
              <a:cs typeface="Calibri"/>
            </a:endParaRP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b="1" err="1"/>
              <a:t>findAny</a:t>
            </a:r>
            <a:r>
              <a:rPr lang="es-ES"/>
              <a:t>() devuelve en un </a:t>
            </a:r>
            <a:r>
              <a:rPr lang="es-ES" err="1"/>
              <a:t>Optional</a:t>
            </a:r>
            <a:r>
              <a:rPr lang="es-ES"/>
              <a:t> un elemento (cualquiera) del </a:t>
            </a:r>
            <a:r>
              <a:rPr lang="es-ES" err="1"/>
              <a:t>stream</a:t>
            </a:r>
            <a:r>
              <a:rPr lang="es-ES"/>
              <a:t>. Recomendado en </a:t>
            </a:r>
            <a:r>
              <a:rPr lang="es-ES" err="1"/>
              <a:t>streams</a:t>
            </a:r>
            <a:r>
              <a:rPr lang="es-ES"/>
              <a:t> paralelos. Delante debe haber un </a:t>
            </a:r>
            <a:r>
              <a:rPr lang="es-ES" b="1" err="1"/>
              <a:t>filter</a:t>
            </a:r>
            <a:r>
              <a:rPr lang="es-ES"/>
              <a:t>.</a:t>
            </a:r>
            <a:endParaRPr lang="es-ES">
              <a:cs typeface="Calibri"/>
            </a:endParaRP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b="1" err="1"/>
              <a:t>findFirst</a:t>
            </a:r>
            <a:r>
              <a:rPr lang="es-ES"/>
              <a:t>() devuelve en un </a:t>
            </a:r>
            <a:r>
              <a:rPr lang="es-ES" err="1"/>
              <a:t>Optional</a:t>
            </a:r>
            <a:r>
              <a:rPr lang="es-ES"/>
              <a:t> el primer elemento del </a:t>
            </a:r>
            <a:r>
              <a:rPr lang="es-ES" err="1"/>
              <a:t>stream</a:t>
            </a:r>
            <a:r>
              <a:rPr lang="es-ES"/>
              <a:t>. NO RECOMENDADO en </a:t>
            </a:r>
            <a:r>
              <a:rPr lang="es-ES" err="1"/>
              <a:t>streams</a:t>
            </a:r>
            <a:r>
              <a:rPr lang="es-ES"/>
              <a:t> paralelos. </a:t>
            </a:r>
            <a:r>
              <a:rPr lang="es-ES">
                <a:ea typeface="+mn-lt"/>
                <a:cs typeface="+mn-lt"/>
              </a:rPr>
              <a:t>Delante debe haber un </a:t>
            </a:r>
            <a:r>
              <a:rPr lang="es-ES" b="1" err="1">
                <a:ea typeface="+mn-lt"/>
                <a:cs typeface="+mn-lt"/>
              </a:rPr>
              <a:t>filter</a:t>
            </a:r>
            <a:r>
              <a:rPr lang="es-ES">
                <a:ea typeface="+mn-lt"/>
                <a:cs typeface="+mn-lt"/>
              </a:rPr>
              <a:t>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b="1" err="1"/>
              <a:t>ifPresent</a:t>
            </a:r>
            <a:r>
              <a:rPr lang="es-ES" u="sng"/>
              <a:t>()</a:t>
            </a:r>
            <a:r>
              <a:rPr lang="es-ES"/>
              <a:t> ejecuta una acción sobre los </a:t>
            </a:r>
            <a:r>
              <a:rPr lang="es-ES" err="1"/>
              <a:t>elem</a:t>
            </a:r>
            <a:r>
              <a:rPr lang="es-ES"/>
              <a:t>. que cumplen la búsqueda.</a:t>
            </a:r>
          </a:p>
          <a:p>
            <a:pPr marL="342900" indent="-342900" algn="just">
              <a:lnSpc>
                <a:spcPct val="113999"/>
              </a:lnSpc>
              <a:spcBef>
                <a:spcPts val="600"/>
              </a:spcBef>
              <a:spcAft>
                <a:spcPts val="600"/>
              </a:spcAft>
              <a:buClr>
                <a:srgbClr val="E46C0A"/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err="1">
                <a:cs typeface="Calibri"/>
              </a:rPr>
              <a:t>Optional</a:t>
            </a:r>
            <a:r>
              <a:rPr lang="es-ES">
                <a:cs typeface="Calibri"/>
              </a:rPr>
              <a:t>&lt;&gt;: métodos -&gt; .</a:t>
            </a:r>
            <a:r>
              <a:rPr lang="es-ES" err="1">
                <a:cs typeface="Calibri"/>
              </a:rPr>
              <a:t>get</a:t>
            </a:r>
            <a:r>
              <a:rPr lang="es-ES">
                <a:cs typeface="Calibri"/>
              </a:rPr>
              <a:t>(), .</a:t>
            </a:r>
            <a:r>
              <a:rPr lang="es-ES" err="1">
                <a:cs typeface="Calibri"/>
              </a:rPr>
              <a:t>orElse</a:t>
            </a:r>
            <a:r>
              <a:rPr lang="es-ES">
                <a:cs typeface="Calibri"/>
              </a:rPr>
              <a:t>("Hola"), .</a:t>
            </a:r>
            <a:r>
              <a:rPr lang="es-ES" err="1">
                <a:cs typeface="Calibri"/>
              </a:rPr>
              <a:t>ifPresent</a:t>
            </a:r>
            <a:r>
              <a:rPr lang="es-ES">
                <a:cs typeface="Calibri"/>
              </a:rPr>
              <a:t>(</a:t>
            </a:r>
            <a:r>
              <a:rPr lang="es-ES" err="1">
                <a:cs typeface="Calibri"/>
              </a:rPr>
              <a:t>Consumer</a:t>
            </a:r>
            <a:r>
              <a:rPr lang="es-ES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573246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Métodos de búsqueda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18E454A-A2AA-475E-8220-5F549E00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1"/>
            <a:ext cx="8938929" cy="49685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A7944C4-3693-435D-A70C-ACC3F756FAD8}"/>
              </a:ext>
            </a:extLst>
          </p:cNvPr>
          <p:cNvSpPr txBox="1"/>
          <p:nvPr/>
        </p:nvSpPr>
        <p:spPr>
          <a:xfrm>
            <a:off x="7884368" y="61653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259757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Métodos de resumen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193767"/>
            <a:ext cx="8352928" cy="39995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Métodos de resumen. </a:t>
            </a:r>
            <a:r>
              <a:rPr lang="es-ES" sz="2000"/>
              <a:t>Son operaciones terminales sobre un Stream para contar resultados, quedarnos con el mínimo, … 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count</a:t>
            </a:r>
            <a:r>
              <a:rPr lang="es-ES" sz="2000"/>
              <a:t>():</a:t>
            </a:r>
            <a:r>
              <a:rPr lang="es-ES" sz="2000" b="1" err="1"/>
              <a:t>long</a:t>
            </a:r>
            <a:r>
              <a:rPr lang="es-ES" sz="2000"/>
              <a:t> devuelve el número de elementos del Stream.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/>
              <a:t>min</a:t>
            </a:r>
            <a:r>
              <a:rPr lang="es-ES" sz="2000"/>
              <a:t>(</a:t>
            </a:r>
            <a:r>
              <a:rPr lang="es-ES" sz="2000" err="1"/>
              <a:t>Comparator</a:t>
            </a:r>
            <a:r>
              <a:rPr lang="es-ES" sz="2000"/>
              <a:t>&lt;T&gt;):</a:t>
            </a:r>
            <a:r>
              <a:rPr lang="es-ES" sz="2000" err="1"/>
              <a:t>Optional</a:t>
            </a:r>
            <a:r>
              <a:rPr lang="es-ES" sz="2000"/>
              <a:t>&lt;T&gt; devuelve el mínimo de un Stream basándose en el comparador que recibe como parámetro.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max</a:t>
            </a:r>
            <a:r>
              <a:rPr lang="es-ES" sz="2000"/>
              <a:t>(</a:t>
            </a:r>
            <a:r>
              <a:rPr lang="es-ES" sz="2000" err="1"/>
              <a:t>Comparator</a:t>
            </a:r>
            <a:r>
              <a:rPr lang="es-ES" sz="2000"/>
              <a:t>&lt;T&gt;):</a:t>
            </a:r>
            <a:r>
              <a:rPr lang="es-ES" sz="2000" err="1"/>
              <a:t>Optional</a:t>
            </a:r>
            <a:r>
              <a:rPr lang="es-ES" sz="2000"/>
              <a:t>&lt;T&gt; devuelve el máximo de un Stream basándose en el comparador que recibe como parámetro.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s-ES" sz="2000"/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9152595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Métodos de resumen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98617813-E33F-466A-8327-7A81F3AB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50" y="1004548"/>
            <a:ext cx="8581538" cy="53138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C87E7C-A55E-43A2-8536-F125587DC170}"/>
              </a:ext>
            </a:extLst>
          </p:cNvPr>
          <p:cNvSpPr txBox="1"/>
          <p:nvPr/>
        </p:nvSpPr>
        <p:spPr>
          <a:xfrm>
            <a:off x="7740352" y="6237312"/>
            <a:ext cx="102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00903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Métodos de ordenación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193767"/>
            <a:ext cx="8352928" cy="2134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Métodos de ordenación. </a:t>
            </a:r>
            <a:r>
              <a:rPr lang="es-ES" sz="2000"/>
              <a:t>Son operaciones intermedias que nos ofrecen un Stream con los elementos ordenados (de alguna manera):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sorted</a:t>
            </a:r>
            <a:r>
              <a:rPr lang="es-ES" sz="2000" b="1"/>
              <a:t>()  </a:t>
            </a:r>
            <a:r>
              <a:rPr lang="es-ES" sz="2000"/>
              <a:t>el Stream se ordena según el orden natural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sorted</a:t>
            </a:r>
            <a:r>
              <a:rPr lang="es-ES" sz="2000" b="1"/>
              <a:t>(</a:t>
            </a:r>
            <a:r>
              <a:rPr lang="es-ES" sz="2000" b="1" err="1"/>
              <a:t>Comparator</a:t>
            </a:r>
            <a:r>
              <a:rPr lang="es-ES" sz="2000" b="1"/>
              <a:t>&lt;T&gt;)  </a:t>
            </a:r>
            <a:r>
              <a:rPr lang="es-ES" sz="2000"/>
              <a:t>el Stream se ordena según el orden indicado por la instancia de </a:t>
            </a:r>
            <a:r>
              <a:rPr lang="es-ES" sz="2000" err="1"/>
              <a:t>Comparator</a:t>
            </a:r>
            <a:r>
              <a:rPr lang="es-ES" sz="200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3DA4AE-C505-403B-9B91-F839883F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63622"/>
            <a:ext cx="8687512" cy="30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494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Métodos de reducción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193767"/>
            <a:ext cx="8352928" cy="283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Métodos de reducción. </a:t>
            </a:r>
            <a:r>
              <a:rPr lang="es-ES" sz="2000"/>
              <a:t>Son operaciones terminales sobre un Stream para reducir un Stream a un solo valor mediante un operador: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/>
              <a:t>reduce(</a:t>
            </a:r>
            <a:r>
              <a:rPr lang="es-ES" sz="2000" b="1" err="1"/>
              <a:t>BinaryOperator</a:t>
            </a:r>
            <a:r>
              <a:rPr lang="es-ES" sz="2000" b="1"/>
              <a:t>&lt;T&gt;):</a:t>
            </a:r>
            <a:r>
              <a:rPr lang="es-ES" sz="2000" b="1" err="1"/>
              <a:t>Optional</a:t>
            </a:r>
            <a:r>
              <a:rPr lang="es-ES" sz="2000" b="1"/>
              <a:t>&lt;T&gt;  </a:t>
            </a:r>
            <a:r>
              <a:rPr lang="es-ES" sz="2000"/>
              <a:t>realiza la reducción del Stream usando una función asociativa. Devuelve un </a:t>
            </a:r>
            <a:r>
              <a:rPr lang="es-ES" sz="2000" err="1"/>
              <a:t>Optional</a:t>
            </a:r>
            <a:r>
              <a:rPr lang="es-ES" sz="2000"/>
              <a:t> (si está o no presente, si se ha podido o no hacer la reducción).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/>
              <a:t>reduce(T, </a:t>
            </a:r>
            <a:r>
              <a:rPr lang="es-ES" sz="2000" b="1" err="1"/>
              <a:t>BinaryOperator</a:t>
            </a:r>
            <a:r>
              <a:rPr lang="es-ES" sz="2000" b="1"/>
              <a:t>&lt;T&gt;):T   </a:t>
            </a:r>
            <a:r>
              <a:rPr lang="es-ES" sz="2000"/>
              <a:t>realiza la reducción usando un valor inicial y una función asociativa. Se devuelve un valor como resultado.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A0F510-842E-4494-BECC-B714641A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01943"/>
            <a:ext cx="8872709" cy="26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41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Métodos de iteración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193767"/>
            <a:ext cx="8352928" cy="17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Métodos de iteración. </a:t>
            </a:r>
            <a:r>
              <a:rPr lang="es-ES" sz="2000"/>
              <a:t>Son operaciones terminales sobre un Stream para consumir los elementos del Stream.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foreach</a:t>
            </a:r>
            <a:r>
              <a:rPr lang="es-ES" sz="2000" b="1"/>
              <a:t>. </a:t>
            </a:r>
            <a:r>
              <a:rPr lang="es-ES" sz="2000"/>
              <a:t>Realiza una operación para los elementos del Stream.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foreachOrdered</a:t>
            </a:r>
            <a:r>
              <a:rPr lang="es-ES" sz="2000"/>
              <a:t>. </a:t>
            </a:r>
            <a:r>
              <a:rPr lang="es-ES" sz="2000" err="1"/>
              <a:t>Idem</a:t>
            </a:r>
            <a:r>
              <a:rPr lang="es-ES" sz="2000"/>
              <a:t> pero además ordena los elementos.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18CAB9-45F2-4461-AA57-64C5192C2502}"/>
              </a:ext>
            </a:extLst>
          </p:cNvPr>
          <p:cNvSpPr txBox="1"/>
          <p:nvPr/>
        </p:nvSpPr>
        <p:spPr>
          <a:xfrm>
            <a:off x="251520" y="3114834"/>
            <a:ext cx="8640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Stream&lt;</a:t>
            </a:r>
            <a:r>
              <a:rPr lang="es-ES" err="1"/>
              <a:t>Integer</a:t>
            </a:r>
            <a:r>
              <a:rPr lang="es-ES"/>
              <a:t>&gt; </a:t>
            </a:r>
            <a:r>
              <a:rPr lang="es-ES" err="1"/>
              <a:t>numeros</a:t>
            </a:r>
            <a:r>
              <a:rPr lang="es-ES"/>
              <a:t> = </a:t>
            </a:r>
            <a:r>
              <a:rPr lang="es-ES" err="1"/>
              <a:t>Stream.of</a:t>
            </a:r>
            <a:r>
              <a:rPr lang="es-ES"/>
              <a:t>(1, 2, 3, 5, 7, 18, 9, 2, 27, 7, 4);</a:t>
            </a:r>
          </a:p>
          <a:p>
            <a:r>
              <a:rPr lang="es-ES" err="1"/>
              <a:t>numeros.filter</a:t>
            </a:r>
            <a:r>
              <a:rPr lang="es-ES"/>
              <a:t>((x) -&gt; x % 2 == 1)</a:t>
            </a:r>
          </a:p>
          <a:p>
            <a:r>
              <a:rPr lang="es-ES"/>
              <a:t>       	  .</a:t>
            </a:r>
            <a:r>
              <a:rPr lang="es-ES" err="1"/>
              <a:t>sorted</a:t>
            </a:r>
            <a:r>
              <a:rPr lang="es-ES"/>
              <a:t>(</a:t>
            </a:r>
            <a:r>
              <a:rPr lang="es-ES" err="1"/>
              <a:t>Collections.reverseOrder</a:t>
            </a:r>
            <a:r>
              <a:rPr lang="es-ES"/>
              <a:t>())</a:t>
            </a:r>
          </a:p>
          <a:p>
            <a:r>
              <a:rPr lang="es-ES"/>
              <a:t>     	  .</a:t>
            </a:r>
            <a:r>
              <a:rPr lang="es-ES" err="1"/>
              <a:t>distinct</a:t>
            </a:r>
            <a:r>
              <a:rPr lang="es-ES"/>
              <a:t>()</a:t>
            </a:r>
          </a:p>
          <a:p>
            <a:r>
              <a:rPr lang="es-ES"/>
              <a:t>	  .</a:t>
            </a:r>
            <a:r>
              <a:rPr lang="es-ES" err="1"/>
              <a:t>limit</a:t>
            </a:r>
            <a:r>
              <a:rPr lang="es-ES"/>
              <a:t>(3)</a:t>
            </a:r>
          </a:p>
          <a:p>
            <a:r>
              <a:rPr lang="es-ES"/>
              <a:t>      	  .</a:t>
            </a:r>
            <a:r>
              <a:rPr lang="es-ES" b="1" err="1"/>
              <a:t>forEach</a:t>
            </a:r>
            <a:r>
              <a:rPr lang="es-ES"/>
              <a:t>(</a:t>
            </a:r>
            <a:r>
              <a:rPr lang="es-ES" sz="1800" err="1"/>
              <a:t>System.out</a:t>
            </a:r>
            <a:r>
              <a:rPr lang="es-ES" sz="1800"/>
              <a:t>::</a:t>
            </a:r>
            <a:r>
              <a:rPr lang="es-ES" sz="1800" err="1"/>
              <a:t>println</a:t>
            </a:r>
            <a:r>
              <a:rPr lang="es-ES"/>
              <a:t>);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85043A-5347-47D1-95D2-0B29F900F2C5}"/>
              </a:ext>
            </a:extLst>
          </p:cNvPr>
          <p:cNvSpPr txBox="1"/>
          <p:nvPr/>
        </p:nvSpPr>
        <p:spPr>
          <a:xfrm>
            <a:off x="251520" y="5217755"/>
            <a:ext cx="8640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err="1"/>
              <a:t>List</a:t>
            </a:r>
            <a:r>
              <a:rPr lang="es-ES"/>
              <a:t>&lt;</a:t>
            </a:r>
            <a:r>
              <a:rPr lang="es-ES" err="1"/>
              <a:t>Integer</a:t>
            </a:r>
            <a:r>
              <a:rPr lang="es-ES"/>
              <a:t>&gt; lista = </a:t>
            </a:r>
            <a:r>
              <a:rPr lang="es-ES" err="1"/>
              <a:t>Arrays.asList</a:t>
            </a:r>
            <a:r>
              <a:rPr lang="es-ES"/>
              <a:t>(10, 19, 20, 1, 2); </a:t>
            </a:r>
          </a:p>
          <a:p>
            <a:endParaRPr lang="es-ES"/>
          </a:p>
          <a:p>
            <a:r>
              <a:rPr lang="es-ES"/>
              <a:t>//Los elementos de la lista deberían implementar el interfaz Comparable</a:t>
            </a:r>
          </a:p>
          <a:p>
            <a:r>
              <a:rPr lang="es-ES" err="1"/>
              <a:t>lista.stream</a:t>
            </a:r>
            <a:r>
              <a:rPr lang="es-ES"/>
              <a:t>().</a:t>
            </a:r>
            <a:r>
              <a:rPr lang="es-ES" b="1" err="1"/>
              <a:t>forEachOrdered</a:t>
            </a:r>
            <a:r>
              <a:rPr lang="es-ES"/>
              <a:t>(</a:t>
            </a:r>
            <a:r>
              <a:rPr lang="es-ES" err="1"/>
              <a:t>System.out</a:t>
            </a:r>
            <a:r>
              <a:rPr lang="es-ES"/>
              <a:t>::</a:t>
            </a:r>
            <a:r>
              <a:rPr lang="es-ES" err="1"/>
              <a:t>println</a:t>
            </a:r>
            <a:r>
              <a:rPr lang="es-ES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8316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 de filtrado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79160" y="1193767"/>
            <a:ext cx="8352928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Método </a:t>
            </a:r>
            <a:r>
              <a:rPr lang="es-ES" sz="2000" b="1" err="1"/>
              <a:t>filter</a:t>
            </a:r>
            <a:r>
              <a:rPr lang="es-ES" sz="2000" b="1"/>
              <a:t>. </a:t>
            </a:r>
            <a:r>
              <a:rPr lang="es-ES" sz="2000"/>
              <a:t>Operación intermedia (antes de una operación terminal) que nos permite filtrar y eliminar aquellos elementos del Stream que no cumplen la condición marcada por un determinado predicado.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La condición se indica como </a:t>
            </a:r>
            <a:r>
              <a:rPr lang="es-ES" sz="2000" b="1" i="1" err="1"/>
              <a:t>Predicate</a:t>
            </a:r>
            <a:r>
              <a:rPr lang="es-ES" sz="2000"/>
              <a:t>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Se combina mucho con </a:t>
            </a:r>
            <a:r>
              <a:rPr lang="es-ES" sz="2000" err="1"/>
              <a:t>findFirst</a:t>
            </a:r>
            <a:r>
              <a:rPr lang="es-ES" sz="2000"/>
              <a:t> y </a:t>
            </a:r>
            <a:r>
              <a:rPr lang="es-ES" sz="2000" err="1"/>
              <a:t>findAny</a:t>
            </a:r>
            <a:r>
              <a:rPr lang="es-ES" sz="2000"/>
              <a:t>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En general, se va a combinar con el resto de métodos intermedios y terminales.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80D406-C969-4DB9-811F-A1E9CBDE2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183816"/>
            <a:ext cx="8928992" cy="24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0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Método de filtrado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1CC97FEE-C3D0-4CA9-AE5C-06F64D14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0259"/>
            <a:ext cx="8718302" cy="56790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FF74CDD-D4F5-41DE-972E-CDFD8F14D976}"/>
              </a:ext>
            </a:extLst>
          </p:cNvPr>
          <p:cNvSpPr txBox="1"/>
          <p:nvPr/>
        </p:nvSpPr>
        <p:spPr>
          <a:xfrm>
            <a:off x="7740352" y="62373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740920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Otros métodos intermedios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80708" y="1196752"/>
            <a:ext cx="8352928" cy="228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/>
              <a:t>Limit</a:t>
            </a:r>
            <a:r>
              <a:rPr lang="es-ES" sz="2000" b="1"/>
              <a:t>. </a:t>
            </a:r>
            <a:r>
              <a:rPr lang="es-ES" sz="2000"/>
              <a:t>Obtiene los n primeros elementos del Stream, incluyendo las operaciones de filtro y ordenación.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/>
              <a:t>Skip</a:t>
            </a:r>
            <a:r>
              <a:rPr lang="es-ES" sz="2000"/>
              <a:t>. Salta los n primeros valores.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/>
              <a:t>Distinct</a:t>
            </a:r>
            <a:r>
              <a:rPr lang="es-ES" sz="2000"/>
              <a:t>. Elimina valores repetidos.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65D4CB-8169-41F0-BA0E-F15C896A999E}"/>
              </a:ext>
            </a:extLst>
          </p:cNvPr>
          <p:cNvSpPr txBox="1"/>
          <p:nvPr/>
        </p:nvSpPr>
        <p:spPr>
          <a:xfrm>
            <a:off x="683568" y="3394735"/>
            <a:ext cx="68259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List&lt;</a:t>
            </a:r>
            <a:r>
              <a:rPr lang="en-US" sz="2000" err="1"/>
              <a:t>Producto</a:t>
            </a:r>
            <a:r>
              <a:rPr lang="en-US" sz="2000"/>
              <a:t>&gt; </a:t>
            </a:r>
            <a:r>
              <a:rPr lang="en-US" sz="2000" err="1"/>
              <a:t>seleccion</a:t>
            </a:r>
            <a:endParaRPr lang="en-US" sz="2000"/>
          </a:p>
          <a:p>
            <a:r>
              <a:rPr lang="en-US" sz="2000"/>
              <a:t>        = </a:t>
            </a:r>
            <a:r>
              <a:rPr lang="en-US" sz="2000" err="1"/>
              <a:t>productos.stream</a:t>
            </a:r>
            <a:r>
              <a:rPr lang="en-US" sz="2000"/>
              <a:t>()</a:t>
            </a:r>
          </a:p>
          <a:p>
            <a:r>
              <a:rPr lang="en-US" sz="2000"/>
              <a:t>                .filter(</a:t>
            </a:r>
            <a:r>
              <a:rPr lang="en-US" sz="2000" err="1"/>
              <a:t>producto</a:t>
            </a:r>
            <a:r>
              <a:rPr lang="en-US" sz="2000"/>
              <a:t> -&gt; </a:t>
            </a:r>
            <a:r>
              <a:rPr lang="en-US" sz="2000" err="1"/>
              <a:t>producto.getImporte</a:t>
            </a:r>
            <a:r>
              <a:rPr lang="en-US" sz="2000"/>
              <a:t>() &gt; 100)</a:t>
            </a:r>
          </a:p>
          <a:p>
            <a:r>
              <a:rPr lang="en-US" sz="2000"/>
              <a:t>                .sorted(comparing(</a:t>
            </a:r>
            <a:r>
              <a:rPr lang="en-US" sz="2000" err="1"/>
              <a:t>Producto</a:t>
            </a:r>
            <a:r>
              <a:rPr lang="en-US" sz="2000"/>
              <a:t>::</a:t>
            </a:r>
            <a:r>
              <a:rPr lang="en-US" sz="2000" err="1"/>
              <a:t>getNombre</a:t>
            </a:r>
            <a:r>
              <a:rPr lang="en-US" sz="2000"/>
              <a:t>)</a:t>
            </a:r>
          </a:p>
          <a:p>
            <a:r>
              <a:rPr lang="en-US" sz="2000"/>
              <a:t>                .</a:t>
            </a:r>
            <a:r>
              <a:rPr lang="en-US" sz="2000" b="1"/>
              <a:t>skip</a:t>
            </a:r>
            <a:r>
              <a:rPr lang="en-US" sz="2000"/>
              <a:t>(2)</a:t>
            </a:r>
          </a:p>
          <a:p>
            <a:r>
              <a:rPr lang="en-US" sz="2000"/>
              <a:t>                .</a:t>
            </a:r>
            <a:r>
              <a:rPr lang="en-US" sz="2000" b="1"/>
              <a:t>limit</a:t>
            </a:r>
            <a:r>
              <a:rPr lang="en-US" sz="2000"/>
              <a:t>(5)</a:t>
            </a:r>
          </a:p>
          <a:p>
            <a:r>
              <a:rPr lang="en-US" sz="2000"/>
              <a:t>                .</a:t>
            </a:r>
            <a:r>
              <a:rPr lang="en-US" sz="2000" b="1"/>
              <a:t>distinct</a:t>
            </a:r>
            <a:r>
              <a:rPr lang="en-US" sz="2000"/>
              <a:t>()</a:t>
            </a:r>
          </a:p>
          <a:p>
            <a:r>
              <a:rPr lang="en-US" sz="2000"/>
              <a:t>                .collect(</a:t>
            </a:r>
            <a:r>
              <a:rPr lang="en-US" sz="2000" err="1"/>
              <a:t>toList</a:t>
            </a:r>
            <a:r>
              <a:rPr lang="en-US" sz="2000"/>
              <a:t>());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523959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53599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Interfaz funcional: </a:t>
            </a:r>
            <a:r>
              <a:rPr lang="es-ES" sz="2000"/>
              <a:t>interfaz que sólo tiene un método abstracto.</a:t>
            </a:r>
            <a:endParaRPr lang="es-ES" sz="2000">
              <a:cs typeface="Calibri"/>
            </a:endParaRP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Puede tener uno o varios métodos estáticos y por defecto.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Puede tener varios métodos abstractos siempre que todos </a:t>
            </a:r>
            <a:r>
              <a:rPr lang="es-ES" sz="2000" b="1" i="1"/>
              <a:t>menos uno sobrescriban</a:t>
            </a:r>
            <a:r>
              <a:rPr lang="es-ES" sz="2000" b="1"/>
              <a:t> un método público de la clase Object.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Normalmente se implementan con una clase anónima.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Muchos de los interfaces conocidos son funcionales.</a:t>
            </a:r>
            <a:endParaRPr lang="es-ES" sz="2000">
              <a:cs typeface="Calibri"/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>
                <a:solidFill>
                  <a:prstClr val="black"/>
                </a:solidFill>
              </a:rPr>
              <a:t>Java SE 8 también incorpora la anotación </a:t>
            </a:r>
            <a:r>
              <a:rPr lang="es-ES" sz="2000" b="1">
                <a:solidFill>
                  <a:prstClr val="black"/>
                </a:solidFill>
              </a:rPr>
              <a:t>@FunctionalInterface </a:t>
            </a:r>
            <a:r>
              <a:rPr lang="es-ES" sz="2000">
                <a:solidFill>
                  <a:prstClr val="black"/>
                </a:solidFill>
              </a:rPr>
              <a:t>que comprueba en tiempo de compilación si se cumplen con las condiciones anteriores</a:t>
            </a:r>
            <a:endParaRPr lang="es-ES" sz="2000">
              <a:cs typeface="Calibri"/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Muy relacionados con las expresiones Lambda.</a:t>
            </a:r>
            <a:endParaRPr lang="es-ES" sz="2000">
              <a:cs typeface="Calibri"/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De alguna forma, allí donde se espera una instancia de una clase que implemente una interfaz funcional, podremos usar una expresión lambda.</a:t>
            </a:r>
            <a:endParaRPr lang="es-E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611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Operación de transformación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80708" y="1196752"/>
            <a:ext cx="8352928" cy="329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/>
              <a:t>Map</a:t>
            </a:r>
            <a:r>
              <a:rPr lang="es-ES" sz="2000" b="1"/>
              <a:t>. </a:t>
            </a:r>
            <a:r>
              <a:rPr lang="es-ES" sz="2000"/>
              <a:t>Una de las operaciones intermedias más usadas.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Permite aplicar una transformación a una serie de objetos.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Recibe como argumento un </a:t>
            </a:r>
            <a:r>
              <a:rPr lang="es-ES" sz="2000" err="1"/>
              <a:t>Function</a:t>
            </a:r>
            <a:r>
              <a:rPr lang="es-ES" sz="2000"/>
              <a:t>&lt;T,R&gt; para realizar la transformación.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Se invoca sobre un Stream&lt;T&gt;, y retorna un Stream&lt;R&gt;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Se pueden realizar transformaciones sucesivas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err="1"/>
              <a:t>flatMap</a:t>
            </a:r>
            <a:r>
              <a:rPr lang="es-ES" sz="2000"/>
              <a:t> nos permite unificar Streams individuales en uno solo.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3C817C-19FE-485B-BACE-B3E5991E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25144"/>
            <a:ext cx="6439799" cy="16861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9AC2CA-DD28-4D57-B91B-70B5214E3059}"/>
              </a:ext>
            </a:extLst>
          </p:cNvPr>
          <p:cNvSpPr txBox="1"/>
          <p:nvPr/>
        </p:nvSpPr>
        <p:spPr>
          <a:xfrm>
            <a:off x="7627423" y="6123272"/>
            <a:ext cx="12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599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Operación de recolección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80708" y="1196752"/>
            <a:ext cx="8352928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/>
              <a:t>Collect</a:t>
            </a:r>
            <a:r>
              <a:rPr lang="es-ES" sz="2000" b="1"/>
              <a:t>. </a:t>
            </a:r>
            <a:r>
              <a:rPr lang="es-ES" sz="2000"/>
              <a:t>Es una categoría de operaciones terminales que nos permite recolectar los elementos de un Stream en estructuras mutables como por ejemplo listas o </a:t>
            </a:r>
            <a:r>
              <a:rPr lang="es-ES" sz="2000" err="1"/>
              <a:t>maps</a:t>
            </a:r>
            <a:r>
              <a:rPr lang="es-ES" sz="2000"/>
              <a:t>. Permite aplicar una transformación a una serie de objetos.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Hasta ahora, las operaciones realizadas con streams han acabado con una salida por consola. ¿Y si queremos transformar un Stream (inmutable) y guardar su resultado en una colección (mutable)? Operación </a:t>
            </a:r>
            <a:r>
              <a:rPr lang="es-ES" sz="2000" b="1" err="1"/>
              <a:t>collect</a:t>
            </a:r>
            <a:r>
              <a:rPr lang="es-ES" sz="2000"/>
              <a:t>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Java SE 8 introduce </a:t>
            </a:r>
            <a:r>
              <a:rPr lang="es-ES" sz="2000" err="1"/>
              <a:t>Collectors</a:t>
            </a:r>
            <a:r>
              <a:rPr lang="es-ES" sz="2000"/>
              <a:t>, con métodos estáticos muy usuales (y prácticos).     </a:t>
            </a:r>
            <a:r>
              <a:rPr lang="es-ES" sz="2000" i="1" err="1"/>
              <a:t>import</a:t>
            </a:r>
            <a:r>
              <a:rPr lang="es-ES" sz="2000" i="1"/>
              <a:t> </a:t>
            </a:r>
            <a:r>
              <a:rPr lang="es-ES" sz="2000" i="1" err="1"/>
              <a:t>static</a:t>
            </a:r>
            <a:r>
              <a:rPr lang="es-ES" sz="2000" i="1"/>
              <a:t> </a:t>
            </a:r>
            <a:r>
              <a:rPr lang="es-ES" sz="2000" i="1" err="1"/>
              <a:t>java.util.stream.Collectors</a:t>
            </a:r>
            <a:r>
              <a:rPr lang="es-ES" sz="2000" i="1"/>
              <a:t>.*; 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Vamos a distinguir entre colectores básicos, colectores </a:t>
            </a:r>
            <a:r>
              <a:rPr lang="es-ES" sz="2000" err="1"/>
              <a:t>grouping</a:t>
            </a:r>
            <a:r>
              <a:rPr lang="es-ES" sz="2000"/>
              <a:t> </a:t>
            </a:r>
            <a:r>
              <a:rPr lang="es-ES" sz="2000" err="1"/>
              <a:t>by</a:t>
            </a:r>
            <a:r>
              <a:rPr lang="es-ES" sz="2000"/>
              <a:t>, y colectores </a:t>
            </a:r>
            <a:r>
              <a:rPr lang="es-ES" sz="2000" err="1"/>
              <a:t>Collection</a:t>
            </a:r>
            <a:r>
              <a:rPr lang="es-ES" sz="20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33544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Operación de recolección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80708" y="1196752"/>
            <a:ext cx="8352928" cy="55569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dirty="0"/>
              <a:t>Colectores básicos. </a:t>
            </a:r>
            <a:r>
              <a:rPr lang="es-ES" sz="2000" dirty="0" err="1"/>
              <a:t>Collectors.counting</a:t>
            </a:r>
            <a:r>
              <a:rPr lang="es-ES" sz="2000" dirty="0"/>
              <a:t>(), </a:t>
            </a:r>
            <a:r>
              <a:rPr lang="es-ES" sz="2000" b="1" dirty="0" err="1"/>
              <a:t>Collectors</a:t>
            </a:r>
            <a:r>
              <a:rPr lang="es-ES" sz="2000" dirty="0" err="1"/>
              <a:t>.summingInt</a:t>
            </a:r>
            <a:r>
              <a:rPr lang="es-ES" sz="2000" dirty="0"/>
              <a:t>(), ...</a:t>
            </a:r>
            <a:endParaRPr lang="es-ES" sz="2000" b="1" dirty="0"/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dirty="0" err="1"/>
              <a:t>counting</a:t>
            </a:r>
            <a:r>
              <a:rPr lang="es-ES" sz="2000" dirty="0"/>
              <a:t>: cuenta el número de elementos.</a:t>
            </a:r>
            <a:endParaRPr lang="es-ES" sz="2000" dirty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dirty="0" err="1"/>
              <a:t>minBy</a:t>
            </a:r>
            <a:r>
              <a:rPr lang="es-ES" sz="2000" dirty="0"/>
              <a:t>(…), </a:t>
            </a:r>
            <a:r>
              <a:rPr lang="es-ES" sz="2000" b="1" dirty="0" err="1"/>
              <a:t>maxBy</a:t>
            </a:r>
            <a:r>
              <a:rPr lang="es-ES" sz="2000" dirty="0"/>
              <a:t>(…): obtiene el mínimo o máximo según un comparador.</a:t>
            </a:r>
            <a:endParaRPr lang="es-ES" sz="2000" dirty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dirty="0" err="1"/>
              <a:t>summingInt</a:t>
            </a:r>
            <a:r>
              <a:rPr lang="es-ES" sz="2000" dirty="0"/>
              <a:t>, </a:t>
            </a:r>
            <a:r>
              <a:rPr lang="es-ES" sz="2000" b="1" dirty="0" err="1"/>
              <a:t>summingLong</a:t>
            </a:r>
            <a:r>
              <a:rPr lang="es-ES" sz="2000" dirty="0"/>
              <a:t>, </a:t>
            </a:r>
            <a:r>
              <a:rPr lang="es-ES" sz="2000" b="1" dirty="0" err="1"/>
              <a:t>summingDouble</a:t>
            </a:r>
            <a:r>
              <a:rPr lang="es-ES" sz="2000" dirty="0"/>
              <a:t>: la suma de los elementos (según el tipo).</a:t>
            </a:r>
            <a:endParaRPr lang="es-ES" sz="2000" dirty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dirty="0" err="1"/>
              <a:t>averagingInt</a:t>
            </a:r>
            <a:r>
              <a:rPr lang="es-ES" sz="2000" dirty="0"/>
              <a:t>, </a:t>
            </a:r>
            <a:r>
              <a:rPr lang="es-ES" sz="2000" b="1" dirty="0" err="1"/>
              <a:t>averagingLong</a:t>
            </a:r>
            <a:r>
              <a:rPr lang="es-ES" sz="2000" dirty="0"/>
              <a:t>, </a:t>
            </a:r>
            <a:r>
              <a:rPr lang="es-ES" sz="2000" b="1" dirty="0" err="1"/>
              <a:t>averagingDouble</a:t>
            </a:r>
            <a:r>
              <a:rPr lang="es-ES" sz="2000" dirty="0"/>
              <a:t>: la media (según el tipo).</a:t>
            </a:r>
            <a:endParaRPr lang="es-ES" sz="2000" dirty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dirty="0" err="1"/>
              <a:t>summarizingInt</a:t>
            </a:r>
            <a:r>
              <a:rPr lang="es-ES" sz="2000" dirty="0"/>
              <a:t>, </a:t>
            </a:r>
            <a:r>
              <a:rPr lang="es-ES" sz="2000" b="1" dirty="0" err="1"/>
              <a:t>summarizingLong</a:t>
            </a:r>
            <a:r>
              <a:rPr lang="es-ES" sz="2000" dirty="0"/>
              <a:t>, </a:t>
            </a:r>
            <a:r>
              <a:rPr lang="es-ES" sz="2000" b="1" dirty="0" err="1"/>
              <a:t>summarizingDouble</a:t>
            </a:r>
            <a:r>
              <a:rPr lang="es-ES" sz="2000" dirty="0"/>
              <a:t>: los valores anteriores, agrupados en un objeto (según el tipo). </a:t>
            </a:r>
            <a:r>
              <a:rPr lang="es-ES" sz="2000" dirty="0" err="1"/>
              <a:t>IntSummaryStatistics</a:t>
            </a:r>
            <a:r>
              <a:rPr lang="es-ES" sz="2000" dirty="0"/>
              <a:t>, </a:t>
            </a:r>
            <a:r>
              <a:rPr lang="es-ES" sz="2000" dirty="0" err="1"/>
              <a:t>LongSummaryStatistics</a:t>
            </a:r>
            <a:r>
              <a:rPr lang="es-ES" sz="2000" dirty="0"/>
              <a:t>, </a:t>
            </a:r>
            <a:r>
              <a:rPr lang="es-ES" sz="2000" dirty="0" err="1"/>
              <a:t>DoubleSummaryStatistics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dirty="0" err="1"/>
              <a:t>joinning</a:t>
            </a:r>
            <a:r>
              <a:rPr lang="es-ES" sz="2000" dirty="0"/>
              <a:t>: unión de los elementos en una cadena. Como el reduce.</a:t>
            </a:r>
            <a:endParaRPr lang="es-E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307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Operación de recolección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E4BAD4B-2911-4F04-A886-7E629095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6" y="1083850"/>
            <a:ext cx="8287907" cy="565751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CD2453-5D05-4B36-A4C6-08E4F9F31C16}"/>
              </a:ext>
            </a:extLst>
          </p:cNvPr>
          <p:cNvSpPr txBox="1"/>
          <p:nvPr/>
        </p:nvSpPr>
        <p:spPr>
          <a:xfrm>
            <a:off x="7668344" y="6300028"/>
            <a:ext cx="12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807259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Operación de recolección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80708" y="1196752"/>
            <a:ext cx="8352928" cy="29900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Colectores </a:t>
            </a:r>
            <a:r>
              <a:rPr lang="es-ES" sz="2000" b="1" err="1"/>
              <a:t>grouping</a:t>
            </a:r>
            <a:r>
              <a:rPr lang="es-ES" sz="2000" b="1"/>
              <a:t> </a:t>
            </a:r>
            <a:r>
              <a:rPr lang="es-ES" sz="2000" b="1" err="1"/>
              <a:t>by</a:t>
            </a:r>
            <a:r>
              <a:rPr lang="es-ES" sz="2000" b="1"/>
              <a:t>. </a:t>
            </a:r>
            <a:r>
              <a:rPr lang="es-ES" sz="2000"/>
              <a:t>Hacen una función similar a la cláusula GROUP BY de SQL, permitiendo agrupar los elementos de un </a:t>
            </a:r>
            <a:r>
              <a:rPr lang="es-ES" sz="2000" err="1"/>
              <a:t>stream</a:t>
            </a:r>
            <a:r>
              <a:rPr lang="es-ES" sz="2000"/>
              <a:t> por uno o varios valores. Retornan un </a:t>
            </a:r>
            <a:r>
              <a:rPr lang="es-ES" sz="2000" err="1"/>
              <a:t>Map</a:t>
            </a:r>
            <a:r>
              <a:rPr lang="es-ES" sz="2000"/>
              <a:t>.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F79646">
                  <a:lumMod val="75000"/>
                </a:srgb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>
                <a:cs typeface="Calibri"/>
              </a:rPr>
              <a:t>Collectors.groupingBy</a:t>
            </a:r>
            <a:r>
              <a:rPr lang="es-ES" sz="2000" b="1">
                <a:cs typeface="Calibri"/>
              </a:rPr>
              <a:t>()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Se pueden usar en conjunción con los colectores básicos, o con otro colector </a:t>
            </a:r>
            <a:r>
              <a:rPr lang="es-ES" sz="2000" err="1"/>
              <a:t>grouping</a:t>
            </a:r>
            <a:r>
              <a:rPr lang="es-ES" sz="2000"/>
              <a:t> </a:t>
            </a:r>
            <a:r>
              <a:rPr lang="es-ES" sz="2000" err="1"/>
              <a:t>by</a:t>
            </a:r>
            <a:r>
              <a:rPr lang="es-ES" sz="2000"/>
              <a:t>:   </a:t>
            </a:r>
            <a:r>
              <a:rPr lang="es-ES" sz="2000">
                <a:hlinkClick r:id="rId3"/>
              </a:rPr>
              <a:t>Código</a:t>
            </a:r>
            <a:endParaRPr lang="es-ES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48D917-EA37-43E8-843F-03925D6C8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802" y="2060848"/>
            <a:ext cx="4932548" cy="11823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936991-046B-4D33-8B85-FB999CFDB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77" y="4221088"/>
            <a:ext cx="812595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82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Operación de recolección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80708" y="1196752"/>
            <a:ext cx="8352928" cy="228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Colectores </a:t>
            </a:r>
            <a:r>
              <a:rPr lang="es-ES" sz="2000" b="1" err="1"/>
              <a:t>Collection</a:t>
            </a:r>
            <a:r>
              <a:rPr lang="es-ES" sz="2000" b="1"/>
              <a:t>. </a:t>
            </a:r>
            <a:r>
              <a:rPr lang="es-ES" sz="2000"/>
              <a:t>Producen como resultado una colección: </a:t>
            </a:r>
            <a:r>
              <a:rPr lang="es-ES" sz="2000" err="1"/>
              <a:t>List</a:t>
            </a:r>
            <a:r>
              <a:rPr lang="es-ES" sz="2000"/>
              <a:t>, Set y </a:t>
            </a:r>
            <a:r>
              <a:rPr lang="es-ES" sz="2000" err="1"/>
              <a:t>Map</a:t>
            </a:r>
            <a:r>
              <a:rPr lang="es-ES" sz="2000"/>
              <a:t>, que son las que hemos venido usando.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err="1"/>
              <a:t>Collectors.toSet</a:t>
            </a:r>
            <a:r>
              <a:rPr lang="es-ES" sz="2000"/>
              <a:t>()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err="1"/>
              <a:t>Collectors.toList</a:t>
            </a:r>
            <a:r>
              <a:rPr lang="es-ES" sz="2000"/>
              <a:t>()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err="1"/>
              <a:t>Collectors.toMap</a:t>
            </a:r>
            <a:r>
              <a:rPr lang="es-ES" sz="2000"/>
              <a:t>(</a:t>
            </a:r>
            <a:r>
              <a:rPr lang="es-ES" sz="2000" err="1"/>
              <a:t>x,y</a:t>
            </a:r>
            <a:r>
              <a:rPr lang="es-ES" sz="200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78DE62-A68A-405B-9CE6-2EA70E7B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63555"/>
            <a:ext cx="8239443" cy="16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344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82950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Streams – Depuración de streams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5 CuadroTexto">
            <a:extLst>
              <a:ext uri="{FF2B5EF4-FFF2-40B4-BE49-F238E27FC236}">
                <a16:creationId xmlns:a16="http://schemas.microsoft.com/office/drawing/2014/main" id="{D04D8F3B-2520-48D7-A97F-ADAF87404955}"/>
              </a:ext>
            </a:extLst>
          </p:cNvPr>
          <p:cNvSpPr txBox="1"/>
          <p:nvPr/>
        </p:nvSpPr>
        <p:spPr>
          <a:xfrm>
            <a:off x="380708" y="1196752"/>
            <a:ext cx="8352928" cy="252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Una forma de hacer depuración de aplicaciones que usen lambdas y Streams es usando el método </a:t>
            </a:r>
            <a:r>
              <a:rPr lang="es-ES" sz="2000" b="1" err="1"/>
              <a:t>peek</a:t>
            </a:r>
            <a:r>
              <a:rPr lang="es-ES" sz="2000"/>
              <a:t>(</a:t>
            </a:r>
            <a:r>
              <a:rPr lang="es-ES" sz="2000" err="1"/>
              <a:t>Consumer</a:t>
            </a:r>
            <a:r>
              <a:rPr lang="es-ES" sz="2000"/>
              <a:t>&lt;T&gt;):Stream&lt;T&gt; , el cuál es una operación intermedia y por lo tanto no interrumpe el procesamiento del Stream. Cada elemento es pasado al </a:t>
            </a:r>
            <a:r>
              <a:rPr lang="es-ES" sz="2000" err="1"/>
              <a:t>Consumer</a:t>
            </a:r>
            <a:r>
              <a:rPr lang="es-ES" sz="2000"/>
              <a:t> y es allí cuando podemos hacer la depuración bien sea colocando un punto de depuración en la llamada a </a:t>
            </a:r>
            <a:r>
              <a:rPr lang="es-ES" sz="2000" err="1"/>
              <a:t>peek</a:t>
            </a:r>
            <a:r>
              <a:rPr lang="es-ES" sz="2000"/>
              <a:t> o implementando métodos de referencia y colocando puntos de depuración dentro de dichos métodos.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991B3F-D9E9-4581-B00A-190971A5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68619"/>
            <a:ext cx="648072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545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Ejemplos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>
            <a:extLst>
              <a:ext uri="{FF2B5EF4-FFF2-40B4-BE49-F238E27FC236}">
                <a16:creationId xmlns:a16="http://schemas.microsoft.com/office/drawing/2014/main" id="{57C00CA1-E5D3-4852-AADB-41B5E61A988B}"/>
              </a:ext>
            </a:extLst>
          </p:cNvPr>
          <p:cNvSpPr txBox="1"/>
          <p:nvPr/>
        </p:nvSpPr>
        <p:spPr>
          <a:xfrm>
            <a:off x="380708" y="1196752"/>
            <a:ext cx="8352928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Crea una clase Book, que lleve un título, un autor, y número de páginas. Constructores y </a:t>
            </a:r>
            <a:r>
              <a:rPr lang="es-ES" sz="2000" err="1"/>
              <a:t>getters</a:t>
            </a:r>
            <a:r>
              <a:rPr lang="es-ES" sz="2000"/>
              <a:t> y </a:t>
            </a:r>
            <a:r>
              <a:rPr lang="es-ES" sz="2000" err="1"/>
              <a:t>setters</a:t>
            </a:r>
            <a:r>
              <a:rPr lang="es-ES" sz="200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D5EAD4-2F2D-47D7-BFFC-3E83EB37AFEC}"/>
              </a:ext>
            </a:extLst>
          </p:cNvPr>
          <p:cNvSpPr txBox="1"/>
          <p:nvPr/>
        </p:nvSpPr>
        <p:spPr>
          <a:xfrm>
            <a:off x="395536" y="2153700"/>
            <a:ext cx="3672408" cy="1337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1800"/>
              <a:t>Ej. 1: Obtén los apellidos únicos en mayúsculas de los primeros 15 autores de libros que tienen 50 años o más.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2D7BDE-6653-40C3-8348-73209BAE5EE2}"/>
              </a:ext>
            </a:extLst>
          </p:cNvPr>
          <p:cNvSpPr txBox="1"/>
          <p:nvPr/>
        </p:nvSpPr>
        <p:spPr>
          <a:xfrm>
            <a:off x="4427984" y="2186835"/>
            <a:ext cx="4032448" cy="1021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1800"/>
              <a:t>Ej. 2: Imprime la suma de las edades de todas las autoras menores de 25 años.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1D097A-7907-47CD-8E11-0C8633BF90F8}"/>
              </a:ext>
            </a:extLst>
          </p:cNvPr>
          <p:cNvSpPr txBox="1"/>
          <p:nvPr/>
        </p:nvSpPr>
        <p:spPr>
          <a:xfrm>
            <a:off x="107504" y="3707207"/>
            <a:ext cx="4248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library.stream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book.getAuthor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author.getAge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()                                  			&gt;= 50)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getSurname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(String::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(15)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collect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EE3D1C6-92A9-44B2-A53F-08AF79F8616B}"/>
              </a:ext>
            </a:extLst>
          </p:cNvPr>
          <p:cNvSpPr txBox="1"/>
          <p:nvPr/>
        </p:nvSpPr>
        <p:spPr>
          <a:xfrm>
            <a:off x="4473684" y="3743161"/>
            <a:ext cx="44908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library.stream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(Book::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getAuthor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-&gt;  	 		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author.getGender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() == 		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Gender.FEMALE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getAge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&lt; 25)</a:t>
            </a:r>
          </a:p>
          <a:p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       .reduce(0, </a:t>
            </a:r>
            <a:r>
              <a:rPr lang="es-ES" sz="160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s-ES" sz="1600">
                <a:latin typeface="Consolas" panose="020B0609020204030204" pitchFamily="49" charset="0"/>
                <a:cs typeface="Consolas" panose="020B0609020204030204" pitchFamily="49" charset="0"/>
              </a:rPr>
              <a:t>::sum);</a:t>
            </a:r>
          </a:p>
        </p:txBody>
      </p:sp>
    </p:spTree>
    <p:extLst>
      <p:ext uri="{BB962C8B-B14F-4D97-AF65-F5344CB8AC3E}">
        <p14:creationId xmlns:p14="http://schemas.microsoft.com/office/powerpoint/2010/main" val="14808953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Bibliografía</a:t>
            </a:r>
            <a:endParaRPr lang="es-ES" sz="3200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48478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/>
              <a:t>MORENO PÉREZ, JUAN CARLOS (2011). </a:t>
            </a:r>
            <a:r>
              <a:rPr lang="es-ES" sz="2000" i="1"/>
              <a:t>Programación</a:t>
            </a:r>
            <a:r>
              <a:rPr lang="es-ES" sz="2000"/>
              <a:t>. Editorial RA-MA.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/>
              <a:t>SÁNCHEZ ASENJO, JORGE. </a:t>
            </a:r>
            <a:r>
              <a:rPr lang="es-ES" sz="2000" i="1"/>
              <a:t>Fundamentos de Programación</a:t>
            </a:r>
            <a:r>
              <a:rPr lang="es-ES" sz="2000"/>
              <a:t>. Disponible en: </a:t>
            </a:r>
            <a:r>
              <a:rPr lang="es-ES" sz="2000">
                <a:hlinkClick r:id="rId3"/>
              </a:rPr>
              <a:t>http://jorgesanchez.net/programacion</a:t>
            </a:r>
            <a:endParaRPr lang="es-ES" sz="2000"/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/>
              <a:t>MEZA GONZALEZ, JUAN DAVID. Curso de Java. Disponible en: </a:t>
            </a:r>
            <a:r>
              <a:rPr lang="es-ES" sz="2000">
                <a:hlinkClick r:id="rId4"/>
              </a:rPr>
              <a:t>www.programarya.com/Cursos/Java</a:t>
            </a:r>
            <a:r>
              <a:rPr lang="es-ES" sz="2000"/>
              <a:t>  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948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543800" cy="144016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Fin  </a:t>
            </a:r>
            <a:r>
              <a:rPr lang="es-ES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Unidad 7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1763688" y="3429000"/>
            <a:ext cx="56166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 – Funciones Lambda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42666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Funciones Lambda</a:t>
            </a:r>
            <a:r>
              <a:rPr lang="es-ES" sz="2000"/>
              <a:t>: las expresiones lambda son </a:t>
            </a:r>
            <a:r>
              <a:rPr lang="es-ES" sz="2000" b="1"/>
              <a:t>funciones anónimas</a:t>
            </a:r>
            <a:r>
              <a:rPr lang="es-ES" sz="2000"/>
              <a:t>, es decir, funciones que no necesitan una clase.</a:t>
            </a:r>
            <a:endParaRPr lang="es-ES" sz="2000">
              <a:cs typeface="Calibri"/>
            </a:endParaRP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 Sintaxis:	</a:t>
            </a:r>
            <a:r>
              <a:rPr lang="es-ES" sz="2400">
                <a:solidFill>
                  <a:schemeClr val="tx2">
                    <a:lumMod val="75000"/>
                  </a:schemeClr>
                </a:solidFill>
              </a:rPr>
              <a:t>( parámetros ) -&gt; { cuerpo lambda }</a:t>
            </a:r>
            <a:endParaRPr lang="es-ES" sz="240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El operador lambda </a:t>
            </a:r>
            <a:r>
              <a:rPr lang="es-ES" sz="2000" b="1"/>
              <a:t>(-&gt;)</a:t>
            </a:r>
            <a:r>
              <a:rPr lang="es-ES" sz="2000"/>
              <a:t> separa la declaración de parámetros de la declaración del cuerpo de la función.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Parámetros</a:t>
            </a:r>
            <a:r>
              <a:rPr lang="es-ES" sz="2000"/>
              <a:t>. Cuando se tiene un solo parámetro no es necesario utilizar los paréntesis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Cuerpo de lambda</a:t>
            </a:r>
            <a:r>
              <a:rPr lang="es-ES" sz="2000"/>
              <a:t>. Cuando el cuerpo de la expresión lambda tiene una única línea no es necesario utilizar las llaves y no necesitan especificar la clausula </a:t>
            </a:r>
            <a:r>
              <a:rPr lang="es-ES" sz="2000" err="1"/>
              <a:t>return</a:t>
            </a:r>
            <a:r>
              <a:rPr lang="es-ES" sz="2000"/>
              <a:t> en el caso de que deban devolver valores. </a:t>
            </a:r>
            <a:endParaRPr lang="es-ES" sz="2000">
              <a:solidFill>
                <a:prstClr val="black"/>
              </a:solidFill>
            </a:endParaRP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C2858A1F-250B-42B0-A0FA-1FE3968227AA}"/>
              </a:ext>
            </a:extLst>
          </p:cNvPr>
          <p:cNvSpPr txBox="1"/>
          <p:nvPr/>
        </p:nvSpPr>
        <p:spPr>
          <a:xfrm>
            <a:off x="1943708" y="5649711"/>
            <a:ext cx="5256584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n-US" sz="2000"/>
              <a:t>Function&lt;String, Integer&gt; </a:t>
            </a:r>
            <a:r>
              <a:rPr lang="en-US" sz="2000" err="1"/>
              <a:t>sizeOf</a:t>
            </a:r>
            <a:r>
              <a:rPr lang="en-US" sz="2000"/>
              <a:t> =  s -&gt; </a:t>
            </a:r>
            <a:r>
              <a:rPr lang="en-US" sz="2000" err="1"/>
              <a:t>s.length</a:t>
            </a:r>
            <a:r>
              <a:rPr lang="en-US" sz="2000"/>
              <a:t>();</a:t>
            </a:r>
          </a:p>
          <a:p>
            <a:pPr lvl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n-US" sz="2000"/>
              <a:t>Integer r1 = </a:t>
            </a:r>
            <a:r>
              <a:rPr lang="en-US" sz="2000" err="1"/>
              <a:t>sizeOf.apply</a:t>
            </a:r>
            <a:r>
              <a:rPr lang="en-US" sz="2000"/>
              <a:t>("</a:t>
            </a:r>
            <a:r>
              <a:rPr lang="en-US" sz="2000" err="1"/>
              <a:t>hola</a:t>
            </a:r>
            <a:r>
              <a:rPr lang="en-US" sz="2000"/>
              <a:t> java 8");</a:t>
            </a:r>
          </a:p>
        </p:txBody>
      </p:sp>
    </p:spTree>
    <p:extLst>
      <p:ext uri="{BB962C8B-B14F-4D97-AF65-F5344CB8AC3E}">
        <p14:creationId xmlns:p14="http://schemas.microsoft.com/office/powerpoint/2010/main" val="33795148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3B96E0FA-D353-468C-B5AF-C6310421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90339"/>
            <a:ext cx="7560840" cy="53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4211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D272AF4-0C73-43A6-AC6A-AA85F456C1C7}"/>
              </a:ext>
            </a:extLst>
          </p:cNvPr>
          <p:cNvSpPr txBox="1"/>
          <p:nvPr/>
        </p:nvSpPr>
        <p:spPr>
          <a:xfrm>
            <a:off x="539552" y="1268759"/>
            <a:ext cx="82192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60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s-E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s-E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i="1">
                <a:solidFill>
                  <a:srgbClr val="2A00FF"/>
                </a:solidFill>
                <a:latin typeface="Consolas" panose="020B0609020204030204" pitchFamily="49" charset="0"/>
              </a:rPr>
              <a:t>"En"</a:t>
            </a:r>
            <a:r>
              <a:rPr lang="es-ES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i="1">
                <a:solidFill>
                  <a:srgbClr val="2A00FF"/>
                </a:solidFill>
                <a:latin typeface="Consolas" panose="020B0609020204030204" pitchFamily="49" charset="0"/>
              </a:rPr>
              <a:t>"un"</a:t>
            </a:r>
            <a:r>
              <a:rPr lang="es-ES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i="1">
                <a:solidFill>
                  <a:srgbClr val="2A00FF"/>
                </a:solidFill>
                <a:latin typeface="Consolas" panose="020B0609020204030204" pitchFamily="49" charset="0"/>
              </a:rPr>
              <a:t>"lugar"</a:t>
            </a:r>
            <a:r>
              <a:rPr lang="es-ES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i="1">
                <a:solidFill>
                  <a:srgbClr val="2A00FF"/>
                </a:solidFill>
                <a:latin typeface="Consolas" panose="020B0609020204030204" pitchFamily="49" charset="0"/>
              </a:rPr>
              <a:t>"de"</a:t>
            </a:r>
            <a:r>
              <a:rPr lang="es-ES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i="1">
                <a:solidFill>
                  <a:srgbClr val="2A00FF"/>
                </a:solidFill>
                <a:latin typeface="Consolas" panose="020B0609020204030204" pitchFamily="49" charset="0"/>
              </a:rPr>
              <a:t>"La"</a:t>
            </a:r>
            <a:r>
              <a:rPr lang="es-ES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i="1">
                <a:solidFill>
                  <a:srgbClr val="2A00FF"/>
                </a:solidFill>
                <a:latin typeface="Consolas" panose="020B0609020204030204" pitchFamily="49" charset="0"/>
              </a:rPr>
              <a:t>"Mancha"</a:t>
            </a:r>
            <a:r>
              <a:rPr lang="es-E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ES" sz="1600">
              <a:latin typeface="Consolas" panose="020B0609020204030204" pitchFamily="49" charset="0"/>
            </a:endParaRPr>
          </a:p>
          <a:p>
            <a:pPr algn="l"/>
            <a:r>
              <a:rPr lang="es-ES" sz="16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s-ES" sz="1600" err="1">
                <a:solidFill>
                  <a:srgbClr val="3F7F5F"/>
                </a:solidFill>
                <a:latin typeface="Consolas" panose="020B0609020204030204" pitchFamily="49" charset="0"/>
              </a:rPr>
              <a:t>Comparator</a:t>
            </a:r>
            <a:r>
              <a:rPr lang="es-ES" sz="160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ES" sz="1600" u="sng">
                <a:solidFill>
                  <a:srgbClr val="3F7F5F"/>
                </a:solidFill>
                <a:latin typeface="Consolas" panose="020B0609020204030204" pitchFamily="49" charset="0"/>
              </a:rPr>
              <a:t>es un interfaz funcional</a:t>
            </a:r>
          </a:p>
          <a:p>
            <a:pPr algn="l"/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 Comparator&lt;String&gt;() { </a:t>
            </a:r>
            <a:r>
              <a:rPr lang="en-US" sz="1600" b="1" i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b="1" i="1" u="sng" err="1">
                <a:solidFill>
                  <a:srgbClr val="3F7F5F"/>
                </a:solidFill>
                <a:latin typeface="Consolas" panose="020B0609020204030204" pitchFamily="49" charset="0"/>
              </a:rPr>
              <a:t>Clase</a:t>
            </a:r>
            <a:r>
              <a:rPr lang="en-US" sz="1600" b="1" i="1" u="sng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u="sng" err="1">
                <a:solidFill>
                  <a:srgbClr val="3F7F5F"/>
                </a:solidFill>
                <a:latin typeface="Consolas" panose="020B0609020204030204" pitchFamily="49" charset="0"/>
              </a:rPr>
              <a:t>anónima</a:t>
            </a:r>
            <a:endParaRPr lang="en-US" sz="1600" b="1" i="1" u="sng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s-ES" sz="1600">
              <a:latin typeface="Consolas" panose="020B0609020204030204" pitchFamily="49" charset="0"/>
            </a:endParaRPr>
          </a:p>
          <a:p>
            <a:pPr lvl="1"/>
            <a:r>
              <a:rPr lang="es-ES" sz="16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s-ES" sz="1600" u="sng">
                <a:solidFill>
                  <a:srgbClr val="3F7F5F"/>
                </a:solidFill>
                <a:latin typeface="Consolas" panose="020B0609020204030204" pitchFamily="49" charset="0"/>
              </a:rPr>
              <a:t>Ordenamos la cadena por su longitud</a:t>
            </a:r>
          </a:p>
          <a:p>
            <a:pPr lvl="1"/>
            <a:r>
              <a:rPr lang="es-ES" sz="16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compare(String </a:t>
            </a:r>
            <a:r>
              <a:rPr lang="en-US" sz="1600" b="1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600" b="1">
                <a:solidFill>
                  <a:srgbClr val="6A3E3E"/>
                </a:solidFill>
                <a:latin typeface="Consolas" panose="020B0609020204030204" pitchFamily="49" charset="0"/>
              </a:rPr>
              <a:t>str2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.length()-</a:t>
            </a:r>
            <a:r>
              <a:rPr lang="en-US" sz="1600" b="1">
                <a:solidFill>
                  <a:srgbClr val="6A3E3E"/>
                </a:solidFill>
                <a:latin typeface="Consolas" panose="020B0609020204030204" pitchFamily="49" charset="0"/>
              </a:rPr>
              <a:t>str2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.length();</a:t>
            </a:r>
          </a:p>
          <a:p>
            <a:pPr lvl="1"/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s-ES" sz="1600">
              <a:latin typeface="Consolas" panose="020B0609020204030204" pitchFamily="49" charset="0"/>
            </a:endParaRPr>
          </a:p>
          <a:p>
            <a:pPr algn="l"/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es-ES" sz="1600">
              <a:latin typeface="Consolas" panose="020B0609020204030204" pitchFamily="49" charset="0"/>
            </a:endParaRPr>
          </a:p>
          <a:p>
            <a:pPr algn="l"/>
            <a:r>
              <a:rPr lang="es-ES" sz="16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s-ES" sz="1600" u="sng">
                <a:solidFill>
                  <a:srgbClr val="3F7F5F"/>
                </a:solidFill>
                <a:latin typeface="Consolas" panose="020B0609020204030204" pitchFamily="49" charset="0"/>
              </a:rPr>
              <a:t>Lo mismo de antes con expresión lambda, </a:t>
            </a:r>
          </a:p>
          <a:p>
            <a:pPr algn="l"/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>
                <a:solidFill>
                  <a:srgbClr val="FF0000"/>
                </a:solidFill>
                <a:latin typeface="Consolas" panose="020B0609020204030204" pitchFamily="49" charset="0"/>
              </a:rPr>
              <a:t>(str1, str2)-&gt; str1.length()-str2.length()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ES" sz="1600">
              <a:latin typeface="Consolas" panose="020B0609020204030204" pitchFamily="49" charset="0"/>
            </a:endParaRPr>
          </a:p>
          <a:p>
            <a:pPr algn="l"/>
            <a:r>
              <a:rPr lang="es-ES" sz="16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s-ES" sz="1600" err="1">
                <a:solidFill>
                  <a:srgbClr val="3F7F5F"/>
                </a:solidFill>
                <a:latin typeface="Consolas" panose="020B0609020204030204" pitchFamily="49" charset="0"/>
              </a:rPr>
              <a:t>forEach</a:t>
            </a:r>
            <a:r>
              <a:rPr lang="es-ES" sz="1600">
                <a:solidFill>
                  <a:srgbClr val="3F7F5F"/>
                </a:solidFill>
                <a:latin typeface="Consolas" panose="020B0609020204030204" pitchFamily="49" charset="0"/>
              </a:rPr>
              <a:t>: a</a:t>
            </a:r>
            <a:r>
              <a:rPr lang="es-ES" sz="1600" u="sng">
                <a:solidFill>
                  <a:srgbClr val="3F7F5F"/>
                </a:solidFill>
                <a:latin typeface="Consolas" panose="020B0609020204030204" pitchFamily="49" charset="0"/>
              </a:rPr>
              <a:t>cepta una instancia de una interfaz funcional, </a:t>
            </a:r>
            <a:r>
              <a:rPr lang="es-ES" sz="1600" u="sng" err="1">
                <a:solidFill>
                  <a:srgbClr val="3F7F5F"/>
                </a:solidFill>
                <a:latin typeface="Consolas" panose="020B0609020204030204" pitchFamily="49" charset="0"/>
              </a:rPr>
              <a:t>Consumer</a:t>
            </a:r>
            <a:endParaRPr lang="es-ES" sz="1600" u="sng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s-ES" sz="16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s-ES" sz="1600" u="sng">
                <a:solidFill>
                  <a:srgbClr val="3F7F5F"/>
                </a:solidFill>
                <a:latin typeface="Consolas" panose="020B0609020204030204" pitchFamily="49" charset="0"/>
              </a:rPr>
              <a:t>se le pasa referencia a un método</a:t>
            </a:r>
          </a:p>
          <a:p>
            <a:pPr algn="l"/>
            <a:r>
              <a:rPr lang="es-ES" sz="160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600" b="1" err="1">
                <a:solidFill>
                  <a:srgbClr val="FF0000"/>
                </a:solidFill>
                <a:latin typeface="Consolas" panose="020B0609020204030204" pitchFamily="49" charset="0"/>
              </a:rPr>
              <a:t>forEach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600" b="1" i="1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s-ES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s-ES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22168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509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La </a:t>
            </a:r>
            <a:r>
              <a:rPr lang="es-ES" sz="2000" b="1"/>
              <a:t>API Stream </a:t>
            </a:r>
            <a:r>
              <a:rPr lang="es-ES" sz="2000"/>
              <a:t>ofrece un enfoque alternativo de "tuberías y filtros" para el procesamiento de colecciones.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Antes de Java 8 debías manipular colecciones manualmente, por lo general iterando a través de la colección y usando operadores en cada elemento en turno. Estos bucles explícitos requerían muchas repeticiones.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i="1">
                <a:highlight>
                  <a:srgbClr val="FFFF00"/>
                </a:highlight>
              </a:rPr>
              <a:t>La API Stream te proporciona una forma de procesar datos de manera más eficiente al realizar una única ejecución sobre ellos</a:t>
            </a:r>
            <a:r>
              <a:rPr lang="es-ES" sz="2000"/>
              <a:t>, independientemente de la cantidad de información que estés procesando o de si estás realizando múltiples cálculos.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>
                <a:solidFill>
                  <a:prstClr val="black"/>
                </a:solidFill>
              </a:rPr>
              <a:t>Para poder entender la Api Stream vamos a necesitar ver antes </a:t>
            </a:r>
            <a:r>
              <a:rPr lang="es-ES" sz="2000" i="1">
                <a:solidFill>
                  <a:prstClr val="black"/>
                </a:solidFill>
              </a:rPr>
              <a:t>cuatro </a:t>
            </a:r>
            <a:r>
              <a:rPr lang="es-ES" sz="2000" i="1" u="sng">
                <a:solidFill>
                  <a:prstClr val="black"/>
                </a:solidFill>
              </a:rPr>
              <a:t>interfaces funcionales</a:t>
            </a:r>
            <a:r>
              <a:rPr lang="es-ES" sz="2000">
                <a:solidFill>
                  <a:prstClr val="black"/>
                </a:solidFill>
              </a:rPr>
              <a:t> que utiliza: </a:t>
            </a:r>
            <a:r>
              <a:rPr lang="es-ES" sz="2000" b="1" err="1">
                <a:solidFill>
                  <a:prstClr val="black"/>
                </a:solidFill>
              </a:rPr>
              <a:t>Predicate</a:t>
            </a:r>
            <a:r>
              <a:rPr lang="es-ES" sz="2000">
                <a:solidFill>
                  <a:prstClr val="black"/>
                </a:solidFill>
              </a:rPr>
              <a:t>, </a:t>
            </a:r>
            <a:r>
              <a:rPr lang="es-ES" sz="2000" b="1" err="1">
                <a:solidFill>
                  <a:prstClr val="black"/>
                </a:solidFill>
              </a:rPr>
              <a:t>Consumer</a:t>
            </a:r>
            <a:r>
              <a:rPr lang="es-ES" sz="2000">
                <a:solidFill>
                  <a:prstClr val="black"/>
                </a:solidFill>
              </a:rPr>
              <a:t>, </a:t>
            </a:r>
            <a:r>
              <a:rPr lang="es-ES" sz="2000" b="1" err="1">
                <a:solidFill>
                  <a:prstClr val="black"/>
                </a:solidFill>
              </a:rPr>
              <a:t>Function</a:t>
            </a:r>
            <a:r>
              <a:rPr lang="es-ES" sz="2000">
                <a:solidFill>
                  <a:prstClr val="black"/>
                </a:solidFill>
              </a:rPr>
              <a:t> y </a:t>
            </a:r>
            <a:r>
              <a:rPr lang="es-ES" sz="2000" b="1" err="1">
                <a:solidFill>
                  <a:prstClr val="black"/>
                </a:solidFill>
              </a:rPr>
              <a:t>Supplier</a:t>
            </a:r>
            <a:r>
              <a:rPr lang="es-ES" sz="2000">
                <a:solidFill>
                  <a:prstClr val="black"/>
                </a:solidFill>
              </a:rPr>
              <a:t>. Es un poco complicado, no os asustéis, lo importante es luego usarlo en los streams.</a:t>
            </a:r>
          </a:p>
        </p:txBody>
      </p:sp>
    </p:spTree>
    <p:extLst>
      <p:ext uri="{BB962C8B-B14F-4D97-AF65-F5344CB8AC3E}">
        <p14:creationId xmlns:p14="http://schemas.microsoft.com/office/powerpoint/2010/main" val="22738075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Interfaces funcionales – Interfaz </a:t>
            </a:r>
            <a:r>
              <a:rPr lang="es-ES" sz="320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Predicate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5 CuadroTexto">
            <a:extLst>
              <a:ext uri="{FF2B5EF4-FFF2-40B4-BE49-F238E27FC236}">
                <a16:creationId xmlns:a16="http://schemas.microsoft.com/office/drawing/2014/main" id="{680F3382-9600-4C18-90E6-A318C0E56661}"/>
              </a:ext>
            </a:extLst>
          </p:cNvPr>
          <p:cNvSpPr txBox="1"/>
          <p:nvPr/>
        </p:nvSpPr>
        <p:spPr>
          <a:xfrm>
            <a:off x="379160" y="1193767"/>
            <a:ext cx="8352928" cy="481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Interfaz PREDICATE (predicado)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Tiene un método  </a:t>
            </a:r>
            <a:r>
              <a:rPr lang="es-ES" sz="2000" b="1" err="1"/>
              <a:t>boolean</a:t>
            </a:r>
            <a:r>
              <a:rPr lang="es-ES" sz="2000" b="1"/>
              <a:t> test(T t)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Ese método devuelve true o false en función de si cumple una condición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Lo usaremos en expresiones lambda para filtrar Streams: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11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Proporciona también otros métodos para construir predicados complejos (and, </a:t>
            </a:r>
            <a:r>
              <a:rPr lang="es-ES" sz="2000" err="1"/>
              <a:t>or</a:t>
            </a:r>
            <a:r>
              <a:rPr lang="es-ES" sz="2000"/>
              <a:t>, </a:t>
            </a:r>
            <a:r>
              <a:rPr lang="es-ES" sz="2000" err="1"/>
              <a:t>negate</a:t>
            </a:r>
            <a:r>
              <a:rPr lang="es-ES" sz="2000"/>
              <a:t>, </a:t>
            </a:r>
            <a:r>
              <a:rPr lang="es-ES" sz="2000" err="1"/>
              <a:t>isEqual</a:t>
            </a:r>
            <a:r>
              <a:rPr lang="es-ES" sz="2000"/>
              <a:t>). </a:t>
            </a:r>
            <a:r>
              <a:rPr lang="es-ES" sz="2000">
                <a:hlinkClick r:id="rId3"/>
              </a:rPr>
              <a:t>Link</a:t>
            </a:r>
            <a:r>
              <a:rPr lang="es-ES" sz="2000"/>
              <a:t>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>
              <a:solidFill>
                <a:prstClr val="black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F14F51-790F-4892-825C-65EC58EB2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140968"/>
            <a:ext cx="4668000" cy="12961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72DF8F-6A5C-464F-8485-68796F9AD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856" y="5521998"/>
            <a:ext cx="688753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529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Presentación en pantalla (4:3)</PresentationFormat>
  <Slides>49</Slides>
  <Notes>46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0" baseType="lpstr">
      <vt:lpstr>Tema de Office</vt:lpstr>
      <vt:lpstr>Unidad 7  PROGRAMACIÓN  ORIENTADA A OBJETOS  Lectura escritura de información II</vt:lpstr>
      <vt:lpstr>ÍNDICE</vt:lpstr>
      <vt:lpstr>Interfaces</vt:lpstr>
      <vt:lpstr>Interfaces funcionales</vt:lpstr>
      <vt:lpstr>Interfaces funcionales – Funciones Lambda</vt:lpstr>
      <vt:lpstr>Interfaces funcionales</vt:lpstr>
      <vt:lpstr>Interfaces funcionales</vt:lpstr>
      <vt:lpstr>Interfaces funcionales</vt:lpstr>
      <vt:lpstr>Interfaces funcionales – Interfaz Predicate</vt:lpstr>
      <vt:lpstr>Interfaces funcionales – Interfaz Predicate </vt:lpstr>
      <vt:lpstr>Interfaces funcionales – Interfaz Consumer</vt:lpstr>
      <vt:lpstr>Interfaces funcionales – Interfaz Consumer</vt:lpstr>
      <vt:lpstr>Interfaces funcionales – Interfaz Function</vt:lpstr>
      <vt:lpstr>Interfaces funcionales – Interfaz Function</vt:lpstr>
      <vt:lpstr>Interfaces funcionales – Interfaz Supplier</vt:lpstr>
      <vt:lpstr>Streams</vt:lpstr>
      <vt:lpstr>Streams</vt:lpstr>
      <vt:lpstr>Streams</vt:lpstr>
      <vt:lpstr>Streams</vt:lpstr>
      <vt:lpstr>Streams - Características</vt:lpstr>
      <vt:lpstr>Streams – Referencias a métodos</vt:lpstr>
      <vt:lpstr>Streams - Generación</vt:lpstr>
      <vt:lpstr>Streams – Ejemplos  (link)</vt:lpstr>
      <vt:lpstr>Streams - Operaciones</vt:lpstr>
      <vt:lpstr>Streams – Ejemplos  (link)</vt:lpstr>
      <vt:lpstr>Streams – Ejemplos  (link)</vt:lpstr>
      <vt:lpstr>Streams – Ejemplos  (link)</vt:lpstr>
      <vt:lpstr>Streams – Métodos intermedios</vt:lpstr>
      <vt:lpstr>Streams – Métodos terminales</vt:lpstr>
      <vt:lpstr>Streams – Métodos de búsqueda</vt:lpstr>
      <vt:lpstr>Streams – Métodos de búsqueda</vt:lpstr>
      <vt:lpstr>Streams – Métodos de resumen</vt:lpstr>
      <vt:lpstr>Streams – Métodos de resumen</vt:lpstr>
      <vt:lpstr>Streams – Métodos de ordenación</vt:lpstr>
      <vt:lpstr>Streams – Métodos de reducción</vt:lpstr>
      <vt:lpstr>Streams – Métodos de iteración</vt:lpstr>
      <vt:lpstr>Streams – Método de filtrado</vt:lpstr>
      <vt:lpstr>Streams – Método de filtrado</vt:lpstr>
      <vt:lpstr>Streams – Otros métodos intermedios</vt:lpstr>
      <vt:lpstr>Streams – Operación de transformación</vt:lpstr>
      <vt:lpstr>Streams – Operación de recolección</vt:lpstr>
      <vt:lpstr>Streams – Operación de recolección</vt:lpstr>
      <vt:lpstr>Streams – Operación de recolección</vt:lpstr>
      <vt:lpstr>Streams – Operación de recolección</vt:lpstr>
      <vt:lpstr>Streams – Operación de recolección</vt:lpstr>
      <vt:lpstr>Streams – Depuración de streams</vt:lpstr>
      <vt:lpstr>Ejemplos</vt:lpstr>
      <vt:lpstr>Bibliografía</vt:lpstr>
      <vt:lpstr>Fin  Unidad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6 - POO Utilización Avanzada de Clases</dc:title>
  <dc:subject>Programación</dc:subject>
  <dc:creator>Víctor V.</dc:creator>
  <cp:revision>9</cp:revision>
  <dcterms:created xsi:type="dcterms:W3CDTF">2019-05-23T11:04:47Z</dcterms:created>
  <dcterms:modified xsi:type="dcterms:W3CDTF">2025-09-12T14:40:17Z</dcterms:modified>
</cp:coreProperties>
</file>