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4" d="100"/>
          <a:sy n="74" d="100"/>
        </p:scale>
        <p:origin x="1013" y="5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98656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0263585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7575B3-FE26-481A-B2D0-C057FEFA05AA}" type="datetimeFigureOut">
              <a:rPr lang="es-ES"/>
              <a:t>17/09/2024</a:t>
            </a:fld>
            <a:endParaRPr lang="es-ES"/>
          </a:p>
        </p:txBody>
      </p:sp>
      <p:sp>
        <p:nvSpPr>
          <p:cNvPr id="85861409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1166305212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733369850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6020505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D4D885-0C3B-4C55-82CC-B478B43CAE01}" type="slidenum">
              <a:rPr lang="es-ES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422B7C-025E-ABF8-61C9-ADF609E8AC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DAFE7B-F37E-AF50-81C4-7DF54F25FE0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CE7563-3720-A007-C3D0-9B402DD42EB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8A1923-459C-4317-54A4-E58447D0DD2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EDA329-D418-A795-1EE7-EAE2DA4EA60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238595-0389-4E69-9E22-684672CABE9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87D3B5-E030-FF25-DE74-88FC0E9C39F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2CEC2D-ABE8-6760-0858-4324A7ABEDA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198739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3296210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565996" name="Title 1"/>
          <p:cNvSpPr>
            <a:spLocks noGrp="1"/>
          </p:cNvSpPr>
          <p:nvPr>
            <p:ph type="ctrTitle"/>
          </p:nvPr>
        </p:nvSpPr>
        <p:spPr bwMode="auto"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41030707" name="Subtitle 2"/>
          <p:cNvSpPr>
            <a:spLocks noGrp="1"/>
          </p:cNvSpPr>
          <p:nvPr>
            <p:ph type="subTitle" idx="1"/>
          </p:nvPr>
        </p:nvSpPr>
        <p:spPr bwMode="auto"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68844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11663615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46137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  <p:cxnSp>
        <p:nvCxnSpPr>
          <p:cNvPr id="2054678938" name="Straight Connector 8"/>
          <p:cNvCxnSpPr/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8429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44779951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lIns="45720" tIns="0" rIns="45720" bIns="0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1538089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10747174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6860181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965020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344407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32762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14778"/>
            <a:ext cx="2628900" cy="5757421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7958854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10335565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1560727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288168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2204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 marL="0">
              <a:defRPr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28237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62330493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8968384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05693004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Encabezado de secció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547222" name="Rectangle 6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3841632" name="Rectangle 7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16218" name="Title 1"/>
          <p:cNvSpPr>
            <a:spLocks noGrp="1"/>
          </p:cNvSpPr>
          <p:nvPr>
            <p:ph type="title"/>
          </p:nvPr>
        </p:nvSpPr>
        <p:spPr bwMode="auto"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444933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195459455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5191546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678387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  <p:cxnSp>
        <p:nvCxnSpPr>
          <p:cNvPr id="1762972604" name="Straight Connector 8"/>
          <p:cNvCxnSpPr/>
          <p:nvPr/>
        </p:nvCxnSpPr>
        <p:spPr bwMode="auto"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00647" name="Title 7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5151770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097279" y="1845734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207355883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7920" y="1845735"/>
            <a:ext cx="4937760" cy="4023360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19575928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99400308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8287776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9631706" name="Title 9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8025178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68369027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09728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3901631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193697519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17920" y="2582334"/>
            <a:ext cx="4937760" cy="3378200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119919920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11749374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3934933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42960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68334809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27136195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3012461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1196119" name="Rectangle 4"/>
          <p:cNvSpPr/>
          <p:nvPr/>
        </p:nvSpPr>
        <p:spPr bwMode="auto"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7122773" name="Rectangle 5"/>
          <p:cNvSpPr/>
          <p:nvPr/>
        </p:nvSpPr>
        <p:spPr bwMode="auto"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505432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90276529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17623305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449940" name="Rectangle 7"/>
          <p:cNvSpPr/>
          <p:nvPr/>
        </p:nvSpPr>
        <p:spPr bwMode="auto"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9617313" name="Rectangle 8"/>
          <p:cNvSpPr/>
          <p:nvPr/>
        </p:nvSpPr>
        <p:spPr bwMode="auto"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7969053" name="Title 1"/>
          <p:cNvSpPr>
            <a:spLocks noGrp="1"/>
          </p:cNvSpPr>
          <p:nvPr>
            <p:ph type="title"/>
          </p:nvPr>
        </p:nvSpPr>
        <p:spPr bwMode="auto">
          <a:xfrm>
            <a:off x="457200" y="594358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11483527" name="Content Placeholder 2"/>
          <p:cNvSpPr>
            <a:spLocks noGrp="1"/>
          </p:cNvSpPr>
          <p:nvPr>
            <p:ph idx="1"/>
          </p:nvPr>
        </p:nvSpPr>
        <p:spPr bwMode="auto">
          <a:xfrm>
            <a:off x="4800600" y="731520"/>
            <a:ext cx="6492240" cy="5257800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63288620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1157355216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465512" y="6459785"/>
            <a:ext cx="2618509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1809548540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9945802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23785" name="Rectangle 7"/>
          <p:cNvSpPr/>
          <p:nvPr/>
        </p:nvSpPr>
        <p:spPr bwMode="auto"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141056" name="Rectangle 8"/>
          <p:cNvSpPr/>
          <p:nvPr/>
        </p:nvSpPr>
        <p:spPr bwMode="auto"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2388275" name="Title 1"/>
          <p:cNvSpPr>
            <a:spLocks noGrp="1"/>
          </p:cNvSpPr>
          <p:nvPr>
            <p:ph type="title"/>
          </p:nvPr>
        </p:nvSpPr>
        <p:spPr bwMode="auto"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30858502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/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8708612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21689114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2321330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2998369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100631" name="Rectangle 6"/>
          <p:cNvSpPr/>
          <p:nvPr/>
        </p:nvSpPr>
        <p:spPr bwMode="auto"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38164" name="Rectangle 8"/>
          <p:cNvSpPr/>
          <p:nvPr/>
        </p:nvSpPr>
        <p:spPr bwMode="auto"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2909283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126240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76506389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09080A-C8CD-4B1B-9301-6A1A4AB304A6}" type="datetimeFigureOut">
              <a:rPr lang="es-ES"/>
              <a:t>17/09/2024</a:t>
            </a:fld>
            <a:endParaRPr lang="es-ES"/>
          </a:p>
        </p:txBody>
      </p:sp>
      <p:sp>
        <p:nvSpPr>
          <p:cNvPr id="112491782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686185" y="6459785"/>
            <a:ext cx="4822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587695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53803-212D-476E-9B91-736135F924B0}" type="slidenum">
              <a:rPr lang="es-ES"/>
              <a:t>‹Nº›</a:t>
            </a:fld>
            <a:endParaRPr lang="es-ES"/>
          </a:p>
        </p:txBody>
      </p:sp>
      <p:cxnSp>
        <p:nvCxnSpPr>
          <p:cNvPr id="1640602736" name="Straight Connector 9"/>
          <p:cNvCxnSpPr/>
          <p:nvPr/>
        </p:nvCxnSpPr>
        <p:spPr bwMode="auto"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85000"/>
        </a:lnSpc>
        <a:spcBef>
          <a:spcPts val="0"/>
        </a:spcBef>
        <a:buNone/>
        <a:defRPr sz="48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/>
        <a:buChar char=" 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/>
        <a:buChar char="◦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jjguillen/programacion_2025-2026" TargetMode="External"/><Relationship Id="rId4" Type="http://schemas.openxmlformats.org/officeDocument/2006/relationships/hyperlink" Target="https://docs.oracle.com/javase/8/docs/api/" TargetMode="External"/><Relationship Id="rId5" Type="http://schemas.openxmlformats.org/officeDocument/2006/relationships/hyperlink" Target="https://docs.oracle.com/en/java/javase/24/" TargetMode="External"/><Relationship Id="rId6" Type="http://schemas.openxmlformats.org/officeDocument/2006/relationships/hyperlink" Target="https://docs.oracle.com/en/java/javase/24/docs/api/index.html" TargetMode="External"/><Relationship Id="rId7" Type="http://schemas.openxmlformats.org/officeDocument/2006/relationships/hyperlink" Target="https://www.youtube.com/watch?v=coK4jM5wvko&amp;list=PLU8oAlHdN5BktAXdEVCLUYzvDyqRQJ2lk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ducation.oracle.com/java-foundations-certified-junior-associate/trackp_372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jjavierguillen@gmail.com" TargetMode="External"/><Relationship Id="rId4" Type="http://schemas.openxmlformats.org/officeDocument/2006/relationships/hyperlink" Target="https://github.com/jjguillen" TargetMode="External"/><Relationship Id="rId5" Type="http://schemas.openxmlformats.org/officeDocument/2006/relationships/hyperlink" Target="https://educacionadistancia.juntadeandalucia.es/centros/almeria/course/view.php?id=4562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757796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Programación – 1º DAW</a:t>
            </a:r>
            <a:endParaRPr/>
          </a:p>
        </p:txBody>
      </p:sp>
      <p:sp>
        <p:nvSpPr>
          <p:cNvPr id="1513802686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IES JAROSO 2025-2026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39108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Secuenciación</a:t>
            </a:r>
            <a:endParaRPr lang="es-ES"/>
          </a:p>
        </p:txBody>
      </p:sp>
      <p:sp>
        <p:nvSpPr>
          <p:cNvPr id="216634393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1845733"/>
            <a:ext cx="10058400" cy="4601719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Tema 0 – Introducción a la programación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1 – Introducción a Java</a:t>
            </a:r>
            <a:endParaRPr/>
          </a:p>
          <a:p>
            <a:pPr algn="l"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Tema 2 – Estructuras básicas de control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3 – Estructuras de almacenamiento</a:t>
            </a:r>
            <a:endParaRPr/>
          </a:p>
          <a:p>
            <a:pPr algn="l"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Tema 4 – Programación orientada a objetos. OBJETOS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5 – Programación orientada a objetos. CLASES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6 – Programación orientada a objetos. Utilización avanzada de clases.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7 – Lectura y escritura de información. Streams y ficheros.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8 – Bases de datos relacionales y </a:t>
            </a:r>
            <a:r>
              <a:rPr lang="es-ES" i="1">
                <a:solidFill>
                  <a:srgbClr val="191919"/>
                </a:solidFill>
                <a:latin typeface="Lato"/>
              </a:rPr>
              <a:t>persistencia de objetos</a:t>
            </a:r>
            <a:endParaRPr/>
          </a:p>
          <a:p>
            <a:pPr algn="l"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Tema 9 – GUI (Java FX) </a:t>
            </a:r>
            <a:endParaRPr/>
          </a:p>
          <a:p>
            <a:pPr algn="l">
              <a:defRPr/>
            </a:pPr>
            <a:endParaRPr lang="es-ES" sz="2800" b="0" i="0">
              <a:solidFill>
                <a:srgbClr val="191919"/>
              </a:solidFill>
              <a:latin typeface="Lato"/>
            </a:endParaRPr>
          </a:p>
          <a:p>
            <a:pPr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07767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Temporalización</a:t>
            </a:r>
            <a:endParaRPr lang="es-ES"/>
          </a:p>
        </p:txBody>
      </p:sp>
      <p:sp>
        <p:nvSpPr>
          <p:cNvPr id="590112256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1845733"/>
            <a:ext cx="10058400" cy="46017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s-ES" sz="2800" b="0" i="0">
                <a:solidFill>
                  <a:srgbClr val="191919"/>
                </a:solidFill>
                <a:latin typeface="Lato"/>
              </a:rPr>
              <a:t> Primer trimestre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  <a:defRPr/>
            </a:pPr>
            <a:r>
              <a:rPr lang="es-ES" sz="2400">
                <a:solidFill>
                  <a:srgbClr val="191919"/>
                </a:solidFill>
                <a:latin typeface="Lato"/>
              </a:rPr>
              <a:t>Temas 0, 1, 2, 3</a:t>
            </a:r>
            <a:endParaRPr lang="es-ES" sz="2400" b="0" i="0">
              <a:solidFill>
                <a:srgbClr val="191919"/>
              </a:solidFill>
              <a:latin typeface="Lato"/>
            </a:endParaRPr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s-ES" sz="2800">
                <a:solidFill>
                  <a:srgbClr val="191919"/>
                </a:solidFill>
                <a:latin typeface="Lato"/>
              </a:rPr>
              <a:t> Segundo trimestre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  <a:defRPr/>
            </a:pPr>
            <a:r>
              <a:rPr lang="es-ES" sz="2400">
                <a:solidFill>
                  <a:srgbClr val="191919"/>
                </a:solidFill>
                <a:latin typeface="Lato"/>
              </a:rPr>
              <a:t>Temas 4, 5, 6</a:t>
            </a:r>
            <a:endParaRPr/>
          </a:p>
          <a:p>
            <a:pPr>
              <a:lnSpc>
                <a:spcPct val="150000"/>
              </a:lnSpc>
              <a:buFont typeface="Wingdings"/>
              <a:buChar char="q"/>
              <a:defRPr/>
            </a:pPr>
            <a:r>
              <a:rPr lang="es-ES" sz="2800">
                <a:solidFill>
                  <a:srgbClr val="191919"/>
                </a:solidFill>
                <a:latin typeface="Lato"/>
              </a:rPr>
              <a:t> Tercer trimestre</a:t>
            </a:r>
            <a:endParaRPr/>
          </a:p>
          <a:p>
            <a:pPr lvl="1">
              <a:lnSpc>
                <a:spcPct val="150000"/>
              </a:lnSpc>
              <a:buFont typeface="Arial"/>
              <a:buChar char="•"/>
              <a:defRPr/>
            </a:pPr>
            <a:r>
              <a:rPr lang="es-ES" sz="2400">
                <a:solidFill>
                  <a:srgbClr val="191919"/>
                </a:solidFill>
                <a:latin typeface="Lato"/>
              </a:rPr>
              <a:t>Temas 7, 8, 9</a:t>
            </a:r>
            <a:endParaRPr/>
          </a:p>
          <a:p>
            <a:pPr algn="l">
              <a:defRPr/>
            </a:pPr>
            <a:endParaRPr lang="es-ES" sz="2800" b="0" i="0">
              <a:solidFill>
                <a:srgbClr val="191919"/>
              </a:solidFill>
              <a:latin typeface="Lato"/>
            </a:endParaRPr>
          </a:p>
          <a:p>
            <a:pPr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53320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Evaluación</a:t>
            </a:r>
            <a:endParaRPr lang="es-ES"/>
          </a:p>
        </p:txBody>
      </p:sp>
      <p:sp>
        <p:nvSpPr>
          <p:cNvPr id="1258823699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1845733"/>
            <a:ext cx="10058400" cy="4601719"/>
          </a:xfrm>
        </p:spPr>
        <p:txBody>
          <a:bodyPr>
            <a:normAutofit/>
          </a:bodyPr>
          <a:lstStyle/>
          <a:p>
            <a:pPr algn="l">
              <a:buFont typeface="Wingdings"/>
              <a:buChar char="q"/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 Porcentajes de calificación:</a:t>
            </a:r>
            <a:endParaRPr/>
          </a:p>
          <a:p>
            <a:pPr marL="0" indent="0" algn="l">
              <a:buNone/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	</a:t>
            </a:r>
            <a:r>
              <a:rPr lang="es-ES" b="1">
                <a:solidFill>
                  <a:srgbClr val="191919"/>
                </a:solidFill>
                <a:latin typeface="Lato"/>
              </a:rPr>
              <a:t>70</a:t>
            </a:r>
            <a:r>
              <a:rPr lang="es-ES" b="1" i="0">
                <a:solidFill>
                  <a:srgbClr val="191919"/>
                </a:solidFill>
                <a:latin typeface="Lato"/>
              </a:rPr>
              <a:t> %</a:t>
            </a:r>
            <a:r>
              <a:rPr lang="es-ES" b="0" i="0">
                <a:solidFill>
                  <a:srgbClr val="191919"/>
                </a:solidFill>
                <a:latin typeface="Lato"/>
              </a:rPr>
              <a:t> Pruebas escritas práctica</a:t>
            </a:r>
            <a:r>
              <a:rPr lang="es-ES"/>
              <a:t>s</a:t>
            </a:r>
            <a:endParaRPr/>
          </a:p>
          <a:p>
            <a:pPr marL="0" indent="0" algn="l">
              <a:buNone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	</a:t>
            </a:r>
            <a:r>
              <a:rPr lang="es-ES" b="1">
                <a:solidFill>
                  <a:srgbClr val="191919"/>
                </a:solidFill>
                <a:latin typeface="Lato"/>
              </a:rPr>
              <a:t>30 %</a:t>
            </a:r>
            <a:r>
              <a:rPr lang="es-ES">
                <a:solidFill>
                  <a:srgbClr val="191919"/>
                </a:solidFill>
                <a:latin typeface="Lato"/>
              </a:rPr>
              <a:t> Trabajo individual y grupal en clase</a:t>
            </a:r>
            <a:endParaRPr/>
          </a:p>
          <a:p>
            <a:pPr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Sólo una prueba escrita por trimestre, no hay recuperación. Se harán prácticas de clase evaluables durante cada trimestre. No habrá trabajo para casa, solo prácticas y ejercicios propuestos para afianzar los contenidos. 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La programación se evalúa de forma continua.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En las pruebas escritas y prácticas de clase evaluables no se podrá utilizar IA generativa (ChatGPT), su uso supondrá un cero en la prueba.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En casa se puede usar IA generativa, como ayuda, profesor, explicación, etc.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Se perderá la evaluación continua con más del 20% de faltas injustificadas.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930508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Materiales</a:t>
            </a:r>
            <a:endParaRPr lang="es-ES"/>
          </a:p>
        </p:txBody>
      </p:sp>
      <p:sp>
        <p:nvSpPr>
          <p:cNvPr id="39349507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1845733"/>
            <a:ext cx="10058400" cy="4601719"/>
          </a:xfrm>
        </p:spPr>
        <p:txBody>
          <a:bodyPr vertOverflow="overflow" horzOverflow="overflow" vert="horz" wrap="square" lIns="0" tIns="45720" rIns="0" bIns="45720" numCol="1" spcCol="0" rtlCol="0" fromWordArt="0" anchor="t" anchorCtr="0" forceAA="0" upright="0" compatLnSpc="0">
            <a:normAutofit/>
          </a:bodyPr>
          <a:lstStyle/>
          <a:p>
            <a:pPr algn="l">
              <a:buFont typeface="Wingdings"/>
              <a:buChar char="q"/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 Entornos de desarrollo o </a:t>
            </a:r>
            <a:r>
              <a:rPr lang="es-ES" b="1" i="0">
                <a:solidFill>
                  <a:srgbClr val="191919"/>
                </a:solidFill>
                <a:latin typeface="Lato"/>
              </a:rPr>
              <a:t>IDEs</a:t>
            </a:r>
            <a:r>
              <a:rPr lang="es-ES" b="0" i="0">
                <a:solidFill>
                  <a:srgbClr val="191919"/>
                </a:solidFill>
                <a:latin typeface="Lato"/>
              </a:rPr>
              <a:t>:</a:t>
            </a:r>
            <a:endParaRPr/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buNone/>
              <a:defRPr/>
            </a:pPr>
            <a:r>
              <a:rPr lang="es-ES" b="0">
                <a:solidFill>
                  <a:srgbClr val="191919"/>
                </a:solidFill>
                <a:latin typeface="Lato"/>
              </a:rPr>
              <a:t>	</a:t>
            </a:r>
            <a:r>
              <a:rPr lang="es-ES" b="1">
                <a:solidFill>
                  <a:schemeClr val="bg2">
                    <a:lumMod val="50000"/>
                  </a:schemeClr>
                </a:solidFill>
                <a:latin typeface="Lato"/>
              </a:rPr>
              <a:t>IntelliJ Idea</a:t>
            </a:r>
            <a:r>
              <a:rPr lang="es-ES" b="0">
                <a:solidFill>
                  <a:srgbClr val="191919"/>
                </a:solidFill>
                <a:latin typeface="Lato"/>
              </a:rPr>
              <a:t>: para el resto. Se usará JDK 8 y JDK 24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</a:t>
            </a:r>
            <a:r>
              <a:rPr lang="es-ES" b="1">
                <a:solidFill>
                  <a:srgbClr val="191919"/>
                </a:solidFill>
                <a:latin typeface="Lato"/>
              </a:rPr>
              <a:t>Apuntes</a:t>
            </a:r>
            <a:r>
              <a:rPr lang="es-ES">
                <a:solidFill>
                  <a:srgbClr val="191919"/>
                </a:solidFill>
                <a:latin typeface="Lato"/>
              </a:rPr>
              <a:t>: se subirán las diapositivas de clase a la plataforma “Moodle Centros”, donde también estarán las prácticas propuestas y todo lo necesario para realizarlas.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Repositorio </a:t>
            </a:r>
            <a:r>
              <a:rPr lang="es-ES" b="1">
                <a:solidFill>
                  <a:srgbClr val="191919"/>
                </a:solidFill>
                <a:latin typeface="Lato"/>
              </a:rPr>
              <a:t>Github</a:t>
            </a:r>
            <a:r>
              <a:rPr lang="es-ES">
                <a:solidFill>
                  <a:srgbClr val="191919"/>
                </a:solidFill>
                <a:latin typeface="Lato"/>
              </a:rPr>
              <a:t> (</a:t>
            </a:r>
            <a:r>
              <a:rPr lang="es-ES" u="sng">
                <a:solidFill>
                  <a:srgbClr val="191919"/>
                </a:solidFill>
                <a:latin typeface="Lato"/>
                <a:hlinkClick r:id="rId3" tooltip=""/>
              </a:rPr>
              <a:t>https://github.com/jjguillen/programacion_2025-2026</a:t>
            </a:r>
            <a:r>
              <a:rPr lang="es-ES">
                <a:solidFill>
                  <a:srgbClr val="191919"/>
                </a:solidFill>
                <a:latin typeface="Lato"/>
              </a:rPr>
              <a:t>) donde aparecerán todos los ejercicios resueltos durante el curso (ejemplos y prácticas). 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/>
              <a:t> API de Java 8: </a:t>
            </a:r>
            <a:r>
              <a:rPr lang="es-ES" u="sng">
                <a:hlinkClick r:id="rId4" tooltip=""/>
              </a:rPr>
              <a:t>https://docs.oracle.com/javase/8/docs/api/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/>
              <a:t> JDK 24: </a:t>
            </a:r>
            <a:r>
              <a:rPr lang="es-ES" sz="19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Calibri"/>
                <a:cs typeface="Calibri"/>
                <a:hlinkClick r:id="rId5" tooltip=""/>
              </a:rPr>
              <a:t>https://docs.oracle.com/en/java/javase/24/</a:t>
            </a:r>
            <a:r>
              <a:rPr lang="es-ES"/>
              <a:t>   API Documentation (</a:t>
            </a:r>
            <a:r>
              <a:rPr lang="es-ES" u="sng">
                <a:hlinkClick r:id="rId6" tooltip=""/>
              </a:rPr>
              <a:t>link</a:t>
            </a:r>
            <a:r>
              <a:rPr lang="es-ES"/>
              <a:t>)</a:t>
            </a:r>
            <a:endParaRPr lang="es-ES"/>
          </a:p>
          <a:p>
            <a:pPr algn="l">
              <a:buFont typeface="Wingdings"/>
              <a:buChar char="q"/>
              <a:defRPr/>
            </a:pPr>
            <a:r>
              <a:rPr lang="es-ES"/>
              <a:t> Bibliografía recomendada y recursos: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 lang="es-ES"/>
              <a:t>Curso Java Youtube: </a:t>
            </a:r>
            <a:r>
              <a:rPr lang="es-ES" u="sng">
                <a:hlinkClick r:id="rId7" tooltip=""/>
              </a:rPr>
              <a:t>link</a:t>
            </a:r>
            <a:endParaRPr lang="es-ES"/>
          </a:p>
          <a:p>
            <a:pPr lvl="1">
              <a:buFont typeface="Arial"/>
              <a:buChar char="•"/>
              <a:defRPr/>
            </a:pPr>
            <a:r>
              <a:rPr lang="es-ES"/>
              <a:t>Libros: Java para novatos, </a:t>
            </a:r>
            <a:r>
              <a:rPr lang="es-ES"/>
              <a:t>Thinking</a:t>
            </a:r>
            <a:r>
              <a:rPr lang="es-ES"/>
              <a:t> in Java, Java limpio, …</a:t>
            </a:r>
            <a:endParaRPr/>
          </a:p>
          <a:p>
            <a:pPr lvl="1">
              <a:buFont typeface="Arial"/>
              <a:buChar char="•"/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142444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Certificación</a:t>
            </a:r>
            <a:endParaRPr lang="es-ES"/>
          </a:p>
        </p:txBody>
      </p:sp>
      <p:sp>
        <p:nvSpPr>
          <p:cNvPr id="786106064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1845733"/>
            <a:ext cx="10058400" cy="4601719"/>
          </a:xfrm>
        </p:spPr>
        <p:txBody>
          <a:bodyPr>
            <a:normAutofit/>
          </a:bodyPr>
          <a:lstStyle/>
          <a:p>
            <a:pPr algn="l">
              <a:buFont typeface="Wingdings"/>
              <a:buChar char="q"/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 </a:t>
            </a:r>
            <a:r>
              <a:rPr lang="es-ES">
                <a:solidFill>
                  <a:srgbClr val="191919"/>
                </a:solidFill>
                <a:latin typeface="Lato"/>
              </a:rPr>
              <a:t>Una vez finalizado y aprobado el curso los alumnos pueden intentar pasar las certificaciones Java oficiales de Oracle.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</a:t>
            </a:r>
            <a:r>
              <a:rPr lang="es-ES" u="sng">
                <a:hlinkClick r:id="rId3" tooltip=""/>
              </a:rPr>
              <a:t>Oracle </a:t>
            </a:r>
            <a:r>
              <a:rPr lang="es-ES" u="sng">
                <a:hlinkClick r:id="rId3" tooltip=""/>
              </a:rPr>
              <a:t>Certified</a:t>
            </a:r>
            <a:r>
              <a:rPr lang="es-ES" u="sng">
                <a:hlinkClick r:id="rId3" tooltip=""/>
              </a:rPr>
              <a:t> </a:t>
            </a:r>
            <a:r>
              <a:rPr lang="es-ES" u="sng">
                <a:hlinkClick r:id="rId3" tooltip=""/>
              </a:rPr>
              <a:t>Foundations</a:t>
            </a:r>
            <a:r>
              <a:rPr lang="es-ES" u="sng">
                <a:hlinkClick r:id="rId3" tooltip=""/>
              </a:rPr>
              <a:t> </a:t>
            </a:r>
            <a:r>
              <a:rPr lang="es-ES" u="sng">
                <a:hlinkClick r:id="rId3" tooltip=""/>
              </a:rPr>
              <a:t>Associate</a:t>
            </a:r>
            <a:r>
              <a:rPr lang="es-ES" u="sng">
                <a:hlinkClick r:id="rId3" tooltip=""/>
              </a:rPr>
              <a:t>, Java | Oracle </a:t>
            </a:r>
            <a:r>
              <a:rPr lang="es-ES" u="sng">
                <a:hlinkClick r:id="rId3" tooltip=""/>
              </a:rPr>
              <a:t>University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endParaRPr lang="es-ES">
              <a:solidFill>
                <a:srgbClr val="191919"/>
              </a:solidFill>
              <a:latin typeface="Lato"/>
            </a:endParaRPr>
          </a:p>
          <a:p>
            <a:pPr marL="0" indent="0" algn="l">
              <a:buNone/>
              <a:defRPr/>
            </a:pPr>
            <a:endParaRPr lang="es-ES"/>
          </a:p>
          <a:p>
            <a:pPr lvl="1">
              <a:buFont typeface="Arial"/>
              <a:buChar char="•"/>
              <a:defRPr/>
            </a:pPr>
            <a:endParaRPr lang="es-ES"/>
          </a:p>
        </p:txBody>
      </p:sp>
      <p:pic>
        <p:nvPicPr>
          <p:cNvPr id="704699978" name="Imagen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27659" y="3289041"/>
            <a:ext cx="6267061" cy="277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87224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Contacto</a:t>
            </a:r>
            <a:endParaRPr lang="es-ES"/>
          </a:p>
        </p:txBody>
      </p:sp>
      <p:sp>
        <p:nvSpPr>
          <p:cNvPr id="246359332" name="Marcador de contenido 2"/>
          <p:cNvSpPr>
            <a:spLocks noGrp="1"/>
          </p:cNvSpPr>
          <p:nvPr>
            <p:ph idx="1"/>
          </p:nvPr>
        </p:nvSpPr>
        <p:spPr bwMode="auto">
          <a:xfrm>
            <a:off x="1097280" y="1845733"/>
            <a:ext cx="10058400" cy="4601719"/>
          </a:xfrm>
        </p:spPr>
        <p:txBody>
          <a:bodyPr>
            <a:normAutofit/>
          </a:bodyPr>
          <a:lstStyle/>
          <a:p>
            <a:pPr algn="l">
              <a:buFont typeface="Wingdings"/>
              <a:buChar char="q"/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 </a:t>
            </a:r>
            <a:r>
              <a:rPr lang="es-ES">
                <a:solidFill>
                  <a:srgbClr val="191919"/>
                </a:solidFill>
                <a:latin typeface="Lato"/>
              </a:rPr>
              <a:t>Profesor: Javier Guillén Benavente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Email: </a:t>
            </a:r>
            <a:r>
              <a:rPr lang="es-ES" u="sng">
                <a:solidFill>
                  <a:srgbClr val="191919"/>
                </a:solidFill>
                <a:latin typeface="Lato"/>
                <a:hlinkClick r:id="rId3" tooltip=""/>
              </a:rPr>
              <a:t>jjavierguillen@gmail.com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</a:t>
            </a:r>
            <a:r>
              <a:rPr lang="es-ES">
                <a:solidFill>
                  <a:srgbClr val="191919"/>
                </a:solidFill>
                <a:latin typeface="Lato"/>
              </a:rPr>
              <a:t>Github</a:t>
            </a:r>
            <a:r>
              <a:rPr lang="es-ES">
                <a:solidFill>
                  <a:srgbClr val="191919"/>
                </a:solidFill>
                <a:latin typeface="Lato"/>
              </a:rPr>
              <a:t>: </a:t>
            </a:r>
            <a:r>
              <a:rPr lang="es-ES" u="sng">
                <a:solidFill>
                  <a:srgbClr val="191919"/>
                </a:solidFill>
                <a:latin typeface="Lato"/>
                <a:hlinkClick r:id="rId4" tooltip=""/>
              </a:rPr>
              <a:t>https://github.com/jjguillen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Curso Moodle Centros: </a:t>
            </a:r>
            <a:r>
              <a:rPr lang="es-ES" u="sng">
                <a:hlinkClick r:id="rId5" tooltip=""/>
              </a:rPr>
              <a:t>Curso: Programación (juntadeandalucia.es)</a:t>
            </a:r>
            <a:endParaRPr lang="es-ES"/>
          </a:p>
          <a:p>
            <a:pPr algn="l">
              <a:buFont typeface="Wingdings"/>
              <a:buChar char="q"/>
              <a:defRPr/>
            </a:pPr>
            <a:endParaRPr lang="es-ES"/>
          </a:p>
          <a:p>
            <a:pPr marL="201168" lvl="1" indent="0">
              <a:buNone/>
              <a:defRPr/>
            </a:pP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38637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Fin</a:t>
            </a:r>
            <a:endParaRPr lang="es-ES"/>
          </a:p>
        </p:txBody>
      </p:sp>
      <p:sp>
        <p:nvSpPr>
          <p:cNvPr id="405268553" name="Marcador de contenido 2"/>
          <p:cNvSpPr>
            <a:spLocks noGrp="1"/>
          </p:cNvSpPr>
          <p:nvPr>
            <p:ph idx="1"/>
          </p:nvPr>
        </p:nvSpPr>
        <p:spPr bwMode="auto">
          <a:xfrm>
            <a:off x="934927" y="2043403"/>
            <a:ext cx="5191553" cy="3274908"/>
          </a:xfrm>
        </p:spPr>
        <p:txBody>
          <a:bodyPr>
            <a:normAutofit/>
          </a:bodyPr>
          <a:lstStyle/>
          <a:p>
            <a:pPr algn="l">
              <a:buFont typeface="Wingdings"/>
              <a:buChar char="q"/>
              <a:defRPr/>
            </a:pPr>
            <a:r>
              <a:rPr lang="es-ES" b="0" i="0">
                <a:solidFill>
                  <a:srgbClr val="191919"/>
                </a:solidFill>
                <a:latin typeface="Lato"/>
              </a:rPr>
              <a:t> </a:t>
            </a:r>
            <a:r>
              <a:rPr lang="es-ES">
                <a:solidFill>
                  <a:srgbClr val="191919"/>
                </a:solidFill>
                <a:latin typeface="Lato"/>
              </a:rPr>
              <a:t>Si queréis ser programadores esta es la materia con la que vais a aprender a serlo.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Es muy importante preguntar lo que no entendáis sin miedo ni vergüenza.</a:t>
            </a:r>
            <a:endParaRPr/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Hay que trabajar mucho en casa y hacer muchos ejercicios, no hay </a:t>
            </a:r>
            <a:r>
              <a:rPr lang="es-ES">
                <a:solidFill>
                  <a:srgbClr val="191919"/>
                </a:solidFill>
                <a:latin typeface="Lato"/>
              </a:rPr>
              <a:t>que rendirse.</a:t>
            </a: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r>
              <a:rPr lang="es-ES">
                <a:solidFill>
                  <a:srgbClr val="191919"/>
                </a:solidFill>
                <a:latin typeface="Lato"/>
              </a:rPr>
              <a:t> Mucho ánimo y suerte !!!</a:t>
            </a:r>
            <a:endParaRPr/>
          </a:p>
          <a:p>
            <a:pPr algn="l">
              <a:buFont typeface="Wingdings"/>
              <a:buChar char="q"/>
              <a:defRPr/>
            </a:pPr>
            <a:endParaRPr lang="es-ES">
              <a:solidFill>
                <a:srgbClr val="191919"/>
              </a:solidFill>
              <a:latin typeface="Lato"/>
            </a:endParaRPr>
          </a:p>
          <a:p>
            <a:pPr algn="l">
              <a:buFont typeface="Wingdings"/>
              <a:buChar char="q"/>
              <a:defRPr/>
            </a:pPr>
            <a:endParaRPr lang="es-ES">
              <a:solidFill>
                <a:srgbClr val="191919"/>
              </a:solidFill>
              <a:latin typeface="Lato"/>
            </a:endParaRPr>
          </a:p>
          <a:p>
            <a:pPr marL="0" indent="0" algn="l">
              <a:buNone/>
              <a:defRPr/>
            </a:pPr>
            <a:endParaRPr lang="es-ES"/>
          </a:p>
          <a:p>
            <a:pPr algn="l">
              <a:buFont typeface="Wingdings"/>
              <a:buChar char="q"/>
              <a:defRPr/>
            </a:pPr>
            <a:endParaRPr lang="es-ES"/>
          </a:p>
          <a:p>
            <a:pPr marL="201168" lvl="1" indent="0">
              <a:buNone/>
              <a:defRPr/>
            </a:pPr>
            <a:endParaRPr lang="es-ES"/>
          </a:p>
        </p:txBody>
      </p:sp>
      <p:pic>
        <p:nvPicPr>
          <p:cNvPr id="1363444361" name="Imagen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26480" y="2043403"/>
            <a:ext cx="5623250" cy="32749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Retrospección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ONLYOFFICE/9.0.4.50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Familia Guillén Linares</dc:creator>
  <cp:lastModifiedBy/>
  <cp:revision>127</cp:revision>
  <dcterms:created xsi:type="dcterms:W3CDTF">2020-09-14T10:57:25Z</dcterms:created>
  <dcterms:modified xsi:type="dcterms:W3CDTF">2025-09-11T11:05:05Z</dcterms:modified>
</cp:coreProperties>
</file>