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29"/>
  </p:notesMasterIdLst>
  <p:sldIdLst>
    <p:sldId id="308" r:id="rId2"/>
    <p:sldId id="281" r:id="rId3"/>
    <p:sldId id="266" r:id="rId4"/>
    <p:sldId id="303" r:id="rId5"/>
    <p:sldId id="309" r:id="rId6"/>
    <p:sldId id="310" r:id="rId7"/>
    <p:sldId id="311" r:id="rId8"/>
    <p:sldId id="312" r:id="rId9"/>
    <p:sldId id="313" r:id="rId10"/>
    <p:sldId id="329" r:id="rId11"/>
    <p:sldId id="314" r:id="rId12"/>
    <p:sldId id="316" r:id="rId13"/>
    <p:sldId id="317" r:id="rId14"/>
    <p:sldId id="318" r:id="rId15"/>
    <p:sldId id="319" r:id="rId16"/>
    <p:sldId id="321" r:id="rId17"/>
    <p:sldId id="322" r:id="rId18"/>
    <p:sldId id="320" r:id="rId19"/>
    <p:sldId id="323" r:id="rId20"/>
    <p:sldId id="324" r:id="rId21"/>
    <p:sldId id="315" r:id="rId22"/>
    <p:sldId id="325" r:id="rId23"/>
    <p:sldId id="326" r:id="rId24"/>
    <p:sldId id="327" r:id="rId25"/>
    <p:sldId id="328" r:id="rId26"/>
    <p:sldId id="307" r:id="rId27"/>
    <p:sldId id="306" r:id="rId2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9D8BF-C400-D4F7-5092-D78A027C1A95}" v="17" dt="2022-12-01T18:20:27.017"/>
    <p1510:client id="{46EBAAB4-B851-4F05-96C8-3E8F41C39052}" v="52" dt="2023-11-15T18:03:18.194"/>
    <p1510:client id="{918585CF-1A3D-6704-3EB7-E829EEDDFB64}" v="8" dt="2023-11-21T18:46:35.49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15" autoAdjust="0"/>
  </p:normalViewPr>
  <p:slideViewPr>
    <p:cSldViewPr>
      <p:cViewPr varScale="1">
        <p:scale>
          <a:sx n="69" d="100"/>
          <a:sy n="69" d="100"/>
        </p:scale>
        <p:origin x="185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Los tipos</a:t>
            </a:r>
            <a:r>
              <a:rPr lang="es-ES" baseline="0" dirty="0"/>
              <a:t> de datos que conocemos hasta ahora no permiten solucionar problemas que requieran gestionar muchos datos a la vez. Por ejemplo, imaginemos que deseamos leer las notas de una clase de 25 alumnos. Si queremos almacenarlas, con lo que conocemos hasta ahora, no habrá más remedio que declarar 25 variables.</a:t>
            </a:r>
          </a:p>
          <a:p>
            <a:endParaRPr lang="es-ES" baseline="0" dirty="0"/>
          </a:p>
          <a:p>
            <a:r>
              <a:rPr lang="es-ES" baseline="0" dirty="0"/>
              <a:t>Eso es tremendamente pesado de programar. Manejar esos datos significaría estar continuamente manejando 25 variables. Por ello, en casi todos los lenguajes se pueden agrupar una serio de variables del mismo tipo en una misma estructura que comúnmente se conoce como </a:t>
            </a:r>
            <a:r>
              <a:rPr lang="es-ES" b="1" baseline="0" dirty="0" err="1"/>
              <a:t>array</a:t>
            </a:r>
            <a:r>
              <a:rPr lang="es-ES" baseline="0" dirty="0"/>
              <a:t> o </a:t>
            </a:r>
            <a:r>
              <a:rPr lang="es-ES" b="1" baseline="0" dirty="0"/>
              <a:t>vector</a:t>
            </a:r>
            <a:r>
              <a:rPr lang="es-ES" baseline="0" dirty="0"/>
              <a:t>. </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2786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2067567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4093823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1134093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532507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3131631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20411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324416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2415998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solidFill>
                  <a:srgbClr val="000000"/>
                </a:solidFill>
                <a:effectLst/>
                <a:latin typeface="Calibri" panose="020F0502020204030204" pitchFamily="34" charset="0"/>
                <a:ea typeface="Times New Roman" panose="02020603050405020304" pitchFamily="18" charset="0"/>
              </a:rPr>
              <a:t>Este código no es del todo eficiente porque si el vector ya está ordenado, el procedimiento seguirá comprobando hasta terminar sin tener en cuenta este hecho. Para conseguir esto, basta con utilizar un </a:t>
            </a:r>
            <a:r>
              <a:rPr lang="es-ES" sz="1800" i="1" dirty="0" err="1">
                <a:solidFill>
                  <a:srgbClr val="000000"/>
                </a:solidFill>
                <a:effectLst/>
                <a:latin typeface="Calibri" panose="020F0502020204030204" pitchFamily="34" charset="0"/>
                <a:ea typeface="Times New Roman" panose="02020603050405020304" pitchFamily="18" charset="0"/>
              </a:rPr>
              <a:t>flag</a:t>
            </a:r>
            <a:r>
              <a:rPr lang="es-ES" sz="1800" dirty="0">
                <a:solidFill>
                  <a:srgbClr val="000000"/>
                </a:solidFill>
                <a:effectLst/>
                <a:latin typeface="Calibri" panose="020F0502020204030204" pitchFamily="34" charset="0"/>
                <a:ea typeface="Times New Roman" panose="02020603050405020304" pitchFamily="18" charset="0"/>
              </a:rPr>
              <a:t> (de tipo booleano) que marque si el vector está ordenado o no y en el caso de que el algoritmo de una pasada sin realizar ningún intercambio de elementos el proceso parará.</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915546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solidFill>
                  <a:srgbClr val="000000"/>
                </a:solidFill>
                <a:effectLst/>
                <a:latin typeface="Calibri" panose="020F0502020204030204" pitchFamily="34" charset="0"/>
                <a:ea typeface="Times New Roman" panose="02020603050405020304" pitchFamily="18" charset="0"/>
              </a:rPr>
              <a:t>Este código no es del todo eficiente porque si el vector ya está ordenado, el procedimiento seguirá comprobando hasta terminar sin tener en cuenta este hecho. Para conseguir esto, basta con utilizar un </a:t>
            </a:r>
            <a:r>
              <a:rPr lang="es-ES" sz="1800" i="1" dirty="0" err="1">
                <a:solidFill>
                  <a:srgbClr val="000000"/>
                </a:solidFill>
                <a:effectLst/>
                <a:latin typeface="Calibri" panose="020F0502020204030204" pitchFamily="34" charset="0"/>
                <a:ea typeface="Times New Roman" panose="02020603050405020304" pitchFamily="18" charset="0"/>
              </a:rPr>
              <a:t>flag</a:t>
            </a:r>
            <a:r>
              <a:rPr lang="es-ES" sz="1800" dirty="0">
                <a:solidFill>
                  <a:srgbClr val="000000"/>
                </a:solidFill>
                <a:effectLst/>
                <a:latin typeface="Calibri" panose="020F0502020204030204" pitchFamily="34" charset="0"/>
                <a:ea typeface="Times New Roman" panose="02020603050405020304" pitchFamily="18" charset="0"/>
              </a:rPr>
              <a:t> (de tipo booleano) que marque si el vector está ordenado o no y en el caso de que el algoritmo de una pasada sin realizar ningún intercambio de elementos el proceso parará.</a:t>
            </a:r>
            <a:endParaRPr lang="es-ES" sz="1800" dirty="0">
              <a:effectLst/>
              <a:latin typeface="Times New Roman" panose="02020603050405020304" pitchFamily="18" charset="0"/>
              <a:ea typeface="Times New Roman" panose="02020603050405020304" pitchFamily="18" charset="0"/>
            </a:endParaRP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1786051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25</a:t>
            </a:fld>
            <a:endParaRPr lang="es-ES"/>
          </a:p>
        </p:txBody>
      </p:sp>
    </p:spTree>
    <p:extLst>
      <p:ext uri="{BB962C8B-B14F-4D97-AF65-F5344CB8AC3E}">
        <p14:creationId xmlns:p14="http://schemas.microsoft.com/office/powerpoint/2010/main" val="1570880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i="1" dirty="0"/>
              <a:t>Recuerda</a:t>
            </a:r>
            <a:r>
              <a:rPr lang="es-ES" sz="1200" dirty="0"/>
              <a:t>: En los </a:t>
            </a:r>
            <a:r>
              <a:rPr lang="es-ES" sz="1200" i="1" dirty="0" err="1">
                <a:solidFill>
                  <a:srgbClr val="0000CC"/>
                </a:solidFill>
              </a:rPr>
              <a:t>arrays</a:t>
            </a:r>
            <a:r>
              <a:rPr lang="es-ES" sz="1200" dirty="0">
                <a:solidFill>
                  <a:srgbClr val="0000CC"/>
                </a:solidFill>
              </a:rPr>
              <a:t> </a:t>
            </a:r>
            <a:r>
              <a:rPr lang="es-ES" sz="1200" dirty="0"/>
              <a:t>cuando se reservan N posiciones de memoria, los datos se almacenarán en las posiciones 0, 1 … N-1.</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Pedir 10 notas y meterlas en un array</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u="sng" dirty="0"/>
              <a:t>La clase </a:t>
            </a:r>
            <a:r>
              <a:rPr lang="es-ES" b="1" i="1" u="sng" dirty="0" err="1"/>
              <a:t>Arrays</a:t>
            </a:r>
            <a:endParaRPr lang="es-ES" b="1" i="1" u="sng" dirty="0"/>
          </a:p>
          <a:p>
            <a:r>
              <a:rPr lang="es-ES" dirty="0"/>
              <a:t>En el paquete </a:t>
            </a:r>
            <a:r>
              <a:rPr lang="es-ES" dirty="0" err="1"/>
              <a:t>java.utils</a:t>
            </a:r>
            <a:r>
              <a:rPr lang="es-ES" dirty="0"/>
              <a:t> se encuentra una clase estática llamada </a:t>
            </a:r>
            <a:r>
              <a:rPr lang="es-ES" dirty="0" err="1"/>
              <a:t>Arrays</a:t>
            </a:r>
            <a:r>
              <a:rPr lang="es-ES" dirty="0"/>
              <a:t>. Una clase estática permite ser utilizada como si fuera un objeto (como ocurre con </a:t>
            </a:r>
            <a:r>
              <a:rPr lang="es-ES" dirty="0" err="1"/>
              <a:t>Math</a:t>
            </a:r>
            <a:r>
              <a:rPr lang="es-ES" dirty="0"/>
              <a:t>), es decir, que para utilizar sus métodos hay que utilizar simplemente la sintaxis:</a:t>
            </a:r>
          </a:p>
          <a:p>
            <a:r>
              <a:rPr lang="es-ES" dirty="0" err="1">
                <a:latin typeface="Consolas" panose="020B0609020204030204" pitchFamily="49" charset="0"/>
              </a:rPr>
              <a:t>Arrays.método</a:t>
            </a:r>
            <a:r>
              <a:rPr lang="es-ES" dirty="0">
                <a:latin typeface="Consolas" panose="020B0609020204030204" pitchFamily="49" charset="0"/>
              </a:rPr>
              <a:t>(argumentos);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3093099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Ejercicios:</a:t>
            </a:r>
          </a:p>
          <a:p>
            <a:pPr marL="228600" indent="-228600">
              <a:buAutoNum type="arabicPeriod"/>
            </a:pPr>
            <a:r>
              <a:rPr lang="es-ES" dirty="0"/>
              <a:t>Dime la posición </a:t>
            </a:r>
            <a:r>
              <a:rPr lang="es-ES" dirty="0" err="1"/>
              <a:t>i,j</a:t>
            </a:r>
            <a:r>
              <a:rPr lang="es-ES" dirty="0"/>
              <a:t> en una matriz del menor y del mayor elemento.</a:t>
            </a:r>
          </a:p>
          <a:p>
            <a:pPr marL="228600" indent="-228600">
              <a:buAutoNum type="arabicPeriod"/>
            </a:pPr>
            <a:r>
              <a:rPr lang="es-ES" dirty="0"/>
              <a:t>Suma dos matrices del mismo tamaño</a:t>
            </a:r>
          </a:p>
          <a:p>
            <a:pPr marL="228600" indent="-228600">
              <a:buAutoNum type="arabicPeriod"/>
            </a:pPr>
            <a:r>
              <a:rPr lang="es-ES" dirty="0"/>
              <a:t>Suma de filas y de columnas</a:t>
            </a:r>
          </a:p>
          <a:p>
            <a:pPr marL="228600" indent="-228600">
              <a:buAutoNum type="arabicPeriod"/>
            </a:pPr>
            <a:r>
              <a:rPr lang="es-ES" dirty="0"/>
              <a:t>Matriz bidimensional materias-alumnos. Otra con las notas. Obtener número aprobados </a:t>
            </a:r>
            <a:r>
              <a:rPr lang="es-ES"/>
              <a:t>por alumno</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www.eduinnova.es/monografias2011/ene2011/java.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39552" y="404664"/>
            <a:ext cx="8208912" cy="3600400"/>
          </a:xfrm>
        </p:spPr>
        <p:txBody>
          <a:bodyPr>
            <a:normAutofit/>
          </a:bodyPr>
          <a:lstStyle/>
          <a:p>
            <a:pPr>
              <a:lnSpc>
                <a:spcPct val="125000"/>
              </a:lnSpc>
            </a:pPr>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3</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48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ESTRUCTURAS DE ALMACENAMIENTO</a:t>
            </a:r>
          </a:p>
        </p:txBody>
      </p:sp>
      <p:sp>
        <p:nvSpPr>
          <p:cNvPr id="3" name="2 Subtítulo"/>
          <p:cNvSpPr>
            <a:spLocks noGrp="1"/>
          </p:cNvSpPr>
          <p:nvPr>
            <p:ph type="subTitle" idx="1"/>
          </p:nvPr>
        </p:nvSpPr>
        <p:spPr>
          <a:xfrm>
            <a:off x="539552" y="5082806"/>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436510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57E53BCE-773A-473B-A1EE-A08365B5726E}"/>
              </a:ext>
            </a:extLst>
          </p:cNvPr>
          <p:cNvSpPr txBox="1">
            <a:spLocks/>
          </p:cNvSpPr>
          <p:nvPr/>
        </p:nvSpPr>
        <p:spPr>
          <a:xfrm>
            <a:off x="5220072" y="5013176"/>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multidimensionales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Picture 6">
            <a:extLst>
              <a:ext uri="{FF2B5EF4-FFF2-40B4-BE49-F238E27FC236}">
                <a16:creationId xmlns:a16="http://schemas.microsoft.com/office/drawing/2014/main" id="{10729960-A6E3-8708-B553-93C5C51C1BB5}"/>
              </a:ext>
            </a:extLst>
          </p:cNvPr>
          <p:cNvPicPr>
            <a:picLocks noChangeAspect="1"/>
          </p:cNvPicPr>
          <p:nvPr/>
        </p:nvPicPr>
        <p:blipFill>
          <a:blip r:embed="rId3"/>
          <a:stretch>
            <a:fillRect/>
          </a:stretch>
        </p:blipFill>
        <p:spPr>
          <a:xfrm>
            <a:off x="811318" y="1620815"/>
            <a:ext cx="6993822" cy="2670440"/>
          </a:xfrm>
          <a:prstGeom prst="rect">
            <a:avLst/>
          </a:prstGeom>
        </p:spPr>
      </p:pic>
      <p:pic>
        <p:nvPicPr>
          <p:cNvPr id="11" name="Picture 10">
            <a:extLst>
              <a:ext uri="{FF2B5EF4-FFF2-40B4-BE49-F238E27FC236}">
                <a16:creationId xmlns:a16="http://schemas.microsoft.com/office/drawing/2014/main" id="{0A2B2550-1904-0699-EE6C-03A247BF0253}"/>
              </a:ext>
            </a:extLst>
          </p:cNvPr>
          <p:cNvPicPr>
            <a:picLocks noChangeAspect="1"/>
          </p:cNvPicPr>
          <p:nvPr/>
        </p:nvPicPr>
        <p:blipFill>
          <a:blip r:embed="rId4"/>
          <a:stretch>
            <a:fillRect/>
          </a:stretch>
        </p:blipFill>
        <p:spPr>
          <a:xfrm>
            <a:off x="2205959" y="4933365"/>
            <a:ext cx="6144913" cy="938709"/>
          </a:xfrm>
          <a:prstGeom prst="rect">
            <a:avLst/>
          </a:prstGeom>
        </p:spPr>
      </p:pic>
      <p:sp>
        <p:nvSpPr>
          <p:cNvPr id="12" name="Arrow: Right 11">
            <a:extLst>
              <a:ext uri="{FF2B5EF4-FFF2-40B4-BE49-F238E27FC236}">
                <a16:creationId xmlns:a16="http://schemas.microsoft.com/office/drawing/2014/main" id="{5C19BC3B-B922-4C21-CF88-DD166C69E2BF}"/>
              </a:ext>
            </a:extLst>
          </p:cNvPr>
          <p:cNvSpPr/>
          <p:nvPr/>
        </p:nvSpPr>
        <p:spPr>
          <a:xfrm>
            <a:off x="7800899" y="1773621"/>
            <a:ext cx="600302" cy="1637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E0CCA2F0-CF90-7ECB-DDD5-B931EB92CFF1}"/>
              </a:ext>
            </a:extLst>
          </p:cNvPr>
          <p:cNvSpPr/>
          <p:nvPr/>
        </p:nvSpPr>
        <p:spPr>
          <a:xfrm>
            <a:off x="1191509" y="4311262"/>
            <a:ext cx="163718" cy="5821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03CC950-5A30-B161-72C7-08F413201469}"/>
              </a:ext>
            </a:extLst>
          </p:cNvPr>
          <p:cNvSpPr txBox="1"/>
          <p:nvPr/>
        </p:nvSpPr>
        <p:spPr>
          <a:xfrm>
            <a:off x="973217" y="4987360"/>
            <a:ext cx="536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400" b="1" dirty="0">
                <a:cs typeface="Calibri"/>
              </a:rPr>
              <a:t> </a:t>
            </a:r>
            <a:r>
              <a:rPr lang="en-US" sz="2400" b="1" err="1">
                <a:cs typeface="Calibri"/>
              </a:rPr>
              <a:t>i</a:t>
            </a:r>
            <a:endParaRPr lang="en-US" b="1" dirty="0" err="1">
              <a:cs typeface="Calibri"/>
            </a:endParaRPr>
          </a:p>
        </p:txBody>
      </p:sp>
      <p:sp>
        <p:nvSpPr>
          <p:cNvPr id="15" name="TextBox 14">
            <a:extLst>
              <a:ext uri="{FF2B5EF4-FFF2-40B4-BE49-F238E27FC236}">
                <a16:creationId xmlns:a16="http://schemas.microsoft.com/office/drawing/2014/main" id="{657601A4-58CF-659C-44C2-BD89014A2072}"/>
              </a:ext>
            </a:extLst>
          </p:cNvPr>
          <p:cNvSpPr txBox="1"/>
          <p:nvPr/>
        </p:nvSpPr>
        <p:spPr>
          <a:xfrm>
            <a:off x="8401200" y="1622028"/>
            <a:ext cx="5366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  </a:t>
            </a:r>
            <a:r>
              <a:rPr lang="en-US" sz="2400" b="1" dirty="0">
                <a:cs typeface="Calibri"/>
              </a:rPr>
              <a:t> j</a:t>
            </a:r>
          </a:p>
        </p:txBody>
      </p:sp>
    </p:spTree>
    <p:extLst>
      <p:ext uri="{BB962C8B-B14F-4D97-AF65-F5344CB8AC3E}">
        <p14:creationId xmlns:p14="http://schemas.microsoft.com/office/powerpoint/2010/main" val="5218034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multidimensionales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7 CuadroTexto"/>
          <p:cNvSpPr txBox="1"/>
          <p:nvPr/>
        </p:nvSpPr>
        <p:spPr>
          <a:xfrm>
            <a:off x="543977" y="1340768"/>
            <a:ext cx="7992888" cy="1107996"/>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El acceso a la matriz se haría igual que cuando se ha trabajado con vectores:</a:t>
            </a:r>
          </a:p>
          <a:p>
            <a:pPr algn="just">
              <a:buClr>
                <a:schemeClr val="accent6">
                  <a:lumMod val="75000"/>
                </a:schemeClr>
              </a:buClr>
            </a:pPr>
            <a:r>
              <a:rPr lang="es-ES" sz="2200" dirty="0"/>
              <a:t>		       </a:t>
            </a:r>
            <a:r>
              <a:rPr lang="es-ES" sz="2000" dirty="0">
                <a:latin typeface="Consolas" panose="020B0609020204030204" pitchFamily="49" charset="0"/>
              </a:rPr>
              <a:t>matriz[</a:t>
            </a:r>
            <a:r>
              <a:rPr lang="es-ES" sz="2000" dirty="0">
                <a:solidFill>
                  <a:srgbClr val="0070C0"/>
                </a:solidFill>
                <a:latin typeface="Consolas" panose="020B0609020204030204" pitchFamily="49" charset="0"/>
              </a:rPr>
              <a:t>fila</a:t>
            </a:r>
            <a:r>
              <a:rPr lang="es-ES" sz="2000" dirty="0">
                <a:latin typeface="Consolas" panose="020B0609020204030204" pitchFamily="49" charset="0"/>
              </a:rPr>
              <a:t>][</a:t>
            </a:r>
            <a:r>
              <a:rPr lang="es-ES" sz="2000" dirty="0">
                <a:solidFill>
                  <a:srgbClr val="0070C0"/>
                </a:solidFill>
                <a:latin typeface="Consolas" panose="020B0609020204030204" pitchFamily="49" charset="0"/>
              </a:rPr>
              <a:t>columna</a:t>
            </a:r>
            <a:r>
              <a:rPr lang="es-ES" sz="2000" dirty="0">
                <a:latin typeface="Consolas" panose="020B0609020204030204" pitchFamily="49" charset="0"/>
              </a:rPr>
              <a:t>]</a:t>
            </a:r>
          </a:p>
        </p:txBody>
      </p:sp>
      <p:sp>
        <p:nvSpPr>
          <p:cNvPr id="11" name="10 Rectángulo"/>
          <p:cNvSpPr/>
          <p:nvPr/>
        </p:nvSpPr>
        <p:spPr>
          <a:xfrm>
            <a:off x="543978" y="2636912"/>
            <a:ext cx="8204486" cy="3978012"/>
          </a:xfrm>
          <a:prstGeom prst="rect">
            <a:avLst/>
          </a:prstGeom>
          <a:solidFill>
            <a:schemeClr val="accent3">
              <a:lumMod val="20000"/>
              <a:lumOff val="80000"/>
            </a:schemeClr>
          </a:solidFill>
        </p:spPr>
        <p:txBody>
          <a:bodyPr wrap="square">
            <a:spAutoFit/>
          </a:bodyPr>
          <a:lstStyle/>
          <a:p>
            <a:pPr>
              <a:spcAft>
                <a:spcPts val="300"/>
              </a:spcAft>
            </a:pPr>
            <a:r>
              <a:rPr lang="es-ES" sz="1700" dirty="0" err="1">
                <a:solidFill>
                  <a:srgbClr val="7F0055"/>
                </a:solidFill>
                <a:latin typeface="Consolas"/>
              </a:rPr>
              <a:t>public</a:t>
            </a:r>
            <a:r>
              <a:rPr lang="es-ES" sz="1700" dirty="0">
                <a:solidFill>
                  <a:srgbClr val="000000"/>
                </a:solidFill>
                <a:latin typeface="Consolas"/>
              </a:rPr>
              <a:t> </a:t>
            </a:r>
            <a:r>
              <a:rPr lang="es-ES" sz="1700" dirty="0" err="1">
                <a:solidFill>
                  <a:srgbClr val="7F0055"/>
                </a:solidFill>
                <a:latin typeface="Consolas"/>
              </a:rPr>
              <a:t>class</a:t>
            </a:r>
            <a:r>
              <a:rPr lang="es-ES" sz="1700" dirty="0">
                <a:solidFill>
                  <a:srgbClr val="000000"/>
                </a:solidFill>
                <a:latin typeface="Consolas"/>
              </a:rPr>
              <a:t> </a:t>
            </a:r>
            <a:r>
              <a:rPr lang="es-ES" sz="1700" dirty="0" err="1">
                <a:solidFill>
                  <a:srgbClr val="000000"/>
                </a:solidFill>
                <a:latin typeface="Consolas"/>
              </a:rPr>
              <a:t>EjMatriz</a:t>
            </a:r>
            <a:r>
              <a:rPr lang="es-ES" sz="1700" dirty="0">
                <a:solidFill>
                  <a:srgbClr val="000000"/>
                </a:solidFill>
                <a:latin typeface="Consolas"/>
              </a:rPr>
              <a:t> {</a:t>
            </a:r>
          </a:p>
          <a:p>
            <a:pPr>
              <a:spcAft>
                <a:spcPts val="300"/>
              </a:spcAft>
            </a:pPr>
            <a:r>
              <a:rPr lang="en-US" sz="1700" dirty="0">
                <a:solidFill>
                  <a:srgbClr val="7F0055"/>
                </a:solidFill>
                <a:latin typeface="Consolas"/>
              </a:rPr>
              <a:t>  public</a:t>
            </a:r>
            <a:r>
              <a:rPr lang="en-US" sz="1700" dirty="0">
                <a:solidFill>
                  <a:srgbClr val="000000"/>
                </a:solidFill>
                <a:latin typeface="Consolas"/>
              </a:rPr>
              <a:t> </a:t>
            </a:r>
            <a:r>
              <a:rPr lang="en-US" sz="1700" dirty="0">
                <a:solidFill>
                  <a:srgbClr val="7F0055"/>
                </a:solidFill>
                <a:latin typeface="Consolas"/>
              </a:rPr>
              <a:t>static</a:t>
            </a:r>
            <a:r>
              <a:rPr lang="en-US" sz="1700" dirty="0">
                <a:solidFill>
                  <a:srgbClr val="000000"/>
                </a:solidFill>
                <a:latin typeface="Consolas"/>
              </a:rPr>
              <a:t> </a:t>
            </a:r>
            <a:r>
              <a:rPr lang="en-US" sz="1700" dirty="0">
                <a:solidFill>
                  <a:srgbClr val="7F0055"/>
                </a:solidFill>
                <a:latin typeface="Consolas"/>
              </a:rPr>
              <a:t>void</a:t>
            </a:r>
            <a:r>
              <a:rPr lang="en-US" sz="1700" dirty="0">
                <a:solidFill>
                  <a:srgbClr val="000000"/>
                </a:solidFill>
                <a:latin typeface="Consolas"/>
              </a:rPr>
              <a:t> main(String[] </a:t>
            </a:r>
            <a:r>
              <a:rPr lang="en-US" sz="1700" dirty="0" err="1">
                <a:solidFill>
                  <a:srgbClr val="6A3E3E"/>
                </a:solidFill>
                <a:latin typeface="Consolas"/>
              </a:rPr>
              <a:t>args</a:t>
            </a:r>
            <a:r>
              <a:rPr lang="en-US" sz="1700" dirty="0">
                <a:solidFill>
                  <a:srgbClr val="000000"/>
                </a:solidFill>
                <a:latin typeface="Consolas"/>
              </a:rPr>
              <a:t>) {</a:t>
            </a:r>
          </a:p>
          <a:p>
            <a:pPr>
              <a:spcAft>
                <a:spcPts val="300"/>
              </a:spcAft>
            </a:pPr>
            <a:endParaRPr lang="en-US" sz="800" dirty="0">
              <a:solidFill>
                <a:srgbClr val="000000"/>
              </a:solidFill>
              <a:latin typeface="Consolas"/>
            </a:endParaRPr>
          </a:p>
          <a:p>
            <a:pPr>
              <a:spcAft>
                <a:spcPts val="300"/>
              </a:spcAft>
            </a:pPr>
            <a:r>
              <a:rPr lang="es-ES" sz="1700" b="1" dirty="0">
                <a:solidFill>
                  <a:srgbClr val="7F0055"/>
                </a:solidFill>
                <a:latin typeface="Consolas"/>
              </a:rPr>
              <a:t>    </a:t>
            </a:r>
            <a:r>
              <a:rPr lang="es-ES" sz="1700" b="1" dirty="0" err="1">
                <a:solidFill>
                  <a:srgbClr val="7F0055"/>
                </a:solidFill>
                <a:latin typeface="Consolas"/>
              </a:rPr>
              <a:t>int</a:t>
            </a:r>
            <a:r>
              <a:rPr lang="es-ES" sz="1700" b="1" dirty="0">
                <a:solidFill>
                  <a:srgbClr val="000000"/>
                </a:solidFill>
                <a:latin typeface="Consolas"/>
              </a:rPr>
              <a:t>[][] </a:t>
            </a:r>
            <a:r>
              <a:rPr lang="es-ES" sz="1700" b="1" dirty="0">
                <a:solidFill>
                  <a:srgbClr val="6A3E3E"/>
                </a:solidFill>
                <a:latin typeface="Consolas"/>
              </a:rPr>
              <a:t>matriz</a:t>
            </a:r>
            <a:r>
              <a:rPr lang="es-ES" sz="1700" b="1" dirty="0">
                <a:solidFill>
                  <a:srgbClr val="000000"/>
                </a:solidFill>
                <a:latin typeface="Consolas"/>
              </a:rPr>
              <a:t> </a:t>
            </a:r>
            <a:r>
              <a:rPr lang="es-ES" sz="1700" dirty="0">
                <a:solidFill>
                  <a:srgbClr val="000000"/>
                </a:solidFill>
                <a:latin typeface="Consolas"/>
              </a:rPr>
              <a:t>= {{1,2,3,4,5}, {6,7,8,9,10}, {11,12,13,14,15}};</a:t>
            </a:r>
          </a:p>
          <a:p>
            <a:pPr>
              <a:spcAft>
                <a:spcPts val="300"/>
              </a:spcAft>
            </a:pPr>
            <a:endParaRPr lang="es-ES" sz="800" dirty="0">
              <a:solidFill>
                <a:srgbClr val="000000"/>
              </a:solidFill>
              <a:latin typeface="Consolas"/>
            </a:endParaRPr>
          </a:p>
          <a:p>
            <a:pPr>
              <a:spcAft>
                <a:spcPts val="300"/>
              </a:spcAft>
            </a:pPr>
            <a:r>
              <a:rPr lang="es-ES" sz="1700" dirty="0">
                <a:solidFill>
                  <a:srgbClr val="3F7F5F"/>
                </a:solidFill>
                <a:latin typeface="Consolas"/>
              </a:rPr>
              <a:t>    </a:t>
            </a:r>
            <a:r>
              <a:rPr lang="es-ES" sz="1600" dirty="0">
                <a:solidFill>
                  <a:srgbClr val="3F7F5F"/>
                </a:solidFill>
                <a:latin typeface="Consolas"/>
              </a:rPr>
              <a:t>// Mostramos por pantalla los valores almacenados en la matriz</a:t>
            </a:r>
          </a:p>
          <a:p>
            <a:pPr>
              <a:spcAft>
                <a:spcPts val="300"/>
              </a:spcAft>
            </a:pPr>
            <a:r>
              <a:rPr lang="es-ES" sz="1700" dirty="0">
                <a:solidFill>
                  <a:srgbClr val="7F0055"/>
                </a:solidFill>
                <a:latin typeface="Consolas"/>
              </a:rPr>
              <a:t>    </a:t>
            </a:r>
            <a:r>
              <a:rPr lang="es-ES" sz="1700" dirty="0" err="1">
                <a:solidFill>
                  <a:srgbClr val="7F0055"/>
                </a:solidFill>
                <a:latin typeface="Consolas"/>
              </a:rPr>
              <a:t>for</a:t>
            </a:r>
            <a:r>
              <a:rPr lang="es-ES" sz="1700" dirty="0">
                <a:solidFill>
                  <a:srgbClr val="000000"/>
                </a:solidFill>
                <a:latin typeface="Consolas"/>
              </a:rPr>
              <a:t> (</a:t>
            </a:r>
            <a:r>
              <a:rPr lang="es-ES" sz="1700" dirty="0" err="1">
                <a:solidFill>
                  <a:srgbClr val="7F0055"/>
                </a:solidFill>
                <a:latin typeface="Consolas"/>
              </a:rPr>
              <a:t>int</a:t>
            </a:r>
            <a:r>
              <a:rPr lang="es-ES" sz="1700" dirty="0">
                <a:solidFill>
                  <a:srgbClr val="000000"/>
                </a:solidFill>
                <a:latin typeface="Consolas"/>
              </a:rPr>
              <a:t> </a:t>
            </a:r>
            <a:r>
              <a:rPr lang="es-ES" sz="1700" dirty="0">
                <a:solidFill>
                  <a:srgbClr val="6A3E3E"/>
                </a:solidFill>
                <a:latin typeface="Consolas"/>
              </a:rPr>
              <a:t>i</a:t>
            </a:r>
            <a:r>
              <a:rPr lang="es-ES" sz="1700" dirty="0">
                <a:solidFill>
                  <a:srgbClr val="000000"/>
                </a:solidFill>
                <a:latin typeface="Consolas"/>
              </a:rPr>
              <a:t>=0; </a:t>
            </a:r>
            <a:r>
              <a:rPr lang="es-ES" sz="1700" dirty="0">
                <a:solidFill>
                  <a:srgbClr val="6A3E3E"/>
                </a:solidFill>
                <a:latin typeface="Consolas"/>
              </a:rPr>
              <a:t>i</a:t>
            </a:r>
            <a:r>
              <a:rPr lang="es-ES" sz="1700" dirty="0">
                <a:solidFill>
                  <a:srgbClr val="000000"/>
                </a:solidFill>
                <a:latin typeface="Consolas"/>
              </a:rPr>
              <a:t>&lt;</a:t>
            </a:r>
            <a:r>
              <a:rPr lang="es-ES" sz="1700" b="1" dirty="0" err="1">
                <a:solidFill>
                  <a:srgbClr val="6A3E3E"/>
                </a:solidFill>
                <a:latin typeface="Consolas"/>
              </a:rPr>
              <a:t>matriz</a:t>
            </a:r>
            <a:r>
              <a:rPr lang="es-ES" sz="1700" b="1" dirty="0" err="1">
                <a:solidFill>
                  <a:srgbClr val="000000"/>
                </a:solidFill>
                <a:latin typeface="Consolas"/>
              </a:rPr>
              <a:t>.</a:t>
            </a:r>
            <a:r>
              <a:rPr lang="es-ES" sz="1700" b="1" dirty="0" err="1">
                <a:solidFill>
                  <a:srgbClr val="0000C0"/>
                </a:solidFill>
                <a:latin typeface="Consolas"/>
              </a:rPr>
              <a:t>length</a:t>
            </a:r>
            <a:r>
              <a:rPr lang="es-ES" sz="1700" dirty="0">
                <a:solidFill>
                  <a:srgbClr val="000000"/>
                </a:solidFill>
                <a:latin typeface="Consolas"/>
              </a:rPr>
              <a:t>; </a:t>
            </a:r>
            <a:r>
              <a:rPr lang="es-ES" sz="1700" dirty="0">
                <a:solidFill>
                  <a:srgbClr val="6A3E3E"/>
                </a:solidFill>
                <a:latin typeface="Consolas"/>
              </a:rPr>
              <a:t>i</a:t>
            </a:r>
            <a:r>
              <a:rPr lang="es-ES" sz="1700" dirty="0">
                <a:solidFill>
                  <a:srgbClr val="000000"/>
                </a:solidFill>
                <a:latin typeface="Consolas"/>
              </a:rPr>
              <a:t>++) {</a:t>
            </a:r>
          </a:p>
          <a:p>
            <a:pPr>
              <a:spcAft>
                <a:spcPts val="300"/>
              </a:spcAft>
            </a:pPr>
            <a:r>
              <a:rPr lang="nb-NO" sz="1700" dirty="0">
                <a:solidFill>
                  <a:srgbClr val="7F0055"/>
                </a:solidFill>
                <a:latin typeface="Consolas"/>
              </a:rPr>
              <a:t>	for</a:t>
            </a:r>
            <a:r>
              <a:rPr lang="nb-NO" sz="1700" dirty="0">
                <a:solidFill>
                  <a:srgbClr val="000000"/>
                </a:solidFill>
                <a:latin typeface="Consolas"/>
              </a:rPr>
              <a:t> (</a:t>
            </a:r>
            <a:r>
              <a:rPr lang="nb-NO" sz="1700" dirty="0">
                <a:solidFill>
                  <a:srgbClr val="7F0055"/>
                </a:solidFill>
                <a:latin typeface="Consolas"/>
              </a:rPr>
              <a:t>int</a:t>
            </a:r>
            <a:r>
              <a:rPr lang="nb-NO" sz="1700" dirty="0">
                <a:solidFill>
                  <a:srgbClr val="000000"/>
                </a:solidFill>
                <a:latin typeface="Consolas"/>
              </a:rPr>
              <a:t> </a:t>
            </a:r>
            <a:r>
              <a:rPr lang="nb-NO" sz="1700" dirty="0">
                <a:solidFill>
                  <a:srgbClr val="6A3E3E"/>
                </a:solidFill>
                <a:latin typeface="Consolas"/>
              </a:rPr>
              <a:t>j</a:t>
            </a:r>
            <a:r>
              <a:rPr lang="nb-NO" sz="1700" dirty="0">
                <a:solidFill>
                  <a:srgbClr val="000000"/>
                </a:solidFill>
                <a:latin typeface="Consolas"/>
              </a:rPr>
              <a:t>=0; </a:t>
            </a:r>
            <a:r>
              <a:rPr lang="nb-NO" sz="1700" dirty="0">
                <a:solidFill>
                  <a:srgbClr val="6A3E3E"/>
                </a:solidFill>
                <a:latin typeface="Consolas"/>
              </a:rPr>
              <a:t>j</a:t>
            </a:r>
            <a:r>
              <a:rPr lang="nb-NO" sz="1700" dirty="0">
                <a:solidFill>
                  <a:srgbClr val="000000"/>
                </a:solidFill>
                <a:latin typeface="Consolas"/>
              </a:rPr>
              <a:t>&lt;</a:t>
            </a:r>
            <a:r>
              <a:rPr lang="nb-NO" sz="1700" b="1" dirty="0">
                <a:solidFill>
                  <a:srgbClr val="6A3E3E"/>
                </a:solidFill>
                <a:latin typeface="Consolas"/>
              </a:rPr>
              <a:t>matriz</a:t>
            </a:r>
            <a:r>
              <a:rPr lang="nb-NO" sz="1700" b="1" dirty="0">
                <a:solidFill>
                  <a:srgbClr val="000000"/>
                </a:solidFill>
                <a:latin typeface="Consolas"/>
              </a:rPr>
              <a:t>[</a:t>
            </a:r>
            <a:r>
              <a:rPr lang="nb-NO" sz="1700" b="1" dirty="0">
                <a:solidFill>
                  <a:srgbClr val="6A3E3E"/>
                </a:solidFill>
                <a:latin typeface="Consolas"/>
              </a:rPr>
              <a:t>i</a:t>
            </a:r>
            <a:r>
              <a:rPr lang="nb-NO" sz="1700" b="1" dirty="0">
                <a:solidFill>
                  <a:srgbClr val="000000"/>
                </a:solidFill>
                <a:latin typeface="Consolas"/>
              </a:rPr>
              <a:t>].</a:t>
            </a:r>
            <a:r>
              <a:rPr lang="nb-NO" sz="1700" b="1" dirty="0">
                <a:solidFill>
                  <a:srgbClr val="0000C0"/>
                </a:solidFill>
                <a:latin typeface="Consolas"/>
              </a:rPr>
              <a:t>length</a:t>
            </a:r>
            <a:r>
              <a:rPr lang="nb-NO" sz="1700" dirty="0">
                <a:solidFill>
                  <a:srgbClr val="000000"/>
                </a:solidFill>
                <a:latin typeface="Consolas"/>
              </a:rPr>
              <a:t>; </a:t>
            </a:r>
            <a:r>
              <a:rPr lang="nb-NO" sz="1700" dirty="0">
                <a:solidFill>
                  <a:srgbClr val="6A3E3E"/>
                </a:solidFill>
                <a:latin typeface="Consolas"/>
              </a:rPr>
              <a:t>j</a:t>
            </a:r>
            <a:r>
              <a:rPr lang="nb-NO" sz="1700" dirty="0">
                <a:solidFill>
                  <a:srgbClr val="000000"/>
                </a:solidFill>
                <a:latin typeface="Consolas"/>
              </a:rPr>
              <a:t>++) {</a:t>
            </a:r>
          </a:p>
          <a:p>
            <a:pPr>
              <a:spcAft>
                <a:spcPts val="300"/>
              </a:spcAft>
            </a:pPr>
            <a:r>
              <a:rPr lang="es-ES" sz="1700" dirty="0">
                <a:solidFill>
                  <a:srgbClr val="000000"/>
                </a:solidFill>
                <a:latin typeface="Consolas"/>
              </a:rPr>
              <a:t>		</a:t>
            </a:r>
            <a:r>
              <a:rPr lang="es-ES" sz="1700" dirty="0" err="1">
                <a:solidFill>
                  <a:srgbClr val="000000"/>
                </a:solidFill>
                <a:latin typeface="Consolas"/>
              </a:rPr>
              <a:t>System.</a:t>
            </a:r>
            <a:r>
              <a:rPr lang="es-ES" sz="1700" dirty="0" err="1">
                <a:solidFill>
                  <a:srgbClr val="0000C0"/>
                </a:solidFill>
                <a:latin typeface="Consolas"/>
              </a:rPr>
              <a:t>out</a:t>
            </a:r>
            <a:r>
              <a:rPr lang="es-ES" sz="1700" dirty="0" err="1">
                <a:solidFill>
                  <a:srgbClr val="000000"/>
                </a:solidFill>
                <a:latin typeface="Consolas"/>
              </a:rPr>
              <a:t>.print</a:t>
            </a:r>
            <a:r>
              <a:rPr lang="es-ES" sz="1700" dirty="0">
                <a:solidFill>
                  <a:srgbClr val="000000"/>
                </a:solidFill>
                <a:latin typeface="Consolas"/>
              </a:rPr>
              <a:t>(</a:t>
            </a:r>
            <a:r>
              <a:rPr lang="es-ES" sz="1700" b="1" dirty="0">
                <a:solidFill>
                  <a:srgbClr val="6A3E3E"/>
                </a:solidFill>
                <a:latin typeface="Consolas"/>
              </a:rPr>
              <a:t>matriz</a:t>
            </a:r>
            <a:r>
              <a:rPr lang="es-ES" sz="1700" b="1" dirty="0">
                <a:solidFill>
                  <a:srgbClr val="000000"/>
                </a:solidFill>
                <a:latin typeface="Consolas"/>
              </a:rPr>
              <a:t>[</a:t>
            </a:r>
            <a:r>
              <a:rPr lang="es-ES" sz="1700" b="1" dirty="0">
                <a:solidFill>
                  <a:srgbClr val="6A3E3E"/>
                </a:solidFill>
                <a:latin typeface="Consolas"/>
              </a:rPr>
              <a:t>i</a:t>
            </a:r>
            <a:r>
              <a:rPr lang="es-ES" sz="1700" b="1" dirty="0">
                <a:solidFill>
                  <a:srgbClr val="000000"/>
                </a:solidFill>
                <a:latin typeface="Consolas"/>
              </a:rPr>
              <a:t>][</a:t>
            </a:r>
            <a:r>
              <a:rPr lang="es-ES" sz="1700" b="1" dirty="0">
                <a:solidFill>
                  <a:srgbClr val="6A3E3E"/>
                </a:solidFill>
                <a:latin typeface="Consolas"/>
              </a:rPr>
              <a:t>j</a:t>
            </a:r>
            <a:r>
              <a:rPr lang="es-ES" sz="1700" b="1" dirty="0">
                <a:solidFill>
                  <a:srgbClr val="000000"/>
                </a:solidFill>
                <a:latin typeface="Consolas"/>
              </a:rPr>
              <a:t>]</a:t>
            </a:r>
            <a:r>
              <a:rPr lang="es-ES" sz="1700" dirty="0">
                <a:solidFill>
                  <a:srgbClr val="000000"/>
                </a:solidFill>
                <a:latin typeface="Consolas"/>
              </a:rPr>
              <a:t>+</a:t>
            </a:r>
            <a:r>
              <a:rPr lang="es-ES" sz="1700" dirty="0">
                <a:solidFill>
                  <a:srgbClr val="2A00FF"/>
                </a:solidFill>
                <a:latin typeface="Consolas"/>
              </a:rPr>
              <a:t>"\t"</a:t>
            </a:r>
            <a:r>
              <a:rPr lang="es-ES" sz="1700" dirty="0">
                <a:solidFill>
                  <a:srgbClr val="000000"/>
                </a:solidFill>
                <a:latin typeface="Consolas"/>
              </a:rPr>
              <a:t>);</a:t>
            </a:r>
          </a:p>
          <a:p>
            <a:pPr>
              <a:spcAft>
                <a:spcPts val="300"/>
              </a:spcAft>
            </a:pPr>
            <a:r>
              <a:rPr lang="es-ES" sz="1700" dirty="0">
                <a:solidFill>
                  <a:srgbClr val="000000"/>
                </a:solidFill>
                <a:latin typeface="Consolas"/>
              </a:rPr>
              <a:t>    	}</a:t>
            </a:r>
          </a:p>
          <a:p>
            <a:pPr>
              <a:spcAft>
                <a:spcPts val="300"/>
              </a:spcAft>
            </a:pPr>
            <a:r>
              <a:rPr lang="es-ES" sz="1700" dirty="0">
                <a:solidFill>
                  <a:srgbClr val="000000"/>
                </a:solidFill>
                <a:latin typeface="Consolas"/>
              </a:rPr>
              <a:t>    	</a:t>
            </a:r>
            <a:r>
              <a:rPr lang="es-ES" sz="1700" dirty="0" err="1">
                <a:solidFill>
                  <a:srgbClr val="000000"/>
                </a:solidFill>
                <a:latin typeface="Consolas"/>
              </a:rPr>
              <a:t>System.</a:t>
            </a:r>
            <a:r>
              <a:rPr lang="es-ES" sz="1700" dirty="0" err="1">
                <a:solidFill>
                  <a:srgbClr val="0000C0"/>
                </a:solidFill>
                <a:latin typeface="Consolas"/>
              </a:rPr>
              <a:t>out</a:t>
            </a:r>
            <a:r>
              <a:rPr lang="es-ES" sz="1700" dirty="0" err="1">
                <a:solidFill>
                  <a:srgbClr val="000000"/>
                </a:solidFill>
                <a:latin typeface="Consolas"/>
              </a:rPr>
              <a:t>.println</a:t>
            </a:r>
            <a:r>
              <a:rPr lang="es-ES" sz="1700" dirty="0">
                <a:solidFill>
                  <a:srgbClr val="000000"/>
                </a:solidFill>
                <a:latin typeface="Consolas"/>
              </a:rPr>
              <a:t>(</a:t>
            </a:r>
            <a:r>
              <a:rPr lang="es-ES" sz="1700" dirty="0">
                <a:solidFill>
                  <a:srgbClr val="2A00FF"/>
                </a:solidFill>
                <a:latin typeface="Consolas"/>
              </a:rPr>
              <a:t>""</a:t>
            </a:r>
            <a:r>
              <a:rPr lang="es-ES" sz="1700" dirty="0">
                <a:solidFill>
                  <a:srgbClr val="000000"/>
                </a:solidFill>
                <a:latin typeface="Consolas"/>
              </a:rPr>
              <a:t>);</a:t>
            </a:r>
          </a:p>
          <a:p>
            <a:r>
              <a:rPr lang="es-ES" sz="1700" dirty="0">
                <a:solidFill>
                  <a:srgbClr val="000000"/>
                </a:solidFill>
                <a:latin typeface="Consolas"/>
              </a:rPr>
              <a:t>    }</a:t>
            </a:r>
          </a:p>
          <a:p>
            <a:r>
              <a:rPr lang="es-ES" sz="1700" dirty="0">
                <a:solidFill>
                  <a:srgbClr val="000000"/>
                </a:solidFill>
                <a:latin typeface="Consolas"/>
              </a:rPr>
              <a:t>  }</a:t>
            </a:r>
          </a:p>
          <a:p>
            <a:r>
              <a:rPr lang="es-ES" sz="1700" dirty="0">
                <a:solidFill>
                  <a:srgbClr val="000000"/>
                </a:solidFill>
                <a:latin typeface="Consolas"/>
              </a:rPr>
              <a:t>}</a:t>
            </a:r>
            <a:endParaRPr lang="es-ES" sz="1700" dirty="0"/>
          </a:p>
        </p:txBody>
      </p:sp>
    </p:spTree>
    <p:extLst>
      <p:ext uri="{BB962C8B-B14F-4D97-AF65-F5344CB8AC3E}">
        <p14:creationId xmlns:p14="http://schemas.microsoft.com/office/powerpoint/2010/main" val="1856058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340768"/>
            <a:ext cx="8329091"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Una cadena de caracteres es un </a:t>
            </a:r>
            <a:r>
              <a:rPr lang="es-ES" sz="2200" b="1" i="1" dirty="0" err="1"/>
              <a:t>array</a:t>
            </a:r>
            <a:r>
              <a:rPr lang="es-ES" sz="2200" dirty="0"/>
              <a:t> de elementos de tipo </a:t>
            </a:r>
            <a:r>
              <a:rPr lang="es-ES" sz="2200" b="1" i="1" dirty="0" err="1"/>
              <a:t>char</a:t>
            </a:r>
            <a:r>
              <a:rPr lang="es-ES" sz="2200" dirty="0"/>
              <a:t>.</a:t>
            </a:r>
          </a:p>
        </p:txBody>
      </p:sp>
      <p:sp>
        <p:nvSpPr>
          <p:cNvPr id="6" name="5 Rectángulo"/>
          <p:cNvSpPr/>
          <p:nvPr/>
        </p:nvSpPr>
        <p:spPr>
          <a:xfrm>
            <a:off x="399447" y="5445224"/>
            <a:ext cx="8329091" cy="769441"/>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Las cadenas de caracteres en Java se tratan como objetos de la clase </a:t>
            </a:r>
            <a:r>
              <a:rPr lang="es-ES" sz="2200" b="1" i="1" dirty="0"/>
              <a:t>String.</a:t>
            </a:r>
            <a:endParaRPr lang="es-ES" sz="2200" dirty="0">
              <a:solidFill>
                <a:schemeClr val="bg1">
                  <a:lumMod val="50000"/>
                </a:schemeClr>
              </a:solidFill>
            </a:endParaRPr>
          </a:p>
        </p:txBody>
      </p:sp>
      <p:sp>
        <p:nvSpPr>
          <p:cNvPr id="3" name="2 Rectángulo"/>
          <p:cNvSpPr/>
          <p:nvPr/>
        </p:nvSpPr>
        <p:spPr>
          <a:xfrm>
            <a:off x="1619672" y="1982731"/>
            <a:ext cx="5598368" cy="1431161"/>
          </a:xfrm>
          <a:prstGeom prst="rect">
            <a:avLst/>
          </a:prstGeom>
          <a:solidFill>
            <a:schemeClr val="accent3">
              <a:lumMod val="20000"/>
              <a:lumOff val="80000"/>
            </a:schemeClr>
          </a:solidFill>
        </p:spPr>
        <p:txBody>
          <a:bodyPr wrap="square">
            <a:spAutoFit/>
          </a:bodyPr>
          <a:lstStyle/>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nombre1</a:t>
            </a:r>
            <a:r>
              <a:rPr lang="es-ES" dirty="0">
                <a:solidFill>
                  <a:srgbClr val="000000"/>
                </a:solidFill>
                <a:latin typeface="Consolas"/>
              </a:rPr>
              <a:t> = </a:t>
            </a:r>
            <a:r>
              <a:rPr lang="es-ES" dirty="0">
                <a:solidFill>
                  <a:srgbClr val="7F0055"/>
                </a:solidFill>
                <a:latin typeface="Consolas"/>
              </a:rPr>
              <a:t>new</a:t>
            </a:r>
            <a:r>
              <a:rPr lang="es-ES" dirty="0">
                <a:solidFill>
                  <a:srgbClr val="000000"/>
                </a:solidFill>
                <a:latin typeface="Consolas"/>
              </a:rPr>
              <a:t> </a:t>
            </a:r>
            <a:r>
              <a:rPr lang="es-ES" dirty="0" err="1">
                <a:solidFill>
                  <a:srgbClr val="7F0055"/>
                </a:solidFill>
                <a:latin typeface="Consolas"/>
              </a:rPr>
              <a:t>char</a:t>
            </a:r>
            <a:r>
              <a:rPr lang="es-ES" dirty="0">
                <a:solidFill>
                  <a:srgbClr val="000000"/>
                </a:solidFill>
                <a:latin typeface="Consolas"/>
              </a:rPr>
              <a:t>[5];</a:t>
            </a:r>
          </a:p>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nombre2</a:t>
            </a:r>
            <a:r>
              <a:rPr lang="es-ES" dirty="0">
                <a:solidFill>
                  <a:srgbClr val="000000"/>
                </a:solidFill>
                <a:latin typeface="Consolas"/>
              </a:rPr>
              <a:t> = {</a:t>
            </a:r>
            <a:r>
              <a:rPr lang="es-ES" dirty="0">
                <a:solidFill>
                  <a:srgbClr val="2A00FF"/>
                </a:solidFill>
                <a:latin typeface="Consolas"/>
              </a:rPr>
              <a:t>'</a:t>
            </a:r>
            <a:r>
              <a:rPr lang="es-ES" dirty="0" err="1">
                <a:solidFill>
                  <a:srgbClr val="2A00FF"/>
                </a:solidFill>
                <a:latin typeface="Consolas"/>
              </a:rPr>
              <a:t>A'</a:t>
            </a:r>
            <a:r>
              <a:rPr lang="es-ES" dirty="0" err="1">
                <a:solidFill>
                  <a:srgbClr val="000000"/>
                </a:solidFill>
                <a:latin typeface="Consolas"/>
              </a:rPr>
              <a:t>,</a:t>
            </a:r>
            <a:r>
              <a:rPr lang="es-ES" dirty="0" err="1">
                <a:solidFill>
                  <a:srgbClr val="2A00FF"/>
                </a:solidFill>
                <a:latin typeface="Consolas"/>
              </a:rPr>
              <a:t>'b'</a:t>
            </a:r>
            <a:r>
              <a:rPr lang="es-ES" dirty="0" err="1">
                <a:solidFill>
                  <a:srgbClr val="000000"/>
                </a:solidFill>
                <a:latin typeface="Consolas"/>
              </a:rPr>
              <a:t>,</a:t>
            </a:r>
            <a:r>
              <a:rPr lang="es-ES" dirty="0" err="1">
                <a:solidFill>
                  <a:srgbClr val="2A00FF"/>
                </a:solidFill>
                <a:latin typeface="Consolas"/>
              </a:rPr>
              <a:t>'c'</a:t>
            </a:r>
            <a:r>
              <a:rPr lang="es-ES" dirty="0" err="1">
                <a:solidFill>
                  <a:srgbClr val="000000"/>
                </a:solidFill>
                <a:latin typeface="Consolas"/>
              </a:rPr>
              <a:t>,</a:t>
            </a:r>
            <a:r>
              <a:rPr lang="es-ES" dirty="0" err="1">
                <a:solidFill>
                  <a:srgbClr val="2A00FF"/>
                </a:solidFill>
                <a:latin typeface="Consolas"/>
              </a:rPr>
              <a:t>'d'</a:t>
            </a:r>
            <a:r>
              <a:rPr lang="es-ES" dirty="0" err="1">
                <a:solidFill>
                  <a:srgbClr val="000000"/>
                </a:solidFill>
                <a:latin typeface="Consolas"/>
              </a:rPr>
              <a:t>,</a:t>
            </a:r>
            <a:r>
              <a:rPr lang="es-ES" dirty="0" err="1">
                <a:solidFill>
                  <a:srgbClr val="2A00FF"/>
                </a:solidFill>
                <a:latin typeface="Consolas"/>
              </a:rPr>
              <a:t>'e</a:t>
            </a:r>
            <a:r>
              <a:rPr lang="es-ES" dirty="0">
                <a:solidFill>
                  <a:srgbClr val="2A00FF"/>
                </a:solidFill>
                <a:latin typeface="Consolas"/>
              </a:rPr>
              <a:t>'</a:t>
            </a:r>
            <a:r>
              <a:rPr lang="es-ES" dirty="0">
                <a:solidFill>
                  <a:srgbClr val="000000"/>
                </a:solidFill>
                <a:latin typeface="Consolas"/>
              </a:rPr>
              <a:t>};</a:t>
            </a:r>
          </a:p>
          <a:p>
            <a:pPr>
              <a:spcAft>
                <a:spcPts val="600"/>
              </a:spcAft>
            </a:pPr>
            <a:r>
              <a:rPr lang="es-ES" dirty="0" err="1">
                <a:solidFill>
                  <a:srgbClr val="7F0055"/>
                </a:solidFill>
                <a:latin typeface="Consolas"/>
              </a:rPr>
              <a:t>char</a:t>
            </a:r>
            <a:r>
              <a:rPr lang="es-ES" dirty="0">
                <a:solidFill>
                  <a:srgbClr val="000000"/>
                </a:solidFill>
                <a:latin typeface="Consolas"/>
              </a:rPr>
              <a:t>[] </a:t>
            </a:r>
            <a:r>
              <a:rPr lang="es-ES" dirty="0">
                <a:solidFill>
                  <a:srgbClr val="6A3E3E"/>
                </a:solidFill>
                <a:latin typeface="Consolas"/>
              </a:rPr>
              <a:t>nombre3</a:t>
            </a:r>
            <a:r>
              <a:rPr lang="es-ES" dirty="0">
                <a:solidFill>
                  <a:srgbClr val="000000"/>
                </a:solidFill>
                <a:latin typeface="Consolas"/>
              </a:rPr>
              <a:t> = {65,98,99,100,101};</a:t>
            </a:r>
          </a:p>
          <a:p>
            <a:pPr>
              <a:spcAft>
                <a:spcPts val="600"/>
              </a:spcAft>
            </a:pPr>
            <a:r>
              <a:rPr lang="es-ES" dirty="0" err="1">
                <a:solidFill>
                  <a:srgbClr val="000000"/>
                </a:solidFill>
                <a:latin typeface="Consolas"/>
              </a:rPr>
              <a:t>System.</a:t>
            </a:r>
            <a:r>
              <a:rPr lang="es-ES" i="1" dirty="0" err="1">
                <a:solidFill>
                  <a:srgbClr val="0000C0"/>
                </a:solidFill>
                <a:latin typeface="Consolas"/>
              </a:rPr>
              <a:t>out</a:t>
            </a:r>
            <a:r>
              <a:rPr lang="es-ES" i="1" dirty="0" err="1">
                <a:solidFill>
                  <a:srgbClr val="000000"/>
                </a:solidFill>
                <a:latin typeface="Consolas"/>
              </a:rPr>
              <a:t>.println</a:t>
            </a:r>
            <a:r>
              <a:rPr lang="es-ES" i="1" dirty="0">
                <a:solidFill>
                  <a:srgbClr val="000000"/>
                </a:solidFill>
                <a:latin typeface="Consolas"/>
              </a:rPr>
              <a:t>(</a:t>
            </a:r>
            <a:r>
              <a:rPr lang="es-ES" i="1" dirty="0">
                <a:solidFill>
                  <a:srgbClr val="6A3E3E"/>
                </a:solidFill>
                <a:latin typeface="Consolas"/>
              </a:rPr>
              <a:t>nombre3</a:t>
            </a:r>
            <a:r>
              <a:rPr lang="es-ES" i="1" dirty="0">
                <a:solidFill>
                  <a:srgbClr val="000000"/>
                </a:solidFill>
                <a:latin typeface="Consolas"/>
              </a:rPr>
              <a:t>);</a:t>
            </a:r>
            <a:endParaRPr lang="es-ES" dirty="0"/>
          </a:p>
        </p:txBody>
      </p:sp>
      <p:sp>
        <p:nvSpPr>
          <p:cNvPr id="8" name="7 Rectángulo"/>
          <p:cNvSpPr/>
          <p:nvPr/>
        </p:nvSpPr>
        <p:spPr>
          <a:xfrm>
            <a:off x="755576" y="3573016"/>
            <a:ext cx="7992888" cy="1631216"/>
          </a:xfrm>
          <a:prstGeom prst="rect">
            <a:avLst/>
          </a:prstGeom>
        </p:spPr>
        <p:txBody>
          <a:bodyPr wrap="square">
            <a:spAutoFit/>
          </a:bodyPr>
          <a:lstStyle/>
          <a:p>
            <a:pPr algn="just">
              <a:buClr>
                <a:srgbClr val="0000CC"/>
              </a:buClr>
            </a:pPr>
            <a:r>
              <a:rPr lang="es-ES" sz="2000" dirty="0">
                <a:solidFill>
                  <a:schemeClr val="bg1">
                    <a:lumMod val="50000"/>
                  </a:schemeClr>
                </a:solidFill>
              </a:rPr>
              <a:t>Las cadenas </a:t>
            </a:r>
            <a:r>
              <a:rPr lang="es-ES" sz="2000" b="1" i="1" dirty="0">
                <a:solidFill>
                  <a:schemeClr val="bg1">
                    <a:lumMod val="50000"/>
                  </a:schemeClr>
                </a:solidFill>
              </a:rPr>
              <a:t>nombre2</a:t>
            </a:r>
            <a:r>
              <a:rPr lang="es-ES" sz="2000" dirty="0">
                <a:solidFill>
                  <a:schemeClr val="bg1">
                    <a:lumMod val="50000"/>
                  </a:schemeClr>
                </a:solidFill>
              </a:rPr>
              <a:t> y </a:t>
            </a:r>
            <a:r>
              <a:rPr lang="es-ES" sz="2000" b="1" i="1" dirty="0">
                <a:solidFill>
                  <a:schemeClr val="bg1">
                    <a:lumMod val="50000"/>
                  </a:schemeClr>
                </a:solidFill>
              </a:rPr>
              <a:t>nombre3</a:t>
            </a:r>
            <a:r>
              <a:rPr lang="es-ES" sz="2000" dirty="0">
                <a:solidFill>
                  <a:schemeClr val="bg1">
                    <a:lumMod val="50000"/>
                  </a:schemeClr>
                </a:solidFill>
              </a:rPr>
              <a:t> contienen exactamente lo mismo dado que internamente Java almacena los caracteres con sus símbolos ASCII correspondientes (a la ‘A’ le corresponde el 65, a la ‘a’ el 97). </a:t>
            </a:r>
            <a:r>
              <a:rPr lang="es-ES" sz="2000" b="1" i="1" dirty="0">
                <a:solidFill>
                  <a:schemeClr val="bg1">
                    <a:lumMod val="50000"/>
                  </a:schemeClr>
                </a:solidFill>
              </a:rPr>
              <a:t>nombre1</a:t>
            </a:r>
            <a:r>
              <a:rPr lang="es-ES" sz="2000" dirty="0">
                <a:solidFill>
                  <a:schemeClr val="bg1">
                    <a:lumMod val="50000"/>
                  </a:schemeClr>
                </a:solidFill>
              </a:rPr>
              <a:t> se ha creado como una cadena de 5 caracteres pero todavía no se ha inicializado y, por tanto, sus 5 posiciones contendrán el valor ‘\0’</a:t>
            </a:r>
          </a:p>
        </p:txBody>
      </p:sp>
    </p:spTree>
    <p:extLst>
      <p:ext uri="{BB962C8B-B14F-4D97-AF65-F5344CB8AC3E}">
        <p14:creationId xmlns:p14="http://schemas.microsoft.com/office/powerpoint/2010/main" val="236801813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3"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6186309"/>
          </a:xfrm>
          <a:prstGeom prst="rect">
            <a:avLst/>
          </a:prstGeom>
        </p:spPr>
        <p:txBody>
          <a:bodyPr wrap="square" lIns="91440" tIns="45720" rIns="91440" bIns="45720" anchor="t">
            <a:spAutoFit/>
          </a:bodyPr>
          <a:lstStyle/>
          <a:p>
            <a:pPr marL="342900" indent="-342900" algn="just">
              <a:buClr>
                <a:srgbClr val="0000CC"/>
              </a:buClr>
              <a:buFont typeface="Wingdings" panose="05000000000000000000" pitchFamily="2" charset="2"/>
              <a:buChar char="Ø"/>
            </a:pPr>
            <a:r>
              <a:rPr lang="es-ES" sz="2200" dirty="0"/>
              <a:t>La clase </a:t>
            </a:r>
            <a:r>
              <a:rPr lang="es-ES" sz="2200" b="1" dirty="0"/>
              <a:t>String</a:t>
            </a:r>
            <a:r>
              <a:rPr lang="es-ES" sz="2200" dirty="0"/>
              <a:t> es una de las más importantes del lenguaje Java.</a:t>
            </a:r>
          </a:p>
          <a:p>
            <a:pPr marL="342900" indent="-342900" algn="just">
              <a:buClr>
                <a:srgbClr val="0000CC"/>
              </a:buClr>
              <a:buFont typeface="Wingdings" panose="05000000000000000000" pitchFamily="2" charset="2"/>
              <a:buChar char="Ø"/>
            </a:pPr>
            <a:r>
              <a:rPr lang="es-ES" sz="2200" dirty="0"/>
              <a:t>Los </a:t>
            </a:r>
            <a:r>
              <a:rPr lang="es-ES" sz="2200" dirty="0" err="1"/>
              <a:t>Strings</a:t>
            </a:r>
            <a:r>
              <a:rPr lang="es-ES" sz="2200" dirty="0"/>
              <a:t> son una secuencia de caracteres. En Java, las cadenas de caracteres son objetos y se usa la clase String para crear y manipular dichas cadenas. </a:t>
            </a:r>
          </a:p>
          <a:p>
            <a:pPr marL="342900" indent="-342900" algn="just">
              <a:buClr>
                <a:srgbClr val="0000CC"/>
              </a:buClr>
              <a:buFont typeface="Wingdings" panose="05000000000000000000" pitchFamily="2" charset="2"/>
              <a:buChar char="Ø"/>
            </a:pPr>
            <a:r>
              <a:rPr lang="es-ES" sz="2200" dirty="0"/>
              <a:t>Dentro de un objeto de la clases String o </a:t>
            </a:r>
            <a:r>
              <a:rPr lang="es-ES" sz="2200" dirty="0" err="1"/>
              <a:t>StringBuffer</a:t>
            </a:r>
            <a:r>
              <a:rPr lang="es-ES" sz="2200" dirty="0"/>
              <a:t>, Java crea un array de caracteres, es decir, internamente son </a:t>
            </a:r>
            <a:r>
              <a:rPr lang="es-ES" sz="2200" dirty="0" err="1"/>
              <a:t>char</a:t>
            </a:r>
            <a:r>
              <a:rPr lang="es-ES" sz="2200" dirty="0"/>
              <a:t>[]. </a:t>
            </a:r>
          </a:p>
          <a:p>
            <a:pPr marL="800100" lvl="1" indent="-342900" algn="just">
              <a:buClr>
                <a:srgbClr val="0000CC"/>
              </a:buClr>
              <a:buAutoNum type="arabicParenR"/>
            </a:pPr>
            <a:r>
              <a:rPr lang="es-ES" sz="2200" dirty="0"/>
              <a:t>Para crear un String </a:t>
            </a:r>
            <a:r>
              <a:rPr lang="es-ES" sz="2200" i="1" dirty="0"/>
              <a:t>implícitamente</a:t>
            </a:r>
            <a:r>
              <a:rPr lang="es-ES" sz="2200" dirty="0"/>
              <a:t> basta poner una cadena de caracteres entre comillas dobles </a:t>
            </a:r>
            <a:r>
              <a:rPr lang="es-ES" sz="2200" dirty="0">
                <a:sym typeface="Wingdings" panose="05000000000000000000" pitchFamily="2" charset="2"/>
              </a:rPr>
              <a:t> </a:t>
            </a:r>
            <a:r>
              <a:rPr lang="es-ES" sz="2200" err="1"/>
              <a:t>System.out.println</a:t>
            </a:r>
            <a:r>
              <a:rPr lang="es-ES" sz="2200" dirty="0"/>
              <a:t>("El primer programa");</a:t>
            </a:r>
            <a:endParaRPr lang="es-ES" sz="2200" dirty="0">
              <a:ea typeface="Calibri"/>
              <a:cs typeface="Calibri"/>
            </a:endParaRPr>
          </a:p>
          <a:p>
            <a:pPr marL="342900" indent="-342900" algn="just">
              <a:buClr>
                <a:srgbClr val="0000CC"/>
              </a:buClr>
              <a:buFont typeface="Wingdings" panose="05000000000000000000" pitchFamily="2" charset="2"/>
              <a:buChar char="Ø"/>
            </a:pPr>
            <a:r>
              <a:rPr lang="es-ES" sz="2200" dirty="0"/>
              <a:t>Para crear un String </a:t>
            </a:r>
            <a:r>
              <a:rPr lang="es-ES" sz="2200" i="1" dirty="0"/>
              <a:t>explícitamente</a:t>
            </a:r>
            <a:r>
              <a:rPr lang="es-ES" sz="2200" dirty="0"/>
              <a:t> escribimos de estas dos maneras:</a:t>
            </a:r>
          </a:p>
          <a:p>
            <a:pPr marL="914400" lvl="1" indent="-457200" algn="just">
              <a:buClr>
                <a:srgbClr val="0000CC"/>
              </a:buClr>
              <a:buFont typeface="+mj-lt"/>
              <a:buAutoNum type="arabicParenR"/>
            </a:pPr>
            <a:r>
              <a:rPr lang="es-ES" sz="2200" dirty="0"/>
              <a:t>String </a:t>
            </a:r>
            <a:r>
              <a:rPr lang="es-ES" sz="2200" dirty="0" err="1"/>
              <a:t>str</a:t>
            </a:r>
            <a:r>
              <a:rPr lang="es-ES" sz="2200" dirty="0"/>
              <a:t> = new String("El primer programa");</a:t>
            </a:r>
          </a:p>
          <a:p>
            <a:pPr marL="914400" lvl="1" indent="-457200" algn="just">
              <a:buClr>
                <a:srgbClr val="0000CC"/>
              </a:buClr>
              <a:buFont typeface="+mj-lt"/>
              <a:buAutoNum type="arabicParenR"/>
            </a:pPr>
            <a:r>
              <a:rPr lang="es-ES" sz="2200" dirty="0"/>
              <a:t>String </a:t>
            </a:r>
            <a:r>
              <a:rPr lang="es-ES" sz="2200" dirty="0" err="1"/>
              <a:t>str</a:t>
            </a:r>
            <a:r>
              <a:rPr lang="es-ES" sz="2200" dirty="0"/>
              <a:t> = "El primer programa";</a:t>
            </a:r>
          </a:p>
          <a:p>
            <a:pPr marL="342900" indent="-342900" algn="just">
              <a:buClr>
                <a:srgbClr val="0000CC"/>
              </a:buClr>
              <a:buFont typeface="Wingdings" panose="05000000000000000000" pitchFamily="2" charset="2"/>
              <a:buChar char="Ø"/>
            </a:pPr>
            <a:r>
              <a:rPr lang="es-ES" sz="2200" dirty="0"/>
              <a:t>Para crear un </a:t>
            </a:r>
            <a:r>
              <a:rPr lang="es-ES" sz="2200" dirty="0" err="1"/>
              <a:t>string</a:t>
            </a:r>
            <a:r>
              <a:rPr lang="es-ES" sz="2200" dirty="0"/>
              <a:t> nulo (no contiene caracteres) se puede hacer de estas dos formas:</a:t>
            </a:r>
          </a:p>
          <a:p>
            <a:pPr marL="914400" lvl="1" indent="-457200" algn="just">
              <a:buClr>
                <a:srgbClr val="0000CC"/>
              </a:buClr>
              <a:buFont typeface="+mj-lt"/>
              <a:buAutoNum type="arabicParenR"/>
            </a:pPr>
            <a:r>
              <a:rPr lang="es-ES" sz="2200" dirty="0"/>
              <a:t>String </a:t>
            </a:r>
            <a:r>
              <a:rPr lang="es-ES" sz="2200" dirty="0" err="1"/>
              <a:t>str</a:t>
            </a:r>
            <a:r>
              <a:rPr lang="es-ES" sz="2200" dirty="0"/>
              <a:t>="";</a:t>
            </a:r>
          </a:p>
          <a:p>
            <a:pPr marL="914400" lvl="1" indent="-457200" algn="just">
              <a:buClr>
                <a:srgbClr val="0000CC"/>
              </a:buClr>
              <a:buFont typeface="+mj-lt"/>
              <a:buAutoNum type="arabicParenR"/>
            </a:pPr>
            <a:r>
              <a:rPr lang="es-ES" sz="2200" dirty="0"/>
              <a:t>String </a:t>
            </a:r>
            <a:r>
              <a:rPr lang="es-ES" sz="2200" dirty="0" err="1"/>
              <a:t>str</a:t>
            </a:r>
            <a:r>
              <a:rPr lang="es-ES" sz="2200" dirty="0"/>
              <a:t>=new String();</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206380039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509200"/>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Una vez creado un objeto de la clase String podemos obtener información relevante acerca del objeto a través de las funciones miembro.</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length</a:t>
            </a:r>
            <a:r>
              <a:rPr lang="es-ES" sz="2200" dirty="0"/>
              <a:t> </a:t>
            </a:r>
            <a:r>
              <a:rPr lang="es-ES" sz="2200" dirty="0">
                <a:sym typeface="Wingdings" panose="05000000000000000000" pitchFamily="2" charset="2"/>
              </a:rPr>
              <a:t> para obtener la longitud de un </a:t>
            </a:r>
            <a:r>
              <a:rPr lang="es-ES" sz="2200" dirty="0" err="1">
                <a:sym typeface="Wingdings" panose="05000000000000000000" pitchFamily="2" charset="2"/>
              </a:rPr>
              <a:t>string</a:t>
            </a:r>
            <a:r>
              <a:rPr lang="es-ES" sz="2200" dirty="0">
                <a:sym typeface="Wingdings" panose="05000000000000000000" pitchFamily="2" charset="2"/>
              </a:rPr>
              <a:t>.</a:t>
            </a:r>
            <a:endParaRPr lang="es-ES" sz="2200" dirty="0"/>
          </a:p>
          <a:p>
            <a:pPr lvl="1" algn="just">
              <a:buClr>
                <a:srgbClr val="0000CC"/>
              </a:buClr>
            </a:pPr>
            <a:r>
              <a:rPr lang="es-ES" sz="2200" dirty="0"/>
              <a:t>	String </a:t>
            </a:r>
            <a:r>
              <a:rPr lang="es-ES" sz="2200" dirty="0" err="1"/>
              <a:t>str</a:t>
            </a:r>
            <a:r>
              <a:rPr lang="es-ES" sz="2200" dirty="0"/>
              <a:t>="El primer programa";</a:t>
            </a:r>
          </a:p>
          <a:p>
            <a:pPr lvl="1" algn="just">
              <a:buClr>
                <a:srgbClr val="0000CC"/>
              </a:buClr>
            </a:pPr>
            <a:r>
              <a:rPr lang="es-ES" sz="2200" dirty="0"/>
              <a:t>	</a:t>
            </a:r>
            <a:r>
              <a:rPr lang="es-ES" sz="2200" dirty="0" err="1"/>
              <a:t>int</a:t>
            </a:r>
            <a:r>
              <a:rPr lang="es-ES" sz="2200" dirty="0"/>
              <a:t> longitud=</a:t>
            </a:r>
            <a:r>
              <a:rPr lang="es-ES" sz="2200" dirty="0" err="1"/>
              <a:t>str.length</a:t>
            </a:r>
            <a:r>
              <a:rPr lang="es-ES" sz="2200" dirty="0"/>
              <a:t>();</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startsWith</a:t>
            </a:r>
            <a:r>
              <a:rPr lang="es-ES" sz="2200" dirty="0"/>
              <a:t> </a:t>
            </a:r>
            <a:r>
              <a:rPr lang="es-ES" sz="2200" dirty="0">
                <a:sym typeface="Wingdings" panose="05000000000000000000" pitchFamily="2" charset="2"/>
              </a:rPr>
              <a:t> para saber si un </a:t>
            </a:r>
            <a:r>
              <a:rPr lang="es-ES" sz="2200" dirty="0" err="1">
                <a:sym typeface="Wingdings" panose="05000000000000000000" pitchFamily="2" charset="2"/>
              </a:rPr>
              <a:t>string</a:t>
            </a:r>
            <a:r>
              <a:rPr lang="es-ES" sz="2200" dirty="0">
                <a:sym typeface="Wingdings" panose="05000000000000000000" pitchFamily="2" charset="2"/>
              </a:rPr>
              <a:t> comienza con un determinado prefijo.</a:t>
            </a:r>
          </a:p>
          <a:p>
            <a:pPr lvl="1" algn="just">
              <a:buClr>
                <a:srgbClr val="0000CC"/>
              </a:buClr>
            </a:pPr>
            <a:r>
              <a:rPr lang="es-ES" sz="2200" dirty="0"/>
              <a:t>	String </a:t>
            </a:r>
            <a:r>
              <a:rPr lang="es-ES" sz="2200" dirty="0" err="1"/>
              <a:t>str</a:t>
            </a:r>
            <a:r>
              <a:rPr lang="es-ES" sz="2200" dirty="0"/>
              <a:t>="El primer programa";</a:t>
            </a:r>
          </a:p>
          <a:p>
            <a:pPr algn="just">
              <a:buClr>
                <a:srgbClr val="0000CC"/>
              </a:buClr>
            </a:pPr>
            <a:r>
              <a:rPr lang="es-ES" sz="2200" dirty="0"/>
              <a:t>	</a:t>
            </a:r>
            <a:r>
              <a:rPr lang="es-ES" sz="2200" dirty="0" err="1"/>
              <a:t>boolean</a:t>
            </a:r>
            <a:r>
              <a:rPr lang="es-ES" sz="2200" dirty="0"/>
              <a:t> resultado=</a:t>
            </a:r>
            <a:r>
              <a:rPr lang="es-ES" sz="2200" dirty="0" err="1"/>
              <a:t>str.startsWith</a:t>
            </a:r>
            <a:r>
              <a:rPr lang="es-ES" sz="2200" dirty="0"/>
              <a:t>("El");   //true en este caso</a:t>
            </a:r>
          </a:p>
          <a:p>
            <a:pPr algn="just">
              <a:buClr>
                <a:srgbClr val="0000CC"/>
              </a:buClr>
            </a:pPr>
            <a:endParaRPr lang="es-ES" sz="2200" dirty="0"/>
          </a:p>
          <a:p>
            <a:pPr marL="342900" indent="-342900" algn="just">
              <a:buClr>
                <a:srgbClr val="0000CC"/>
              </a:buClr>
              <a:buFont typeface="Wingdings" panose="05000000000000000000" pitchFamily="2" charset="2"/>
              <a:buChar char="Ø"/>
            </a:pPr>
            <a:r>
              <a:rPr lang="es-ES" sz="2200" b="1" dirty="0" err="1">
                <a:sym typeface="Wingdings" panose="05000000000000000000" pitchFamily="2" charset="2"/>
              </a:rPr>
              <a:t>endsWith</a:t>
            </a:r>
            <a:r>
              <a:rPr lang="es-ES" sz="2200" dirty="0">
                <a:sym typeface="Wingdings" panose="05000000000000000000" pitchFamily="2" charset="2"/>
              </a:rPr>
              <a:t>  igual pero para saber si termina por un sufijo.</a:t>
            </a:r>
            <a:endParaRPr lang="es-ES" sz="2200" dirty="0"/>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358219596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17064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b="1" dirty="0" err="1"/>
              <a:t>indexOf</a:t>
            </a:r>
            <a:r>
              <a:rPr lang="es-ES" sz="2200" dirty="0"/>
              <a:t> </a:t>
            </a:r>
            <a:r>
              <a:rPr lang="es-ES" sz="2200" dirty="0">
                <a:sym typeface="Wingdings" panose="05000000000000000000" pitchFamily="2" charset="2"/>
              </a:rPr>
              <a:t> para obtener la posición en la cadena de la primera ocurrencia de un carácter (‘a’) o de un </a:t>
            </a:r>
            <a:r>
              <a:rPr lang="es-ES" sz="2200" dirty="0" err="1">
                <a:sym typeface="Wingdings" panose="05000000000000000000" pitchFamily="2" charset="2"/>
              </a:rPr>
              <a:t>substring</a:t>
            </a:r>
            <a:r>
              <a:rPr lang="es-ES" sz="2200" dirty="0">
                <a:sym typeface="Wingdings" panose="05000000000000000000" pitchFamily="2" charset="2"/>
              </a:rPr>
              <a:t> (“</a:t>
            </a:r>
            <a:r>
              <a:rPr lang="es-ES" sz="2200" dirty="0" err="1">
                <a:sym typeface="Wingdings" panose="05000000000000000000" pitchFamily="2" charset="2"/>
              </a:rPr>
              <a:t>mer</a:t>
            </a:r>
            <a:r>
              <a:rPr lang="es-ES" sz="2200" dirty="0">
                <a:sym typeface="Wingdings" panose="05000000000000000000" pitchFamily="2" charset="2"/>
              </a:rPr>
              <a:t>”).</a:t>
            </a:r>
          </a:p>
          <a:p>
            <a:pPr lvl="1" algn="just">
              <a:buClr>
                <a:srgbClr val="0000CC"/>
              </a:buClr>
            </a:pPr>
            <a:r>
              <a:rPr lang="es-ES" sz="2200" dirty="0"/>
              <a:t>	String </a:t>
            </a:r>
            <a:r>
              <a:rPr lang="es-ES" sz="2200" dirty="0" err="1"/>
              <a:t>str</a:t>
            </a:r>
            <a:r>
              <a:rPr lang="es-ES" sz="2200" dirty="0"/>
              <a:t>="El primer programa </a:t>
            </a:r>
            <a:r>
              <a:rPr lang="es-ES" sz="2200" dirty="0" err="1"/>
              <a:t>programa</a:t>
            </a:r>
            <a:r>
              <a:rPr lang="es-ES" sz="2200" dirty="0"/>
              <a:t>";</a:t>
            </a:r>
          </a:p>
          <a:p>
            <a:pPr lvl="1" algn="just">
              <a:buClr>
                <a:srgbClr val="0000CC"/>
              </a:buClr>
            </a:pPr>
            <a:r>
              <a:rPr lang="es-ES" sz="2200" dirty="0"/>
              <a:t>	</a:t>
            </a:r>
            <a:r>
              <a:rPr lang="es-ES" sz="2200" dirty="0" err="1"/>
              <a:t>int</a:t>
            </a:r>
            <a:r>
              <a:rPr lang="es-ES" sz="2200" dirty="0"/>
              <a:t> </a:t>
            </a:r>
            <a:r>
              <a:rPr lang="es-ES" sz="2200" dirty="0" err="1"/>
              <a:t>pos</a:t>
            </a:r>
            <a:r>
              <a:rPr lang="es-ES" sz="2200" dirty="0"/>
              <a:t>=</a:t>
            </a:r>
            <a:r>
              <a:rPr lang="es-ES" sz="2200" dirty="0" err="1"/>
              <a:t>str.indexOf</a:t>
            </a:r>
            <a:r>
              <a:rPr lang="es-ES" sz="2200" dirty="0"/>
              <a:t>("pro");  // 10</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dirty="0"/>
              <a:t>Para buscar las siguientes ocurrencias, le podemos decir la posición por la que debe empezar a buscar, en el segundo parámetro:</a:t>
            </a:r>
          </a:p>
          <a:p>
            <a:pPr algn="just">
              <a:buClr>
                <a:srgbClr val="0000CC"/>
              </a:buClr>
            </a:pPr>
            <a:r>
              <a:rPr lang="es-ES" sz="2200" dirty="0"/>
              <a:t>	</a:t>
            </a:r>
            <a:r>
              <a:rPr lang="es-ES" sz="2200" dirty="0" err="1"/>
              <a:t>int</a:t>
            </a:r>
            <a:r>
              <a:rPr lang="es-ES" sz="2200" dirty="0"/>
              <a:t> </a:t>
            </a:r>
            <a:r>
              <a:rPr lang="es-ES" sz="2200" dirty="0" err="1"/>
              <a:t>pos</a:t>
            </a:r>
            <a:r>
              <a:rPr lang="es-ES" sz="2200" dirty="0"/>
              <a:t>=</a:t>
            </a:r>
            <a:r>
              <a:rPr lang="es-ES" sz="2200" dirty="0" err="1"/>
              <a:t>str.indexOf</a:t>
            </a:r>
            <a:r>
              <a:rPr lang="es-ES" sz="2200" dirty="0"/>
              <a:t>("pro“,pos+1);  // 19, donde </a:t>
            </a:r>
            <a:r>
              <a:rPr lang="es-ES" sz="2200" dirty="0" err="1"/>
              <a:t>pos</a:t>
            </a:r>
            <a:r>
              <a:rPr lang="es-ES" sz="2200" dirty="0"/>
              <a:t> valía 10</a:t>
            </a:r>
          </a:p>
          <a:p>
            <a:pPr marL="342900" indent="-342900" algn="just">
              <a:buClr>
                <a:srgbClr val="0000CC"/>
              </a:buClr>
              <a:buFont typeface="Wingdings" panose="05000000000000000000" pitchFamily="2" charset="2"/>
              <a:buChar char="Ø"/>
            </a:pPr>
            <a:endParaRPr lang="es-ES" sz="2200" dirty="0"/>
          </a:p>
          <a:p>
            <a:pPr marL="342900" indent="-342900" algn="just">
              <a:buClr>
                <a:srgbClr val="0000CC"/>
              </a:buClr>
              <a:buFont typeface="Wingdings" panose="05000000000000000000" pitchFamily="2" charset="2"/>
              <a:buChar char="Ø"/>
            </a:pPr>
            <a:r>
              <a:rPr lang="es-ES" sz="2200" b="1" dirty="0" err="1"/>
              <a:t>concat</a:t>
            </a:r>
            <a:r>
              <a:rPr lang="es-ES" sz="2200" dirty="0"/>
              <a:t> </a:t>
            </a:r>
            <a:r>
              <a:rPr lang="es-ES" sz="2200" dirty="0">
                <a:sym typeface="Wingdings" panose="05000000000000000000" pitchFamily="2" charset="2"/>
              </a:rPr>
              <a:t> para concatenar dos cadenas. </a:t>
            </a:r>
          </a:p>
          <a:p>
            <a:pPr algn="just">
              <a:buClr>
                <a:srgbClr val="0000CC"/>
              </a:buClr>
            </a:pPr>
            <a:r>
              <a:rPr lang="es-ES" sz="2200" dirty="0"/>
              <a:t>	cadena1.concat(cadena2); //Devuelve cadena1cadena2</a:t>
            </a:r>
          </a:p>
          <a:p>
            <a:pPr algn="just">
              <a:buClr>
                <a:srgbClr val="0000CC"/>
              </a:buClr>
            </a:pPr>
            <a:endParaRPr lang="es-ES" sz="2200" dirty="0"/>
          </a:p>
          <a:p>
            <a:pPr marL="342900" indent="-342900" algn="just">
              <a:buClr>
                <a:srgbClr val="0000CC"/>
              </a:buClr>
              <a:buFont typeface="Wingdings" panose="05000000000000000000" pitchFamily="2" charset="2"/>
              <a:buChar char="Ø"/>
            </a:pPr>
            <a:r>
              <a:rPr lang="es-ES" sz="2200" dirty="0"/>
              <a:t>El operador </a:t>
            </a:r>
            <a:r>
              <a:rPr lang="es-ES" sz="2200" b="1" dirty="0"/>
              <a:t>+</a:t>
            </a:r>
            <a:r>
              <a:rPr lang="es-ES" sz="2200" dirty="0"/>
              <a:t> sobre cadenas de caracteres funciona igual que el método </a:t>
            </a:r>
            <a:r>
              <a:rPr lang="es-ES" sz="2200" dirty="0" err="1"/>
              <a:t>concat</a:t>
            </a:r>
            <a:r>
              <a:rPr lang="es-ES" sz="2200" dirty="0"/>
              <a:t>:</a:t>
            </a:r>
          </a:p>
          <a:p>
            <a:pPr algn="just">
              <a:buClr>
                <a:srgbClr val="0000CC"/>
              </a:buClr>
            </a:pPr>
            <a:r>
              <a:rPr lang="es-ES" sz="2200" dirty="0"/>
              <a:t>	</a:t>
            </a:r>
            <a:r>
              <a:rPr lang="es-ES" sz="2200" dirty="0" err="1"/>
              <a:t>System.out.println</a:t>
            </a:r>
            <a:r>
              <a:rPr lang="es-ES" sz="2200" dirty="0"/>
              <a:t>(“Hola “ + “Mundo”);</a:t>
            </a:r>
          </a:p>
        </p:txBody>
      </p:sp>
    </p:spTree>
    <p:extLst>
      <p:ext uri="{BB962C8B-B14F-4D97-AF65-F5344CB8AC3E}">
        <p14:creationId xmlns:p14="http://schemas.microsoft.com/office/powerpoint/2010/main" val="2860724277"/>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601533"/>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err="1"/>
              <a:t>substring</a:t>
            </a:r>
            <a:r>
              <a:rPr lang="es-ES" sz="2200" b="1" dirty="0"/>
              <a:t> </a:t>
            </a:r>
            <a:r>
              <a:rPr lang="es-ES" sz="2200" dirty="0">
                <a:sym typeface="Wingdings" panose="05000000000000000000" pitchFamily="2" charset="2"/>
              </a:rPr>
              <a:t> para obtener una porción de la cadena sobre la que se ejecuta. Hay que indicar la posición desde la que comienza y, opcionalmente, la posición final.</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="El lenguaje Java";</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subStr</a:t>
            </a:r>
            <a:r>
              <a:rPr lang="es-ES" sz="2200" dirty="0">
                <a:sym typeface="Wingdings" panose="05000000000000000000" pitchFamily="2" charset="2"/>
              </a:rPr>
              <a:t>=</a:t>
            </a:r>
            <a:r>
              <a:rPr lang="es-ES" sz="2200" dirty="0" err="1">
                <a:sym typeface="Wingdings" panose="05000000000000000000" pitchFamily="2" charset="2"/>
              </a:rPr>
              <a:t>str.substring</a:t>
            </a:r>
            <a:r>
              <a:rPr lang="es-ES" sz="2200" dirty="0">
                <a:sym typeface="Wingdings" panose="05000000000000000000" pitchFamily="2" charset="2"/>
              </a:rPr>
              <a:t>(12);  //Devuelve “Java”</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subStr</a:t>
            </a:r>
            <a:r>
              <a:rPr lang="es-ES" sz="2200" dirty="0">
                <a:sym typeface="Wingdings" panose="05000000000000000000" pitchFamily="2" charset="2"/>
              </a:rPr>
              <a:t>=</a:t>
            </a:r>
            <a:r>
              <a:rPr lang="es-ES" sz="2200" dirty="0" err="1">
                <a:sym typeface="Wingdings" panose="05000000000000000000" pitchFamily="2" charset="2"/>
              </a:rPr>
              <a:t>str.substring</a:t>
            </a:r>
            <a:r>
              <a:rPr lang="es-ES" sz="2200" dirty="0">
                <a:sym typeface="Wingdings" panose="05000000000000000000" pitchFamily="2" charset="2"/>
              </a:rPr>
              <a:t>(3, 11); // Devuelve “lenguaje”</a:t>
            </a:r>
          </a:p>
          <a:p>
            <a:pPr algn="just">
              <a:spcAft>
                <a:spcPts val="600"/>
              </a:spcAft>
              <a:buClr>
                <a:srgbClr val="0000CC"/>
              </a:buClr>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valueOf</a:t>
            </a:r>
            <a:r>
              <a:rPr lang="es-ES" sz="2200" dirty="0">
                <a:sym typeface="Wingdings" panose="05000000000000000000" pitchFamily="2" charset="2"/>
              </a:rPr>
              <a:t>  convierte un número (</a:t>
            </a:r>
            <a:r>
              <a:rPr lang="es-ES" sz="2200" dirty="0" err="1">
                <a:sym typeface="Wingdings" panose="05000000000000000000" pitchFamily="2" charset="2"/>
              </a:rPr>
              <a:t>int</a:t>
            </a:r>
            <a:r>
              <a:rPr lang="es-ES" sz="2200" dirty="0">
                <a:sym typeface="Wingdings" panose="05000000000000000000" pitchFamily="2" charset="2"/>
              </a:rPr>
              <a:t>, </a:t>
            </a:r>
            <a:r>
              <a:rPr lang="es-ES" sz="2200" dirty="0" err="1">
                <a:sym typeface="Wingdings" panose="05000000000000000000" pitchFamily="2" charset="2"/>
              </a:rPr>
              <a:t>long</a:t>
            </a:r>
            <a:r>
              <a:rPr lang="es-ES" sz="2200" dirty="0">
                <a:sym typeface="Wingdings" panose="05000000000000000000" pitchFamily="2" charset="2"/>
              </a:rPr>
              <a:t>, </a:t>
            </a:r>
            <a:r>
              <a:rPr lang="es-ES" sz="2200" dirty="0" err="1">
                <a:sym typeface="Wingdings" panose="05000000000000000000" pitchFamily="2" charset="2"/>
              </a:rPr>
              <a:t>float</a:t>
            </a:r>
            <a:r>
              <a:rPr lang="es-ES" sz="2200" dirty="0">
                <a:sym typeface="Wingdings" panose="05000000000000000000" pitchFamily="2" charset="2"/>
              </a:rPr>
              <a:t>, </a:t>
            </a:r>
            <a:r>
              <a:rPr lang="es-ES" sz="2200" dirty="0" err="1">
                <a:sym typeface="Wingdings" panose="05000000000000000000" pitchFamily="2" charset="2"/>
              </a:rPr>
              <a:t>double</a:t>
            </a:r>
            <a:r>
              <a:rPr lang="es-ES" sz="2200" dirty="0">
                <a:sym typeface="Wingdings" panose="05000000000000000000" pitchFamily="2" charset="2"/>
              </a:rPr>
              <a:t>) a String.</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int</a:t>
            </a:r>
            <a:r>
              <a:rPr lang="es-ES" sz="2200" dirty="0">
                <a:sym typeface="Wingdings" panose="05000000000000000000" pitchFamily="2" charset="2"/>
              </a:rPr>
              <a:t> valor=10;</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a:t>
            </a:r>
            <a:r>
              <a:rPr lang="es-ES" sz="2200" dirty="0" err="1">
                <a:sym typeface="Wingdings" panose="05000000000000000000" pitchFamily="2" charset="2"/>
              </a:rPr>
              <a:t>String.valueOf</a:t>
            </a:r>
            <a:r>
              <a:rPr lang="es-ES" sz="2200" dirty="0">
                <a:sym typeface="Wingdings" panose="05000000000000000000" pitchFamily="2" charset="2"/>
              </a:rPr>
              <a:t>(valor);</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trim</a:t>
            </a:r>
            <a:r>
              <a:rPr lang="es-ES" sz="2200" dirty="0">
                <a:sym typeface="Wingdings" panose="05000000000000000000" pitchFamily="2" charset="2"/>
              </a:rPr>
              <a:t>  para eliminar espacios en blanco en una cadena al principio o al final.</a:t>
            </a:r>
          </a:p>
          <a:p>
            <a:pPr algn="just">
              <a:spcAft>
                <a:spcPts val="600"/>
              </a:spcAft>
              <a:buClr>
                <a:srgbClr val="0000CC"/>
              </a:buClr>
            </a:pPr>
            <a:r>
              <a:rPr lang="es-ES" sz="2200" dirty="0">
                <a:sym typeface="Wingdings" panose="05000000000000000000" pitchFamily="2" charset="2"/>
              </a:rPr>
              <a:t>	“   12  “.</a:t>
            </a:r>
            <a:r>
              <a:rPr lang="es-ES" sz="2200" dirty="0" err="1">
                <a:sym typeface="Wingdings" panose="05000000000000000000" pitchFamily="2" charset="2"/>
              </a:rPr>
              <a:t>trim</a:t>
            </a:r>
            <a:r>
              <a:rPr lang="es-ES" sz="2200" dirty="0">
                <a:sym typeface="Wingdings" panose="05000000000000000000" pitchFamily="2" charset="2"/>
              </a:rPr>
              <a:t>()</a:t>
            </a:r>
          </a:p>
        </p:txBody>
      </p:sp>
    </p:spTree>
    <p:extLst>
      <p:ext uri="{BB962C8B-B14F-4D97-AF65-F5344CB8AC3E}">
        <p14:creationId xmlns:p14="http://schemas.microsoft.com/office/powerpoint/2010/main" val="1377156479"/>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339923"/>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a:sym typeface="Wingdings" panose="05000000000000000000" pitchFamily="2" charset="2"/>
              </a:rPr>
              <a:t>Convertir </a:t>
            </a:r>
            <a:r>
              <a:rPr lang="es-ES" sz="2200" b="1" dirty="0" err="1">
                <a:sym typeface="Wingdings" panose="05000000000000000000" pitchFamily="2" charset="2"/>
              </a:rPr>
              <a:t>string</a:t>
            </a:r>
            <a:r>
              <a:rPr lang="es-ES" sz="2200" b="1" dirty="0">
                <a:sym typeface="Wingdings" panose="05000000000000000000" pitchFamily="2" charset="2"/>
              </a:rPr>
              <a:t> a entero  </a:t>
            </a:r>
            <a:r>
              <a:rPr lang="es-ES" sz="2200" dirty="0">
                <a:sym typeface="Wingdings" panose="05000000000000000000" pitchFamily="2" charset="2"/>
              </a:rPr>
              <a:t>usaremos </a:t>
            </a:r>
            <a:r>
              <a:rPr lang="es-ES" sz="2200" dirty="0" err="1">
                <a:sym typeface="Wingdings" panose="05000000000000000000" pitchFamily="2" charset="2"/>
              </a:rPr>
              <a:t>Integer.</a:t>
            </a:r>
            <a:r>
              <a:rPr lang="es-ES" sz="2200" b="1" dirty="0" err="1">
                <a:sym typeface="Wingdings" panose="05000000000000000000" pitchFamily="2" charset="2"/>
              </a:rPr>
              <a:t>parseInt</a:t>
            </a:r>
            <a:r>
              <a:rPr lang="es-ES" sz="2200" dirty="0">
                <a:sym typeface="Wingdings" panose="05000000000000000000" pitchFamily="2" charset="2"/>
              </a:rPr>
              <a:t>()</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 = "12";</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int</a:t>
            </a:r>
            <a:r>
              <a:rPr lang="es-ES" sz="2200" dirty="0">
                <a:sym typeface="Wingdings" panose="05000000000000000000" pitchFamily="2" charset="2"/>
              </a:rPr>
              <a:t> numero = </a:t>
            </a:r>
            <a:r>
              <a:rPr lang="es-ES" sz="2200" dirty="0" err="1">
                <a:sym typeface="Wingdings" panose="05000000000000000000" pitchFamily="2" charset="2"/>
              </a:rPr>
              <a:t>Integer.parseInt</a:t>
            </a:r>
            <a:r>
              <a:rPr lang="es-ES" sz="2200" dirty="0">
                <a:sym typeface="Wingdings" panose="05000000000000000000" pitchFamily="2" charset="2"/>
              </a:rPr>
              <a:t>(</a:t>
            </a:r>
            <a:r>
              <a:rPr lang="es-ES" sz="2200" dirty="0" err="1">
                <a:sym typeface="Wingdings" panose="05000000000000000000" pitchFamily="2" charset="2"/>
              </a:rPr>
              <a:t>str</a:t>
            </a:r>
            <a:r>
              <a:rPr lang="es-ES" sz="2200"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r>
              <a:rPr lang="es-ES" sz="2200" b="1" dirty="0">
                <a:sym typeface="Wingdings" panose="05000000000000000000" pitchFamily="2" charset="2"/>
              </a:rPr>
              <a:t>Convertir </a:t>
            </a:r>
            <a:r>
              <a:rPr lang="es-ES" sz="2200" b="1" dirty="0" err="1">
                <a:sym typeface="Wingdings" panose="05000000000000000000" pitchFamily="2" charset="2"/>
              </a:rPr>
              <a:t>string</a:t>
            </a:r>
            <a:r>
              <a:rPr lang="es-ES" sz="2200" b="1" dirty="0">
                <a:sym typeface="Wingdings" panose="05000000000000000000" pitchFamily="2" charset="2"/>
              </a:rPr>
              <a:t> a decimal </a:t>
            </a:r>
            <a:r>
              <a:rPr lang="es-ES" sz="2200" dirty="0">
                <a:sym typeface="Wingdings" panose="05000000000000000000" pitchFamily="2" charset="2"/>
              </a:rPr>
              <a:t> primero lo pasamos a un objeto de la clase </a:t>
            </a:r>
            <a:r>
              <a:rPr lang="es-ES" sz="2200" dirty="0" err="1">
                <a:sym typeface="Wingdings" panose="05000000000000000000" pitchFamily="2" charset="2"/>
              </a:rPr>
              <a:t>Double</a:t>
            </a:r>
            <a:r>
              <a:rPr lang="es-ES" sz="2200" dirty="0">
                <a:sym typeface="Wingdings" panose="05000000000000000000" pitchFamily="2" charset="2"/>
              </a:rPr>
              <a:t> con </a:t>
            </a:r>
            <a:r>
              <a:rPr lang="es-ES" sz="2200" b="1" dirty="0" err="1">
                <a:sym typeface="Wingdings" panose="05000000000000000000" pitchFamily="2" charset="2"/>
              </a:rPr>
              <a:t>valueOf</a:t>
            </a:r>
            <a:r>
              <a:rPr lang="es-ES" sz="2200" dirty="0">
                <a:sym typeface="Wingdings" panose="05000000000000000000" pitchFamily="2" charset="2"/>
              </a:rPr>
              <a:t>, y luego obtenemos el valor decimal</a:t>
            </a:r>
          </a:p>
          <a:p>
            <a:pPr algn="just">
              <a:spcAft>
                <a:spcPts val="600"/>
              </a:spcAft>
              <a:buClr>
                <a:srgbClr val="0000CC"/>
              </a:buClr>
            </a:pPr>
            <a:r>
              <a:rPr lang="es-ES" sz="2200" dirty="0">
                <a:sym typeface="Wingdings" panose="05000000000000000000" pitchFamily="2" charset="2"/>
              </a:rPr>
              <a:t>	String </a:t>
            </a:r>
            <a:r>
              <a:rPr lang="es-ES" sz="2200" dirty="0" err="1">
                <a:sym typeface="Wingdings" panose="05000000000000000000" pitchFamily="2" charset="2"/>
              </a:rPr>
              <a:t>str</a:t>
            </a:r>
            <a:r>
              <a:rPr lang="es-ES" sz="2200" dirty="0">
                <a:sym typeface="Wingdings" panose="05000000000000000000" pitchFamily="2" charset="2"/>
              </a:rPr>
              <a:t> = "12.35";</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double</a:t>
            </a:r>
            <a:r>
              <a:rPr lang="es-ES" sz="2200" dirty="0">
                <a:sym typeface="Wingdings" panose="05000000000000000000" pitchFamily="2" charset="2"/>
              </a:rPr>
              <a:t> numero = </a:t>
            </a:r>
            <a:r>
              <a:rPr lang="es-ES" sz="2200" dirty="0" err="1">
                <a:sym typeface="Wingdings" panose="05000000000000000000" pitchFamily="2" charset="2"/>
              </a:rPr>
              <a:t>Double.valueOf</a:t>
            </a:r>
            <a:r>
              <a:rPr lang="es-ES" sz="2200" dirty="0">
                <a:sym typeface="Wingdings" panose="05000000000000000000" pitchFamily="2" charset="2"/>
              </a:rPr>
              <a:t>(</a:t>
            </a:r>
            <a:r>
              <a:rPr lang="es-ES" sz="2200" dirty="0" err="1">
                <a:sym typeface="Wingdings" panose="05000000000000000000" pitchFamily="2" charset="2"/>
              </a:rPr>
              <a:t>str</a:t>
            </a:r>
            <a:r>
              <a:rPr lang="es-ES" sz="2200" dirty="0">
                <a:sym typeface="Wingdings" panose="05000000000000000000" pitchFamily="2" charset="2"/>
              </a:rPr>
              <a:t>).</a:t>
            </a:r>
            <a:r>
              <a:rPr lang="es-ES" sz="2200" dirty="0" err="1">
                <a:sym typeface="Wingdings" panose="05000000000000000000" pitchFamily="2" charset="2"/>
              </a:rPr>
              <a:t>doubleValue</a:t>
            </a:r>
            <a:r>
              <a:rPr lang="es-ES" sz="2200" dirty="0">
                <a:sym typeface="Wingdings" panose="05000000000000000000" pitchFamily="2" charset="2"/>
              </a:rPr>
              <a:t>();</a:t>
            </a:r>
          </a:p>
          <a:p>
            <a:pPr algn="just">
              <a:spcAft>
                <a:spcPts val="600"/>
              </a:spcAft>
              <a:buClr>
                <a:srgbClr val="0000CC"/>
              </a:buClr>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r>
              <a:rPr lang="es-ES" sz="2200" b="1" dirty="0" err="1">
                <a:sym typeface="Wingdings" panose="05000000000000000000" pitchFamily="2" charset="2"/>
              </a:rPr>
              <a:t>printf</a:t>
            </a:r>
            <a:r>
              <a:rPr lang="es-ES" sz="2200" dirty="0">
                <a:sym typeface="Wingdings" panose="05000000000000000000" pitchFamily="2" charset="2"/>
              </a:rPr>
              <a:t>  para mostrar un </a:t>
            </a:r>
            <a:r>
              <a:rPr lang="es-ES" sz="2200" dirty="0" err="1">
                <a:sym typeface="Wingdings" panose="05000000000000000000" pitchFamily="2" charset="2"/>
              </a:rPr>
              <a:t>string</a:t>
            </a:r>
            <a:r>
              <a:rPr lang="es-ES" sz="2200" dirty="0">
                <a:sym typeface="Wingdings" panose="05000000000000000000" pitchFamily="2" charset="2"/>
              </a:rPr>
              <a:t> por pantalla</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System.out.printf</a:t>
            </a:r>
            <a:r>
              <a:rPr lang="es-ES" sz="2200" dirty="0">
                <a:sym typeface="Wingdings" panose="05000000000000000000" pitchFamily="2" charset="2"/>
              </a:rPr>
              <a:t>("El valor de la variable tipo float es %f, " +</a:t>
            </a:r>
          </a:p>
          <a:p>
            <a:pPr algn="just">
              <a:spcAft>
                <a:spcPts val="600"/>
              </a:spcAft>
              <a:buClr>
                <a:srgbClr val="0000CC"/>
              </a:buClr>
            </a:pPr>
            <a:r>
              <a:rPr lang="es-ES" sz="2200" dirty="0">
                <a:sym typeface="Wingdings" panose="05000000000000000000" pitchFamily="2" charset="2"/>
              </a:rPr>
              <a:t>		  "el valor de la variable de tipo </a:t>
            </a:r>
            <a:r>
              <a:rPr lang="es-ES" sz="2200" dirty="0" err="1">
                <a:sym typeface="Wingdings" panose="05000000000000000000" pitchFamily="2" charset="2"/>
              </a:rPr>
              <a:t>integer</a:t>
            </a:r>
            <a:r>
              <a:rPr lang="es-ES" sz="2200" dirty="0">
                <a:sym typeface="Wingdings" panose="05000000000000000000" pitchFamily="2" charset="2"/>
              </a:rPr>
              <a:t> es %d, " +</a:t>
            </a:r>
          </a:p>
          <a:p>
            <a:pPr algn="just">
              <a:spcAft>
                <a:spcPts val="600"/>
              </a:spcAft>
              <a:buClr>
                <a:srgbClr val="0000CC"/>
              </a:buClr>
            </a:pPr>
            <a:r>
              <a:rPr lang="es-ES" sz="2200" dirty="0">
                <a:sym typeface="Wingdings" panose="05000000000000000000" pitchFamily="2" charset="2"/>
              </a:rPr>
              <a:t>		  "y el valor del </a:t>
            </a:r>
            <a:r>
              <a:rPr lang="es-ES" sz="2200" dirty="0" err="1">
                <a:sym typeface="Wingdings" panose="05000000000000000000" pitchFamily="2" charset="2"/>
              </a:rPr>
              <a:t>string</a:t>
            </a:r>
            <a:r>
              <a:rPr lang="es-ES" sz="2200" dirty="0">
                <a:sym typeface="Wingdings" panose="05000000000000000000" pitchFamily="2" charset="2"/>
              </a:rPr>
              <a:t> es %s", </a:t>
            </a:r>
          </a:p>
          <a:p>
            <a:pPr algn="just">
              <a:spcAft>
                <a:spcPts val="600"/>
              </a:spcAft>
              <a:buClr>
                <a:srgbClr val="0000CC"/>
              </a:buClr>
            </a:pPr>
            <a:r>
              <a:rPr lang="es-ES" sz="2200" dirty="0">
                <a:sym typeface="Wingdings" panose="05000000000000000000" pitchFamily="2" charset="2"/>
              </a:rPr>
              <a:t>		  </a:t>
            </a:r>
            <a:r>
              <a:rPr lang="es-ES" sz="2200" dirty="0" err="1">
                <a:sym typeface="Wingdings" panose="05000000000000000000" pitchFamily="2" charset="2"/>
              </a:rPr>
              <a:t>variableDouble</a:t>
            </a:r>
            <a:r>
              <a:rPr lang="es-ES" sz="2200" dirty="0">
                <a:sym typeface="Wingdings" panose="05000000000000000000" pitchFamily="2" charset="2"/>
              </a:rPr>
              <a:t>, </a:t>
            </a:r>
            <a:r>
              <a:rPr lang="es-ES" sz="2200" dirty="0" err="1">
                <a:sym typeface="Wingdings" panose="05000000000000000000" pitchFamily="2" charset="2"/>
              </a:rPr>
              <a:t>variableInt</a:t>
            </a:r>
            <a:r>
              <a:rPr lang="es-ES" sz="2200" dirty="0">
                <a:sym typeface="Wingdings" panose="05000000000000000000" pitchFamily="2" charset="2"/>
              </a:rPr>
              <a:t>, </a:t>
            </a:r>
            <a:r>
              <a:rPr lang="es-ES" sz="2200" dirty="0" err="1">
                <a:sym typeface="Wingdings" panose="05000000000000000000" pitchFamily="2" charset="2"/>
              </a:rPr>
              <a:t>variableString</a:t>
            </a:r>
            <a:r>
              <a:rPr lang="es-ES" sz="2200" dirty="0">
                <a:sym typeface="Wingdings" panose="05000000000000000000" pitchFamily="2" charset="2"/>
              </a:rPr>
              <a:t>);</a:t>
            </a:r>
          </a:p>
        </p:txBody>
      </p:sp>
    </p:spTree>
    <p:extLst>
      <p:ext uri="{BB962C8B-B14F-4D97-AF65-F5344CB8AC3E}">
        <p14:creationId xmlns:p14="http://schemas.microsoft.com/office/powerpoint/2010/main" val="78399081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String</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5663089"/>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b="1" dirty="0"/>
              <a:t>Comparar cadenas</a:t>
            </a:r>
            <a:r>
              <a:rPr lang="es-ES" sz="2200" dirty="0"/>
              <a:t> </a:t>
            </a:r>
            <a:r>
              <a:rPr lang="es-ES" sz="2200" dirty="0">
                <a:sym typeface="Wingdings" panose="05000000000000000000" pitchFamily="2" charset="2"/>
              </a:rPr>
              <a:t> podemos utilizar varias formas:</a:t>
            </a:r>
          </a:p>
          <a:p>
            <a:pPr marL="914400" lvl="1" indent="-457200" algn="just">
              <a:buClr>
                <a:srgbClr val="0000CC"/>
              </a:buClr>
              <a:buFont typeface="+mj-lt"/>
              <a:buAutoNum type="arabicPeriod"/>
            </a:pPr>
            <a:r>
              <a:rPr lang="es-ES" sz="2200" b="1" dirty="0">
                <a:sym typeface="Wingdings" panose="05000000000000000000" pitchFamily="2" charset="2"/>
              </a:rPr>
              <a:t>==</a:t>
            </a:r>
            <a:r>
              <a:rPr lang="es-ES" sz="2200" dirty="0">
                <a:sym typeface="Wingdings" panose="05000000000000000000" pitchFamily="2" charset="2"/>
              </a:rPr>
              <a:t>   compara que los objetos sean iguales (</a:t>
            </a:r>
            <a:r>
              <a:rPr lang="es-ES" sz="2200" i="1" dirty="0">
                <a:sym typeface="Wingdings" panose="05000000000000000000" pitchFamily="2" charset="2"/>
              </a:rPr>
              <a:t>no recomendable</a:t>
            </a:r>
            <a:r>
              <a:rPr lang="es-ES" sz="2200" dirty="0">
                <a:sym typeface="Wingdings" panose="05000000000000000000" pitchFamily="2" charset="2"/>
              </a:rPr>
              <a:t>)</a:t>
            </a:r>
          </a:p>
          <a:p>
            <a:pPr marL="914400" lvl="1" indent="-457200" algn="just">
              <a:buClr>
                <a:srgbClr val="0000CC"/>
              </a:buClr>
              <a:buFont typeface="+mj-lt"/>
              <a:buAutoNum type="arabicPeriod"/>
            </a:pPr>
            <a:r>
              <a:rPr lang="es-ES" sz="2200" b="1" dirty="0" err="1">
                <a:sym typeface="Wingdings" panose="05000000000000000000" pitchFamily="2" charset="2"/>
              </a:rPr>
              <a:t>equals</a:t>
            </a:r>
            <a:r>
              <a:rPr lang="es-ES" sz="2200" dirty="0">
                <a:sym typeface="Wingdings" panose="05000000000000000000" pitchFamily="2" charset="2"/>
              </a:rPr>
              <a:t>  compara que los objetos tengan el mismo contenido</a:t>
            </a:r>
          </a:p>
          <a:p>
            <a:pPr marL="914400" lvl="1" indent="-457200" algn="just">
              <a:buClr>
                <a:srgbClr val="0000CC"/>
              </a:buClr>
              <a:buFont typeface="+mj-lt"/>
              <a:buAutoNum type="arabicPeriod"/>
            </a:pPr>
            <a:r>
              <a:rPr lang="es-ES" sz="2200" b="1" dirty="0" err="1">
                <a:sym typeface="Wingdings" panose="05000000000000000000" pitchFamily="2" charset="2"/>
              </a:rPr>
              <a:t>compareTo</a:t>
            </a:r>
            <a:r>
              <a:rPr lang="es-ES" sz="2200" dirty="0">
                <a:sym typeface="Wingdings" panose="05000000000000000000" pitchFamily="2" charset="2"/>
              </a:rPr>
              <a:t>  devuelve un entero menor que cero si el objeto </a:t>
            </a:r>
            <a:r>
              <a:rPr lang="es-ES" sz="2200" dirty="0" err="1">
                <a:sym typeface="Wingdings" panose="05000000000000000000" pitchFamily="2" charset="2"/>
              </a:rPr>
              <a:t>string</a:t>
            </a:r>
            <a:r>
              <a:rPr lang="es-ES" sz="2200" dirty="0">
                <a:sym typeface="Wingdings" panose="05000000000000000000" pitchFamily="2" charset="2"/>
              </a:rPr>
              <a:t> es menor (en orden alfabético) que el </a:t>
            </a:r>
            <a:r>
              <a:rPr lang="es-ES" sz="2200" dirty="0" err="1">
                <a:sym typeface="Wingdings" panose="05000000000000000000" pitchFamily="2" charset="2"/>
              </a:rPr>
              <a:t>string</a:t>
            </a:r>
            <a:r>
              <a:rPr lang="es-ES" sz="2200" dirty="0">
                <a:sym typeface="Wingdings" panose="05000000000000000000" pitchFamily="2" charset="2"/>
              </a:rPr>
              <a:t> dado como parámetro, cero si son iguales, y mayor que cero si el objeto </a:t>
            </a:r>
            <a:r>
              <a:rPr lang="es-ES" sz="2200" dirty="0" err="1">
                <a:sym typeface="Wingdings" panose="05000000000000000000" pitchFamily="2" charset="2"/>
              </a:rPr>
              <a:t>string</a:t>
            </a:r>
            <a:r>
              <a:rPr lang="es-ES" sz="2200" dirty="0">
                <a:sym typeface="Wingdings" panose="05000000000000000000" pitchFamily="2" charset="2"/>
              </a:rPr>
              <a:t> es mayor que el </a:t>
            </a:r>
            <a:r>
              <a:rPr lang="es-ES" sz="2200" dirty="0" err="1">
                <a:sym typeface="Wingdings" panose="05000000000000000000" pitchFamily="2" charset="2"/>
              </a:rPr>
              <a:t>string</a:t>
            </a:r>
            <a:r>
              <a:rPr lang="es-ES" sz="2200" dirty="0">
                <a:sym typeface="Wingdings" panose="05000000000000000000" pitchFamily="2" charset="2"/>
              </a:rPr>
              <a:t> dado</a:t>
            </a:r>
          </a:p>
          <a:p>
            <a:pPr marL="342900" indent="-342900" algn="just">
              <a:buClr>
                <a:srgbClr val="0000CC"/>
              </a:buClr>
              <a:buFont typeface="Wingdings" panose="05000000000000000000" pitchFamily="2" charset="2"/>
              <a:buChar char="Ø"/>
            </a:pPr>
            <a:endParaRPr lang="es-ES" sz="2200" dirty="0"/>
          </a:p>
          <a:p>
            <a:pPr algn="just">
              <a:buClr>
                <a:srgbClr val="0000CC"/>
              </a:buClr>
            </a:pPr>
            <a:r>
              <a:rPr lang="es-ES" sz="2200" dirty="0"/>
              <a:t>	String str1="El lenguaje Java";</a:t>
            </a:r>
          </a:p>
          <a:p>
            <a:pPr algn="just">
              <a:buClr>
                <a:srgbClr val="0000CC"/>
              </a:buClr>
            </a:pPr>
            <a:r>
              <a:rPr lang="es-ES" sz="2200" dirty="0"/>
              <a:t>	String str2=new String("El lenguaje Java");</a:t>
            </a:r>
          </a:p>
          <a:p>
            <a:pPr algn="just">
              <a:buClr>
                <a:srgbClr val="0000CC"/>
              </a:buClr>
            </a:pPr>
            <a:endParaRPr lang="es-ES" sz="2200" dirty="0"/>
          </a:p>
          <a:p>
            <a:pPr algn="just">
              <a:buClr>
                <a:srgbClr val="0000CC"/>
              </a:buClr>
            </a:pPr>
            <a:r>
              <a:rPr lang="es-ES" sz="2200" dirty="0"/>
              <a:t>	str1 == str2  </a:t>
            </a:r>
            <a:r>
              <a:rPr lang="es-ES" sz="2200" dirty="0">
                <a:sym typeface="Wingdings" panose="05000000000000000000" pitchFamily="2" charset="2"/>
              </a:rPr>
              <a:t> devuelve false</a:t>
            </a:r>
          </a:p>
          <a:p>
            <a:pPr algn="just">
              <a:buClr>
                <a:srgbClr val="0000CC"/>
              </a:buClr>
            </a:pPr>
            <a:r>
              <a:rPr lang="es-ES" sz="2200" dirty="0">
                <a:sym typeface="Wingdings" panose="05000000000000000000" pitchFamily="2" charset="2"/>
              </a:rPr>
              <a:t>	str1.equals(str2)  devuelve true (tienen el mismo contenido)</a:t>
            </a:r>
          </a:p>
          <a:p>
            <a:pPr algn="just">
              <a:buClr>
                <a:srgbClr val="0000CC"/>
              </a:buClr>
            </a:pPr>
            <a:endParaRPr lang="es-ES" sz="2200" dirty="0">
              <a:sym typeface="Wingdings" panose="05000000000000000000" pitchFamily="2" charset="2"/>
            </a:endParaRPr>
          </a:p>
          <a:p>
            <a:pPr lvl="2" algn="just">
              <a:buClr>
                <a:srgbClr val="0000CC"/>
              </a:buClr>
            </a:pPr>
            <a:r>
              <a:rPr lang="es-ES" sz="2200" dirty="0"/>
              <a:t>String </a:t>
            </a:r>
            <a:r>
              <a:rPr lang="es-ES" sz="2200" dirty="0" err="1"/>
              <a:t>str</a:t>
            </a:r>
            <a:r>
              <a:rPr lang="es-ES" sz="2200" dirty="0"/>
              <a:t>="Tomás";</a:t>
            </a:r>
          </a:p>
          <a:p>
            <a:pPr lvl="2" algn="just">
              <a:buClr>
                <a:srgbClr val="0000CC"/>
              </a:buClr>
            </a:pPr>
            <a:r>
              <a:rPr lang="es-ES" sz="2200" dirty="0" err="1"/>
              <a:t>int</a:t>
            </a:r>
            <a:r>
              <a:rPr lang="es-ES" sz="2200" dirty="0"/>
              <a:t> resultado=</a:t>
            </a:r>
            <a:r>
              <a:rPr lang="es-ES" sz="2200" dirty="0" err="1"/>
              <a:t>str.compareTo</a:t>
            </a:r>
            <a:r>
              <a:rPr lang="es-ES" sz="2200" dirty="0"/>
              <a:t>("Alberto"); // resultado será &gt; 1</a:t>
            </a:r>
          </a:p>
        </p:txBody>
      </p:sp>
    </p:spTree>
    <p:extLst>
      <p:ext uri="{BB962C8B-B14F-4D97-AF65-F5344CB8AC3E}">
        <p14:creationId xmlns:p14="http://schemas.microsoft.com/office/powerpoint/2010/main" val="366792488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StringBuffer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2616101"/>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es-ES" sz="2200" dirty="0">
                <a:sym typeface="Wingdings" panose="05000000000000000000" pitchFamily="2" charset="2"/>
              </a:rPr>
              <a:t>La clase </a:t>
            </a:r>
            <a:r>
              <a:rPr lang="es-ES" sz="2200" b="1" dirty="0" err="1">
                <a:sym typeface="Wingdings" panose="05000000000000000000" pitchFamily="2" charset="2"/>
              </a:rPr>
              <a:t>StringBuffer</a:t>
            </a:r>
            <a:r>
              <a:rPr lang="es-ES" sz="2200" dirty="0">
                <a:sym typeface="Wingdings" panose="05000000000000000000" pitchFamily="2" charset="2"/>
              </a:rPr>
              <a:t> se utiliza para ir guardando en una variable (en verdad un objeto), una cadena de caracteres que puede ir creciendo (añadiéndole más texto), sin tener que reservar memoria para nuevas variables, si no que sólo es necesario aumentar la memoria de esta variable. Vamos que son </a:t>
            </a:r>
            <a:r>
              <a:rPr lang="es-ES" sz="2200" dirty="0" err="1">
                <a:sym typeface="Wingdings" panose="05000000000000000000" pitchFamily="2" charset="2"/>
              </a:rPr>
              <a:t>strings</a:t>
            </a:r>
            <a:r>
              <a:rPr lang="es-ES" sz="2200" dirty="0">
                <a:sym typeface="Wingdings" panose="05000000000000000000" pitchFamily="2" charset="2"/>
              </a:rPr>
              <a:t> </a:t>
            </a:r>
            <a:r>
              <a:rPr lang="es-ES" sz="2200" b="1" dirty="0">
                <a:sym typeface="Wingdings" panose="05000000000000000000" pitchFamily="2" charset="2"/>
              </a:rPr>
              <a:t>modificables</a:t>
            </a:r>
            <a:r>
              <a:rPr lang="es-ES" sz="2200"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pic>
        <p:nvPicPr>
          <p:cNvPr id="3" name="Imagen 2">
            <a:extLst>
              <a:ext uri="{FF2B5EF4-FFF2-40B4-BE49-F238E27FC236}">
                <a16:creationId xmlns:a16="http://schemas.microsoft.com/office/drawing/2014/main" id="{5E33CE45-94FC-4D78-988D-F4900E200136}"/>
              </a:ext>
            </a:extLst>
          </p:cNvPr>
          <p:cNvPicPr>
            <a:picLocks noChangeAspect="1"/>
          </p:cNvPicPr>
          <p:nvPr/>
        </p:nvPicPr>
        <p:blipFill>
          <a:blip r:embed="rId3"/>
          <a:stretch>
            <a:fillRect/>
          </a:stretch>
        </p:blipFill>
        <p:spPr>
          <a:xfrm>
            <a:off x="1619672" y="3212976"/>
            <a:ext cx="6365509" cy="3456384"/>
          </a:xfrm>
          <a:prstGeom prst="rect">
            <a:avLst/>
          </a:prstGeom>
        </p:spPr>
      </p:pic>
    </p:spTree>
    <p:extLst>
      <p:ext uri="{BB962C8B-B14F-4D97-AF65-F5344CB8AC3E}">
        <p14:creationId xmlns:p14="http://schemas.microsoft.com/office/powerpoint/2010/main" val="25639721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187624" y="1391063"/>
            <a:ext cx="7200800" cy="4113947"/>
          </a:xfrm>
          <a:prstGeom prst="rect">
            <a:avLst/>
          </a:prstGeom>
          <a:noFill/>
        </p:spPr>
        <p:txBody>
          <a:bodyPr wrap="square" rtlCol="0">
            <a:spAutoFit/>
          </a:bodyPr>
          <a:lstStyle/>
          <a:p>
            <a:pPr marL="457200" indent="-457200">
              <a:spcBef>
                <a:spcPts val="200"/>
              </a:spcBef>
              <a:spcAft>
                <a:spcPts val="600"/>
              </a:spcAft>
              <a:buClr>
                <a:srgbClr val="0000CC"/>
              </a:buClr>
              <a:buFont typeface="+mj-lt"/>
              <a:buAutoNum type="arabicPeriod"/>
            </a:pPr>
            <a:r>
              <a:rPr lang="es-ES" sz="2400" dirty="0" err="1"/>
              <a:t>Arrays</a:t>
            </a:r>
            <a:r>
              <a:rPr lang="es-ES" sz="2400" dirty="0"/>
              <a:t> o Vectores</a:t>
            </a:r>
          </a:p>
          <a:p>
            <a:pPr marL="0" lvl="1">
              <a:spcBef>
                <a:spcPts val="200"/>
              </a:spcBef>
              <a:spcAft>
                <a:spcPts val="600"/>
              </a:spcAft>
              <a:buClr>
                <a:srgbClr val="0000CC"/>
              </a:buClr>
            </a:pPr>
            <a:r>
              <a:rPr lang="es-ES" sz="2400" dirty="0">
                <a:solidFill>
                  <a:srgbClr val="0000FF"/>
                </a:solidFill>
              </a:rPr>
              <a:t>       </a:t>
            </a:r>
            <a:r>
              <a:rPr lang="es-ES" sz="2200" dirty="0">
                <a:solidFill>
                  <a:srgbClr val="0000CC"/>
                </a:solidFill>
              </a:rPr>
              <a:t>1.1.</a:t>
            </a:r>
            <a:r>
              <a:rPr lang="es-ES" sz="2200" dirty="0"/>
              <a:t> Declaración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1.2.</a:t>
            </a:r>
            <a:r>
              <a:rPr lang="es-ES" sz="2200" dirty="0"/>
              <a:t> Creación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1.3.</a:t>
            </a:r>
            <a:r>
              <a:rPr lang="es-ES" sz="2200" dirty="0"/>
              <a:t> Inicialización de Vectores</a:t>
            </a:r>
          </a:p>
          <a:p>
            <a:pPr marL="0" lvl="1">
              <a:spcBef>
                <a:spcPts val="200"/>
              </a:spcBef>
              <a:spcAft>
                <a:spcPts val="600"/>
              </a:spcAft>
              <a:buClr>
                <a:srgbClr val="0000CC"/>
              </a:buClr>
            </a:pPr>
            <a:r>
              <a:rPr lang="es-ES" sz="2200" dirty="0">
                <a:solidFill>
                  <a:srgbClr val="0000FF"/>
                </a:solidFill>
              </a:rPr>
              <a:t>       </a:t>
            </a:r>
            <a:r>
              <a:rPr lang="es-ES" sz="2200" dirty="0">
                <a:solidFill>
                  <a:srgbClr val="0000CC"/>
                </a:solidFill>
              </a:rPr>
              <a:t>1.4.</a:t>
            </a:r>
            <a:r>
              <a:rPr lang="es-ES" sz="2200" dirty="0"/>
              <a:t> Utilización de los Vectores</a:t>
            </a:r>
            <a:endParaRPr lang="es-ES" sz="2200" i="1" dirty="0"/>
          </a:p>
          <a:p>
            <a:pPr>
              <a:spcBef>
                <a:spcPts val="200"/>
              </a:spcBef>
              <a:spcAft>
                <a:spcPts val="600"/>
              </a:spcAft>
              <a:buClr>
                <a:srgbClr val="0000CC"/>
              </a:buClr>
            </a:pPr>
            <a:r>
              <a:rPr lang="es-ES" sz="2200" dirty="0">
                <a:solidFill>
                  <a:srgbClr val="0000FF"/>
                </a:solidFill>
              </a:rPr>
              <a:t>       </a:t>
            </a:r>
            <a:r>
              <a:rPr lang="es-ES" sz="2200" dirty="0">
                <a:solidFill>
                  <a:srgbClr val="0000CC"/>
                </a:solidFill>
              </a:rPr>
              <a:t>1.5.</a:t>
            </a:r>
            <a:r>
              <a:rPr lang="es-ES" sz="2200" dirty="0"/>
              <a:t> Métodos de los Vectores</a:t>
            </a:r>
          </a:p>
          <a:p>
            <a:pPr marL="457200" indent="-457200">
              <a:spcBef>
                <a:spcPts val="200"/>
              </a:spcBef>
              <a:spcAft>
                <a:spcPts val="600"/>
              </a:spcAft>
              <a:buClr>
                <a:srgbClr val="0000CC"/>
              </a:buClr>
              <a:buFont typeface="+mj-lt"/>
              <a:buAutoNum type="arabicPeriod" startAt="2"/>
            </a:pPr>
            <a:r>
              <a:rPr lang="es-ES" sz="2400" dirty="0" err="1"/>
              <a:t>Arrays</a:t>
            </a:r>
            <a:r>
              <a:rPr lang="es-ES" sz="2400" dirty="0"/>
              <a:t> multidimensionales o Matrices</a:t>
            </a:r>
          </a:p>
          <a:p>
            <a:pPr marL="457200" indent="-457200">
              <a:spcBef>
                <a:spcPts val="200"/>
              </a:spcBef>
              <a:spcAft>
                <a:spcPts val="600"/>
              </a:spcAft>
              <a:buClr>
                <a:srgbClr val="0000CC"/>
              </a:buClr>
              <a:buFont typeface="+mj-lt"/>
              <a:buAutoNum type="arabicPeriod" startAt="2"/>
            </a:pPr>
            <a:r>
              <a:rPr lang="es-ES" sz="2400" dirty="0"/>
              <a:t>Cadenas de caracteres. </a:t>
            </a:r>
            <a:r>
              <a:rPr lang="es-ES" sz="2400" dirty="0" err="1"/>
              <a:t>String</a:t>
            </a:r>
            <a:endParaRPr lang="es-ES" sz="2400" dirty="0"/>
          </a:p>
          <a:p>
            <a:pPr marL="457200" indent="-457200">
              <a:spcBef>
                <a:spcPts val="200"/>
              </a:spcBef>
              <a:spcAft>
                <a:spcPts val="600"/>
              </a:spcAft>
              <a:buClr>
                <a:srgbClr val="0000CC"/>
              </a:buClr>
              <a:buFont typeface="+mj-lt"/>
              <a:buAutoNum type="arabicPeriod" startAt="2"/>
            </a:pPr>
            <a:r>
              <a:rPr lang="es-ES" sz="2400" dirty="0"/>
              <a:t>Algoritmos de ordenación</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Cadenas de caracteres –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StringBuffer</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196752"/>
            <a:ext cx="8329091" cy="846386"/>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sp>
        <p:nvSpPr>
          <p:cNvPr id="6" name="1 Rectángulo">
            <a:extLst>
              <a:ext uri="{FF2B5EF4-FFF2-40B4-BE49-F238E27FC236}">
                <a16:creationId xmlns:a16="http://schemas.microsoft.com/office/drawing/2014/main" id="{3057730C-3A38-43D0-B954-4F07CA429072}"/>
              </a:ext>
            </a:extLst>
          </p:cNvPr>
          <p:cNvSpPr/>
          <p:nvPr/>
        </p:nvSpPr>
        <p:spPr>
          <a:xfrm>
            <a:off x="419372" y="1196752"/>
            <a:ext cx="8329091" cy="6201698"/>
          </a:xfrm>
          <a:prstGeom prst="rect">
            <a:avLst/>
          </a:prstGeom>
        </p:spPr>
        <p:txBody>
          <a:bodyPr wrap="square">
            <a:spAutoFit/>
          </a:bodyPr>
          <a:lstStyle/>
          <a:p>
            <a:pPr marL="342900" indent="-342900" algn="just">
              <a:spcAft>
                <a:spcPts val="600"/>
              </a:spcAft>
              <a:buClr>
                <a:srgbClr val="0000CC"/>
              </a:buClr>
              <a:buFont typeface="Wingdings" panose="05000000000000000000" pitchFamily="2" charset="2"/>
              <a:buChar char="Ø"/>
            </a:pPr>
            <a:r>
              <a:rPr lang="fr-FR" sz="2200" b="1" dirty="0" err="1">
                <a:sym typeface="Wingdings" panose="05000000000000000000" pitchFamily="2" charset="2"/>
              </a:rPr>
              <a:t>StringBuffer</a:t>
            </a:r>
            <a:r>
              <a:rPr lang="fr-FR" sz="2200" dirty="0">
                <a:sym typeface="Wingdings" panose="05000000000000000000" pitchFamily="2" charset="2"/>
              </a:rPr>
              <a:t>([arg]). </a:t>
            </a:r>
            <a:r>
              <a:rPr lang="fr-FR" sz="2200" dirty="0" err="1">
                <a:sym typeface="Wingdings" panose="05000000000000000000" pitchFamily="2" charset="2"/>
              </a:rPr>
              <a:t>Constructor</a:t>
            </a:r>
            <a:r>
              <a:rPr lang="fr-FR" sz="2200" dirty="0">
                <a:sym typeface="Wingdings" panose="05000000000000000000" pitchFamily="2" charset="2"/>
              </a:rPr>
              <a:t> de la clase </a:t>
            </a:r>
            <a:r>
              <a:rPr lang="fr-FR" sz="2200" dirty="0" err="1">
                <a:sym typeface="Wingdings" panose="05000000000000000000" pitchFamily="2" charset="2"/>
              </a:rPr>
              <a:t>StringBuffer</a:t>
            </a:r>
            <a:r>
              <a:rPr lang="fr-FR" sz="2200" dirty="0">
                <a:sym typeface="Wingdings" panose="05000000000000000000" pitchFamily="2" charset="2"/>
              </a:rPr>
              <a:t>.</a:t>
            </a:r>
            <a:endParaRPr lang="es-ES" sz="2200" dirty="0">
              <a:sym typeface="Wingdings" panose="05000000000000000000" pitchFamily="2" charset="2"/>
            </a:endParaRPr>
          </a:p>
          <a:p>
            <a:pPr algn="just">
              <a:spcAft>
                <a:spcPts val="600"/>
              </a:spcAft>
              <a:buClr>
                <a:srgbClr val="0000CC"/>
              </a:buClr>
            </a:pPr>
            <a:r>
              <a:rPr lang="es-ES" dirty="0"/>
              <a:t>	</a:t>
            </a:r>
            <a:r>
              <a:rPr lang="es-ES" dirty="0" err="1"/>
              <a:t>StringBuffer</a:t>
            </a:r>
            <a:r>
              <a:rPr lang="es-ES" dirty="0"/>
              <a:t> apellido1 = new </a:t>
            </a:r>
            <a:r>
              <a:rPr lang="es-ES" b="1" dirty="0" err="1"/>
              <a:t>StringBuffer</a:t>
            </a:r>
            <a:r>
              <a:rPr lang="es-ES" dirty="0"/>
              <a:t>(80);</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int</a:t>
            </a:r>
            <a:r>
              <a:rPr lang="es-ES" sz="2200" dirty="0">
                <a:sym typeface="Wingdings" panose="05000000000000000000" pitchFamily="2" charset="2"/>
              </a:rPr>
              <a:t> </a:t>
            </a:r>
            <a:r>
              <a:rPr lang="es-ES" sz="2200" b="1" dirty="0" err="1">
                <a:sym typeface="Wingdings" panose="05000000000000000000" pitchFamily="2" charset="2"/>
              </a:rPr>
              <a:t>length</a:t>
            </a:r>
            <a:r>
              <a:rPr lang="es-ES" sz="2200" dirty="0">
                <a:sym typeface="Wingdings" panose="05000000000000000000" pitchFamily="2" charset="2"/>
              </a:rPr>
              <a:t>(). Muestra la longitud de un objeto de la clase </a:t>
            </a:r>
            <a:r>
              <a:rPr lang="es-ES" sz="2200" dirty="0" err="1">
                <a:sym typeface="Wingdings" panose="05000000000000000000" pitchFamily="2" charset="2"/>
              </a:rPr>
              <a:t>StringBuffer</a:t>
            </a:r>
            <a:r>
              <a:rPr lang="es-ES" sz="2200" dirty="0">
                <a:sym typeface="Wingdings" panose="05000000000000000000" pitchFamily="2" charset="2"/>
              </a:rPr>
              <a:t>.</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System.out.println</a:t>
            </a:r>
            <a:r>
              <a:rPr lang="es-ES" dirty="0">
                <a:sym typeface="Wingdings" panose="05000000000000000000" pitchFamily="2" charset="2"/>
              </a:rPr>
              <a:t>(</a:t>
            </a:r>
            <a:r>
              <a:rPr lang="es-ES" dirty="0" err="1">
                <a:sym typeface="Wingdings" panose="05000000000000000000" pitchFamily="2" charset="2"/>
              </a:rPr>
              <a:t>nombre.length</a:t>
            </a:r>
            <a:r>
              <a:rPr lang="es-ES" dirty="0">
                <a:sym typeface="Wingdings" panose="05000000000000000000" pitchFamily="2" charset="2"/>
              </a:rPr>
              <a:t>());</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StringBuffer</a:t>
            </a:r>
            <a:r>
              <a:rPr lang="es-ES" sz="2200" dirty="0">
                <a:sym typeface="Wingdings" panose="05000000000000000000" pitchFamily="2" charset="2"/>
              </a:rPr>
              <a:t> </a:t>
            </a:r>
            <a:r>
              <a:rPr lang="es-ES" sz="2200" b="1" dirty="0">
                <a:sym typeface="Wingdings" panose="05000000000000000000" pitchFamily="2" charset="2"/>
              </a:rPr>
              <a:t>reverse</a:t>
            </a:r>
            <a:r>
              <a:rPr lang="es-ES" sz="2200" dirty="0">
                <a:sym typeface="Wingdings" panose="05000000000000000000" pitchFamily="2" charset="2"/>
              </a:rPr>
              <a:t>(). Invierte la cadena de caracteres que contiene</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nombre.reverse</a:t>
            </a:r>
            <a:r>
              <a:rPr lang="es-ES" dirty="0">
                <a:sym typeface="Wingdings" panose="05000000000000000000" pitchFamily="2" charset="2"/>
              </a:rPr>
              <a:t>(new </a:t>
            </a:r>
            <a:r>
              <a:rPr lang="es-ES" dirty="0" err="1">
                <a:sym typeface="Wingdings" panose="05000000000000000000" pitchFamily="2" charset="2"/>
              </a:rPr>
              <a:t>StringBuffer</a:t>
            </a:r>
            <a:r>
              <a:rPr lang="es-ES" dirty="0">
                <a:sym typeface="Wingdings" panose="05000000000000000000" pitchFamily="2" charset="2"/>
              </a:rPr>
              <a:t>(“Pepe”));</a:t>
            </a:r>
          </a:p>
          <a:p>
            <a:pPr marL="342900" indent="-342900" algn="just">
              <a:spcAft>
                <a:spcPts val="600"/>
              </a:spcAft>
              <a:buClr>
                <a:srgbClr val="0000CC"/>
              </a:buClr>
              <a:buFont typeface="Wingdings" panose="05000000000000000000" pitchFamily="2" charset="2"/>
              <a:buChar char="Ø"/>
            </a:pPr>
            <a:r>
              <a:rPr lang="es-ES" sz="2200" dirty="0" err="1">
                <a:sym typeface="Wingdings" panose="05000000000000000000" pitchFamily="2" charset="2"/>
              </a:rPr>
              <a:t>StringBuffer</a:t>
            </a:r>
            <a:r>
              <a:rPr lang="es-ES" sz="2200" dirty="0">
                <a:sym typeface="Wingdings" panose="05000000000000000000" pitchFamily="2" charset="2"/>
              </a:rPr>
              <a:t> </a:t>
            </a:r>
            <a:r>
              <a:rPr lang="es-ES" sz="2200" b="1" dirty="0" err="1">
                <a:sym typeface="Wingdings" panose="05000000000000000000" pitchFamily="2" charset="2"/>
              </a:rPr>
              <a:t>append</a:t>
            </a:r>
            <a:r>
              <a:rPr lang="es-ES" sz="2200" dirty="0">
                <a:sym typeface="Wingdings" panose="05000000000000000000" pitchFamily="2" charset="2"/>
              </a:rPr>
              <a:t>(argumento). Añade el argumento al final de la cadena de caracteres </a:t>
            </a:r>
            <a:r>
              <a:rPr lang="es-ES" sz="2200" dirty="0" err="1">
                <a:sym typeface="Wingdings" panose="05000000000000000000" pitchFamily="2" charset="2"/>
              </a:rPr>
              <a:t>StringBuffer</a:t>
            </a:r>
            <a:r>
              <a:rPr lang="es-ES" sz="2200" dirty="0">
                <a:sym typeface="Wingdings" panose="05000000000000000000" pitchFamily="2" charset="2"/>
              </a:rPr>
              <a:t>. </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StringBuffer</a:t>
            </a:r>
            <a:r>
              <a:rPr lang="es-ES" dirty="0">
                <a:sym typeface="Wingdings" panose="05000000000000000000" pitchFamily="2" charset="2"/>
              </a:rPr>
              <a:t> nombre = new </a:t>
            </a:r>
            <a:r>
              <a:rPr lang="es-ES" dirty="0" err="1">
                <a:sym typeface="Wingdings" panose="05000000000000000000" pitchFamily="2" charset="2"/>
              </a:rPr>
              <a:t>StringBuffer</a:t>
            </a:r>
            <a:r>
              <a:rPr lang="es-ES" dirty="0">
                <a:sym typeface="Wingdings" panose="05000000000000000000" pitchFamily="2" charset="2"/>
              </a:rPr>
              <a:t>("Juan Carlos");</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nombre.append</a:t>
            </a:r>
            <a:r>
              <a:rPr lang="es-ES" dirty="0">
                <a:sym typeface="Wingdings" panose="05000000000000000000" pitchFamily="2" charset="2"/>
              </a:rPr>
              <a:t>(new String(" Moreno Leal"));</a:t>
            </a:r>
          </a:p>
          <a:p>
            <a:pPr marL="342900" indent="-342900" algn="just">
              <a:spcAft>
                <a:spcPts val="600"/>
              </a:spcAft>
              <a:buClr>
                <a:srgbClr val="0000CC"/>
              </a:buClr>
              <a:buFont typeface="Wingdings" panose="05000000000000000000" pitchFamily="2" charset="2"/>
              <a:buChar char="Ø"/>
            </a:pPr>
            <a:r>
              <a:rPr lang="es-ES" sz="2200" dirty="0">
                <a:sym typeface="Wingdings" panose="05000000000000000000" pitchFamily="2" charset="2"/>
              </a:rPr>
              <a:t>Otros métodos:</a:t>
            </a:r>
          </a:p>
          <a:p>
            <a:pPr algn="just">
              <a:spcAft>
                <a:spcPts val="600"/>
              </a:spcAft>
              <a:buClr>
                <a:srgbClr val="0000CC"/>
              </a:buClr>
            </a:pPr>
            <a:r>
              <a:rPr lang="es-ES" sz="2200" dirty="0">
                <a:sym typeface="Wingdings" panose="05000000000000000000" pitchFamily="2" charset="2"/>
              </a:rPr>
              <a:t>	</a:t>
            </a:r>
            <a:r>
              <a:rPr lang="es-ES" dirty="0" err="1">
                <a:sym typeface="Wingdings" panose="05000000000000000000" pitchFamily="2" charset="2"/>
              </a:rPr>
              <a:t>insert</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a:t>
            </a:r>
            <a:r>
              <a:rPr lang="es-ES" dirty="0" err="1">
                <a:sym typeface="Wingdings" panose="05000000000000000000" pitchFamily="2" charset="2"/>
              </a:rPr>
              <a:t>posicion</a:t>
            </a:r>
            <a:r>
              <a:rPr lang="es-ES" dirty="0">
                <a:sym typeface="Wingdings" panose="05000000000000000000" pitchFamily="2" charset="2"/>
              </a:rPr>
              <a:t>, argumento),  </a:t>
            </a:r>
            <a:r>
              <a:rPr lang="es-ES" dirty="0" err="1">
                <a:sym typeface="Wingdings" panose="05000000000000000000" pitchFamily="2" charset="2"/>
              </a:rPr>
              <a:t>delete</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replace</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 String s), </a:t>
            </a:r>
            <a:r>
              <a:rPr lang="es-ES" dirty="0" err="1">
                <a:sym typeface="Wingdings" panose="05000000000000000000" pitchFamily="2" charset="2"/>
              </a:rPr>
              <a:t>substring</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r>
              <a:rPr lang="es-ES" dirty="0" err="1">
                <a:sym typeface="Wingdings" panose="05000000000000000000" pitchFamily="2" charset="2"/>
              </a:rPr>
              <a:t>int</a:t>
            </a:r>
            <a:r>
              <a:rPr lang="es-ES" dirty="0">
                <a:sym typeface="Wingdings" panose="05000000000000000000" pitchFamily="2" charset="2"/>
              </a:rPr>
              <a:t> y),</a:t>
            </a:r>
          </a:p>
          <a:p>
            <a:pPr algn="just">
              <a:spcAft>
                <a:spcPts val="600"/>
              </a:spcAft>
              <a:buClr>
                <a:srgbClr val="0000CC"/>
              </a:buClr>
            </a:pPr>
            <a:r>
              <a:rPr lang="es-ES" dirty="0">
                <a:sym typeface="Wingdings" panose="05000000000000000000" pitchFamily="2" charset="2"/>
              </a:rPr>
              <a:t>	</a:t>
            </a:r>
            <a:r>
              <a:rPr lang="es-ES" dirty="0" err="1">
                <a:sym typeface="Wingdings" panose="05000000000000000000" pitchFamily="2" charset="2"/>
              </a:rPr>
              <a:t>toString</a:t>
            </a:r>
            <a:r>
              <a:rPr lang="es-ES" dirty="0">
                <a:sym typeface="Wingdings" panose="05000000000000000000" pitchFamily="2" charset="2"/>
              </a:rPr>
              <a:t>(), </a:t>
            </a:r>
            <a:r>
              <a:rPr lang="es-ES" dirty="0" err="1">
                <a:sym typeface="Wingdings" panose="05000000000000000000" pitchFamily="2" charset="2"/>
              </a:rPr>
              <a:t>charAt</a:t>
            </a:r>
            <a:r>
              <a:rPr lang="es-ES" dirty="0">
                <a:sym typeface="Wingdings" panose="05000000000000000000" pitchFamily="2" charset="2"/>
              </a:rPr>
              <a:t>(</a:t>
            </a:r>
            <a:r>
              <a:rPr lang="es-ES" dirty="0" err="1">
                <a:sym typeface="Wingdings" panose="05000000000000000000" pitchFamily="2" charset="2"/>
              </a:rPr>
              <a:t>int</a:t>
            </a:r>
            <a:r>
              <a:rPr lang="es-ES" dirty="0">
                <a:sym typeface="Wingdings" panose="05000000000000000000" pitchFamily="2" charset="2"/>
              </a:rPr>
              <a:t> x), …</a:t>
            </a:r>
          </a:p>
          <a:p>
            <a:pPr marL="342900" indent="-342900" algn="just">
              <a:spcAft>
                <a:spcPts val="600"/>
              </a:spcAft>
              <a:buClr>
                <a:srgbClr val="0000CC"/>
              </a:buClr>
              <a:buFont typeface="Wingdings" panose="05000000000000000000" pitchFamily="2" charset="2"/>
              <a:buChar char="Ø"/>
            </a:pPr>
            <a:endParaRPr lang="es-ES" sz="2200" dirty="0">
              <a:sym typeface="Wingdings" panose="05000000000000000000" pitchFamily="2" charset="2"/>
            </a:endParaRPr>
          </a:p>
        </p:txBody>
      </p:sp>
    </p:spTree>
    <p:extLst>
      <p:ext uri="{BB962C8B-B14F-4D97-AF65-F5344CB8AC3E}">
        <p14:creationId xmlns:p14="http://schemas.microsoft.com/office/powerpoint/2010/main" val="223023928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64229" y="1196752"/>
            <a:ext cx="8329091" cy="5847755"/>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Se aplican generalmente en </a:t>
            </a:r>
            <a:r>
              <a:rPr lang="es-ES" sz="2200" i="1" dirty="0"/>
              <a:t>arrays unidimensionales </a:t>
            </a:r>
            <a:r>
              <a:rPr lang="es-ES" sz="2200" dirty="0"/>
              <a:t>(también en ficheros)  con la finalidad de organizar los datos en dichos </a:t>
            </a:r>
            <a:r>
              <a:rPr lang="es-ES" sz="2200" i="1" dirty="0"/>
              <a:t>arrays</a:t>
            </a:r>
            <a:r>
              <a:rPr lang="es-ES" sz="2200" dirty="0"/>
              <a:t>.</a:t>
            </a:r>
          </a:p>
          <a:p>
            <a:pPr marL="342900" indent="-342900" algn="just">
              <a:buClr>
                <a:srgbClr val="0000CC"/>
              </a:buClr>
              <a:buFont typeface="Wingdings" panose="05000000000000000000" pitchFamily="2" charset="2"/>
              <a:buChar char="Ø"/>
            </a:pPr>
            <a:r>
              <a:rPr lang="es-ES" sz="2200" dirty="0"/>
              <a:t>Estos algoritmos de ordenación tienen gran importancia, con lo cual en muchos lenguajes de programación existen librerías que contienen funciones o procedimientos para ordenar arrays. </a:t>
            </a:r>
          </a:p>
          <a:p>
            <a:pPr marL="342900" indent="-342900" algn="just">
              <a:buClr>
                <a:srgbClr val="0000CC"/>
              </a:buClr>
              <a:buFont typeface="Wingdings" panose="05000000000000000000" pitchFamily="2" charset="2"/>
              <a:buChar char="Ø"/>
            </a:pPr>
            <a:r>
              <a:rPr lang="es-ES" sz="2200" dirty="0"/>
              <a:t>No todos los algoritmos ordenan de la misma forma ni todos son igual de eficientes, algunos son muy rápidos cuando el vector está casi ordenado, otros lo son cuando está muy desordenado y a otros no les afecta en gran medida como esté el vector.</a:t>
            </a:r>
          </a:p>
          <a:p>
            <a:pPr marL="342900" indent="-342900" algn="just">
              <a:buClr>
                <a:srgbClr val="0000CC"/>
              </a:buClr>
              <a:buFont typeface="Wingdings" panose="05000000000000000000" pitchFamily="2" charset="2"/>
              <a:buChar char="Ø"/>
            </a:pPr>
            <a:r>
              <a:rPr lang="es-ES" sz="2200" dirty="0"/>
              <a:t>Dependiendo de la estrategia, algunos algoritmos son mejores que otros. Los algoritmos se distinguen por su complejidad computacional, la cual clasifica los algoritmos dependiendo de su eficiencia; en esta clasificación se tiene en cuenta el peor caso, el caso promedio y el mejor de los casos. </a:t>
            </a:r>
          </a:p>
          <a:p>
            <a:pPr marL="342900" indent="-342900" algn="just">
              <a:buClr>
                <a:srgbClr val="0000CC"/>
              </a:buClr>
              <a:buFont typeface="Wingdings" panose="05000000000000000000" pitchFamily="2" charset="2"/>
              <a:buChar char="Ø"/>
            </a:pPr>
            <a:r>
              <a:rPr lang="es-ES" sz="2200" dirty="0"/>
              <a:t>Java usa la clase Arrays con un método estático “</a:t>
            </a:r>
            <a:r>
              <a:rPr lang="es-ES" sz="2200" dirty="0" err="1"/>
              <a:t>sort</a:t>
            </a:r>
            <a:r>
              <a:rPr lang="es-ES" sz="2200" dirty="0"/>
              <a:t>” para ordenar arrays numéricos.</a:t>
            </a:r>
          </a:p>
          <a:p>
            <a:pPr marL="342900" indent="-342900" algn="just">
              <a:buClr>
                <a:srgbClr val="0000CC"/>
              </a:buClr>
              <a:buFont typeface="Wingdings" panose="05000000000000000000" pitchFamily="2" charset="2"/>
              <a:buChar char="Ø"/>
            </a:pPr>
            <a:endParaRPr lang="es-ES" sz="2200" dirty="0"/>
          </a:p>
        </p:txBody>
      </p:sp>
    </p:spTree>
    <p:extLst>
      <p:ext uri="{BB962C8B-B14F-4D97-AF65-F5344CB8AC3E}">
        <p14:creationId xmlns:p14="http://schemas.microsoft.com/office/powerpoint/2010/main" val="236801813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Tipos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7"/>
            <a:ext cx="8748464" cy="5909310"/>
          </a:xfrm>
          <a:prstGeom prst="rect">
            <a:avLst/>
          </a:prstGeom>
        </p:spPr>
        <p:txBody>
          <a:bodyPr wrap="square" lIns="91440" tIns="45720" rIns="91440" bIns="45720" anchor="t">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Burbuja </a:t>
            </a:r>
            <a:r>
              <a:rPr lang="es-ES" sz="2000" i="1" dirty="0">
                <a:solidFill>
                  <a:schemeClr val="bg1">
                    <a:lumMod val="50000"/>
                  </a:schemeClr>
                </a:solidFill>
              </a:rPr>
              <a:t>(</a:t>
            </a:r>
            <a:r>
              <a:rPr lang="es-ES" sz="2000" i="1" dirty="0" err="1">
                <a:solidFill>
                  <a:schemeClr val="bg1">
                    <a:lumMod val="50000"/>
                  </a:schemeClr>
                </a:solidFill>
              </a:rPr>
              <a:t>bubblesort</a:t>
            </a:r>
            <a:r>
              <a:rPr lang="es-ES" sz="2000" i="1" dirty="0">
                <a:solidFill>
                  <a:schemeClr val="bg1">
                    <a:lumMod val="50000"/>
                  </a:schemeClr>
                </a:solidFill>
              </a:rPr>
              <a:t>): </a:t>
            </a:r>
            <a:r>
              <a:rPr lang="es-ES" sz="1600" dirty="0">
                <a:solidFill>
                  <a:srgbClr val="000000"/>
                </a:solidFill>
              </a:rPr>
              <a:t>hace una</a:t>
            </a:r>
            <a:r>
              <a:rPr lang="es-ES" sz="1600" dirty="0"/>
              <a:t> serie de pasadas al vector y compara parejas de elementos adyacentes y los intercambia si no están ordenados. En la primera pasada, el mayor elemento se situará el último y así sucesivamente.</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i="1" dirty="0" err="1"/>
              <a:t>Cocktail</a:t>
            </a:r>
            <a:r>
              <a:rPr lang="es-ES" sz="2000" i="1" dirty="0"/>
              <a:t> </a:t>
            </a:r>
            <a:r>
              <a:rPr lang="es-ES" sz="2000" i="1" dirty="0" err="1"/>
              <a:t>sort</a:t>
            </a:r>
            <a:r>
              <a:rPr lang="es-ES" sz="2000" i="1" dirty="0"/>
              <a:t>: </a:t>
            </a:r>
            <a:r>
              <a:rPr lang="es-ES" sz="1600" dirty="0"/>
              <a:t>método de la burbuja bidireccional.</a:t>
            </a: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Ordenación por inserción </a:t>
            </a:r>
            <a:r>
              <a:rPr lang="es-ES" sz="2000" i="1" dirty="0">
                <a:solidFill>
                  <a:schemeClr val="bg1">
                    <a:lumMod val="50000"/>
                  </a:schemeClr>
                </a:solidFill>
              </a:rPr>
              <a:t>(</a:t>
            </a:r>
            <a:r>
              <a:rPr lang="es-ES" sz="2000" i="1" dirty="0" err="1">
                <a:solidFill>
                  <a:schemeClr val="bg1">
                    <a:lumMod val="50000"/>
                  </a:schemeClr>
                </a:solidFill>
              </a:rPr>
              <a:t>Insertion</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la ordenación se realiza insertando los datos ordenadamente en un vector. Los datos se van insertando agrupados y cuando se inserta un nuevo dato, se le hace un hueco en la posición que le corresponde, desplazando los demás elementos.</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Por mezcla </a:t>
            </a:r>
            <a:r>
              <a:rPr lang="es-ES" sz="2000" i="1" dirty="0">
                <a:solidFill>
                  <a:schemeClr val="bg1">
                    <a:lumMod val="50000"/>
                  </a:schemeClr>
                </a:solidFill>
              </a:rPr>
              <a:t>(</a:t>
            </a:r>
            <a:r>
              <a:rPr lang="es-ES" sz="2000" i="1" dirty="0" err="1">
                <a:solidFill>
                  <a:schemeClr val="bg1">
                    <a:lumMod val="50000"/>
                  </a:schemeClr>
                </a:solidFill>
              </a:rPr>
              <a:t>Merge</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(usa divide y vencerás). El algoritmo va dividiendo por la mitad de forma recursiva el vector a ordenar en dos listas, las cuales deberán de ser también ordenadas. El algoritmo para cuando se queda con 0 </a:t>
            </a:r>
            <a:r>
              <a:rPr lang="es-ES" sz="1600" dirty="0" err="1"/>
              <a:t>ó</a:t>
            </a:r>
            <a:r>
              <a:rPr lang="es-ES" sz="1600" dirty="0"/>
              <a:t> 1 elementos.</a:t>
            </a: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Ordenamiento por selección </a:t>
            </a:r>
            <a:r>
              <a:rPr lang="es-ES" sz="2000" i="1" dirty="0">
                <a:solidFill>
                  <a:schemeClr val="bg1">
                    <a:lumMod val="50000"/>
                  </a:schemeClr>
                </a:solidFill>
              </a:rPr>
              <a:t>(</a:t>
            </a:r>
            <a:r>
              <a:rPr lang="es-ES" sz="2000" i="1" dirty="0" err="1">
                <a:solidFill>
                  <a:schemeClr val="bg1">
                    <a:lumMod val="50000"/>
                  </a:schemeClr>
                </a:solidFill>
              </a:rPr>
              <a:t>Selection</a:t>
            </a:r>
            <a:r>
              <a:rPr lang="es-ES" sz="2000" i="1" dirty="0">
                <a:solidFill>
                  <a:schemeClr val="bg1">
                    <a:lumMod val="50000"/>
                  </a:schemeClr>
                </a:solidFill>
              </a:rPr>
              <a:t> </a:t>
            </a:r>
            <a:r>
              <a:rPr lang="es-ES" sz="2000" i="1" dirty="0" err="1">
                <a:solidFill>
                  <a:schemeClr val="bg1">
                    <a:lumMod val="50000"/>
                  </a:schemeClr>
                </a:solidFill>
              </a:rPr>
              <a:t>sort</a:t>
            </a:r>
            <a:r>
              <a:rPr lang="es-ES" sz="2000" i="1" dirty="0">
                <a:solidFill>
                  <a:schemeClr val="bg1">
                    <a:lumMod val="50000"/>
                  </a:schemeClr>
                </a:solidFill>
              </a:rPr>
              <a:t>): </a:t>
            </a:r>
            <a:r>
              <a:rPr lang="es-ES" sz="1600" dirty="0"/>
              <a:t>se busca el menor elemento de la lista y se coloca en el primer lugar, luego se busca el segundo y se coloca en el segundo lugar, y así sucesivamente.</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r>
              <a:rPr lang="es-ES" sz="2000" dirty="0"/>
              <a:t>Ordenación rápida </a:t>
            </a:r>
            <a:r>
              <a:rPr lang="es-ES" sz="2000" i="1" dirty="0">
                <a:solidFill>
                  <a:schemeClr val="bg1">
                    <a:lumMod val="50000"/>
                  </a:schemeClr>
                </a:solidFill>
              </a:rPr>
              <a:t>(Quicksort): </a:t>
            </a:r>
            <a:r>
              <a:rPr lang="es-ES" sz="1600" dirty="0"/>
              <a:t>algoritmo recursivo que utiliza un pivote como elemento central y coloca todos los elementos menores a su izquierda y los mayores a su derecha. La lista se separa en dos </a:t>
            </a:r>
            <a:r>
              <a:rPr lang="es-ES" sz="1600" dirty="0" err="1"/>
              <a:t>sublistas</a:t>
            </a:r>
            <a:r>
              <a:rPr lang="es-ES" sz="1600" dirty="0"/>
              <a:t> y se repite el proceso de manera recursiva con las dos </a:t>
            </a:r>
            <a:r>
              <a:rPr lang="es-ES" sz="1600" dirty="0" err="1"/>
              <a:t>sublistas</a:t>
            </a:r>
            <a:r>
              <a:rPr lang="es-ES" sz="1600" dirty="0"/>
              <a:t> hasta que toda la lista queda ordenada</a:t>
            </a:r>
            <a:endParaRPr lang="es-ES" sz="2000" i="1" dirty="0">
              <a:solidFill>
                <a:schemeClr val="bg1">
                  <a:lumMod val="50000"/>
                </a:schemeClr>
              </a:solidFill>
            </a:endParaRPr>
          </a:p>
          <a:p>
            <a:pPr marL="342900" indent="-342900" algn="just">
              <a:spcBef>
                <a:spcPts val="600"/>
              </a:spcBef>
              <a:spcAft>
                <a:spcPts val="600"/>
              </a:spcAft>
              <a:buClr>
                <a:schemeClr val="accent6">
                  <a:lumMod val="75000"/>
                </a:schemeClr>
              </a:buClr>
              <a:buFont typeface="Wingdings" panose="05000000000000000000" pitchFamily="2" charset="2"/>
              <a:buChar char="§"/>
            </a:pPr>
            <a:endParaRPr lang="es-ES" sz="2200" i="1" dirty="0">
              <a:solidFill>
                <a:schemeClr val="bg1">
                  <a:lumMod val="50000"/>
                </a:schemeClr>
              </a:solidFill>
            </a:endParaRPr>
          </a:p>
        </p:txBody>
      </p:sp>
    </p:spTree>
    <p:extLst>
      <p:ext uri="{BB962C8B-B14F-4D97-AF65-F5344CB8AC3E}">
        <p14:creationId xmlns:p14="http://schemas.microsoft.com/office/powerpoint/2010/main" val="2443999252"/>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up)">
                                      <p:cBhvr>
                                        <p:cTn id="19" dur="500"/>
                                        <p:tgtEl>
                                          <p:spTgt spid="6">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up)">
                                      <p:cBhvr>
                                        <p:cTn id="23" dur="500"/>
                                        <p:tgtEl>
                                          <p:spTgt spid="6">
                                            <p:txEl>
                                              <p:pRg st="2" end="2"/>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up)">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up)">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up)">
                                      <p:cBhvr>
                                        <p:cTn id="3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Burbuja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7"/>
            <a:ext cx="8748464" cy="92333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Los elementos mayores de la lista se irán colocando al final del vector de forma ordenada. Las pasadas cada vez serán más cortas dado que en cada pasada, al menos 1 elemento quedará ordenado al final de la lista. ¿Qué pasa si ya está ordenado?</a:t>
            </a:r>
            <a:endParaRPr lang="es-ES" sz="2200" i="1" dirty="0">
              <a:solidFill>
                <a:schemeClr val="bg1">
                  <a:lumMod val="50000"/>
                </a:schemeClr>
              </a:solidFill>
            </a:endParaRPr>
          </a:p>
        </p:txBody>
      </p:sp>
      <p:pic>
        <p:nvPicPr>
          <p:cNvPr id="7" name="Imagen 6">
            <a:extLst>
              <a:ext uri="{FF2B5EF4-FFF2-40B4-BE49-F238E27FC236}">
                <a16:creationId xmlns:a16="http://schemas.microsoft.com/office/drawing/2014/main" id="{730D855C-4F85-4710-84E5-834DAAEB4578}"/>
              </a:ext>
            </a:extLst>
          </p:cNvPr>
          <p:cNvPicPr>
            <a:picLocks noChangeAspect="1"/>
          </p:cNvPicPr>
          <p:nvPr/>
        </p:nvPicPr>
        <p:blipFill>
          <a:blip r:embed="rId3"/>
          <a:stretch>
            <a:fillRect/>
          </a:stretch>
        </p:blipFill>
        <p:spPr>
          <a:xfrm>
            <a:off x="971600" y="2315162"/>
            <a:ext cx="7272808" cy="4432950"/>
          </a:xfrm>
          <a:prstGeom prst="rect">
            <a:avLst/>
          </a:prstGeom>
        </p:spPr>
      </p:pic>
    </p:spTree>
    <p:extLst>
      <p:ext uri="{BB962C8B-B14F-4D97-AF65-F5344CB8AC3E}">
        <p14:creationId xmlns:p14="http://schemas.microsoft.com/office/powerpoint/2010/main" val="338896921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Cocktailsort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228396"/>
            <a:ext cx="2808312" cy="341632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Primero recorre el array de izquierda a derecha, colocando el elemento de mayor valor al final de la lista, y a continuación lo recorre en la dirección contraria, es decir, de derecha a izquierda, consiguiendo colocar el elemento de menor valor al principio</a:t>
            </a:r>
            <a:endParaRPr lang="es-ES" sz="2200" i="1" dirty="0">
              <a:solidFill>
                <a:schemeClr val="bg1">
                  <a:lumMod val="50000"/>
                </a:schemeClr>
              </a:solidFill>
            </a:endParaRPr>
          </a:p>
        </p:txBody>
      </p:sp>
      <p:pic>
        <p:nvPicPr>
          <p:cNvPr id="2" name="Imagen 1">
            <a:extLst>
              <a:ext uri="{FF2B5EF4-FFF2-40B4-BE49-F238E27FC236}">
                <a16:creationId xmlns:a16="http://schemas.microsoft.com/office/drawing/2014/main" id="{A11210F8-F363-41BB-AABD-C6E29F9BBDE5}"/>
              </a:ext>
            </a:extLst>
          </p:cNvPr>
          <p:cNvPicPr>
            <a:picLocks noChangeAspect="1"/>
          </p:cNvPicPr>
          <p:nvPr/>
        </p:nvPicPr>
        <p:blipFill>
          <a:blip r:embed="rId3"/>
          <a:stretch>
            <a:fillRect/>
          </a:stretch>
        </p:blipFill>
        <p:spPr>
          <a:xfrm>
            <a:off x="3231197" y="1228396"/>
            <a:ext cx="5634829" cy="5584292"/>
          </a:xfrm>
          <a:prstGeom prst="rect">
            <a:avLst/>
          </a:prstGeom>
        </p:spPr>
      </p:pic>
    </p:spTree>
    <p:extLst>
      <p:ext uri="{BB962C8B-B14F-4D97-AF65-F5344CB8AC3E}">
        <p14:creationId xmlns:p14="http://schemas.microsoft.com/office/powerpoint/2010/main" val="1698848818"/>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Algoritmos de ordenación - Selección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a:extLst>
              <a:ext uri="{FF2B5EF4-FFF2-40B4-BE49-F238E27FC236}">
                <a16:creationId xmlns:a16="http://schemas.microsoft.com/office/drawing/2014/main" id="{033C19F5-54F8-4687-B97F-970B28D2809B}"/>
              </a:ext>
            </a:extLst>
          </p:cNvPr>
          <p:cNvSpPr/>
          <p:nvPr/>
        </p:nvSpPr>
        <p:spPr>
          <a:xfrm>
            <a:off x="251520" y="1196752"/>
            <a:ext cx="8363272" cy="923330"/>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
            </a:pPr>
            <a:r>
              <a:rPr lang="es-ES" dirty="0"/>
              <a:t>Consiste en buscar el elemento más pequeño del array y ponerlo en primera posición; luego, entre los restantes, se busca el elemento más pequeño y se coloca en segundo lugar, y así sucesivamente hasta colocar el último elemento</a:t>
            </a:r>
            <a:endParaRPr lang="es-ES" sz="2200" i="1" dirty="0">
              <a:solidFill>
                <a:schemeClr val="bg1">
                  <a:lumMod val="50000"/>
                </a:schemeClr>
              </a:solidFill>
            </a:endParaRPr>
          </a:p>
        </p:txBody>
      </p:sp>
      <p:pic>
        <p:nvPicPr>
          <p:cNvPr id="3" name="Imagen 2">
            <a:extLst>
              <a:ext uri="{FF2B5EF4-FFF2-40B4-BE49-F238E27FC236}">
                <a16:creationId xmlns:a16="http://schemas.microsoft.com/office/drawing/2014/main" id="{ECFD07A0-287B-4197-A247-0DDE8711CBF3}"/>
              </a:ext>
            </a:extLst>
          </p:cNvPr>
          <p:cNvPicPr>
            <a:picLocks noChangeAspect="1"/>
          </p:cNvPicPr>
          <p:nvPr/>
        </p:nvPicPr>
        <p:blipFill>
          <a:blip r:embed="rId3"/>
          <a:stretch>
            <a:fillRect/>
          </a:stretch>
        </p:blipFill>
        <p:spPr>
          <a:xfrm>
            <a:off x="1403648" y="2148518"/>
            <a:ext cx="6602867" cy="4664858"/>
          </a:xfrm>
          <a:prstGeom prst="rect">
            <a:avLst/>
          </a:prstGeom>
        </p:spPr>
      </p:pic>
    </p:spTree>
    <p:extLst>
      <p:ext uri="{BB962C8B-B14F-4D97-AF65-F5344CB8AC3E}">
        <p14:creationId xmlns:p14="http://schemas.microsoft.com/office/powerpoint/2010/main" val="1724519150"/>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up)">
                                      <p:cBhvr>
                                        <p:cTn id="1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400657"/>
          </a:xfrm>
          <a:prstGeom prst="rect">
            <a:avLst/>
          </a:prstGeom>
          <a:noFill/>
        </p:spPr>
        <p:txBody>
          <a:bodyPr wrap="square" rtlCol="0">
            <a:spAutoFit/>
          </a:bodyPr>
          <a:lstStyle/>
          <a:p>
            <a:pPr marL="342900" indent="-342900" algn="just">
              <a:spcBef>
                <a:spcPts val="600"/>
              </a:spcBef>
              <a:spcAft>
                <a:spcPts val="6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600"/>
              </a:spcBef>
              <a:spcAft>
                <a:spcPts val="6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marL="342900" indent="-342900" algn="just">
              <a:spcBef>
                <a:spcPts val="600"/>
              </a:spcBef>
              <a:spcAft>
                <a:spcPts val="600"/>
              </a:spcAft>
              <a:buClr>
                <a:srgbClr val="0000CC"/>
              </a:buClr>
              <a:buFont typeface="Wingdings" panose="05000000000000000000" pitchFamily="2" charset="2"/>
              <a:buChar char="v"/>
            </a:pPr>
            <a:r>
              <a:rPr lang="es-ES" sz="2000" dirty="0"/>
              <a:t>PÉREZ MONTES, F.M. Ejercicios de Programación en Java. Disponible en: </a:t>
            </a:r>
            <a:r>
              <a:rPr lang="es-ES" sz="2000" dirty="0">
                <a:hlinkClick r:id="rId4"/>
              </a:rPr>
              <a:t>www.eduinnova.es/monografias2011/ene2011/java.pdf</a:t>
            </a:r>
            <a:r>
              <a:rPr lang="es-ES" sz="2000" dirty="0"/>
              <a:t> </a:t>
            </a:r>
          </a:p>
          <a:p>
            <a:pPr marL="342900" indent="-342900" algn="just">
              <a:spcBef>
                <a:spcPts val="600"/>
              </a:spcBef>
              <a:spcAft>
                <a:spcPts val="600"/>
              </a:spcAft>
              <a:buClr>
                <a:srgbClr val="0000CC"/>
              </a:buClr>
              <a:buFont typeface="Wingdings" panose="05000000000000000000" pitchFamily="2" charset="2"/>
              <a:buChar char="v"/>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3</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o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569934"/>
          </a:xfrm>
          <a:prstGeom prst="rect">
            <a:avLst/>
          </a:prstGeom>
          <a:noFill/>
        </p:spPr>
        <p:txBody>
          <a:bodyPr wrap="square" rtlCol="0">
            <a:spAutoFit/>
          </a:bodyPr>
          <a:lstStyle/>
          <a:p>
            <a:pPr marL="342900" indent="-342900" algn="just">
              <a:buClr>
                <a:srgbClr val="0000CC"/>
              </a:buClr>
              <a:buFont typeface="Wingdings" panose="05000000000000000000" pitchFamily="2" charset="2"/>
              <a:buChar char="Ø"/>
            </a:pPr>
            <a:r>
              <a:rPr lang="es-ES" sz="2200" dirty="0"/>
              <a:t>Los </a:t>
            </a:r>
            <a:r>
              <a:rPr lang="es-ES" sz="2200" b="1" i="1" dirty="0" err="1">
                <a:solidFill>
                  <a:srgbClr val="0000CC"/>
                </a:solidFill>
              </a:rPr>
              <a:t>arrays</a:t>
            </a:r>
            <a:r>
              <a:rPr lang="es-ES" sz="2200" dirty="0">
                <a:solidFill>
                  <a:srgbClr val="0000CC"/>
                </a:solidFill>
              </a:rPr>
              <a:t> </a:t>
            </a:r>
            <a:r>
              <a:rPr lang="es-ES" sz="2200" dirty="0"/>
              <a:t>o </a:t>
            </a:r>
            <a:r>
              <a:rPr lang="es-ES" sz="2200" b="1" i="1" dirty="0">
                <a:solidFill>
                  <a:srgbClr val="0000CC"/>
                </a:solidFill>
              </a:rPr>
              <a:t>vectores</a:t>
            </a:r>
            <a:r>
              <a:rPr lang="es-ES" sz="2200" dirty="0">
                <a:solidFill>
                  <a:srgbClr val="0000CC"/>
                </a:solidFill>
              </a:rPr>
              <a:t> </a:t>
            </a:r>
            <a:r>
              <a:rPr lang="es-ES" sz="2200" dirty="0"/>
              <a:t>son una colección de datos del mismo tipo al que se le pone un nombre </a:t>
            </a:r>
            <a:r>
              <a:rPr lang="es-ES" sz="2200" dirty="0">
                <a:solidFill>
                  <a:schemeClr val="bg1">
                    <a:lumMod val="50000"/>
                  </a:schemeClr>
                </a:solidFill>
              </a:rPr>
              <a:t>(por ejemplo, </a:t>
            </a:r>
            <a:r>
              <a:rPr lang="es-ES" sz="2200" b="1" dirty="0">
                <a:solidFill>
                  <a:schemeClr val="tx2">
                    <a:lumMod val="60000"/>
                    <a:lumOff val="40000"/>
                  </a:schemeClr>
                </a:solidFill>
              </a:rPr>
              <a:t>notas</a:t>
            </a:r>
            <a:r>
              <a:rPr lang="es-ES" sz="2200" dirty="0">
                <a:solidFill>
                  <a:schemeClr val="bg1">
                    <a:lumMod val="50000"/>
                  </a:schemeClr>
                </a:solidFill>
              </a:rPr>
              <a:t>)</a:t>
            </a:r>
            <a:r>
              <a:rPr lang="es-ES" sz="2200" dirty="0"/>
              <a:t>.</a:t>
            </a:r>
          </a:p>
          <a:p>
            <a:pPr algn="just">
              <a:buClr>
                <a:srgbClr val="0000CC"/>
              </a:buClr>
            </a:pPr>
            <a:endParaRPr lang="es-ES" sz="2400" dirty="0"/>
          </a:p>
          <a:p>
            <a:pPr marL="342900" indent="-342900" algn="just">
              <a:buClr>
                <a:srgbClr val="0000CC"/>
              </a:buClr>
              <a:buFont typeface="Wingdings" panose="05000000000000000000" pitchFamily="2" charset="2"/>
              <a:buChar char="Ø"/>
            </a:pPr>
            <a:r>
              <a:rPr lang="es-ES" sz="2200" dirty="0"/>
              <a:t>Para acceder a un dato individual de la colección hay que utilizar su posición. La posición es un número entero al que se llama </a:t>
            </a:r>
            <a:r>
              <a:rPr lang="es-ES" sz="2200" b="1" dirty="0"/>
              <a:t>índice</a:t>
            </a:r>
            <a:r>
              <a:rPr lang="es-ES" sz="2200" dirty="0"/>
              <a:t>.</a:t>
            </a:r>
          </a:p>
          <a:p>
            <a:pPr marL="352425" lvl="1" algn="just">
              <a:spcBef>
                <a:spcPts val="600"/>
              </a:spcBef>
              <a:buClr>
                <a:srgbClr val="0000CC"/>
              </a:buClr>
            </a:pPr>
            <a:r>
              <a:rPr lang="es-ES" sz="2200" dirty="0">
                <a:solidFill>
                  <a:schemeClr val="bg1">
                    <a:lumMod val="50000"/>
                  </a:schemeClr>
                </a:solidFill>
              </a:rPr>
              <a:t>Por ejemplo, </a:t>
            </a:r>
            <a:r>
              <a:rPr lang="es-ES" sz="2200" dirty="0">
                <a:solidFill>
                  <a:schemeClr val="tx2">
                    <a:lumMod val="60000"/>
                    <a:lumOff val="40000"/>
                  </a:schemeClr>
                </a:solidFill>
              </a:rPr>
              <a:t>notas[0]</a:t>
            </a:r>
            <a:r>
              <a:rPr lang="es-ES" sz="2200" dirty="0">
                <a:solidFill>
                  <a:schemeClr val="bg1">
                    <a:lumMod val="50000"/>
                  </a:schemeClr>
                </a:solidFill>
              </a:rPr>
              <a:t> es el nombre que recibe el primer valor de la sucesión de notas, </a:t>
            </a:r>
            <a:r>
              <a:rPr lang="es-ES" sz="2200" dirty="0">
                <a:solidFill>
                  <a:schemeClr val="tx2">
                    <a:lumMod val="60000"/>
                    <a:lumOff val="40000"/>
                  </a:schemeClr>
                </a:solidFill>
              </a:rPr>
              <a:t>notas[1]</a:t>
            </a:r>
            <a:r>
              <a:rPr lang="es-ES" sz="2200" b="1" dirty="0">
                <a:solidFill>
                  <a:schemeClr val="bg1">
                    <a:lumMod val="50000"/>
                  </a:schemeClr>
                </a:solidFill>
              </a:rPr>
              <a:t> </a:t>
            </a:r>
            <a:r>
              <a:rPr lang="es-ES" sz="2200" dirty="0">
                <a:solidFill>
                  <a:schemeClr val="bg1">
                    <a:lumMod val="50000"/>
                  </a:schemeClr>
                </a:solidFill>
              </a:rPr>
              <a:t>el segundo, </a:t>
            </a:r>
            <a:r>
              <a:rPr lang="es-ES" sz="2200" dirty="0">
                <a:solidFill>
                  <a:schemeClr val="tx2">
                    <a:lumMod val="60000"/>
                    <a:lumOff val="40000"/>
                  </a:schemeClr>
                </a:solidFill>
              </a:rPr>
              <a:t>notas[3]</a:t>
            </a:r>
            <a:r>
              <a:rPr lang="es-ES" sz="2200" b="1" dirty="0">
                <a:solidFill>
                  <a:schemeClr val="bg1">
                    <a:lumMod val="50000"/>
                  </a:schemeClr>
                </a:solidFill>
              </a:rPr>
              <a:t> </a:t>
            </a:r>
            <a:r>
              <a:rPr lang="es-ES" sz="2200" dirty="0">
                <a:solidFill>
                  <a:schemeClr val="bg1">
                    <a:lumMod val="50000"/>
                  </a:schemeClr>
                </a:solidFill>
              </a:rPr>
              <a:t>el tercero…</a:t>
            </a:r>
          </a:p>
        </p:txBody>
      </p:sp>
      <p:graphicFrame>
        <p:nvGraphicFramePr>
          <p:cNvPr id="3" name="2 Tabla"/>
          <p:cNvGraphicFramePr>
            <a:graphicFrameLocks noGrp="1"/>
          </p:cNvGraphicFramePr>
          <p:nvPr>
            <p:extLst>
              <p:ext uri="{D42A27DB-BD31-4B8C-83A1-F6EECF244321}">
                <p14:modId xmlns:p14="http://schemas.microsoft.com/office/powerpoint/2010/main" val="1136698368"/>
              </p:ext>
            </p:extLst>
          </p:nvPr>
        </p:nvGraphicFramePr>
        <p:xfrm>
          <a:off x="1547666" y="4581128"/>
          <a:ext cx="7344810" cy="864096"/>
        </p:xfrm>
        <a:graphic>
          <a:graphicData uri="http://schemas.openxmlformats.org/drawingml/2006/table">
            <a:tbl>
              <a:tblPr firstRow="1" bandRow="1">
                <a:tableStyleId>{2D5ABB26-0587-4C30-8999-92F81FD0307C}</a:tableStyleId>
              </a:tblPr>
              <a:tblGrid>
                <a:gridCol w="734481">
                  <a:extLst>
                    <a:ext uri="{9D8B030D-6E8A-4147-A177-3AD203B41FA5}">
                      <a16:colId xmlns:a16="http://schemas.microsoft.com/office/drawing/2014/main" val="20000"/>
                    </a:ext>
                  </a:extLst>
                </a:gridCol>
                <a:gridCol w="734481">
                  <a:extLst>
                    <a:ext uri="{9D8B030D-6E8A-4147-A177-3AD203B41FA5}">
                      <a16:colId xmlns:a16="http://schemas.microsoft.com/office/drawing/2014/main" val="20001"/>
                    </a:ext>
                  </a:extLst>
                </a:gridCol>
                <a:gridCol w="734481">
                  <a:extLst>
                    <a:ext uri="{9D8B030D-6E8A-4147-A177-3AD203B41FA5}">
                      <a16:colId xmlns:a16="http://schemas.microsoft.com/office/drawing/2014/main" val="20002"/>
                    </a:ext>
                  </a:extLst>
                </a:gridCol>
                <a:gridCol w="734481">
                  <a:extLst>
                    <a:ext uri="{9D8B030D-6E8A-4147-A177-3AD203B41FA5}">
                      <a16:colId xmlns:a16="http://schemas.microsoft.com/office/drawing/2014/main" val="20003"/>
                    </a:ext>
                  </a:extLst>
                </a:gridCol>
                <a:gridCol w="734481">
                  <a:extLst>
                    <a:ext uri="{9D8B030D-6E8A-4147-A177-3AD203B41FA5}">
                      <a16:colId xmlns:a16="http://schemas.microsoft.com/office/drawing/2014/main" val="20004"/>
                    </a:ext>
                  </a:extLst>
                </a:gridCol>
                <a:gridCol w="734481">
                  <a:extLst>
                    <a:ext uri="{9D8B030D-6E8A-4147-A177-3AD203B41FA5}">
                      <a16:colId xmlns:a16="http://schemas.microsoft.com/office/drawing/2014/main" val="20005"/>
                    </a:ext>
                  </a:extLst>
                </a:gridCol>
                <a:gridCol w="734481">
                  <a:extLst>
                    <a:ext uri="{9D8B030D-6E8A-4147-A177-3AD203B41FA5}">
                      <a16:colId xmlns:a16="http://schemas.microsoft.com/office/drawing/2014/main" val="20006"/>
                    </a:ext>
                  </a:extLst>
                </a:gridCol>
                <a:gridCol w="734481">
                  <a:extLst>
                    <a:ext uri="{9D8B030D-6E8A-4147-A177-3AD203B41FA5}">
                      <a16:colId xmlns:a16="http://schemas.microsoft.com/office/drawing/2014/main" val="20007"/>
                    </a:ext>
                  </a:extLst>
                </a:gridCol>
                <a:gridCol w="734481">
                  <a:extLst>
                    <a:ext uri="{9D8B030D-6E8A-4147-A177-3AD203B41FA5}">
                      <a16:colId xmlns:a16="http://schemas.microsoft.com/office/drawing/2014/main" val="20008"/>
                    </a:ext>
                  </a:extLst>
                </a:gridCol>
                <a:gridCol w="734481">
                  <a:extLst>
                    <a:ext uri="{9D8B030D-6E8A-4147-A177-3AD203B41FA5}">
                      <a16:colId xmlns:a16="http://schemas.microsoft.com/office/drawing/2014/main" val="20009"/>
                    </a:ext>
                  </a:extLst>
                </a:gridCol>
              </a:tblGrid>
              <a:tr h="397125">
                <a:tc>
                  <a:txBody>
                    <a:bodyPr/>
                    <a:lstStyle/>
                    <a:p>
                      <a:pPr algn="ctr"/>
                      <a:r>
                        <a:rPr lang="es-ES" sz="1400" kern="0" baseline="0" dirty="0">
                          <a:solidFill>
                            <a:schemeClr val="accent1">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4</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5</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6</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7</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8</a:t>
                      </a:r>
                    </a:p>
                  </a:txBody>
                  <a:tcPr>
                    <a:lnB w="12700" cap="flat" cmpd="sng" algn="ctr">
                      <a:solidFill>
                        <a:schemeClr val="tx1"/>
                      </a:solidFill>
                      <a:prstDash val="solid"/>
                      <a:round/>
                      <a:headEnd type="none" w="med" len="med"/>
                      <a:tailEnd type="none" w="med" len="med"/>
                    </a:lnB>
                  </a:tcPr>
                </a:tc>
                <a:tc>
                  <a:txBody>
                    <a:bodyPr/>
                    <a:lstStyle/>
                    <a:p>
                      <a:pPr algn="ctr"/>
                      <a:r>
                        <a:rPr lang="es-ES" sz="1400" kern="0" baseline="0" dirty="0">
                          <a:solidFill>
                            <a:schemeClr val="accent1">
                              <a:lumMod val="60000"/>
                              <a:lumOff val="40000"/>
                            </a:schemeClr>
                          </a:solidFill>
                        </a:rPr>
                        <a:t>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6971">
                <a:tc>
                  <a:txBody>
                    <a:bodyPr/>
                    <a:lstStyle/>
                    <a:p>
                      <a:pPr algn="ctr"/>
                      <a:r>
                        <a:rPr lang="es-ES" sz="1250" kern="0" baseline="0" dirty="0"/>
                        <a:t>notas[0]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1200" kern="0" baseline="0" dirty="0"/>
                        <a:t>notas[9]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6 CuadroTexto"/>
          <p:cNvSpPr txBox="1"/>
          <p:nvPr/>
        </p:nvSpPr>
        <p:spPr>
          <a:xfrm>
            <a:off x="398313" y="4924457"/>
            <a:ext cx="1027012" cy="430887"/>
          </a:xfrm>
          <a:prstGeom prst="rect">
            <a:avLst/>
          </a:prstGeom>
          <a:noFill/>
        </p:spPr>
        <p:txBody>
          <a:bodyPr wrap="none" rtlCol="0">
            <a:spAutoFit/>
          </a:bodyPr>
          <a:lstStyle/>
          <a:p>
            <a:r>
              <a:rPr lang="es-ES" sz="2200" dirty="0">
                <a:solidFill>
                  <a:schemeClr val="tx2">
                    <a:lumMod val="60000"/>
                    <a:lumOff val="40000"/>
                  </a:schemeClr>
                </a:solidFill>
              </a:rPr>
              <a:t>valores</a:t>
            </a:r>
          </a:p>
        </p:txBody>
      </p:sp>
      <p:sp>
        <p:nvSpPr>
          <p:cNvPr id="8" name="7 CuadroTexto"/>
          <p:cNvSpPr txBox="1"/>
          <p:nvPr/>
        </p:nvSpPr>
        <p:spPr>
          <a:xfrm>
            <a:off x="398313" y="4579913"/>
            <a:ext cx="1059906" cy="338554"/>
          </a:xfrm>
          <a:prstGeom prst="rect">
            <a:avLst/>
          </a:prstGeom>
          <a:noFill/>
        </p:spPr>
        <p:txBody>
          <a:bodyPr wrap="none" rtlCol="0">
            <a:spAutoFit/>
          </a:bodyPr>
          <a:lstStyle/>
          <a:p>
            <a:r>
              <a:rPr lang="es-ES" sz="1600" dirty="0">
                <a:solidFill>
                  <a:schemeClr val="tx2">
                    <a:lumMod val="60000"/>
                    <a:lumOff val="40000"/>
                  </a:schemeClr>
                </a:solidFill>
              </a:rPr>
              <a:t>posiciones</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wipe(left)">
                                      <p:cBhvr>
                                        <p:cTn id="19" dur="500"/>
                                        <p:tgtEl>
                                          <p:spTgt spid="6">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par>
                          <p:cTn id="23" fill="hold">
                            <p:stCondLst>
                              <p:cond delay="2000"/>
                            </p:stCondLst>
                            <p:childTnLst>
                              <p:par>
                                <p:cTn id="24" presetID="4" presetClass="entr" presetSubtype="32"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out)">
                                      <p:cBhvr>
                                        <p:cTn id="26" dur="2000"/>
                                        <p:tgtEl>
                                          <p:spTgt spid="8"/>
                                        </p:tgtEl>
                                      </p:cBhvr>
                                    </p:animEffect>
                                  </p:childTnLst>
                                </p:cTn>
                              </p:par>
                              <p:par>
                                <p:cTn id="27" presetID="4" presetClass="entr" presetSubtype="32"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ox(out)">
                                      <p:cBhvr>
                                        <p:cTn id="29" dur="2000"/>
                                        <p:tgtEl>
                                          <p:spTgt spid="7"/>
                                        </p:tgtEl>
                                      </p:cBhvr>
                                    </p:animEffec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Declaración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484784"/>
            <a:ext cx="8329091"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En </a:t>
            </a:r>
            <a:r>
              <a:rPr lang="es-ES" sz="2200" i="1" dirty="0"/>
              <a:t>Java</a:t>
            </a:r>
            <a:r>
              <a:rPr lang="es-ES" sz="2200" dirty="0"/>
              <a:t>, se pueden declarar </a:t>
            </a:r>
            <a:r>
              <a:rPr lang="es-ES" sz="2200" i="1" dirty="0" err="1">
                <a:solidFill>
                  <a:srgbClr val="0000CC"/>
                </a:solidFill>
              </a:rPr>
              <a:t>arrays</a:t>
            </a:r>
            <a:r>
              <a:rPr lang="es-ES" sz="2200" dirty="0">
                <a:solidFill>
                  <a:srgbClr val="0000CC"/>
                </a:solidFill>
              </a:rPr>
              <a:t> </a:t>
            </a:r>
            <a:r>
              <a:rPr lang="es-ES" sz="2200" dirty="0"/>
              <a:t>de dos formas diferentes:</a:t>
            </a:r>
          </a:p>
        </p:txBody>
      </p:sp>
      <p:sp>
        <p:nvSpPr>
          <p:cNvPr id="6" name="5 Rectángulo"/>
          <p:cNvSpPr/>
          <p:nvPr/>
        </p:nvSpPr>
        <p:spPr>
          <a:xfrm>
            <a:off x="395536" y="5157192"/>
            <a:ext cx="8352928" cy="110799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En </a:t>
            </a:r>
            <a:r>
              <a:rPr lang="es-ES" sz="2200" i="1" dirty="0"/>
              <a:t>Java</a:t>
            </a:r>
            <a:r>
              <a:rPr lang="es-ES" sz="2200" dirty="0"/>
              <a:t> se pueden crear </a:t>
            </a:r>
            <a:r>
              <a:rPr lang="es-ES" sz="2200" i="1" dirty="0" err="1">
                <a:solidFill>
                  <a:srgbClr val="0000CC"/>
                </a:solidFill>
              </a:rPr>
              <a:t>arrays</a:t>
            </a:r>
            <a:r>
              <a:rPr lang="es-ES" sz="2200" dirty="0">
                <a:solidFill>
                  <a:srgbClr val="0000CC"/>
                </a:solidFill>
              </a:rPr>
              <a:t> </a:t>
            </a:r>
            <a:r>
              <a:rPr lang="es-ES" sz="2200" dirty="0"/>
              <a:t>de tipos básicos (</a:t>
            </a:r>
            <a:r>
              <a:rPr lang="es-ES" sz="2000" i="1" dirty="0" err="1">
                <a:latin typeface="Consolas" panose="020B0609020204030204" pitchFamily="49" charset="0"/>
              </a:rPr>
              <a:t>boolean</a:t>
            </a:r>
            <a:r>
              <a:rPr lang="es-ES" sz="2200" dirty="0"/>
              <a:t>, </a:t>
            </a:r>
            <a:r>
              <a:rPr lang="es-ES" sz="2000" i="1" dirty="0" err="1">
                <a:latin typeface="Consolas" panose="020B0609020204030204" pitchFamily="49" charset="0"/>
              </a:rPr>
              <a:t>int</a:t>
            </a:r>
            <a:r>
              <a:rPr lang="es-ES" sz="2200" dirty="0"/>
              <a:t>, </a:t>
            </a:r>
            <a:r>
              <a:rPr lang="es-ES" sz="2000" i="1" dirty="0">
                <a:latin typeface="Consolas" panose="020B0609020204030204" pitchFamily="49" charset="0"/>
              </a:rPr>
              <a:t>byte</a:t>
            </a:r>
            <a:r>
              <a:rPr lang="es-ES" sz="2200" dirty="0"/>
              <a:t>…) y también de </a:t>
            </a:r>
            <a:r>
              <a:rPr lang="es-ES" sz="2200" i="1" dirty="0"/>
              <a:t>objetos</a:t>
            </a:r>
            <a:r>
              <a:rPr lang="es-ES" sz="2200" dirty="0"/>
              <a:t> </a:t>
            </a:r>
            <a:r>
              <a:rPr lang="es-ES" sz="2200" dirty="0">
                <a:solidFill>
                  <a:schemeClr val="bg1">
                    <a:lumMod val="50000"/>
                  </a:schemeClr>
                </a:solidFill>
              </a:rPr>
              <a:t>(de esta manera, se pueden almacenar varios valores en cada posición de memoria)</a:t>
            </a:r>
            <a:r>
              <a:rPr lang="es-ES" sz="2200" dirty="0"/>
              <a:t>.</a:t>
            </a:r>
          </a:p>
        </p:txBody>
      </p:sp>
      <p:sp>
        <p:nvSpPr>
          <p:cNvPr id="7" name="6 Rectángulo"/>
          <p:cNvSpPr/>
          <p:nvPr/>
        </p:nvSpPr>
        <p:spPr>
          <a:xfrm>
            <a:off x="436614" y="3645024"/>
            <a:ext cx="8329091" cy="1107996"/>
          </a:xfrm>
          <a:prstGeom prst="rect">
            <a:avLst/>
          </a:prstGeom>
        </p:spPr>
        <p:txBody>
          <a:bodyPr wrap="square">
            <a:spAutoFit/>
          </a:bodyPr>
          <a:lstStyle/>
          <a:p>
            <a:pPr marL="354013" algn="just">
              <a:buClr>
                <a:srgbClr val="0000CC"/>
              </a:buClr>
            </a:pPr>
            <a:r>
              <a:rPr lang="es-ES" sz="2200" dirty="0"/>
              <a:t>Como puede observarse, en ningún momento se ha dado el tamaño del </a:t>
            </a:r>
            <a:r>
              <a:rPr lang="es-ES" sz="2200" i="1" dirty="0">
                <a:solidFill>
                  <a:srgbClr val="0000CC"/>
                </a:solidFill>
              </a:rPr>
              <a:t>vector</a:t>
            </a:r>
            <a:r>
              <a:rPr lang="es-ES" sz="2200" dirty="0"/>
              <a:t>, lo único que se ha especificado es el tipo de los elementos que va a almacenar el </a:t>
            </a:r>
            <a:r>
              <a:rPr lang="es-ES" sz="2200" i="1" dirty="0">
                <a:solidFill>
                  <a:srgbClr val="0000CC"/>
                </a:solidFill>
              </a:rPr>
              <a:t>vector</a:t>
            </a:r>
            <a:r>
              <a:rPr lang="es-ES" sz="2200" dirty="0"/>
              <a:t>. </a:t>
            </a:r>
          </a:p>
        </p:txBody>
      </p:sp>
      <p:sp>
        <p:nvSpPr>
          <p:cNvPr id="8" name="7 Rectángulo"/>
          <p:cNvSpPr/>
          <p:nvPr/>
        </p:nvSpPr>
        <p:spPr>
          <a:xfrm>
            <a:off x="1907704" y="2268987"/>
            <a:ext cx="4536504"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dirty="0">
                <a:latin typeface="Consolas" panose="020B0609020204030204" pitchFamily="49" charset="0"/>
              </a:rPr>
              <a:t>[] notas;</a:t>
            </a:r>
          </a:p>
        </p:txBody>
      </p:sp>
      <p:sp>
        <p:nvSpPr>
          <p:cNvPr id="9" name="8 Rectángulo"/>
          <p:cNvSpPr/>
          <p:nvPr/>
        </p:nvSpPr>
        <p:spPr>
          <a:xfrm>
            <a:off x="1907704" y="2862552"/>
            <a:ext cx="4536504"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b="1" dirty="0">
                <a:solidFill>
                  <a:srgbClr val="7F0055"/>
                </a:solidFill>
                <a:latin typeface="Consolas"/>
              </a:rPr>
              <a:t> </a:t>
            </a:r>
            <a:r>
              <a:rPr lang="es-ES" sz="2200" dirty="0">
                <a:latin typeface="Consolas" panose="020B0609020204030204" pitchFamily="49" charset="0"/>
              </a:rPr>
              <a:t>notas[];</a:t>
            </a:r>
          </a:p>
        </p:txBody>
      </p:sp>
    </p:spTree>
    <p:extLst>
      <p:ext uri="{BB962C8B-B14F-4D97-AF65-F5344CB8AC3E}">
        <p14:creationId xmlns:p14="http://schemas.microsoft.com/office/powerpoint/2010/main" val="3772277281"/>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340767"/>
            <a:ext cx="8329091" cy="738664"/>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i="1" dirty="0"/>
              <a:t>Java</a:t>
            </a:r>
            <a:r>
              <a:rPr lang="es-ES" sz="2100" dirty="0"/>
              <a:t> trata los </a:t>
            </a:r>
            <a:r>
              <a:rPr lang="es-ES" sz="2100" i="1" dirty="0" err="1">
                <a:solidFill>
                  <a:srgbClr val="0000CC"/>
                </a:solidFill>
              </a:rPr>
              <a:t>arrays</a:t>
            </a:r>
            <a:r>
              <a:rPr lang="es-ES" sz="2100" dirty="0">
                <a:solidFill>
                  <a:srgbClr val="0000CC"/>
                </a:solidFill>
              </a:rPr>
              <a:t> </a:t>
            </a:r>
            <a:r>
              <a:rPr lang="es-ES" sz="2100" dirty="0"/>
              <a:t>como si fuesen objetos, por lo tanto la creación de nuestro </a:t>
            </a:r>
            <a:r>
              <a:rPr lang="es-ES" sz="2100" dirty="0" err="1"/>
              <a:t>array</a:t>
            </a:r>
            <a:r>
              <a:rPr lang="es-ES" sz="2100" dirty="0"/>
              <a:t> </a:t>
            </a:r>
            <a:r>
              <a:rPr lang="es-ES" sz="2100" b="1" dirty="0">
                <a:solidFill>
                  <a:schemeClr val="tx2">
                    <a:lumMod val="60000"/>
                    <a:lumOff val="40000"/>
                  </a:schemeClr>
                </a:solidFill>
              </a:rPr>
              <a:t>notas</a:t>
            </a:r>
            <a:r>
              <a:rPr lang="es-ES" sz="2100" dirty="0">
                <a:solidFill>
                  <a:schemeClr val="tx2">
                    <a:lumMod val="60000"/>
                    <a:lumOff val="40000"/>
                  </a:schemeClr>
                </a:solidFill>
              </a:rPr>
              <a:t> </a:t>
            </a:r>
            <a:r>
              <a:rPr lang="es-ES" sz="2100" dirty="0"/>
              <a:t>será del siguiente modo:</a:t>
            </a:r>
          </a:p>
        </p:txBody>
      </p:sp>
      <p:sp>
        <p:nvSpPr>
          <p:cNvPr id="6" name="5 Rectángulo"/>
          <p:cNvSpPr/>
          <p:nvPr/>
        </p:nvSpPr>
        <p:spPr>
          <a:xfrm>
            <a:off x="384378" y="3357100"/>
            <a:ext cx="8352928"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dirty="0"/>
              <a:t>El tamaño también se le pude asignar mediante una variable:</a:t>
            </a:r>
          </a:p>
        </p:txBody>
      </p:sp>
      <p:sp>
        <p:nvSpPr>
          <p:cNvPr id="7" name="6 Rectángulo"/>
          <p:cNvSpPr/>
          <p:nvPr/>
        </p:nvSpPr>
        <p:spPr>
          <a:xfrm>
            <a:off x="419371" y="2780791"/>
            <a:ext cx="8329091" cy="430887"/>
          </a:xfrm>
          <a:prstGeom prst="rect">
            <a:avLst/>
          </a:prstGeom>
        </p:spPr>
        <p:txBody>
          <a:bodyPr wrap="square">
            <a:spAutoFit/>
          </a:bodyPr>
          <a:lstStyle/>
          <a:p>
            <a:pPr marL="354013" algn="just">
              <a:buClr>
                <a:srgbClr val="0000CC"/>
              </a:buClr>
            </a:pPr>
            <a:r>
              <a:rPr lang="es-ES" sz="2100" dirty="0"/>
              <a:t>Esto implica reservar en memoria 10 posiciones de tipo entero.</a:t>
            </a:r>
          </a:p>
        </p:txBody>
      </p:sp>
      <p:sp>
        <p:nvSpPr>
          <p:cNvPr id="9" name="8 Rectángulo"/>
          <p:cNvSpPr/>
          <p:nvPr/>
        </p:nvSpPr>
        <p:spPr>
          <a:xfrm>
            <a:off x="1907704" y="2221927"/>
            <a:ext cx="4536504" cy="415498"/>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[10];</a:t>
            </a:r>
          </a:p>
        </p:txBody>
      </p:sp>
      <p:sp>
        <p:nvSpPr>
          <p:cNvPr id="10" name="9 Rectángulo"/>
          <p:cNvSpPr/>
          <p:nvPr/>
        </p:nvSpPr>
        <p:spPr>
          <a:xfrm>
            <a:off x="1907704" y="3831598"/>
            <a:ext cx="4536504" cy="1107996"/>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400" b="1" dirty="0">
                <a:solidFill>
                  <a:srgbClr val="7F0055"/>
                </a:solidFill>
                <a:latin typeface="Consolas"/>
              </a:rPr>
              <a:t> </a:t>
            </a:r>
            <a:r>
              <a:rPr lang="es-ES" sz="2100" dirty="0" err="1">
                <a:latin typeface="Consolas" panose="020B0609020204030204" pitchFamily="49" charset="0"/>
              </a:rPr>
              <a:t>num</a:t>
            </a:r>
            <a:r>
              <a:rPr lang="es-ES" sz="2100" dirty="0">
                <a:latin typeface="Consolas" panose="020B0609020204030204" pitchFamily="49" charset="0"/>
              </a:rPr>
              <a:t>=10;</a:t>
            </a:r>
          </a:p>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dirty="0">
                <a:latin typeface="Consolas" panose="020B0609020204030204" pitchFamily="49" charset="0"/>
              </a:rPr>
              <a:t>[] notas;</a:t>
            </a:r>
          </a:p>
          <a:p>
            <a:pPr algn="just">
              <a:buClr>
                <a:srgbClr val="0000CC"/>
              </a:buClr>
            </a:pP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[10];</a:t>
            </a:r>
          </a:p>
        </p:txBody>
      </p:sp>
      <p:sp>
        <p:nvSpPr>
          <p:cNvPr id="11" name="10 Rectángulo"/>
          <p:cNvSpPr/>
          <p:nvPr/>
        </p:nvSpPr>
        <p:spPr>
          <a:xfrm>
            <a:off x="395534" y="5152528"/>
            <a:ext cx="8352928" cy="430887"/>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100" dirty="0"/>
              <a:t>También es muy común ver este tipo de declaraciones:</a:t>
            </a:r>
          </a:p>
        </p:txBody>
      </p:sp>
      <p:sp>
        <p:nvSpPr>
          <p:cNvPr id="12" name="11 Rectángulo"/>
          <p:cNvSpPr/>
          <p:nvPr/>
        </p:nvSpPr>
        <p:spPr>
          <a:xfrm>
            <a:off x="1907704" y="5729064"/>
            <a:ext cx="4536504" cy="738664"/>
          </a:xfrm>
          <a:prstGeom prst="rect">
            <a:avLst/>
          </a:prstGeom>
          <a:solidFill>
            <a:schemeClr val="accent3">
              <a:lumMod val="20000"/>
              <a:lumOff val="80000"/>
            </a:schemeClr>
          </a:solidFill>
        </p:spPr>
        <p:txBody>
          <a:bodyPr wrap="square">
            <a:spAutoFit/>
          </a:bodyPr>
          <a:lstStyle/>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b="1" dirty="0">
                <a:solidFill>
                  <a:srgbClr val="7F0055"/>
                </a:solidFill>
                <a:latin typeface="Consolas"/>
              </a:rPr>
              <a:t> </a:t>
            </a:r>
            <a:r>
              <a:rPr lang="es-ES" sz="2100" dirty="0" err="1">
                <a:latin typeface="Consolas" panose="020B0609020204030204" pitchFamily="49" charset="0"/>
              </a:rPr>
              <a:t>num</a:t>
            </a:r>
            <a:r>
              <a:rPr lang="es-ES" sz="2100" dirty="0">
                <a:latin typeface="Consolas" panose="020B0609020204030204" pitchFamily="49" charset="0"/>
              </a:rPr>
              <a:t>=10;</a:t>
            </a:r>
          </a:p>
          <a:p>
            <a:pPr algn="just">
              <a:buClr>
                <a:srgbClr val="0000CC"/>
              </a:buClr>
            </a:pPr>
            <a:r>
              <a:rPr lang="es-ES" sz="2100" dirty="0">
                <a:latin typeface="Consolas" panose="020B0609020204030204" pitchFamily="49" charset="0"/>
              </a:rPr>
              <a:t> </a:t>
            </a:r>
            <a:r>
              <a:rPr lang="es-ES" sz="2100" b="1" dirty="0" err="1">
                <a:solidFill>
                  <a:srgbClr val="7F0055"/>
                </a:solidFill>
                <a:latin typeface="Consolas"/>
              </a:rPr>
              <a:t>int</a:t>
            </a:r>
            <a:r>
              <a:rPr lang="es-ES" sz="2100" dirty="0">
                <a:latin typeface="Consolas" panose="020B0609020204030204" pitchFamily="49" charset="0"/>
              </a:rPr>
              <a:t>[] notas = </a:t>
            </a:r>
            <a:r>
              <a:rPr lang="es-ES" sz="2100" b="1" dirty="0">
                <a:solidFill>
                  <a:srgbClr val="7F0055"/>
                </a:solidFill>
                <a:latin typeface="Consolas"/>
              </a:rPr>
              <a:t>new </a:t>
            </a:r>
            <a:r>
              <a:rPr lang="es-ES" sz="2100" b="1" dirty="0" err="1">
                <a:solidFill>
                  <a:srgbClr val="7F0055"/>
                </a:solidFill>
                <a:latin typeface="Consolas"/>
              </a:rPr>
              <a:t>int</a:t>
            </a:r>
            <a:r>
              <a:rPr lang="es-ES" sz="2100" dirty="0">
                <a:latin typeface="Consolas" panose="020B0609020204030204" pitchFamily="49" charset="0"/>
              </a:rPr>
              <a:t>[</a:t>
            </a:r>
            <a:r>
              <a:rPr lang="es-ES" sz="2100" dirty="0" err="1">
                <a:latin typeface="Consolas" panose="020B0609020204030204" pitchFamily="49" charset="0"/>
              </a:rPr>
              <a:t>num</a:t>
            </a:r>
            <a:r>
              <a:rPr lang="es-ES" sz="2100" dirty="0">
                <a:latin typeface="Consolas" panose="020B0609020204030204" pitchFamily="49" charset="0"/>
              </a:rPr>
              <a:t>];</a:t>
            </a:r>
          </a:p>
        </p:txBody>
      </p:sp>
    </p:spTree>
    <p:extLst>
      <p:ext uri="{BB962C8B-B14F-4D97-AF65-F5344CB8AC3E}">
        <p14:creationId xmlns:p14="http://schemas.microsoft.com/office/powerpoint/2010/main" val="1356109699"/>
      </p:ext>
    </p:extLst>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P spid="9" grpId="0" animBg="1"/>
      <p:bldP spid="10" grpId="0" animBg="1"/>
      <p:bldP spid="11" grpId="0"/>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Inicialización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419372" y="1484784"/>
            <a:ext cx="8329091" cy="1446550"/>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Si no se especifica ningún valor, los elementos de un </a:t>
            </a:r>
            <a:r>
              <a:rPr lang="es-ES" sz="2200" i="1" dirty="0">
                <a:solidFill>
                  <a:srgbClr val="0000CC"/>
                </a:solidFill>
              </a:rPr>
              <a:t>vector </a:t>
            </a:r>
            <a:r>
              <a:rPr lang="es-ES" sz="2200" dirty="0"/>
              <a:t>se inicializan automáticamente a unos valores predeterminados </a:t>
            </a:r>
            <a:r>
              <a:rPr lang="es-ES" sz="2200" dirty="0">
                <a:solidFill>
                  <a:schemeClr val="bg1">
                    <a:lumMod val="65000"/>
                  </a:schemeClr>
                </a:solidFill>
              </a:rPr>
              <a:t>(variables numéricas a 0, objetos a </a:t>
            </a:r>
            <a:r>
              <a:rPr lang="es-ES" sz="2100" i="1" dirty="0" err="1">
                <a:solidFill>
                  <a:schemeClr val="bg1">
                    <a:lumMod val="65000"/>
                  </a:schemeClr>
                </a:solidFill>
                <a:latin typeface="Consolas" panose="020B0609020204030204" pitchFamily="49" charset="0"/>
              </a:rPr>
              <a:t>null</a:t>
            </a:r>
            <a:r>
              <a:rPr lang="es-ES" sz="2200" dirty="0">
                <a:solidFill>
                  <a:schemeClr val="bg1">
                    <a:lumMod val="65000"/>
                  </a:schemeClr>
                </a:solidFill>
              </a:rPr>
              <a:t>, </a:t>
            </a:r>
            <a:r>
              <a:rPr lang="es-ES" sz="2200" dirty="0" err="1">
                <a:solidFill>
                  <a:schemeClr val="bg1">
                    <a:lumMod val="65000"/>
                  </a:schemeClr>
                </a:solidFill>
              </a:rPr>
              <a:t>boolanos</a:t>
            </a:r>
            <a:r>
              <a:rPr lang="es-ES" sz="2200" dirty="0">
                <a:solidFill>
                  <a:schemeClr val="bg1">
                    <a:lumMod val="65000"/>
                  </a:schemeClr>
                </a:solidFill>
              </a:rPr>
              <a:t> a </a:t>
            </a:r>
            <a:r>
              <a:rPr lang="es-ES" sz="2100" i="1" dirty="0">
                <a:solidFill>
                  <a:schemeClr val="bg1">
                    <a:lumMod val="65000"/>
                  </a:schemeClr>
                </a:solidFill>
                <a:latin typeface="Consolas" panose="020B0609020204030204" pitchFamily="49" charset="0"/>
              </a:rPr>
              <a:t>false</a:t>
            </a:r>
            <a:r>
              <a:rPr lang="es-ES" sz="2200" dirty="0">
                <a:solidFill>
                  <a:schemeClr val="bg1">
                    <a:lumMod val="65000"/>
                  </a:schemeClr>
                </a:solidFill>
              </a:rPr>
              <a:t> y caracteres a </a:t>
            </a:r>
            <a:r>
              <a:rPr lang="es-ES" sz="2100" dirty="0">
                <a:solidFill>
                  <a:schemeClr val="bg1">
                    <a:lumMod val="65000"/>
                  </a:schemeClr>
                </a:solidFill>
                <a:latin typeface="Consolas" panose="020B0609020204030204" pitchFamily="49" charset="0"/>
              </a:rPr>
              <a:t>’\0’</a:t>
            </a:r>
            <a:r>
              <a:rPr lang="es-ES" sz="2200" dirty="0">
                <a:solidFill>
                  <a:schemeClr val="bg1">
                    <a:lumMod val="65000"/>
                  </a:schemeClr>
                </a:solidFill>
              </a:rPr>
              <a:t>)</a:t>
            </a:r>
            <a:r>
              <a:rPr lang="es-ES" sz="2200" dirty="0"/>
              <a:t>.</a:t>
            </a:r>
          </a:p>
        </p:txBody>
      </p:sp>
      <p:sp>
        <p:nvSpPr>
          <p:cNvPr id="6" name="5 Rectángulo"/>
          <p:cNvSpPr/>
          <p:nvPr/>
        </p:nvSpPr>
        <p:spPr>
          <a:xfrm>
            <a:off x="419372" y="3257108"/>
            <a:ext cx="8329091" cy="769441"/>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dirty="0"/>
              <a:t>También es posible inicializarlo con los valores que desee el programador:</a:t>
            </a:r>
          </a:p>
        </p:txBody>
      </p:sp>
      <p:sp>
        <p:nvSpPr>
          <p:cNvPr id="9" name="8 Rectángulo"/>
          <p:cNvSpPr/>
          <p:nvPr/>
        </p:nvSpPr>
        <p:spPr>
          <a:xfrm>
            <a:off x="899592" y="4293096"/>
            <a:ext cx="7560840" cy="430887"/>
          </a:xfrm>
          <a:prstGeom prst="rect">
            <a:avLst/>
          </a:prstGeom>
          <a:solidFill>
            <a:schemeClr val="accent3">
              <a:lumMod val="20000"/>
              <a:lumOff val="80000"/>
            </a:schemeClr>
          </a:solidFill>
        </p:spPr>
        <p:txBody>
          <a:bodyPr wrap="square">
            <a:spAutoFit/>
          </a:bodyPr>
          <a:lstStyle/>
          <a:p>
            <a:pPr algn="just">
              <a:buClr>
                <a:srgbClr val="0000CC"/>
              </a:buClr>
            </a:pPr>
            <a:r>
              <a:rPr lang="es-ES" sz="2200" dirty="0">
                <a:latin typeface="Consolas" panose="020B0609020204030204" pitchFamily="49" charset="0"/>
              </a:rPr>
              <a:t>   </a:t>
            </a:r>
            <a:r>
              <a:rPr lang="es-ES" sz="2200" b="1" dirty="0" err="1">
                <a:solidFill>
                  <a:srgbClr val="7F0055"/>
                </a:solidFill>
                <a:latin typeface="Consolas"/>
              </a:rPr>
              <a:t>int</a:t>
            </a:r>
            <a:r>
              <a:rPr lang="es-ES" sz="2200" dirty="0">
                <a:latin typeface="Consolas" panose="020B0609020204030204" pitchFamily="49" charset="0"/>
              </a:rPr>
              <a:t>[] notas={8,</a:t>
            </a:r>
            <a:r>
              <a:rPr lang="es-ES" sz="1400" dirty="0">
                <a:latin typeface="Consolas" panose="020B0609020204030204" pitchFamily="49" charset="0"/>
              </a:rPr>
              <a:t> </a:t>
            </a:r>
            <a:r>
              <a:rPr lang="es-ES" sz="2200" dirty="0">
                <a:latin typeface="Consolas" panose="020B0609020204030204" pitchFamily="49" charset="0"/>
              </a:rPr>
              <a:t>9,</a:t>
            </a:r>
            <a:r>
              <a:rPr lang="es-ES" sz="1400" dirty="0">
                <a:latin typeface="Consolas" panose="020B0609020204030204" pitchFamily="49" charset="0"/>
              </a:rPr>
              <a:t> </a:t>
            </a:r>
            <a:r>
              <a:rPr lang="es-ES" sz="2200" dirty="0">
                <a:latin typeface="Consolas" panose="020B0609020204030204" pitchFamily="49" charset="0"/>
              </a:rPr>
              <a:t>7,</a:t>
            </a:r>
            <a:r>
              <a:rPr lang="es-ES" sz="1400" dirty="0">
                <a:latin typeface="Consolas" panose="020B0609020204030204" pitchFamily="49" charset="0"/>
              </a:rPr>
              <a:t> </a:t>
            </a:r>
            <a:r>
              <a:rPr lang="es-ES" sz="2200" dirty="0">
                <a:latin typeface="Consolas" panose="020B0609020204030204" pitchFamily="49" charset="0"/>
              </a:rPr>
              <a:t>4,</a:t>
            </a:r>
            <a:r>
              <a:rPr lang="es-ES" sz="1400" dirty="0">
                <a:latin typeface="Consolas" panose="020B0609020204030204" pitchFamily="49" charset="0"/>
              </a:rPr>
              <a:t> </a:t>
            </a:r>
            <a:r>
              <a:rPr lang="es-ES" sz="2200" dirty="0">
                <a:latin typeface="Consolas" panose="020B0609020204030204" pitchFamily="49" charset="0"/>
              </a:rPr>
              <a:t>3,</a:t>
            </a:r>
            <a:r>
              <a:rPr lang="es-ES" sz="1400" dirty="0">
                <a:latin typeface="Consolas" panose="020B0609020204030204" pitchFamily="49" charset="0"/>
              </a:rPr>
              <a:t> </a:t>
            </a:r>
            <a:r>
              <a:rPr lang="es-ES" sz="2200" dirty="0">
                <a:latin typeface="Consolas" panose="020B0609020204030204" pitchFamily="49" charset="0"/>
              </a:rPr>
              <a:t>5,</a:t>
            </a:r>
            <a:r>
              <a:rPr lang="es-ES" sz="1400" dirty="0">
                <a:latin typeface="Consolas" panose="020B0609020204030204" pitchFamily="49" charset="0"/>
              </a:rPr>
              <a:t> </a:t>
            </a:r>
            <a:r>
              <a:rPr lang="es-ES" sz="2200" dirty="0">
                <a:latin typeface="Consolas" panose="020B0609020204030204" pitchFamily="49" charset="0"/>
              </a:rPr>
              <a:t>6,</a:t>
            </a:r>
            <a:r>
              <a:rPr lang="es-ES" sz="1400" dirty="0">
                <a:latin typeface="Consolas" panose="020B0609020204030204" pitchFamily="49" charset="0"/>
              </a:rPr>
              <a:t> </a:t>
            </a:r>
            <a:r>
              <a:rPr lang="es-ES" sz="2200" dirty="0">
                <a:latin typeface="Consolas" panose="020B0609020204030204" pitchFamily="49" charset="0"/>
              </a:rPr>
              <a:t>9,</a:t>
            </a:r>
            <a:r>
              <a:rPr lang="es-ES" sz="1400" dirty="0">
                <a:latin typeface="Consolas" panose="020B0609020204030204" pitchFamily="49" charset="0"/>
              </a:rPr>
              <a:t> </a:t>
            </a:r>
            <a:r>
              <a:rPr lang="es-ES" sz="2200" dirty="0">
                <a:latin typeface="Consolas" panose="020B0609020204030204" pitchFamily="49" charset="0"/>
              </a:rPr>
              <a:t>10,</a:t>
            </a:r>
            <a:r>
              <a:rPr lang="es-ES" sz="1400" dirty="0">
                <a:latin typeface="Consolas" panose="020B0609020204030204" pitchFamily="49" charset="0"/>
              </a:rPr>
              <a:t> </a:t>
            </a:r>
            <a:r>
              <a:rPr lang="es-ES" sz="2200" dirty="0">
                <a:latin typeface="Consolas" panose="020B0609020204030204" pitchFamily="49" charset="0"/>
              </a:rPr>
              <a:t>8};</a:t>
            </a:r>
          </a:p>
        </p:txBody>
      </p:sp>
      <p:graphicFrame>
        <p:nvGraphicFramePr>
          <p:cNvPr id="7" name="6 Tabla"/>
          <p:cNvGraphicFramePr>
            <a:graphicFrameLocks noGrp="1"/>
          </p:cNvGraphicFramePr>
          <p:nvPr>
            <p:extLst>
              <p:ext uri="{D42A27DB-BD31-4B8C-83A1-F6EECF244321}">
                <p14:modId xmlns:p14="http://schemas.microsoft.com/office/powerpoint/2010/main" val="2079196427"/>
              </p:ext>
            </p:extLst>
          </p:nvPr>
        </p:nvGraphicFramePr>
        <p:xfrm>
          <a:off x="2174921" y="5294123"/>
          <a:ext cx="6096000" cy="70104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285916">
                <a:tc>
                  <a:txBody>
                    <a:bodyPr/>
                    <a:lstStyle/>
                    <a:p>
                      <a:pPr algn="ctr"/>
                      <a:r>
                        <a:rPr lang="es-ES" sz="1400" dirty="0">
                          <a:solidFill>
                            <a:schemeClr val="accent1">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4</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5</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6</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7</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8</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accent1">
                              <a:lumMod val="60000"/>
                              <a:lumOff val="40000"/>
                            </a:schemeClr>
                          </a:solidFill>
                        </a:rPr>
                        <a:t>9</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7148">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7 CuadroTexto"/>
          <p:cNvSpPr txBox="1"/>
          <p:nvPr/>
        </p:nvSpPr>
        <p:spPr>
          <a:xfrm>
            <a:off x="1192366" y="5544057"/>
            <a:ext cx="834331" cy="430887"/>
          </a:xfrm>
          <a:prstGeom prst="rect">
            <a:avLst/>
          </a:prstGeom>
          <a:noFill/>
        </p:spPr>
        <p:txBody>
          <a:bodyPr wrap="none" rtlCol="0">
            <a:spAutoFit/>
          </a:bodyPr>
          <a:lstStyle/>
          <a:p>
            <a:r>
              <a:rPr lang="es-ES" sz="2200" b="1" dirty="0">
                <a:solidFill>
                  <a:schemeClr val="tx2">
                    <a:lumMod val="60000"/>
                    <a:lumOff val="40000"/>
                  </a:schemeClr>
                </a:solidFill>
              </a:rPr>
              <a:t>notas</a:t>
            </a:r>
          </a:p>
        </p:txBody>
      </p:sp>
    </p:spTree>
    <p:extLst>
      <p:ext uri="{BB962C8B-B14F-4D97-AF65-F5344CB8AC3E}">
        <p14:creationId xmlns:p14="http://schemas.microsoft.com/office/powerpoint/2010/main" val="3860720565"/>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par>
                          <p:cTn id="24" fill="hold">
                            <p:stCondLst>
                              <p:cond delay="2500"/>
                            </p:stCondLst>
                            <p:childTnLst>
                              <p:par>
                                <p:cTn id="25" presetID="4" presetClass="entr" presetSubtype="32"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out)">
                                      <p:cBhvr>
                                        <p:cTn id="27" dur="20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9"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71448"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Utilización de vectores. Ejemplo.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836712"/>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3" name="2 Rectángulo"/>
          <p:cNvSpPr/>
          <p:nvPr/>
        </p:nvSpPr>
        <p:spPr>
          <a:xfrm>
            <a:off x="683568" y="1052736"/>
            <a:ext cx="7488832" cy="5940088"/>
          </a:xfrm>
          <a:prstGeom prst="rect">
            <a:avLst/>
          </a:prstGeom>
          <a:solidFill>
            <a:schemeClr val="accent3">
              <a:lumMod val="20000"/>
              <a:lumOff val="80000"/>
            </a:schemeClr>
          </a:solidFill>
        </p:spPr>
        <p:txBody>
          <a:bodyPr wrap="square">
            <a:spAutoFit/>
          </a:bodyPr>
          <a:lstStyle/>
          <a:p>
            <a:r>
              <a:rPr lang="es-ES" sz="1400" dirty="0" err="1">
                <a:solidFill>
                  <a:srgbClr val="7F0055"/>
                </a:solidFill>
                <a:latin typeface="Consolas"/>
              </a:rPr>
              <a:t>import</a:t>
            </a:r>
            <a:r>
              <a:rPr lang="es-ES" sz="1400" dirty="0">
                <a:solidFill>
                  <a:srgbClr val="000000"/>
                </a:solidFill>
                <a:latin typeface="Consolas"/>
              </a:rPr>
              <a:t> </a:t>
            </a:r>
            <a:r>
              <a:rPr lang="es-ES" sz="1400" dirty="0" err="1">
                <a:solidFill>
                  <a:srgbClr val="000000"/>
                </a:solidFill>
                <a:latin typeface="Consolas"/>
              </a:rPr>
              <a:t>java.util.Scanner</a:t>
            </a:r>
            <a:r>
              <a:rPr lang="es-ES" sz="1400" dirty="0">
                <a:solidFill>
                  <a:srgbClr val="000000"/>
                </a:solidFill>
                <a:latin typeface="Consolas"/>
              </a:rPr>
              <a:t>;</a:t>
            </a:r>
          </a:p>
          <a:p>
            <a:endParaRPr lang="es-ES" sz="800" dirty="0">
              <a:latin typeface="Consolas"/>
            </a:endParaRPr>
          </a:p>
          <a:p>
            <a:r>
              <a:rPr lang="es-ES" sz="1400" dirty="0" err="1">
                <a:solidFill>
                  <a:srgbClr val="7F0055"/>
                </a:solidFill>
                <a:latin typeface="Consolas"/>
              </a:rPr>
              <a:t>public</a:t>
            </a:r>
            <a:r>
              <a:rPr lang="es-ES" sz="1400" dirty="0">
                <a:solidFill>
                  <a:srgbClr val="000000"/>
                </a:solidFill>
                <a:latin typeface="Consolas"/>
              </a:rPr>
              <a:t> </a:t>
            </a:r>
            <a:r>
              <a:rPr lang="es-ES" sz="1400" dirty="0" err="1">
                <a:solidFill>
                  <a:srgbClr val="7F0055"/>
                </a:solidFill>
                <a:latin typeface="Consolas"/>
              </a:rPr>
              <a:t>class</a:t>
            </a:r>
            <a:r>
              <a:rPr lang="es-ES" sz="1400" dirty="0">
                <a:solidFill>
                  <a:srgbClr val="000000"/>
                </a:solidFill>
                <a:latin typeface="Consolas"/>
              </a:rPr>
              <a:t> </a:t>
            </a:r>
            <a:r>
              <a:rPr lang="es-ES" sz="1400" dirty="0" err="1">
                <a:solidFill>
                  <a:srgbClr val="000000"/>
                </a:solidFill>
                <a:latin typeface="Consolas"/>
              </a:rPr>
              <a:t>EjemploNotas</a:t>
            </a:r>
            <a:r>
              <a:rPr lang="es-ES" sz="1400" dirty="0">
                <a:solidFill>
                  <a:srgbClr val="000000"/>
                </a:solidFill>
                <a:latin typeface="Consolas"/>
              </a:rPr>
              <a:t> {</a:t>
            </a:r>
          </a:p>
          <a:p>
            <a:r>
              <a:rPr lang="es-ES" sz="1400" dirty="0">
                <a:solidFill>
                  <a:srgbClr val="7F0055"/>
                </a:solidFill>
                <a:latin typeface="Consolas"/>
              </a:rPr>
              <a:t>    </a:t>
            </a:r>
            <a:r>
              <a:rPr lang="es-ES" sz="1400" b="1" dirty="0" err="1">
                <a:solidFill>
                  <a:srgbClr val="7F0055"/>
                </a:solidFill>
                <a:latin typeface="Consolas"/>
              </a:rPr>
              <a:t>static</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 </a:t>
            </a:r>
            <a:r>
              <a:rPr lang="es-ES" sz="1400" b="1" i="1" dirty="0">
                <a:solidFill>
                  <a:srgbClr val="0000C0"/>
                </a:solidFill>
                <a:latin typeface="Consolas"/>
              </a:rPr>
              <a:t>notas</a:t>
            </a:r>
            <a:r>
              <a:rPr lang="es-ES" sz="1400" i="1" dirty="0">
                <a:solidFill>
                  <a:srgbClr val="000000"/>
                </a:solidFill>
                <a:latin typeface="Consolas"/>
              </a:rPr>
              <a:t>;	   </a:t>
            </a:r>
            <a:r>
              <a:rPr lang="es-ES" sz="1200" i="1" dirty="0">
                <a:solidFill>
                  <a:srgbClr val="3F7F5F"/>
                </a:solidFill>
                <a:latin typeface="Consolas"/>
              </a:rPr>
              <a:t>// </a:t>
            </a:r>
            <a:r>
              <a:rPr lang="es-ES" sz="1200" i="1" dirty="0" err="1">
                <a:solidFill>
                  <a:srgbClr val="3F7F5F"/>
                </a:solidFill>
                <a:latin typeface="Consolas"/>
              </a:rPr>
              <a:t>Array</a:t>
            </a:r>
            <a:r>
              <a:rPr lang="es-ES" sz="1200" i="1" dirty="0">
                <a:solidFill>
                  <a:srgbClr val="3F7F5F"/>
                </a:solidFill>
                <a:latin typeface="Consolas"/>
              </a:rPr>
              <a:t> de números enteros</a:t>
            </a:r>
          </a:p>
          <a:p>
            <a:r>
              <a:rPr lang="es-ES" sz="1400" dirty="0">
                <a:solidFill>
                  <a:srgbClr val="7F0055"/>
                </a:solidFill>
                <a:latin typeface="Consolas"/>
              </a:rPr>
              <a:t>    </a:t>
            </a:r>
            <a:r>
              <a:rPr lang="es-ES" sz="1400" b="1" dirty="0">
                <a:solidFill>
                  <a:srgbClr val="7F0055"/>
                </a:solidFill>
                <a:latin typeface="Consolas"/>
              </a:rPr>
              <a:t>final</a:t>
            </a:r>
            <a:r>
              <a:rPr lang="es-ES" sz="1400" b="1" dirty="0">
                <a:solidFill>
                  <a:srgbClr val="000000"/>
                </a:solidFill>
                <a:latin typeface="Consolas"/>
              </a:rPr>
              <a:t> </a:t>
            </a:r>
            <a:r>
              <a:rPr lang="es-ES" sz="1400" b="1" dirty="0" err="1">
                <a:solidFill>
                  <a:srgbClr val="7F0055"/>
                </a:solidFill>
                <a:latin typeface="Consolas"/>
              </a:rPr>
              <a:t>static</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 </a:t>
            </a:r>
            <a:r>
              <a:rPr lang="es-ES" sz="1400" b="1" i="1" dirty="0">
                <a:solidFill>
                  <a:srgbClr val="0000C0"/>
                </a:solidFill>
                <a:latin typeface="Consolas"/>
              </a:rPr>
              <a:t>N</a:t>
            </a:r>
            <a:r>
              <a:rPr lang="es-ES" sz="1400" b="1" i="1" dirty="0">
                <a:solidFill>
                  <a:srgbClr val="000000"/>
                </a:solidFill>
                <a:latin typeface="Consolas"/>
              </a:rPr>
              <a:t>=10</a:t>
            </a:r>
            <a:r>
              <a:rPr lang="es-ES" sz="1400" i="1" dirty="0">
                <a:solidFill>
                  <a:srgbClr val="000000"/>
                </a:solidFill>
                <a:latin typeface="Consolas"/>
              </a:rPr>
              <a:t>;	   </a:t>
            </a:r>
            <a:r>
              <a:rPr lang="es-ES" sz="1200" i="1" dirty="0">
                <a:solidFill>
                  <a:srgbClr val="3F7F5F"/>
                </a:solidFill>
                <a:latin typeface="Consolas"/>
              </a:rPr>
              <a:t>// Número de elementos del </a:t>
            </a:r>
            <a:r>
              <a:rPr lang="es-ES" sz="1200" i="1" dirty="0" err="1">
                <a:solidFill>
                  <a:srgbClr val="3F7F5F"/>
                </a:solidFill>
                <a:latin typeface="Consolas"/>
              </a:rPr>
              <a:t>array</a:t>
            </a:r>
            <a:endParaRPr lang="es-ES" sz="1200" i="1" dirty="0">
              <a:solidFill>
                <a:srgbClr val="3F7F5F"/>
              </a:solidFill>
              <a:latin typeface="Consolas"/>
            </a:endParaRPr>
          </a:p>
          <a:p>
            <a:endParaRPr lang="es-ES" sz="800" dirty="0">
              <a:latin typeface="Consolas"/>
            </a:endParaRPr>
          </a:p>
          <a:p>
            <a:r>
              <a:rPr lang="en-US" sz="1400" dirty="0">
                <a:solidFill>
                  <a:srgbClr val="7F0055"/>
                </a:solidFill>
                <a:latin typeface="Consolas"/>
              </a:rPr>
              <a:t>    public</a:t>
            </a:r>
            <a:r>
              <a:rPr lang="en-US" sz="1400" dirty="0">
                <a:solidFill>
                  <a:srgbClr val="000000"/>
                </a:solidFill>
                <a:latin typeface="Consolas"/>
              </a:rPr>
              <a:t> </a:t>
            </a:r>
            <a:r>
              <a:rPr lang="en-US" sz="1400" dirty="0">
                <a:solidFill>
                  <a:srgbClr val="7F0055"/>
                </a:solidFill>
                <a:latin typeface="Consolas"/>
              </a:rPr>
              <a:t>static</a:t>
            </a:r>
            <a:r>
              <a:rPr lang="en-US" sz="1400" dirty="0">
                <a:solidFill>
                  <a:srgbClr val="000000"/>
                </a:solidFill>
                <a:latin typeface="Consolas"/>
              </a:rPr>
              <a:t> </a:t>
            </a:r>
            <a:r>
              <a:rPr lang="en-US" sz="1400" dirty="0">
                <a:solidFill>
                  <a:srgbClr val="7F0055"/>
                </a:solidFill>
                <a:latin typeface="Consolas"/>
              </a:rPr>
              <a:t>void</a:t>
            </a:r>
            <a:r>
              <a:rPr lang="en-US" sz="1400" dirty="0">
                <a:solidFill>
                  <a:srgbClr val="000000"/>
                </a:solidFill>
                <a:latin typeface="Consolas"/>
              </a:rPr>
              <a:t> main(String[] </a:t>
            </a:r>
            <a:r>
              <a:rPr lang="en-US" sz="1400" dirty="0" err="1">
                <a:solidFill>
                  <a:srgbClr val="6A3E3E"/>
                </a:solidFill>
                <a:latin typeface="Consolas"/>
              </a:rPr>
              <a:t>args</a:t>
            </a:r>
            <a:r>
              <a:rPr lang="en-US" sz="1400" dirty="0">
                <a:solidFill>
                  <a:srgbClr val="000000"/>
                </a:solidFill>
                <a:latin typeface="Consolas"/>
              </a:rPr>
              <a:t>) {</a:t>
            </a:r>
          </a:p>
          <a:p>
            <a:r>
              <a:rPr lang="es-ES" sz="1400" dirty="0">
                <a:solidFill>
                  <a:srgbClr val="7F0055"/>
                </a:solidFill>
                <a:latin typeface="Consolas"/>
              </a:rPr>
              <a:t>	</a:t>
            </a:r>
            <a:r>
              <a:rPr lang="es-ES" sz="1400" dirty="0" err="1">
                <a:solidFill>
                  <a:srgbClr val="7F0055"/>
                </a:solidFill>
                <a:latin typeface="Consolas"/>
              </a:rPr>
              <a:t>double</a:t>
            </a:r>
            <a:r>
              <a:rPr lang="es-ES" sz="1400" dirty="0">
                <a:solidFill>
                  <a:srgbClr val="000000"/>
                </a:solidFill>
                <a:latin typeface="Consolas"/>
              </a:rPr>
              <a:t> </a:t>
            </a:r>
            <a:r>
              <a:rPr lang="es-ES" sz="1400" dirty="0">
                <a:solidFill>
                  <a:srgbClr val="6A3E3E"/>
                </a:solidFill>
                <a:latin typeface="Consolas"/>
              </a:rPr>
              <a:t>media</a:t>
            </a:r>
            <a:r>
              <a:rPr lang="es-ES" sz="1400" dirty="0">
                <a:solidFill>
                  <a:srgbClr val="000000"/>
                </a:solidFill>
                <a:latin typeface="Consolas"/>
              </a:rPr>
              <a:t>=0;	   </a:t>
            </a:r>
            <a:r>
              <a:rPr lang="es-ES" sz="1200" i="1" dirty="0">
                <a:solidFill>
                  <a:srgbClr val="3F7F5F"/>
                </a:solidFill>
                <a:latin typeface="Consolas"/>
              </a:rPr>
              <a:t>// Variable para el cálculo de la nota media</a:t>
            </a:r>
          </a:p>
          <a:p>
            <a:r>
              <a:rPr lang="es-ES" sz="1400" i="1" dirty="0">
                <a:solidFill>
                  <a:srgbClr val="0000C0"/>
                </a:solidFill>
                <a:latin typeface="Consolas"/>
              </a:rPr>
              <a:t>	</a:t>
            </a:r>
            <a:r>
              <a:rPr lang="es-ES" sz="1400" b="1" i="1" dirty="0">
                <a:solidFill>
                  <a:srgbClr val="0000C0"/>
                </a:solidFill>
                <a:latin typeface="Consolas"/>
              </a:rPr>
              <a:t>notas</a:t>
            </a:r>
            <a:r>
              <a:rPr lang="es-ES" sz="1400" b="1" dirty="0">
                <a:solidFill>
                  <a:srgbClr val="000000"/>
                </a:solidFill>
                <a:latin typeface="Consolas"/>
              </a:rPr>
              <a:t> = </a:t>
            </a:r>
            <a:r>
              <a:rPr lang="es-ES" sz="1400" b="1" dirty="0">
                <a:solidFill>
                  <a:srgbClr val="7F0055"/>
                </a:solidFill>
                <a:latin typeface="Consolas"/>
              </a:rPr>
              <a:t>new</a:t>
            </a:r>
            <a:r>
              <a:rPr lang="es-ES" sz="1400" b="1" dirty="0">
                <a:solidFill>
                  <a:srgbClr val="000000"/>
                </a:solidFill>
                <a:latin typeface="Consolas"/>
              </a:rPr>
              <a:t> </a:t>
            </a:r>
            <a:r>
              <a:rPr lang="es-ES" sz="1400" b="1" dirty="0" err="1">
                <a:solidFill>
                  <a:srgbClr val="7F0055"/>
                </a:solidFill>
                <a:latin typeface="Consolas"/>
              </a:rPr>
              <a:t>int</a:t>
            </a:r>
            <a:r>
              <a:rPr lang="es-ES" sz="1400" b="1" dirty="0">
                <a:solidFill>
                  <a:srgbClr val="000000"/>
                </a:solidFill>
                <a:latin typeface="Consolas"/>
              </a:rPr>
              <a:t>[</a:t>
            </a:r>
            <a:r>
              <a:rPr lang="es-ES" sz="1400" b="1" i="1" dirty="0">
                <a:solidFill>
                  <a:srgbClr val="0000C0"/>
                </a:solidFill>
                <a:latin typeface="Consolas"/>
              </a:rPr>
              <a:t>N</a:t>
            </a:r>
            <a:r>
              <a:rPr lang="es-ES" sz="1400" b="1" dirty="0">
                <a:solidFill>
                  <a:srgbClr val="000000"/>
                </a:solidFill>
                <a:latin typeface="Consolas"/>
              </a:rPr>
              <a:t>]</a:t>
            </a:r>
            <a:r>
              <a:rPr lang="es-ES" sz="1400" dirty="0">
                <a:solidFill>
                  <a:srgbClr val="000000"/>
                </a:solidFill>
                <a:latin typeface="Consolas"/>
              </a:rPr>
              <a:t>;  </a:t>
            </a:r>
            <a:r>
              <a:rPr lang="es-ES" sz="800" dirty="0">
                <a:solidFill>
                  <a:srgbClr val="000000"/>
                </a:solidFill>
                <a:latin typeface="Consolas"/>
              </a:rPr>
              <a:t> </a:t>
            </a:r>
            <a:r>
              <a:rPr lang="es-ES" sz="1200" i="1" dirty="0">
                <a:solidFill>
                  <a:srgbClr val="3F7F5F"/>
                </a:solidFill>
                <a:latin typeface="Consolas"/>
              </a:rPr>
              <a:t>// Creamos el </a:t>
            </a:r>
            <a:r>
              <a:rPr lang="es-ES" sz="1200" i="1" dirty="0" err="1">
                <a:solidFill>
                  <a:srgbClr val="3F7F5F"/>
                </a:solidFill>
                <a:latin typeface="Consolas"/>
              </a:rPr>
              <a:t>array</a:t>
            </a:r>
            <a:endParaRPr lang="es-ES" sz="1200" dirty="0">
              <a:solidFill>
                <a:srgbClr val="000000"/>
              </a:solidFill>
              <a:latin typeface="Consolas"/>
            </a:endParaRPr>
          </a:p>
          <a:p>
            <a:pPr>
              <a:spcBef>
                <a:spcPts val="600"/>
              </a:spcBef>
            </a:pPr>
            <a:r>
              <a:rPr lang="es-ES" sz="1400" dirty="0">
                <a:solidFill>
                  <a:srgbClr val="3F7F5F"/>
                </a:solidFill>
                <a:latin typeface="Consolas"/>
              </a:rPr>
              <a:t>	</a:t>
            </a:r>
            <a:r>
              <a:rPr lang="es-ES" sz="1200" i="1" dirty="0">
                <a:solidFill>
                  <a:srgbClr val="3F7F5F"/>
                </a:solidFill>
                <a:latin typeface="Consolas"/>
              </a:rPr>
              <a:t>// Leemos las notas de los alumnos</a:t>
            </a:r>
          </a:p>
          <a:p>
            <a:r>
              <a:rPr lang="es-ES" sz="1400" dirty="0">
                <a:solidFill>
                  <a:srgbClr val="000000"/>
                </a:solidFill>
                <a:latin typeface="Consolas"/>
              </a:rPr>
              <a:t>	Scanner </a:t>
            </a:r>
            <a:r>
              <a:rPr lang="es-ES" sz="1400" dirty="0">
                <a:solidFill>
                  <a:srgbClr val="6A3E3E"/>
                </a:solidFill>
                <a:latin typeface="Consolas"/>
              </a:rPr>
              <a:t>teclado</a:t>
            </a:r>
            <a:r>
              <a:rPr lang="es-ES" sz="1400" dirty="0">
                <a:solidFill>
                  <a:srgbClr val="000000"/>
                </a:solidFill>
                <a:latin typeface="Consolas"/>
              </a:rPr>
              <a:t> = </a:t>
            </a:r>
            <a:r>
              <a:rPr lang="es-ES" sz="1400" dirty="0">
                <a:solidFill>
                  <a:srgbClr val="7F0055"/>
                </a:solidFill>
                <a:latin typeface="Consolas"/>
              </a:rPr>
              <a:t>new</a:t>
            </a:r>
            <a:r>
              <a:rPr lang="es-ES" sz="1400" dirty="0">
                <a:solidFill>
                  <a:srgbClr val="000000"/>
                </a:solidFill>
                <a:latin typeface="Consolas"/>
              </a:rPr>
              <a:t> Scanner(System.</a:t>
            </a:r>
            <a:r>
              <a:rPr lang="es-ES" sz="1400" i="1" dirty="0">
                <a:solidFill>
                  <a:srgbClr val="0000C0"/>
                </a:solidFill>
                <a:latin typeface="Consolas"/>
              </a:rPr>
              <a:t>in</a:t>
            </a:r>
            <a:r>
              <a:rPr lang="es-ES" sz="1400" i="1" dirty="0">
                <a:solidFill>
                  <a:srgbClr val="000000"/>
                </a:solidFill>
                <a:latin typeface="Consolas"/>
              </a:rPr>
              <a:t>);</a:t>
            </a:r>
          </a:p>
          <a:p>
            <a:r>
              <a:rPr lang="es-ES" sz="1400" dirty="0">
                <a:solidFill>
                  <a:srgbClr val="7F0055"/>
                </a:solidFill>
                <a:latin typeface="Consolas"/>
              </a:rPr>
              <a:t>	try</a:t>
            </a:r>
            <a:r>
              <a:rPr lang="es-ES" sz="1400" dirty="0">
                <a:solidFill>
                  <a:srgbClr val="000000"/>
                </a:solidFill>
                <a:latin typeface="Consolas"/>
              </a:rPr>
              <a:t> {</a:t>
            </a:r>
          </a:p>
          <a:p>
            <a:r>
              <a:rPr lang="nn-NO" sz="1400" dirty="0">
                <a:solidFill>
                  <a:srgbClr val="7F0055"/>
                </a:solidFill>
                <a:latin typeface="Consolas"/>
              </a:rPr>
              <a:t>	     for</a:t>
            </a:r>
            <a:r>
              <a:rPr lang="nn-NO" sz="1400" dirty="0">
                <a:solidFill>
                  <a:srgbClr val="000000"/>
                </a:solidFill>
                <a:latin typeface="Consolas"/>
              </a:rPr>
              <a:t> (</a:t>
            </a:r>
            <a:r>
              <a:rPr lang="nn-NO" sz="1400" dirty="0">
                <a:solidFill>
                  <a:srgbClr val="7F0055"/>
                </a:solidFill>
                <a:latin typeface="Consolas"/>
              </a:rPr>
              <a:t>int</a:t>
            </a:r>
            <a:r>
              <a:rPr lang="nn-NO" sz="1400" dirty="0">
                <a:solidFill>
                  <a:srgbClr val="000000"/>
                </a:solidFill>
                <a:latin typeface="Consolas"/>
              </a:rPr>
              <a:t> </a:t>
            </a:r>
            <a:r>
              <a:rPr lang="nn-NO" sz="1400" dirty="0">
                <a:solidFill>
                  <a:srgbClr val="6A3E3E"/>
                </a:solidFill>
                <a:latin typeface="Consolas"/>
              </a:rPr>
              <a:t>i</a:t>
            </a:r>
            <a:r>
              <a:rPr lang="nn-NO" sz="1400" dirty="0">
                <a:solidFill>
                  <a:srgbClr val="000000"/>
                </a:solidFill>
                <a:latin typeface="Consolas"/>
              </a:rPr>
              <a:t>=0; </a:t>
            </a:r>
            <a:r>
              <a:rPr lang="nn-NO" sz="1400" dirty="0">
                <a:solidFill>
                  <a:srgbClr val="6A3E3E"/>
                </a:solidFill>
                <a:latin typeface="Consolas"/>
              </a:rPr>
              <a:t>i</a:t>
            </a:r>
            <a:r>
              <a:rPr lang="nn-NO" sz="1400" dirty="0">
                <a:solidFill>
                  <a:srgbClr val="000000"/>
                </a:solidFill>
                <a:latin typeface="Consolas"/>
              </a:rPr>
              <a:t>&lt;</a:t>
            </a:r>
            <a:r>
              <a:rPr lang="nn-NO" sz="1400" i="1" dirty="0">
                <a:solidFill>
                  <a:srgbClr val="0000C0"/>
                </a:solidFill>
                <a:latin typeface="Consolas"/>
              </a:rPr>
              <a:t>N</a:t>
            </a:r>
            <a:r>
              <a:rPr lang="nn-NO" sz="1400" i="1" dirty="0">
                <a:solidFill>
                  <a:srgbClr val="000000"/>
                </a:solidFill>
                <a:latin typeface="Consolas"/>
              </a:rPr>
              <a:t>; </a:t>
            </a:r>
            <a:r>
              <a:rPr lang="nn-NO" sz="1400" i="1" dirty="0">
                <a:solidFill>
                  <a:srgbClr val="6A3E3E"/>
                </a:solidFill>
                <a:latin typeface="Consolas"/>
              </a:rPr>
              <a:t>i</a:t>
            </a:r>
            <a:r>
              <a:rPr lang="nn-NO" sz="1400" i="1" dirty="0">
                <a:solidFill>
                  <a:srgbClr val="000000"/>
                </a:solidFill>
                <a:latin typeface="Consolas"/>
              </a:rPr>
              <a:t>++) </a:t>
            </a:r>
            <a:r>
              <a:rPr lang="nn-NO" sz="1400" dirty="0">
                <a:solidFill>
                  <a:srgbClr val="000000"/>
                </a:solidFill>
                <a:latin typeface="Consolas"/>
              </a:rPr>
              <a:t>{</a:t>
            </a:r>
          </a:p>
          <a:p>
            <a:r>
              <a:rPr lang="es-ES" sz="1400" dirty="0">
                <a:solidFill>
                  <a:srgbClr val="000000"/>
                </a:solidFill>
                <a:latin typeface="Consolas"/>
              </a:rPr>
              <a:t>  	     	</a:t>
            </a:r>
            <a:r>
              <a:rPr lang="es-ES" sz="1400" dirty="0" err="1">
                <a:solidFill>
                  <a:srgbClr val="000000"/>
                </a:solidFill>
                <a:latin typeface="Consolas"/>
              </a:rPr>
              <a:t>System.</a:t>
            </a:r>
            <a:r>
              <a:rPr lang="es-ES" sz="1400" dirty="0" err="1">
                <a:solidFill>
                  <a:srgbClr val="0000C0"/>
                </a:solidFill>
                <a:latin typeface="Consolas"/>
              </a:rPr>
              <a:t>out</a:t>
            </a:r>
            <a:r>
              <a:rPr lang="es-ES" sz="1400" dirty="0" err="1">
                <a:solidFill>
                  <a:srgbClr val="000000"/>
                </a:solidFill>
                <a:latin typeface="Consolas"/>
              </a:rPr>
              <a:t>.print</a:t>
            </a:r>
            <a:r>
              <a:rPr lang="es-ES" sz="1400" dirty="0">
                <a:solidFill>
                  <a:srgbClr val="000000"/>
                </a:solidFill>
                <a:latin typeface="Consolas"/>
              </a:rPr>
              <a:t>(</a:t>
            </a:r>
            <a:r>
              <a:rPr lang="es-ES" sz="1400" dirty="0">
                <a:solidFill>
                  <a:srgbClr val="2A00FF"/>
                </a:solidFill>
                <a:latin typeface="Consolas"/>
              </a:rPr>
              <a:t>"Introduce nota: "</a:t>
            </a:r>
            <a:r>
              <a:rPr lang="es-ES" sz="1400" dirty="0">
                <a:solidFill>
                  <a:srgbClr val="000000"/>
                </a:solidFill>
                <a:latin typeface="Consolas"/>
              </a:rPr>
              <a:t>);</a:t>
            </a:r>
          </a:p>
          <a:p>
            <a:r>
              <a:rPr lang="es-ES" sz="1400" i="1" dirty="0">
                <a:solidFill>
                  <a:srgbClr val="0000C0"/>
                </a:solidFill>
                <a:latin typeface="Consolas"/>
              </a:rPr>
              <a:t>		</a:t>
            </a:r>
            <a:r>
              <a:rPr lang="es-ES" sz="1400" b="1" i="1" dirty="0">
                <a:solidFill>
                  <a:srgbClr val="0000C0"/>
                </a:solidFill>
                <a:latin typeface="Consolas"/>
              </a:rPr>
              <a:t>notas</a:t>
            </a:r>
            <a:r>
              <a:rPr lang="es-ES" sz="1400" b="1" i="1" dirty="0">
                <a:solidFill>
                  <a:srgbClr val="000000"/>
                </a:solidFill>
                <a:latin typeface="Consolas"/>
              </a:rPr>
              <a:t>[</a:t>
            </a:r>
            <a:r>
              <a:rPr lang="es-ES" sz="1400" b="1" i="1" dirty="0">
                <a:solidFill>
                  <a:srgbClr val="6A3E3E"/>
                </a:solidFill>
                <a:latin typeface="Consolas"/>
              </a:rPr>
              <a:t>i</a:t>
            </a:r>
            <a:r>
              <a:rPr lang="es-ES" sz="1400" b="1" i="1" dirty="0">
                <a:solidFill>
                  <a:srgbClr val="000000"/>
                </a:solidFill>
                <a:latin typeface="Consolas"/>
              </a:rPr>
              <a:t>]</a:t>
            </a:r>
            <a:r>
              <a:rPr lang="es-ES" sz="1400" i="1" dirty="0">
                <a:solidFill>
                  <a:srgbClr val="000000"/>
                </a:solidFill>
                <a:latin typeface="Consolas"/>
              </a:rPr>
              <a:t>=</a:t>
            </a:r>
            <a:r>
              <a:rPr lang="es-ES" sz="1400" dirty="0" err="1">
                <a:solidFill>
                  <a:srgbClr val="6A3E3E"/>
                </a:solidFill>
                <a:latin typeface="Consolas"/>
              </a:rPr>
              <a:t>teclado</a:t>
            </a:r>
            <a:r>
              <a:rPr lang="es-ES" sz="1400" dirty="0" err="1">
                <a:solidFill>
                  <a:srgbClr val="000000"/>
                </a:solidFill>
                <a:latin typeface="Consolas"/>
              </a:rPr>
              <a:t>.nextInt</a:t>
            </a:r>
            <a:r>
              <a:rPr lang="es-ES" sz="1400" dirty="0">
                <a:solidFill>
                  <a:srgbClr val="000000"/>
                </a:solidFill>
                <a:latin typeface="Consolas"/>
              </a:rPr>
              <a:t>();</a:t>
            </a:r>
          </a:p>
          <a:p>
            <a:r>
              <a:rPr lang="es-ES" sz="1400" dirty="0">
                <a:solidFill>
                  <a:srgbClr val="000000"/>
                </a:solidFill>
                <a:latin typeface="Consolas"/>
              </a:rPr>
              <a:t>	     }</a:t>
            </a:r>
          </a:p>
          <a:p>
            <a:r>
              <a:rPr lang="es-ES" sz="1400" dirty="0">
                <a:solidFill>
                  <a:srgbClr val="000000"/>
                </a:solidFill>
                <a:latin typeface="Consolas"/>
              </a:rPr>
              <a:t>	} </a:t>
            </a:r>
            <a:r>
              <a:rPr lang="es-ES" sz="1400" dirty="0">
                <a:solidFill>
                  <a:srgbClr val="7F0055"/>
                </a:solidFill>
                <a:latin typeface="Consolas"/>
              </a:rPr>
              <a:t>catch</a:t>
            </a:r>
            <a:r>
              <a:rPr lang="es-ES" sz="1400" dirty="0">
                <a:solidFill>
                  <a:srgbClr val="000000"/>
                </a:solidFill>
                <a:latin typeface="Consolas"/>
              </a:rPr>
              <a:t> (</a:t>
            </a:r>
            <a:r>
              <a:rPr lang="es-ES" sz="1400" dirty="0" err="1">
                <a:solidFill>
                  <a:srgbClr val="000000"/>
                </a:solidFill>
                <a:latin typeface="Consolas"/>
              </a:rPr>
              <a:t>Exception</a:t>
            </a:r>
            <a:r>
              <a:rPr lang="es-ES" sz="1400" dirty="0">
                <a:solidFill>
                  <a:srgbClr val="000000"/>
                </a:solidFill>
                <a:latin typeface="Consolas"/>
              </a:rPr>
              <a:t> </a:t>
            </a:r>
            <a:r>
              <a:rPr lang="es-ES" sz="1400" dirty="0">
                <a:solidFill>
                  <a:srgbClr val="6A3E3E"/>
                </a:solidFill>
                <a:latin typeface="Consolas"/>
              </a:rPr>
              <a:t>e</a:t>
            </a:r>
            <a:r>
              <a:rPr lang="es-ES" sz="1400" dirty="0">
                <a:solidFill>
                  <a:srgbClr val="000000"/>
                </a:solidFill>
                <a:latin typeface="Consolas"/>
              </a:rPr>
              <a:t>) {</a:t>
            </a:r>
          </a:p>
          <a:p>
            <a:r>
              <a:rPr lang="es-ES" sz="1400" dirty="0">
                <a:solidFill>
                  <a:srgbClr val="000000"/>
                </a:solidFill>
                <a:latin typeface="Consolas"/>
              </a:rPr>
              <a:t>	     </a:t>
            </a:r>
            <a:r>
              <a:rPr lang="es-ES" sz="1400" dirty="0" err="1">
                <a:solidFill>
                  <a:srgbClr val="000000"/>
                </a:solidFill>
                <a:latin typeface="Consolas"/>
              </a:rPr>
              <a:t>System.</a:t>
            </a:r>
            <a:r>
              <a:rPr lang="es-ES" sz="1400" dirty="0" err="1">
                <a:solidFill>
                  <a:srgbClr val="0000C0"/>
                </a:solidFill>
                <a:latin typeface="Consolas"/>
              </a:rPr>
              <a:t>out</a:t>
            </a:r>
            <a:r>
              <a:rPr lang="es-ES" sz="1400" dirty="0" err="1">
                <a:solidFill>
                  <a:srgbClr val="000000"/>
                </a:solidFill>
                <a:latin typeface="Consolas"/>
              </a:rPr>
              <a:t>.println</a:t>
            </a:r>
            <a:r>
              <a:rPr lang="es-ES" sz="1400" dirty="0">
                <a:solidFill>
                  <a:srgbClr val="000000"/>
                </a:solidFill>
                <a:latin typeface="Consolas"/>
              </a:rPr>
              <a:t>(</a:t>
            </a:r>
            <a:r>
              <a:rPr lang="es-ES" sz="1400" dirty="0">
                <a:solidFill>
                  <a:srgbClr val="2A00FF"/>
                </a:solidFill>
                <a:latin typeface="Consolas"/>
              </a:rPr>
              <a:t>"Error en la introducción de datos"</a:t>
            </a:r>
            <a:r>
              <a:rPr lang="es-ES" sz="1400" dirty="0">
                <a:solidFill>
                  <a:srgbClr val="000000"/>
                </a:solidFill>
                <a:latin typeface="Consolas"/>
              </a:rPr>
              <a:t>);</a:t>
            </a:r>
          </a:p>
          <a:p>
            <a:r>
              <a:rPr lang="es-ES" sz="1400" dirty="0">
                <a:solidFill>
                  <a:srgbClr val="000000"/>
                </a:solidFill>
                <a:latin typeface="Consolas"/>
              </a:rPr>
              <a:t>	}</a:t>
            </a:r>
          </a:p>
          <a:p>
            <a:r>
              <a:rPr lang="es-ES" sz="1400" dirty="0">
                <a:solidFill>
                  <a:srgbClr val="6A3E3E"/>
                </a:solidFill>
                <a:latin typeface="Consolas"/>
              </a:rPr>
              <a:t>	</a:t>
            </a:r>
            <a:r>
              <a:rPr lang="es-ES" sz="1400" dirty="0" err="1">
                <a:solidFill>
                  <a:srgbClr val="6A3E3E"/>
                </a:solidFill>
                <a:latin typeface="Consolas"/>
              </a:rPr>
              <a:t>teclado</a:t>
            </a:r>
            <a:r>
              <a:rPr lang="es-ES" sz="1400" dirty="0" err="1">
                <a:solidFill>
                  <a:srgbClr val="000000"/>
                </a:solidFill>
                <a:latin typeface="Consolas"/>
              </a:rPr>
              <a:t>.close</a:t>
            </a:r>
            <a:r>
              <a:rPr lang="es-ES" sz="1400" dirty="0">
                <a:solidFill>
                  <a:srgbClr val="000000"/>
                </a:solidFill>
                <a:latin typeface="Consolas"/>
              </a:rPr>
              <a:t>();</a:t>
            </a:r>
          </a:p>
          <a:p>
            <a:r>
              <a:rPr lang="es-ES" sz="1400" dirty="0">
                <a:solidFill>
                  <a:srgbClr val="3F7F5F"/>
                </a:solidFill>
                <a:latin typeface="Consolas"/>
              </a:rPr>
              <a:t>	</a:t>
            </a:r>
            <a:r>
              <a:rPr lang="es-ES" sz="1200" i="1" dirty="0">
                <a:solidFill>
                  <a:srgbClr val="3F7F5F"/>
                </a:solidFill>
                <a:latin typeface="Consolas"/>
              </a:rPr>
              <a:t>// Calculamos la nota media</a:t>
            </a:r>
          </a:p>
          <a:p>
            <a:r>
              <a:rPr lang="nn-NO" sz="1400" dirty="0">
                <a:solidFill>
                  <a:srgbClr val="7F0055"/>
                </a:solidFill>
                <a:latin typeface="Consolas"/>
              </a:rPr>
              <a:t>	</a:t>
            </a:r>
            <a:r>
              <a:rPr lang="nn-NO" sz="1400" b="1" dirty="0">
                <a:solidFill>
                  <a:srgbClr val="7F0055"/>
                </a:solidFill>
                <a:latin typeface="Consolas"/>
              </a:rPr>
              <a:t>for</a:t>
            </a:r>
            <a:r>
              <a:rPr lang="nn-NO" sz="1400" b="1" dirty="0">
                <a:solidFill>
                  <a:srgbClr val="000000"/>
                </a:solidFill>
                <a:latin typeface="Consolas"/>
              </a:rPr>
              <a:t> (</a:t>
            </a:r>
            <a:r>
              <a:rPr lang="nn-NO" sz="1400" b="1" dirty="0">
                <a:solidFill>
                  <a:srgbClr val="7F0055"/>
                </a:solidFill>
                <a:latin typeface="Consolas"/>
              </a:rPr>
              <a:t>int</a:t>
            </a:r>
            <a:r>
              <a:rPr lang="nn-NO" sz="1400" b="1" dirty="0">
                <a:solidFill>
                  <a:srgbClr val="000000"/>
                </a:solidFill>
                <a:latin typeface="Consolas"/>
              </a:rPr>
              <a:t> </a:t>
            </a:r>
            <a:r>
              <a:rPr lang="nn-NO" sz="1400" b="1" dirty="0">
                <a:solidFill>
                  <a:srgbClr val="6A3E3E"/>
                </a:solidFill>
                <a:latin typeface="Consolas"/>
              </a:rPr>
              <a:t>i</a:t>
            </a:r>
            <a:r>
              <a:rPr lang="nn-NO" sz="1400" b="1" dirty="0">
                <a:solidFill>
                  <a:srgbClr val="000000"/>
                </a:solidFill>
                <a:latin typeface="Consolas"/>
              </a:rPr>
              <a:t>=0; </a:t>
            </a:r>
            <a:r>
              <a:rPr lang="nn-NO" sz="1400" b="1" dirty="0">
                <a:solidFill>
                  <a:srgbClr val="6A3E3E"/>
                </a:solidFill>
                <a:latin typeface="Consolas"/>
              </a:rPr>
              <a:t>i</a:t>
            </a:r>
            <a:r>
              <a:rPr lang="nn-NO" sz="1400" b="1" dirty="0">
                <a:solidFill>
                  <a:srgbClr val="000000"/>
                </a:solidFill>
                <a:latin typeface="Consolas"/>
              </a:rPr>
              <a:t>&lt;</a:t>
            </a:r>
            <a:r>
              <a:rPr lang="nn-NO" sz="1400" b="1" i="1" dirty="0">
                <a:solidFill>
                  <a:srgbClr val="0000C0"/>
                </a:solidFill>
                <a:latin typeface="Consolas"/>
              </a:rPr>
              <a:t>N</a:t>
            </a:r>
            <a:r>
              <a:rPr lang="nn-NO" sz="1400" b="1" i="1" dirty="0">
                <a:solidFill>
                  <a:srgbClr val="000000"/>
                </a:solidFill>
                <a:latin typeface="Consolas"/>
              </a:rPr>
              <a:t>; </a:t>
            </a:r>
            <a:r>
              <a:rPr lang="nn-NO" sz="1400" b="1" i="1" dirty="0">
                <a:solidFill>
                  <a:srgbClr val="6A3E3E"/>
                </a:solidFill>
                <a:latin typeface="Consolas"/>
              </a:rPr>
              <a:t>i</a:t>
            </a:r>
            <a:r>
              <a:rPr lang="nn-NO" sz="1400" b="1" i="1" dirty="0">
                <a:solidFill>
                  <a:srgbClr val="000000"/>
                </a:solidFill>
                <a:latin typeface="Consolas"/>
              </a:rPr>
              <a:t>++) {</a:t>
            </a:r>
          </a:p>
          <a:p>
            <a:r>
              <a:rPr lang="es-ES" sz="1400" b="1" dirty="0">
                <a:solidFill>
                  <a:srgbClr val="6A3E3E"/>
                </a:solidFill>
                <a:latin typeface="Consolas"/>
              </a:rPr>
              <a:t>	     media</a:t>
            </a:r>
            <a:r>
              <a:rPr lang="es-ES" sz="1400" b="1" dirty="0">
                <a:solidFill>
                  <a:srgbClr val="000000"/>
                </a:solidFill>
                <a:latin typeface="Consolas"/>
              </a:rPr>
              <a:t>=</a:t>
            </a:r>
            <a:r>
              <a:rPr lang="es-ES" sz="1400" b="1" dirty="0" err="1">
                <a:solidFill>
                  <a:srgbClr val="6A3E3E"/>
                </a:solidFill>
                <a:latin typeface="Consolas"/>
              </a:rPr>
              <a:t>media</a:t>
            </a:r>
            <a:r>
              <a:rPr lang="es-ES" sz="1400" b="1" dirty="0" err="1">
                <a:solidFill>
                  <a:srgbClr val="000000"/>
                </a:solidFill>
                <a:latin typeface="Consolas"/>
              </a:rPr>
              <a:t>+</a:t>
            </a:r>
            <a:r>
              <a:rPr lang="es-ES" sz="1400" b="1" i="1" dirty="0" err="1">
                <a:solidFill>
                  <a:srgbClr val="0000C0"/>
                </a:solidFill>
                <a:latin typeface="Consolas"/>
              </a:rPr>
              <a:t>notas</a:t>
            </a:r>
            <a:r>
              <a:rPr lang="es-ES" sz="1400" b="1" i="1" dirty="0">
                <a:solidFill>
                  <a:srgbClr val="000000"/>
                </a:solidFill>
                <a:latin typeface="Consolas"/>
              </a:rPr>
              <a:t>[</a:t>
            </a:r>
            <a:r>
              <a:rPr lang="es-ES" sz="1400" b="1" i="1" dirty="0">
                <a:solidFill>
                  <a:srgbClr val="6A3E3E"/>
                </a:solidFill>
                <a:latin typeface="Consolas"/>
              </a:rPr>
              <a:t>i</a:t>
            </a:r>
            <a:r>
              <a:rPr lang="es-ES" sz="1400" b="1" i="1" dirty="0">
                <a:solidFill>
                  <a:srgbClr val="000000"/>
                </a:solidFill>
                <a:latin typeface="Consolas"/>
              </a:rPr>
              <a:t>];</a:t>
            </a:r>
          </a:p>
          <a:p>
            <a:r>
              <a:rPr lang="es-ES" sz="1400" b="1" dirty="0">
                <a:solidFill>
                  <a:srgbClr val="000000"/>
                </a:solidFill>
                <a:latin typeface="Consolas"/>
              </a:rPr>
              <a:t>	}</a:t>
            </a:r>
          </a:p>
          <a:p>
            <a:r>
              <a:rPr lang="es-ES" sz="1400" dirty="0">
                <a:solidFill>
                  <a:srgbClr val="000000"/>
                </a:solidFill>
                <a:latin typeface="Consolas"/>
              </a:rPr>
              <a:t>	</a:t>
            </a:r>
            <a:r>
              <a:rPr lang="es-ES" sz="1400" dirty="0" err="1">
                <a:solidFill>
                  <a:srgbClr val="000000"/>
                </a:solidFill>
                <a:latin typeface="Consolas"/>
              </a:rPr>
              <a:t>System.</a:t>
            </a:r>
            <a:r>
              <a:rPr lang="es-ES" sz="1400" i="1" dirty="0" err="1">
                <a:solidFill>
                  <a:srgbClr val="0000C0"/>
                </a:solidFill>
                <a:latin typeface="Consolas"/>
              </a:rPr>
              <a:t>out</a:t>
            </a:r>
            <a:r>
              <a:rPr lang="es-ES" sz="1400" i="1" dirty="0" err="1">
                <a:solidFill>
                  <a:srgbClr val="000000"/>
                </a:solidFill>
                <a:latin typeface="Consolas"/>
              </a:rPr>
              <a:t>.println</a:t>
            </a:r>
            <a:r>
              <a:rPr lang="es-ES" sz="1400" i="1" dirty="0">
                <a:solidFill>
                  <a:srgbClr val="000000"/>
                </a:solidFill>
                <a:latin typeface="Consolas"/>
              </a:rPr>
              <a:t>(</a:t>
            </a:r>
            <a:r>
              <a:rPr lang="es-ES" sz="1400" i="1" dirty="0">
                <a:solidFill>
                  <a:srgbClr val="2A00FF"/>
                </a:solidFill>
                <a:latin typeface="Consolas"/>
              </a:rPr>
              <a:t>"\</a:t>
            </a:r>
            <a:r>
              <a:rPr lang="es-ES" sz="1400" i="1" dirty="0" err="1">
                <a:solidFill>
                  <a:srgbClr val="2A00FF"/>
                </a:solidFill>
                <a:latin typeface="Consolas"/>
              </a:rPr>
              <a:t>nLa</a:t>
            </a:r>
            <a:r>
              <a:rPr lang="es-ES" sz="1400" i="1" dirty="0">
                <a:solidFill>
                  <a:srgbClr val="2A00FF"/>
                </a:solidFill>
                <a:latin typeface="Consolas"/>
              </a:rPr>
              <a:t> nota media es: "</a:t>
            </a:r>
            <a:r>
              <a:rPr lang="es-ES" sz="1400" i="1" dirty="0">
                <a:solidFill>
                  <a:srgbClr val="000000"/>
                </a:solidFill>
                <a:latin typeface="Consolas"/>
              </a:rPr>
              <a:t>+(</a:t>
            </a:r>
            <a:r>
              <a:rPr lang="es-ES" sz="1400" i="1" dirty="0">
                <a:solidFill>
                  <a:srgbClr val="6A3E3E"/>
                </a:solidFill>
                <a:latin typeface="Consolas"/>
              </a:rPr>
              <a:t>media</a:t>
            </a:r>
            <a:r>
              <a:rPr lang="es-ES" sz="1400" i="1" dirty="0">
                <a:solidFill>
                  <a:srgbClr val="000000"/>
                </a:solidFill>
                <a:latin typeface="Consolas"/>
              </a:rPr>
              <a:t>/</a:t>
            </a:r>
            <a:r>
              <a:rPr lang="es-ES" sz="1400" i="1" dirty="0">
                <a:solidFill>
                  <a:srgbClr val="0000C0"/>
                </a:solidFill>
                <a:latin typeface="Consolas"/>
              </a:rPr>
              <a:t>N</a:t>
            </a:r>
            <a:r>
              <a:rPr lang="es-ES" sz="1400" i="1" dirty="0">
                <a:solidFill>
                  <a:srgbClr val="000000"/>
                </a:solidFill>
                <a:latin typeface="Consolas"/>
              </a:rPr>
              <a:t>));</a:t>
            </a:r>
          </a:p>
          <a:p>
            <a:r>
              <a:rPr lang="es-ES" sz="1400" dirty="0">
                <a:solidFill>
                  <a:srgbClr val="000000"/>
                </a:solidFill>
                <a:latin typeface="Consolas"/>
              </a:rPr>
              <a:t>    }</a:t>
            </a:r>
          </a:p>
          <a:p>
            <a:r>
              <a:rPr lang="es-ES" sz="1400" dirty="0">
                <a:solidFill>
                  <a:srgbClr val="000000"/>
                </a:solidFill>
                <a:latin typeface="Consolas"/>
              </a:rPr>
              <a:t>}</a:t>
            </a:r>
          </a:p>
        </p:txBody>
      </p:sp>
    </p:spTree>
    <p:extLst>
      <p:ext uri="{BB962C8B-B14F-4D97-AF65-F5344CB8AC3E}">
        <p14:creationId xmlns:p14="http://schemas.microsoft.com/office/powerpoint/2010/main" val="1722418666"/>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71448"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Métodos de vectores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836712"/>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Rectángulo"/>
          <p:cNvSpPr/>
          <p:nvPr/>
        </p:nvSpPr>
        <p:spPr>
          <a:xfrm>
            <a:off x="407454" y="1124744"/>
            <a:ext cx="8329091" cy="1107996"/>
          </a:xfrm>
          <a:prstGeom prst="rect">
            <a:avLst/>
          </a:prstGeom>
        </p:spPr>
        <p:txBody>
          <a:bodyPr wrap="square">
            <a:spAutoFit/>
          </a:bodyPr>
          <a:lstStyle/>
          <a:p>
            <a:pPr marL="342900" indent="-342900" algn="just">
              <a:buClr>
                <a:srgbClr val="0000CC"/>
              </a:buClr>
              <a:buFont typeface="Wingdings" panose="05000000000000000000" pitchFamily="2" charset="2"/>
              <a:buChar char="Ø"/>
            </a:pPr>
            <a:r>
              <a:rPr lang="es-ES" sz="2200" i="1" dirty="0"/>
              <a:t>Java</a:t>
            </a:r>
            <a:r>
              <a:rPr lang="es-ES" sz="2200" dirty="0"/>
              <a:t> maneja los vectores como si fueran objetos, por lo tanto existen una serie de métodos heredados de la clase </a:t>
            </a:r>
            <a:r>
              <a:rPr lang="es-ES" sz="2200" b="1" i="1" dirty="0" err="1"/>
              <a:t>Object</a:t>
            </a:r>
            <a:r>
              <a:rPr lang="es-ES" sz="2200" dirty="0"/>
              <a:t> </a:t>
            </a:r>
            <a:r>
              <a:rPr lang="es-ES" sz="2200" dirty="0">
                <a:solidFill>
                  <a:schemeClr val="bg1">
                    <a:lumMod val="50000"/>
                  </a:schemeClr>
                </a:solidFill>
              </a:rPr>
              <a:t>(que está en el paquete </a:t>
            </a:r>
            <a:r>
              <a:rPr lang="es-ES" sz="2200" i="1" dirty="0" err="1">
                <a:solidFill>
                  <a:schemeClr val="bg1">
                    <a:lumMod val="50000"/>
                  </a:schemeClr>
                </a:solidFill>
              </a:rPr>
              <a:t>java.lang</a:t>
            </a:r>
            <a:r>
              <a:rPr lang="es-ES" sz="2200" dirty="0">
                <a:solidFill>
                  <a:schemeClr val="bg1">
                    <a:lumMod val="50000"/>
                  </a:schemeClr>
                </a:solidFill>
              </a:rPr>
              <a:t>)</a:t>
            </a:r>
          </a:p>
        </p:txBody>
      </p:sp>
      <p:sp>
        <p:nvSpPr>
          <p:cNvPr id="7" name="6 Rectángulo"/>
          <p:cNvSpPr/>
          <p:nvPr/>
        </p:nvSpPr>
        <p:spPr>
          <a:xfrm>
            <a:off x="755576" y="2385140"/>
            <a:ext cx="8133369" cy="1415772"/>
          </a:xfrm>
          <a:prstGeom prst="rect">
            <a:avLst/>
          </a:prstGeom>
        </p:spPr>
        <p:txBody>
          <a:bodyPr wrap="square">
            <a:spAutoFit/>
          </a:bodyPr>
          <a:lstStyle/>
          <a:p>
            <a:pPr marL="342900" indent="-342900" algn="just">
              <a:spcBef>
                <a:spcPts val="600"/>
              </a:spcBef>
              <a:spcAft>
                <a:spcPts val="600"/>
              </a:spcAft>
              <a:buClr>
                <a:schemeClr val="accent6"/>
              </a:buClr>
              <a:buFont typeface="Wingdings" panose="05000000000000000000" pitchFamily="2" charset="2"/>
              <a:buChar char="q"/>
            </a:pPr>
            <a:r>
              <a:rPr lang="es-ES" sz="2200" b="1" dirty="0" err="1">
                <a:latin typeface="Consolas" panose="020B0609020204030204" pitchFamily="49" charset="0"/>
              </a:rPr>
              <a:t>length</a:t>
            </a:r>
            <a:r>
              <a:rPr lang="es-ES" sz="2200" dirty="0"/>
              <a:t>. Longitud de un </a:t>
            </a:r>
            <a:r>
              <a:rPr lang="es-ES" sz="2200" dirty="0" err="1"/>
              <a:t>array</a:t>
            </a:r>
            <a:r>
              <a:rPr lang="es-ES" sz="2200" dirty="0"/>
              <a:t>.</a:t>
            </a:r>
          </a:p>
          <a:p>
            <a:pPr marL="342900" indent="-342900" algn="just">
              <a:spcBef>
                <a:spcPts val="600"/>
              </a:spcBef>
              <a:spcAft>
                <a:spcPts val="600"/>
              </a:spcAft>
              <a:buClr>
                <a:schemeClr val="accent6"/>
              </a:buClr>
              <a:buFont typeface="Wingdings" panose="05000000000000000000" pitchFamily="2" charset="2"/>
              <a:buChar char="q"/>
            </a:pPr>
            <a:r>
              <a:rPr lang="es-ES" sz="2200" b="1" dirty="0">
                <a:latin typeface="Consolas" panose="020B0609020204030204" pitchFamily="49" charset="0"/>
              </a:rPr>
              <a:t>clone()</a:t>
            </a:r>
            <a:r>
              <a:rPr lang="es-ES" sz="2200" dirty="0"/>
              <a:t>. Duplica un </a:t>
            </a:r>
            <a:r>
              <a:rPr lang="es-ES" sz="2200" dirty="0" err="1"/>
              <a:t>array</a:t>
            </a:r>
            <a:r>
              <a:rPr lang="es-ES" sz="2200" dirty="0"/>
              <a:t>.</a:t>
            </a:r>
          </a:p>
          <a:p>
            <a:pPr algn="just">
              <a:spcBef>
                <a:spcPts val="600"/>
              </a:spcBef>
              <a:spcAft>
                <a:spcPts val="600"/>
              </a:spcAft>
              <a:buClr>
                <a:schemeClr val="accent6"/>
              </a:buClr>
            </a:pPr>
            <a:endParaRPr lang="es-ES" sz="2200" dirty="0">
              <a:solidFill>
                <a:schemeClr val="bg1">
                  <a:lumMod val="50000"/>
                </a:schemeClr>
              </a:solidFill>
            </a:endParaRPr>
          </a:p>
        </p:txBody>
      </p:sp>
      <p:sp>
        <p:nvSpPr>
          <p:cNvPr id="8" name="7 Rectángulo"/>
          <p:cNvSpPr/>
          <p:nvPr/>
        </p:nvSpPr>
        <p:spPr>
          <a:xfrm>
            <a:off x="1041840" y="3573016"/>
            <a:ext cx="7560840" cy="2923877"/>
          </a:xfrm>
          <a:prstGeom prst="rect">
            <a:avLst/>
          </a:prstGeom>
          <a:solidFill>
            <a:schemeClr val="accent3">
              <a:lumMod val="20000"/>
              <a:lumOff val="80000"/>
            </a:schemeClr>
          </a:solidFill>
        </p:spPr>
        <p:txBody>
          <a:bodyPr wrap="square">
            <a:spAutoFit/>
          </a:bodyPr>
          <a:lstStyle/>
          <a:p>
            <a:r>
              <a:rPr lang="es-ES" sz="1600" dirty="0">
                <a:solidFill>
                  <a:srgbClr val="7F0055"/>
                </a:solidFill>
                <a:latin typeface="Consolas"/>
              </a:rPr>
              <a:t>  </a:t>
            </a:r>
            <a:r>
              <a:rPr lang="es-ES" sz="1600" b="1" dirty="0" err="1">
                <a:solidFill>
                  <a:srgbClr val="7F0055"/>
                </a:solidFill>
                <a:latin typeface="Consolas"/>
              </a:rPr>
              <a:t>int</a:t>
            </a:r>
            <a:r>
              <a:rPr lang="es-ES" sz="1600" b="1" dirty="0">
                <a:solidFill>
                  <a:srgbClr val="000000"/>
                </a:solidFill>
                <a:latin typeface="Consolas"/>
              </a:rPr>
              <a:t>[] </a:t>
            </a:r>
            <a:r>
              <a:rPr lang="es-ES" sz="1600" b="1" dirty="0">
                <a:solidFill>
                  <a:srgbClr val="6A3E3E"/>
                </a:solidFill>
                <a:latin typeface="Consolas"/>
              </a:rPr>
              <a:t>array1</a:t>
            </a:r>
            <a:r>
              <a:rPr lang="es-ES" sz="1600" b="1" dirty="0">
                <a:solidFill>
                  <a:srgbClr val="000000"/>
                </a:solidFill>
                <a:latin typeface="Consolas"/>
              </a:rPr>
              <a:t> </a:t>
            </a:r>
            <a:r>
              <a:rPr lang="es-ES" sz="1600" dirty="0">
                <a:solidFill>
                  <a:srgbClr val="000000"/>
                </a:solidFill>
                <a:latin typeface="Consolas"/>
              </a:rPr>
              <a:t>= {2,4,6,8,10};</a:t>
            </a:r>
          </a:p>
          <a:p>
            <a:r>
              <a:rPr lang="es-ES" sz="1600" dirty="0">
                <a:solidFill>
                  <a:srgbClr val="7F0055"/>
                </a:solidFill>
                <a:latin typeface="Consolas"/>
              </a:rPr>
              <a:t>  </a:t>
            </a:r>
            <a:r>
              <a:rPr lang="es-ES" sz="1600" b="1" dirty="0" err="1">
                <a:solidFill>
                  <a:srgbClr val="7F0055"/>
                </a:solidFill>
                <a:latin typeface="Consolas"/>
              </a:rPr>
              <a:t>int</a:t>
            </a:r>
            <a:r>
              <a:rPr lang="es-ES" sz="1600" b="1" dirty="0">
                <a:solidFill>
                  <a:srgbClr val="000000"/>
                </a:solidFill>
                <a:latin typeface="Consolas"/>
              </a:rPr>
              <a:t>[] </a:t>
            </a:r>
            <a:r>
              <a:rPr lang="es-ES" sz="1600" b="1" dirty="0">
                <a:solidFill>
                  <a:srgbClr val="6A3E3E"/>
                </a:solidFill>
                <a:latin typeface="Consolas"/>
              </a:rPr>
              <a:t>array2</a:t>
            </a:r>
            <a:r>
              <a:rPr lang="es-ES" sz="1600" b="1" dirty="0">
                <a:solidFill>
                  <a:srgbClr val="000000"/>
                </a:solidFill>
                <a:latin typeface="Consolas"/>
              </a:rPr>
              <a:t> </a:t>
            </a:r>
            <a:r>
              <a:rPr lang="es-ES" sz="1600" dirty="0">
                <a:solidFill>
                  <a:srgbClr val="000000"/>
                </a:solidFill>
                <a:latin typeface="Consolas"/>
              </a:rPr>
              <a:t>= </a:t>
            </a:r>
            <a:r>
              <a:rPr lang="es-ES" sz="1600" b="1" dirty="0">
                <a:solidFill>
                  <a:srgbClr val="7F0055"/>
                </a:solidFill>
                <a:latin typeface="Consolas"/>
              </a:rPr>
              <a:t>new</a:t>
            </a:r>
            <a:r>
              <a:rPr lang="es-ES" sz="1600" b="1" dirty="0">
                <a:solidFill>
                  <a:srgbClr val="000000"/>
                </a:solidFill>
                <a:latin typeface="Consolas"/>
              </a:rPr>
              <a:t> </a:t>
            </a:r>
            <a:r>
              <a:rPr lang="es-ES" sz="1600" b="1" dirty="0" err="1">
                <a:solidFill>
                  <a:srgbClr val="7F0055"/>
                </a:solidFill>
                <a:latin typeface="Consolas"/>
              </a:rPr>
              <a:t>int</a:t>
            </a:r>
            <a:r>
              <a:rPr lang="es-ES" sz="1600" b="1" dirty="0">
                <a:solidFill>
                  <a:srgbClr val="000000"/>
                </a:solidFill>
                <a:latin typeface="Consolas"/>
              </a:rPr>
              <a:t>[5]</a:t>
            </a:r>
            <a:r>
              <a:rPr lang="es-ES" sz="1600" dirty="0">
                <a:solidFill>
                  <a:srgbClr val="000000"/>
                </a:solidFill>
                <a:latin typeface="Consolas"/>
              </a:rPr>
              <a:t>;</a:t>
            </a:r>
          </a:p>
          <a:p>
            <a:r>
              <a:rPr lang="es-ES" sz="800" dirty="0">
                <a:solidFill>
                  <a:srgbClr val="3F7F5F"/>
                </a:solidFill>
                <a:latin typeface="Consolas"/>
              </a:rPr>
              <a:t>  </a:t>
            </a:r>
          </a:p>
          <a:p>
            <a:r>
              <a:rPr lang="es-ES" sz="1600" dirty="0">
                <a:solidFill>
                  <a:srgbClr val="3F7F5F"/>
                </a:solidFill>
                <a:latin typeface="Consolas"/>
              </a:rPr>
              <a:t>  </a:t>
            </a:r>
            <a:r>
              <a:rPr lang="es-ES" sz="1400" dirty="0">
                <a:solidFill>
                  <a:srgbClr val="3F7F5F"/>
                </a:solidFill>
                <a:latin typeface="Consolas"/>
              </a:rPr>
              <a:t>// Mostramos la longitud del array1</a:t>
            </a:r>
          </a:p>
          <a:p>
            <a:r>
              <a:rPr lang="es-ES" sz="1600" dirty="0">
                <a:solidFill>
                  <a:srgbClr val="000000"/>
                </a:solidFill>
                <a:latin typeface="Consolas"/>
              </a:rPr>
              <a:t>  </a:t>
            </a:r>
            <a:r>
              <a:rPr lang="es-ES" sz="1600" dirty="0" err="1">
                <a:solidFill>
                  <a:srgbClr val="000000"/>
                </a:solidFill>
                <a:latin typeface="Consolas"/>
              </a:rPr>
              <a:t>System.</a:t>
            </a:r>
            <a:r>
              <a:rPr lang="es-ES" sz="1600" dirty="0" err="1">
                <a:solidFill>
                  <a:srgbClr val="0000C0"/>
                </a:solidFill>
                <a:latin typeface="Consolas"/>
              </a:rPr>
              <a:t>out</a:t>
            </a:r>
            <a:r>
              <a:rPr lang="es-ES" sz="1600" dirty="0" err="1">
                <a:solidFill>
                  <a:srgbClr val="000000"/>
                </a:solidFill>
                <a:latin typeface="Consolas"/>
              </a:rPr>
              <a:t>.println</a:t>
            </a:r>
            <a:r>
              <a:rPr lang="es-ES" sz="1600" dirty="0">
                <a:solidFill>
                  <a:srgbClr val="000000"/>
                </a:solidFill>
                <a:latin typeface="Consolas"/>
              </a:rPr>
              <a:t>(</a:t>
            </a:r>
            <a:r>
              <a:rPr lang="es-ES" sz="1600" dirty="0">
                <a:solidFill>
                  <a:srgbClr val="2A00FF"/>
                </a:solidFill>
                <a:latin typeface="Consolas"/>
              </a:rPr>
              <a:t>"Longitud del array1: "</a:t>
            </a:r>
            <a:r>
              <a:rPr lang="es-ES" sz="1600" dirty="0">
                <a:solidFill>
                  <a:srgbClr val="000000"/>
                </a:solidFill>
                <a:latin typeface="Consolas"/>
              </a:rPr>
              <a:t>+</a:t>
            </a:r>
            <a:r>
              <a:rPr lang="es-ES" sz="1600" b="1" dirty="0">
                <a:solidFill>
                  <a:srgbClr val="6A3E3E"/>
                </a:solidFill>
                <a:latin typeface="Consolas"/>
              </a:rPr>
              <a:t>array1</a:t>
            </a:r>
            <a:r>
              <a:rPr lang="es-ES" sz="1600" b="1" dirty="0">
                <a:solidFill>
                  <a:srgbClr val="000000"/>
                </a:solidFill>
                <a:latin typeface="Consolas"/>
              </a:rPr>
              <a:t>.</a:t>
            </a:r>
            <a:r>
              <a:rPr lang="es-ES" sz="1600" b="1" dirty="0">
                <a:solidFill>
                  <a:srgbClr val="0000C0"/>
                </a:solidFill>
                <a:latin typeface="Consolas"/>
              </a:rPr>
              <a:t>length</a:t>
            </a:r>
            <a:r>
              <a:rPr lang="es-ES" sz="1600" dirty="0">
                <a:solidFill>
                  <a:srgbClr val="000000"/>
                </a:solidFill>
                <a:latin typeface="Consolas"/>
              </a:rPr>
              <a:t>);</a:t>
            </a:r>
          </a:p>
          <a:p>
            <a:endParaRPr lang="es-ES" sz="800" dirty="0">
              <a:solidFill>
                <a:srgbClr val="3F7F5F"/>
              </a:solidFill>
              <a:latin typeface="Consolas"/>
            </a:endParaRPr>
          </a:p>
          <a:p>
            <a:r>
              <a:rPr lang="es-ES" sz="1600" dirty="0">
                <a:solidFill>
                  <a:srgbClr val="3F7F5F"/>
                </a:solidFill>
                <a:latin typeface="Consolas"/>
              </a:rPr>
              <a:t>  </a:t>
            </a:r>
            <a:r>
              <a:rPr lang="es-ES" sz="1400" dirty="0">
                <a:solidFill>
                  <a:srgbClr val="3F7F5F"/>
                </a:solidFill>
                <a:latin typeface="Consolas"/>
              </a:rPr>
              <a:t>// Clonamos el array1 en el array2</a:t>
            </a:r>
          </a:p>
          <a:p>
            <a:r>
              <a:rPr lang="es-ES" sz="1600" dirty="0">
                <a:solidFill>
                  <a:srgbClr val="6A3E3E"/>
                </a:solidFill>
                <a:latin typeface="Consolas"/>
              </a:rPr>
              <a:t>  </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6A3E3E"/>
                </a:solidFill>
                <a:latin typeface="Consolas"/>
              </a:rPr>
              <a:t>array1</a:t>
            </a:r>
            <a:r>
              <a:rPr lang="es-ES" sz="1600" b="1" dirty="0">
                <a:solidFill>
                  <a:srgbClr val="000000"/>
                </a:solidFill>
                <a:latin typeface="Consolas"/>
              </a:rPr>
              <a:t>.clone();</a:t>
            </a:r>
          </a:p>
          <a:p>
            <a:endParaRPr lang="es-ES" sz="800" dirty="0">
              <a:solidFill>
                <a:srgbClr val="3F7F5F"/>
              </a:solidFill>
              <a:latin typeface="Consolas"/>
            </a:endParaRPr>
          </a:p>
          <a:p>
            <a:r>
              <a:rPr lang="es-ES" sz="1600" dirty="0">
                <a:solidFill>
                  <a:srgbClr val="3F7F5F"/>
                </a:solidFill>
                <a:latin typeface="Consolas"/>
              </a:rPr>
              <a:t>  </a:t>
            </a:r>
            <a:r>
              <a:rPr lang="es-ES" sz="1400" dirty="0">
                <a:solidFill>
                  <a:srgbClr val="3F7F5F"/>
                </a:solidFill>
                <a:latin typeface="Consolas"/>
              </a:rPr>
              <a:t>// Recorremos los elementos del array2</a:t>
            </a:r>
          </a:p>
          <a:p>
            <a:r>
              <a:rPr lang="es-ES" sz="1600" dirty="0">
                <a:solidFill>
                  <a:srgbClr val="7F0055"/>
                </a:solidFill>
                <a:latin typeface="Consolas"/>
              </a:rPr>
              <a:t>  </a:t>
            </a:r>
            <a:r>
              <a:rPr lang="es-ES" sz="1600" dirty="0" err="1">
                <a:solidFill>
                  <a:srgbClr val="7F0055"/>
                </a:solidFill>
                <a:latin typeface="Consolas"/>
              </a:rPr>
              <a:t>for</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i</a:t>
            </a:r>
            <a:r>
              <a:rPr lang="es-ES" sz="1600" dirty="0">
                <a:solidFill>
                  <a:srgbClr val="000000"/>
                </a:solidFill>
                <a:latin typeface="Consolas"/>
              </a:rPr>
              <a:t>=0; </a:t>
            </a:r>
            <a:r>
              <a:rPr lang="es-ES" sz="1600" dirty="0">
                <a:solidFill>
                  <a:srgbClr val="6A3E3E"/>
                </a:solidFill>
                <a:latin typeface="Consolas"/>
              </a:rPr>
              <a:t>i</a:t>
            </a:r>
            <a:r>
              <a:rPr lang="es-ES" sz="1600" dirty="0">
                <a:solidFill>
                  <a:srgbClr val="000000"/>
                </a:solidFill>
                <a:latin typeface="Consolas"/>
              </a:rPr>
              <a:t>&lt;</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0000C0"/>
                </a:solidFill>
                <a:latin typeface="Consolas"/>
              </a:rPr>
              <a:t>length</a:t>
            </a:r>
            <a:r>
              <a:rPr lang="es-ES" sz="1600" dirty="0">
                <a:solidFill>
                  <a:srgbClr val="000000"/>
                </a:solidFill>
                <a:latin typeface="Consolas"/>
              </a:rPr>
              <a:t>; </a:t>
            </a:r>
            <a:r>
              <a:rPr lang="es-ES" sz="1600" dirty="0">
                <a:solidFill>
                  <a:srgbClr val="6A3E3E"/>
                </a:solidFill>
                <a:latin typeface="Consolas"/>
              </a:rPr>
              <a:t>i</a:t>
            </a:r>
            <a:r>
              <a:rPr lang="es-ES" sz="1600" dirty="0">
                <a:solidFill>
                  <a:srgbClr val="000000"/>
                </a:solidFill>
                <a:latin typeface="Consolas"/>
              </a:rPr>
              <a:t>++) {</a:t>
            </a:r>
          </a:p>
          <a:p>
            <a:r>
              <a:rPr lang="es-ES" sz="1600" dirty="0">
                <a:solidFill>
                  <a:srgbClr val="000000"/>
                </a:solidFill>
                <a:latin typeface="Consolas"/>
              </a:rPr>
              <a:t>  	</a:t>
            </a:r>
            <a:r>
              <a:rPr lang="es-ES" sz="1600" dirty="0" err="1">
                <a:solidFill>
                  <a:srgbClr val="000000"/>
                </a:solidFill>
                <a:latin typeface="Consolas"/>
              </a:rPr>
              <a:t>System.</a:t>
            </a:r>
            <a:r>
              <a:rPr lang="es-ES" sz="1600" dirty="0" err="1">
                <a:solidFill>
                  <a:srgbClr val="0000C0"/>
                </a:solidFill>
                <a:latin typeface="Consolas"/>
              </a:rPr>
              <a:t>out</a:t>
            </a:r>
            <a:r>
              <a:rPr lang="es-ES" sz="1600" dirty="0" err="1">
                <a:solidFill>
                  <a:srgbClr val="000000"/>
                </a:solidFill>
                <a:latin typeface="Consolas"/>
              </a:rPr>
              <a:t>.print</a:t>
            </a:r>
            <a:r>
              <a:rPr lang="es-ES" sz="1600" dirty="0">
                <a:solidFill>
                  <a:srgbClr val="000000"/>
                </a:solidFill>
                <a:latin typeface="Consolas"/>
              </a:rPr>
              <a:t>(</a:t>
            </a:r>
            <a:r>
              <a:rPr lang="es-ES" sz="1600" dirty="0">
                <a:solidFill>
                  <a:srgbClr val="2A00FF"/>
                </a:solidFill>
                <a:latin typeface="Consolas"/>
              </a:rPr>
              <a:t>" "</a:t>
            </a:r>
            <a:r>
              <a:rPr lang="es-ES" sz="1600" dirty="0">
                <a:solidFill>
                  <a:srgbClr val="000000"/>
                </a:solidFill>
                <a:latin typeface="Consolas"/>
              </a:rPr>
              <a:t>+</a:t>
            </a:r>
            <a:r>
              <a:rPr lang="es-ES" sz="1600" b="1" dirty="0">
                <a:solidFill>
                  <a:srgbClr val="6A3E3E"/>
                </a:solidFill>
                <a:latin typeface="Consolas"/>
              </a:rPr>
              <a:t>array2</a:t>
            </a:r>
            <a:r>
              <a:rPr lang="es-ES" sz="1600" b="1" dirty="0">
                <a:solidFill>
                  <a:srgbClr val="000000"/>
                </a:solidFill>
                <a:latin typeface="Consolas"/>
              </a:rPr>
              <a:t>[</a:t>
            </a:r>
            <a:r>
              <a:rPr lang="es-ES" sz="1600" b="1" dirty="0">
                <a:solidFill>
                  <a:srgbClr val="6A3E3E"/>
                </a:solidFill>
                <a:latin typeface="Consolas"/>
              </a:rPr>
              <a:t>i</a:t>
            </a:r>
            <a:r>
              <a:rPr lang="es-ES" sz="1600" b="1" dirty="0">
                <a:solidFill>
                  <a:srgbClr val="000000"/>
                </a:solidFill>
                <a:latin typeface="Consolas"/>
              </a:rPr>
              <a:t>]</a:t>
            </a:r>
            <a:r>
              <a:rPr lang="es-ES" sz="1600" dirty="0">
                <a:solidFill>
                  <a:srgbClr val="000000"/>
                </a:solidFill>
                <a:latin typeface="Consolas"/>
              </a:rPr>
              <a:t>);</a:t>
            </a:r>
          </a:p>
          <a:p>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2076373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multidimensionales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0383" y="1340768"/>
            <a:ext cx="8352928" cy="769441"/>
          </a:xfrm>
          <a:prstGeom prst="rect">
            <a:avLst/>
          </a:prstGeom>
          <a:noFill/>
        </p:spPr>
        <p:txBody>
          <a:bodyPr wrap="square" rtlCol="0">
            <a:spAutoFit/>
          </a:bodyPr>
          <a:lstStyle/>
          <a:p>
            <a:pPr marL="342900" indent="-342900" algn="just">
              <a:buClr>
                <a:srgbClr val="0000CC"/>
              </a:buClr>
              <a:buFont typeface="Wingdings" panose="05000000000000000000" pitchFamily="2" charset="2"/>
              <a:buChar char="Ø"/>
            </a:pPr>
            <a:r>
              <a:rPr lang="es-ES" sz="2200" dirty="0"/>
              <a:t>Los </a:t>
            </a:r>
            <a:r>
              <a:rPr lang="es-ES" sz="2200" i="1" dirty="0" err="1"/>
              <a:t>arrays</a:t>
            </a:r>
            <a:r>
              <a:rPr lang="es-ES" sz="2200" dirty="0"/>
              <a:t> pueden tener varias dimensiones. Entonces se habla de </a:t>
            </a:r>
            <a:r>
              <a:rPr lang="es-ES" sz="2200" i="1" dirty="0" err="1"/>
              <a:t>arrays</a:t>
            </a:r>
            <a:r>
              <a:rPr lang="es-ES" sz="2200" dirty="0"/>
              <a:t> de </a:t>
            </a:r>
            <a:r>
              <a:rPr lang="es-ES" sz="2200" i="1" dirty="0" err="1"/>
              <a:t>arrays</a:t>
            </a:r>
            <a:r>
              <a:rPr lang="es-ES" sz="2200" dirty="0"/>
              <a:t> o </a:t>
            </a:r>
            <a:r>
              <a:rPr lang="es-ES" sz="2200" b="1" i="1" dirty="0">
                <a:solidFill>
                  <a:srgbClr val="0000CC"/>
                </a:solidFill>
              </a:rPr>
              <a:t>matrices</a:t>
            </a:r>
            <a:r>
              <a:rPr lang="es-ES" sz="2200" dirty="0"/>
              <a:t>.</a:t>
            </a:r>
          </a:p>
        </p:txBody>
      </p:sp>
      <p:graphicFrame>
        <p:nvGraphicFramePr>
          <p:cNvPr id="3" name="2 Tabla"/>
          <p:cNvGraphicFramePr>
            <a:graphicFrameLocks noGrp="1"/>
          </p:cNvGraphicFramePr>
          <p:nvPr>
            <p:extLst>
              <p:ext uri="{D42A27DB-BD31-4B8C-83A1-F6EECF244321}">
                <p14:modId xmlns:p14="http://schemas.microsoft.com/office/powerpoint/2010/main" val="2327730094"/>
              </p:ext>
            </p:extLst>
          </p:nvPr>
        </p:nvGraphicFramePr>
        <p:xfrm>
          <a:off x="2699792" y="4725144"/>
          <a:ext cx="3048000" cy="1493520"/>
        </p:xfrm>
        <a:graphic>
          <a:graphicData uri="http://schemas.openxmlformats.org/drawingml/2006/table">
            <a:tbl>
              <a:tblPr firstRow="1" bandRow="1">
                <a:tableStyleId>{2D5ABB26-0587-4C30-8999-92F81FD0307C}</a:tableStyleId>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tblGrid>
              <a:tr h="285916">
                <a:tc>
                  <a:txBody>
                    <a:bodyPr/>
                    <a:lstStyle/>
                    <a:p>
                      <a:pPr algn="ctr"/>
                      <a:endParaRPr lang="es-ES" sz="1400" dirty="0">
                        <a:solidFill>
                          <a:schemeClr val="accent1">
                            <a:lumMod val="60000"/>
                            <a:lumOff val="40000"/>
                          </a:schemeClr>
                        </a:solidFill>
                      </a:endParaRPr>
                    </a:p>
                  </a:txBody>
                  <a:tcPr>
                    <a:lnB w="12700" cap="flat" cmpd="sng" algn="ctr">
                      <a:noFill/>
                      <a:prstDash val="solid"/>
                      <a:round/>
                      <a:headEnd type="none" w="med" len="med"/>
                      <a:tailEnd type="none" w="med" len="med"/>
                    </a:lnB>
                  </a:tcPr>
                </a:tc>
                <a:tc>
                  <a:txBody>
                    <a:bodyPr/>
                    <a:lstStyle/>
                    <a:p>
                      <a:pPr algn="ctr"/>
                      <a:r>
                        <a:rPr lang="es-ES" sz="1400" dirty="0">
                          <a:solidFill>
                            <a:schemeClr val="tx2">
                              <a:lumMod val="60000"/>
                              <a:lumOff val="40000"/>
                            </a:schemeClr>
                          </a:solidFill>
                        </a:rPr>
                        <a:t>0</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1</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2</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3</a:t>
                      </a:r>
                    </a:p>
                  </a:txBody>
                  <a:tcPr>
                    <a:lnB w="12700" cap="flat" cmpd="sng" algn="ctr">
                      <a:solidFill>
                        <a:schemeClr val="tx1"/>
                      </a:solidFill>
                      <a:prstDash val="solid"/>
                      <a:round/>
                      <a:headEnd type="none" w="med" len="med"/>
                      <a:tailEnd type="none" w="med" len="med"/>
                    </a:lnB>
                  </a:tcPr>
                </a:tc>
                <a:tc>
                  <a:txBody>
                    <a:bodyPr/>
                    <a:lstStyle/>
                    <a:p>
                      <a:pPr algn="ctr"/>
                      <a:r>
                        <a:rPr lang="es-ES" sz="1400" dirty="0">
                          <a:solidFill>
                            <a:schemeClr val="tx2">
                              <a:lumMod val="60000"/>
                              <a:lumOff val="40000"/>
                            </a:schemeClr>
                          </a:solidFill>
                        </a:rPr>
                        <a:t>4</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71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400" dirty="0">
                          <a:solidFill>
                            <a:schemeClr val="tx2">
                              <a:lumMod val="60000"/>
                              <a:lumOff val="40000"/>
                            </a:schemeClr>
                          </a:solidFill>
                        </a:rPr>
                        <a:t>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7148">
                <a:tc>
                  <a:txBody>
                    <a:bodyPr/>
                    <a:lstStyle/>
                    <a:p>
                      <a:pPr algn="ctr"/>
                      <a:r>
                        <a:rPr lang="es-ES" sz="1400" dirty="0">
                          <a:solidFill>
                            <a:schemeClr val="tx2">
                              <a:lumMod val="60000"/>
                              <a:lumOff val="40000"/>
                            </a:schemeClr>
                          </a:solidFill>
                        </a:rPr>
                        <a:t>1</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7148">
                <a:tc>
                  <a:txBody>
                    <a:bodyPr/>
                    <a:lstStyle/>
                    <a:p>
                      <a:pPr algn="ctr"/>
                      <a:r>
                        <a:rPr lang="es-ES" sz="1400" dirty="0">
                          <a:solidFill>
                            <a:schemeClr val="tx2">
                              <a:lumMod val="60000"/>
                              <a:lumOff val="40000"/>
                            </a:schemeClr>
                          </a:solidFill>
                        </a:rPr>
                        <a:t>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s-ES" sz="20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ES" sz="2000"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7 CuadroTexto"/>
          <p:cNvSpPr txBox="1"/>
          <p:nvPr/>
        </p:nvSpPr>
        <p:spPr>
          <a:xfrm>
            <a:off x="755576" y="2282189"/>
            <a:ext cx="7992888" cy="430887"/>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Creación una matriz de enteros con 3 filas y 5 columnas:</a:t>
            </a:r>
          </a:p>
        </p:txBody>
      </p:sp>
      <p:sp>
        <p:nvSpPr>
          <p:cNvPr id="9" name="8 CuadroTexto"/>
          <p:cNvSpPr txBox="1"/>
          <p:nvPr/>
        </p:nvSpPr>
        <p:spPr>
          <a:xfrm>
            <a:off x="730423" y="3501008"/>
            <a:ext cx="7992888" cy="430887"/>
          </a:xfrm>
          <a:prstGeom prst="rect">
            <a:avLst/>
          </a:prstGeom>
          <a:noFill/>
        </p:spPr>
        <p:txBody>
          <a:bodyPr wrap="square" rtlCol="0">
            <a:spAutoFit/>
          </a:bodyPr>
          <a:lstStyle/>
          <a:p>
            <a:pPr marL="342900" indent="-342900" algn="just">
              <a:buClr>
                <a:schemeClr val="accent6">
                  <a:lumMod val="75000"/>
                </a:schemeClr>
              </a:buClr>
              <a:buFont typeface="Wingdings" panose="05000000000000000000" pitchFamily="2" charset="2"/>
              <a:buChar char="ü"/>
            </a:pPr>
            <a:r>
              <a:rPr lang="es-ES" sz="2200" dirty="0"/>
              <a:t>Inicialización de la matriz en el momento de la declaración:</a:t>
            </a:r>
          </a:p>
        </p:txBody>
      </p:sp>
      <p:sp>
        <p:nvSpPr>
          <p:cNvPr id="2" name="1 Rectángulo"/>
          <p:cNvSpPr/>
          <p:nvPr/>
        </p:nvSpPr>
        <p:spPr>
          <a:xfrm>
            <a:off x="2339752" y="2875002"/>
            <a:ext cx="4237057" cy="369332"/>
          </a:xfrm>
          <a:prstGeom prst="rect">
            <a:avLst/>
          </a:prstGeom>
          <a:solidFill>
            <a:schemeClr val="accent3">
              <a:lumMod val="20000"/>
              <a:lumOff val="80000"/>
            </a:schemeClr>
          </a:solidFill>
        </p:spPr>
        <p:txBody>
          <a:bodyPr wrap="none">
            <a:spAutoFit/>
          </a:bodyPr>
          <a:lstStyle/>
          <a:p>
            <a:r>
              <a:rPr lang="es-ES" dirty="0">
                <a:solidFill>
                  <a:srgbClr val="7F0055"/>
                </a:solidFill>
                <a:latin typeface="Consolas"/>
              </a:rPr>
              <a:t> </a:t>
            </a:r>
            <a:r>
              <a:rPr lang="es-ES" dirty="0" err="1">
                <a:solidFill>
                  <a:srgbClr val="7F0055"/>
                </a:solidFill>
                <a:latin typeface="Consolas"/>
              </a:rPr>
              <a:t>int</a:t>
            </a:r>
            <a:r>
              <a:rPr lang="es-ES" dirty="0">
                <a:solidFill>
                  <a:srgbClr val="000000"/>
                </a:solidFill>
                <a:latin typeface="Consolas"/>
              </a:rPr>
              <a:t>[][] </a:t>
            </a:r>
            <a:r>
              <a:rPr lang="es-ES" dirty="0">
                <a:solidFill>
                  <a:srgbClr val="6A3E3E"/>
                </a:solidFill>
                <a:latin typeface="Consolas"/>
              </a:rPr>
              <a:t>matriz </a:t>
            </a:r>
            <a:r>
              <a:rPr lang="es-ES" dirty="0">
                <a:solidFill>
                  <a:srgbClr val="000000"/>
                </a:solidFill>
                <a:latin typeface="Consolas"/>
              </a:rPr>
              <a:t>= new </a:t>
            </a:r>
            <a:r>
              <a:rPr lang="es-ES" dirty="0" err="1">
                <a:solidFill>
                  <a:srgbClr val="000000"/>
                </a:solidFill>
                <a:latin typeface="Consolas"/>
              </a:rPr>
              <a:t>int</a:t>
            </a:r>
            <a:r>
              <a:rPr lang="es-ES" dirty="0">
                <a:solidFill>
                  <a:srgbClr val="000000"/>
                </a:solidFill>
                <a:latin typeface="Consolas"/>
              </a:rPr>
              <a:t>[3][5];</a:t>
            </a:r>
            <a:endParaRPr lang="es-ES" dirty="0"/>
          </a:p>
        </p:txBody>
      </p:sp>
      <p:sp>
        <p:nvSpPr>
          <p:cNvPr id="10" name="9 Rectángulo"/>
          <p:cNvSpPr/>
          <p:nvPr/>
        </p:nvSpPr>
        <p:spPr>
          <a:xfrm>
            <a:off x="543977" y="4149080"/>
            <a:ext cx="8179334" cy="369332"/>
          </a:xfrm>
          <a:prstGeom prst="rect">
            <a:avLst/>
          </a:prstGeom>
          <a:solidFill>
            <a:schemeClr val="accent3">
              <a:lumMod val="20000"/>
              <a:lumOff val="80000"/>
            </a:schemeClr>
          </a:solidFill>
        </p:spPr>
        <p:txBody>
          <a:bodyPr wrap="square">
            <a:spAutoFit/>
          </a:bodyPr>
          <a:lstStyle/>
          <a:p>
            <a:r>
              <a:rPr lang="es-ES" dirty="0" err="1">
                <a:solidFill>
                  <a:srgbClr val="7F0055"/>
                </a:solidFill>
                <a:latin typeface="Consolas"/>
              </a:rPr>
              <a:t>int</a:t>
            </a:r>
            <a:r>
              <a:rPr lang="es-ES" dirty="0">
                <a:solidFill>
                  <a:srgbClr val="000000"/>
                </a:solidFill>
                <a:latin typeface="Consolas"/>
              </a:rPr>
              <a:t>[][] </a:t>
            </a:r>
            <a:r>
              <a:rPr lang="es-ES" dirty="0">
                <a:solidFill>
                  <a:srgbClr val="6A3E3E"/>
                </a:solidFill>
                <a:latin typeface="Consolas"/>
              </a:rPr>
              <a:t>matriz </a:t>
            </a:r>
            <a:r>
              <a:rPr lang="es-ES" dirty="0">
                <a:solidFill>
                  <a:srgbClr val="000000"/>
                </a:solidFill>
                <a:latin typeface="Consolas"/>
              </a:rPr>
              <a:t>= {{1,2,3,4,5}, {6,7,8,9,10}, {11,12,13,14,15}};</a:t>
            </a:r>
            <a:endParaRPr lang="es-ES" dirty="0"/>
          </a:p>
        </p:txBody>
      </p:sp>
    </p:spTree>
    <p:extLst>
      <p:ext uri="{BB962C8B-B14F-4D97-AF65-F5344CB8AC3E}">
        <p14:creationId xmlns:p14="http://schemas.microsoft.com/office/powerpoint/2010/main" val="43345096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500"/>
                                        <p:tgtEl>
                                          <p:spTgt spid="9">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left)">
                                      <p:cBhvr>
                                        <p:cTn id="3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8" grpId="0" build="p"/>
      <p:bldP spid="9" grpId="0" build="p"/>
      <p:bldP spid="2" grpId="0" animBg="1"/>
      <p:bldP spid="10"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7618</TotalTime>
  <Words>3338</Words>
  <Application>Microsoft Office PowerPoint</Application>
  <PresentationFormat>Presentación en pantalla (4:3)</PresentationFormat>
  <Paragraphs>336</Paragraphs>
  <Slides>27</Slides>
  <Notes>24</Notes>
  <HiddenSlides>0</HiddenSlides>
  <MMClips>0</MMClips>
  <ScaleCrop>false</ScaleCrop>
  <HeadingPairs>
    <vt:vector size="4" baseType="variant">
      <vt:variant>
        <vt:lpstr>Tema</vt:lpstr>
      </vt:variant>
      <vt:variant>
        <vt:i4>1</vt:i4>
      </vt:variant>
      <vt:variant>
        <vt:lpstr>Títulos de diapositiva</vt:lpstr>
      </vt:variant>
      <vt:variant>
        <vt:i4>27</vt:i4>
      </vt:variant>
    </vt:vector>
  </HeadingPairs>
  <TitlesOfParts>
    <vt:vector size="28" baseType="lpstr">
      <vt:lpstr>Tema de Office</vt:lpstr>
      <vt:lpstr>Unidad 3  ESTRUCTURAS DE ALMACENAMIENTO</vt:lpstr>
      <vt:lpstr>ÍNDICE</vt:lpstr>
      <vt:lpstr>Arrays  o  Vectores</vt:lpstr>
      <vt:lpstr>Declaración de vectores</vt:lpstr>
      <vt:lpstr>Creación de vectores</vt:lpstr>
      <vt:lpstr>Inicialización de vectores</vt:lpstr>
      <vt:lpstr>Utilización de vectores. Ejemplo.</vt:lpstr>
      <vt:lpstr>Métodos de vectores</vt:lpstr>
      <vt:lpstr>Arrays  multidimensionales </vt:lpstr>
      <vt:lpstr>Arrays  multidimensionales </vt:lpstr>
      <vt:lpstr>Arrays  multidimensionales </vt:lpstr>
      <vt:lpstr>Cadenas de caracteres</vt:lpstr>
      <vt:lpstr>Cadenas de caracteres – Clase String</vt:lpstr>
      <vt:lpstr>Cadenas de caracteres – Clase String</vt:lpstr>
      <vt:lpstr>Cadenas de caracteres – Clase String</vt:lpstr>
      <vt:lpstr>Cadenas de caracteres – Clase String</vt:lpstr>
      <vt:lpstr>Cadenas de caracteres – Clase String</vt:lpstr>
      <vt:lpstr>Cadenas de caracteres – Clase String</vt:lpstr>
      <vt:lpstr>Cadenas de caracteres – Clase StringBuffer</vt:lpstr>
      <vt:lpstr>Cadenas de caracteres – Clase StringBuffer</vt:lpstr>
      <vt:lpstr>Algoritmos de ordenación</vt:lpstr>
      <vt:lpstr>Algoritmos de ordenación - Tipos</vt:lpstr>
      <vt:lpstr>Algoritmos de ordenación - Burbuja</vt:lpstr>
      <vt:lpstr>Algoritmos de ordenación - Cocktailsort</vt:lpstr>
      <vt:lpstr>Algoritmos de ordenación - Selección</vt:lpstr>
      <vt:lpstr>Bibliografía</vt:lpstr>
      <vt:lpstr>Fin  Unidad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3 - Estructuras de almacenamiento</dc:title>
  <dc:subject>Programación</dc:subject>
  <dc:creator>Víctor V.</dc:creator>
  <cp:lastModifiedBy>Familia Guillén Linares</cp:lastModifiedBy>
  <cp:revision>270</cp:revision>
  <dcterms:created xsi:type="dcterms:W3CDTF">2019-05-23T11:04:47Z</dcterms:created>
  <dcterms:modified xsi:type="dcterms:W3CDTF">2025-09-12T14:38:55Z</dcterms:modified>
</cp:coreProperties>
</file>