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4"/>
  </p:notesMasterIdLst>
  <p:sldIdLst>
    <p:sldId id="308" r:id="rId2"/>
    <p:sldId id="281" r:id="rId3"/>
    <p:sldId id="358" r:id="rId4"/>
    <p:sldId id="391" r:id="rId5"/>
    <p:sldId id="392" r:id="rId6"/>
    <p:sldId id="394" r:id="rId7"/>
    <p:sldId id="393" r:id="rId8"/>
    <p:sldId id="395" r:id="rId9"/>
    <p:sldId id="398" r:id="rId10"/>
    <p:sldId id="396" r:id="rId11"/>
    <p:sldId id="397" r:id="rId12"/>
    <p:sldId id="399" r:id="rId13"/>
    <p:sldId id="400" r:id="rId14"/>
    <p:sldId id="401" r:id="rId15"/>
    <p:sldId id="402" r:id="rId16"/>
    <p:sldId id="403" r:id="rId17"/>
    <p:sldId id="410" r:id="rId18"/>
    <p:sldId id="411" r:id="rId19"/>
    <p:sldId id="416" r:id="rId20"/>
    <p:sldId id="417" r:id="rId21"/>
    <p:sldId id="405" r:id="rId22"/>
    <p:sldId id="406" r:id="rId23"/>
    <p:sldId id="407" r:id="rId24"/>
    <p:sldId id="408" r:id="rId25"/>
    <p:sldId id="413" r:id="rId26"/>
    <p:sldId id="412" r:id="rId27"/>
    <p:sldId id="409" r:id="rId28"/>
    <p:sldId id="414" r:id="rId29"/>
    <p:sldId id="415" r:id="rId30"/>
    <p:sldId id="404" r:id="rId31"/>
    <p:sldId id="307" r:id="rId32"/>
    <p:sldId id="306"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0000CC"/>
    <a:srgbClr val="0000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31FC8-1294-E484-D36C-000C57424749}" v="288" dt="2023-04-12T14:40:41.920"/>
    <p1510:client id="{376C3292-0BEB-B528-F66D-CFC6F5D9AF4E}" v="426" dt="2023-04-12T14:45:28.280"/>
    <p1510:client id="{97FE3F41-8EA2-85E6-A9AF-33776D377682}" v="738" dt="2023-04-12T14:49:43.27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1307850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404519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1113183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2429732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206601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1105315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21754829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2511525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2634261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265225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8030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3550632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302179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Expresión Lambda</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3406389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Expresión Lambda</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3474785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a:t>Expresión Lambda</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1234753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4043744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2676137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3408383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2989296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t>Ambas operaciones se pueden entremezclar creando objetos flujo para leer y para escribir, leyendo de uno y escribiendo de otro para, finalmente, cerrar tanto el flujo de lectura como el de escritura</a:t>
            </a:r>
          </a:p>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346094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t>Ambas operaciones se pueden entremezclar creando objetos flujo para leer y para escribir, leyendo de uno y escribiendo de otro para, finalmente, cerrar tanto el flujo de lectura como el de escritura</a:t>
            </a:r>
          </a:p>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428122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309520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387199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422738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584383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124502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www.programarya.com/Cursos/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404664"/>
            <a:ext cx="7560840" cy="4464496"/>
          </a:xfrm>
        </p:spPr>
        <p:txBody>
          <a:bodyPr>
            <a:normAutofit/>
          </a:bodyPr>
          <a:lstStyle/>
          <a:p>
            <a:r>
              <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7</a:t>
            </a:r>
            <a:br>
              <a:rPr lang="es-ES" sz="54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00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PROGRAMACIÓN </a:t>
            </a:r>
            <a:br>
              <a:rPr lang="es-ES" sz="400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br>
            <a:r>
              <a:rPr lang="es-ES" sz="400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ORIENTADA A OBJETOS</a:t>
            </a:r>
            <a:b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53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Lectura escritura de información III</a:t>
            </a: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a:solidFill>
                  <a:schemeClr val="bg1">
                    <a:lumMod val="75000"/>
                  </a:schemeClr>
                </a:solidFill>
              </a:rPr>
              <a:t>Módulo</a:t>
            </a:r>
            <a:r>
              <a:rPr lang="es-ES" sz="2000">
                <a:solidFill>
                  <a:schemeClr val="bg1">
                    <a:lumMod val="75000"/>
                  </a:schemeClr>
                </a:solidFill>
              </a:rPr>
              <a:t>:</a:t>
            </a:r>
            <a:r>
              <a:rPr lang="es-ES" sz="2000"/>
              <a:t> PROGRAMACIÓN</a:t>
            </a:r>
          </a:p>
          <a:p>
            <a:pPr algn="l"/>
            <a:r>
              <a:rPr lang="es-ES" sz="2000" i="1">
                <a:solidFill>
                  <a:schemeClr val="bg1">
                    <a:lumMod val="75000"/>
                  </a:schemeClr>
                </a:solidFill>
              </a:rPr>
              <a:t>CFGS</a:t>
            </a:r>
            <a:r>
              <a:rPr lang="es-ES" sz="200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1E6B7752-9B77-4A05-BDFE-7D8D92320B01}"/>
              </a:ext>
            </a:extLst>
          </p:cNvPr>
          <p:cNvSpPr txBox="1">
            <a:spLocks/>
          </p:cNvSpPr>
          <p:nvPr/>
        </p:nvSpPr>
        <p:spPr>
          <a:xfrm>
            <a:off x="5220072" y="5517232"/>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a:solidFill>
                  <a:schemeClr val="bg1">
                    <a:lumMod val="75000"/>
                  </a:schemeClr>
                </a:solidFill>
              </a:rPr>
              <a:t>Profesor</a:t>
            </a:r>
            <a:r>
              <a:rPr lang="es-ES" sz="2000">
                <a:solidFill>
                  <a:schemeClr val="bg1">
                    <a:lumMod val="75000"/>
                  </a:schemeClr>
                </a:solidFill>
              </a:rPr>
              <a:t>:</a:t>
            </a:r>
            <a:r>
              <a:rPr lang="es-ES" sz="2000"/>
              <a:t> Javier Guillén	</a:t>
            </a:r>
          </a:p>
          <a:p>
            <a:pPr algn="l"/>
            <a:r>
              <a:rPr lang="es-ES" sz="2000"/>
              <a:t>IES Jaroso </a:t>
            </a:r>
            <a:r>
              <a:rPr lang="es-ES" sz="2000" i="1">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salida de caracteres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n 6">
            <a:extLst>
              <a:ext uri="{FF2B5EF4-FFF2-40B4-BE49-F238E27FC236}">
                <a16:creationId xmlns:a16="http://schemas.microsoft.com/office/drawing/2014/main" id="{FBBE6C58-E97F-4976-B098-CBB872E3B73E}"/>
              </a:ext>
            </a:extLst>
          </p:cNvPr>
          <p:cNvPicPr>
            <a:picLocks noChangeAspect="1"/>
          </p:cNvPicPr>
          <p:nvPr/>
        </p:nvPicPr>
        <p:blipFill>
          <a:blip r:embed="rId3"/>
          <a:stretch>
            <a:fillRect/>
          </a:stretch>
        </p:blipFill>
        <p:spPr>
          <a:xfrm>
            <a:off x="1691680" y="3935259"/>
            <a:ext cx="6228184" cy="2818308"/>
          </a:xfrm>
          <a:prstGeom prst="rect">
            <a:avLst/>
          </a:prstGeom>
        </p:spPr>
      </p:pic>
      <p:sp>
        <p:nvSpPr>
          <p:cNvPr id="10" name="CuadroTexto 9">
            <a:extLst>
              <a:ext uri="{FF2B5EF4-FFF2-40B4-BE49-F238E27FC236}">
                <a16:creationId xmlns:a16="http://schemas.microsoft.com/office/drawing/2014/main" id="{F006C20C-E0EA-4024-8FD9-51C1A1FB5A96}"/>
              </a:ext>
            </a:extLst>
          </p:cNvPr>
          <p:cNvSpPr txBox="1"/>
          <p:nvPr/>
        </p:nvSpPr>
        <p:spPr>
          <a:xfrm>
            <a:off x="369258" y="1196752"/>
            <a:ext cx="8595230" cy="2738507"/>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Writer</a:t>
            </a:r>
            <a:r>
              <a:rPr lang="es-ES" sz="1800"/>
              <a:t>: clase abstracta, padre de la mayoría de los flujos de caracteres.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FileWriter</a:t>
            </a:r>
            <a:r>
              <a:rPr lang="es-ES" sz="1800"/>
              <a:t>: flujo que permite escribir en un fichero, </a:t>
            </a:r>
            <a:r>
              <a:rPr lang="es-ES" sz="1800" err="1"/>
              <a:t>caracter</a:t>
            </a:r>
            <a:r>
              <a:rPr lang="es-ES" sz="1800"/>
              <a:t> a </a:t>
            </a:r>
            <a:r>
              <a:rPr lang="es-ES" sz="1800" err="1"/>
              <a:t>caracter</a:t>
            </a:r>
            <a:r>
              <a:rPr lang="es-ES" sz="180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BufferedWriter</a:t>
            </a:r>
            <a:r>
              <a:rPr lang="es-ES" sz="1800"/>
              <a:t>: flujo que permite escribir líneas de texto.</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StringWriter</a:t>
            </a:r>
            <a:r>
              <a:rPr lang="es-ES" sz="1800"/>
              <a:t>: flujo que permite escribir en memoria, teniendo lo escrito en un String</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OutputStreamWriter</a:t>
            </a:r>
            <a:r>
              <a:rPr lang="es-ES" sz="1800"/>
              <a:t>: flujo que permite transformar un OutputStream en un </a:t>
            </a:r>
            <a:r>
              <a:rPr lang="es-ES" sz="1800" err="1"/>
              <a:t>Writer</a:t>
            </a:r>
            <a:r>
              <a:rPr lang="es-ES" sz="180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1800" b="1" err="1"/>
              <a:t>PrintWriter</a:t>
            </a:r>
            <a:r>
              <a:rPr lang="es-ES" sz="1800"/>
              <a:t>: flujo que convierte a texto variables y objetos para poder imprimirlos.</a:t>
            </a:r>
          </a:p>
        </p:txBody>
      </p:sp>
      <p:sp>
        <p:nvSpPr>
          <p:cNvPr id="11" name="Elipse 10">
            <a:extLst>
              <a:ext uri="{FF2B5EF4-FFF2-40B4-BE49-F238E27FC236}">
                <a16:creationId xmlns:a16="http://schemas.microsoft.com/office/drawing/2014/main" id="{6083A460-060C-4589-926E-EF8B5A594031}"/>
              </a:ext>
            </a:extLst>
          </p:cNvPr>
          <p:cNvSpPr/>
          <p:nvPr/>
        </p:nvSpPr>
        <p:spPr>
          <a:xfrm>
            <a:off x="755576" y="1628800"/>
            <a:ext cx="1080120"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9440924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salida de caracteres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n 7">
            <a:extLst>
              <a:ext uri="{FF2B5EF4-FFF2-40B4-BE49-F238E27FC236}">
                <a16:creationId xmlns:a16="http://schemas.microsoft.com/office/drawing/2014/main" id="{0B7B8BFC-95A3-4362-8D9C-C85C71F2BA8D}"/>
              </a:ext>
            </a:extLst>
          </p:cNvPr>
          <p:cNvPicPr>
            <a:picLocks noChangeAspect="1"/>
          </p:cNvPicPr>
          <p:nvPr/>
        </p:nvPicPr>
        <p:blipFill>
          <a:blip r:embed="rId3"/>
          <a:stretch>
            <a:fillRect/>
          </a:stretch>
        </p:blipFill>
        <p:spPr>
          <a:xfrm>
            <a:off x="305051" y="1556793"/>
            <a:ext cx="6125430" cy="2376263"/>
          </a:xfrm>
          <a:prstGeom prst="rect">
            <a:avLst/>
          </a:prstGeom>
        </p:spPr>
      </p:pic>
      <p:pic>
        <p:nvPicPr>
          <p:cNvPr id="11" name="Imagen 10">
            <a:extLst>
              <a:ext uri="{FF2B5EF4-FFF2-40B4-BE49-F238E27FC236}">
                <a16:creationId xmlns:a16="http://schemas.microsoft.com/office/drawing/2014/main" id="{A4BE5434-C4FB-4EE3-B8BB-48720312C9F7}"/>
              </a:ext>
            </a:extLst>
          </p:cNvPr>
          <p:cNvPicPr>
            <a:picLocks noChangeAspect="1"/>
          </p:cNvPicPr>
          <p:nvPr/>
        </p:nvPicPr>
        <p:blipFill>
          <a:blip r:embed="rId4"/>
          <a:stretch>
            <a:fillRect/>
          </a:stretch>
        </p:blipFill>
        <p:spPr>
          <a:xfrm>
            <a:off x="4860032" y="1124744"/>
            <a:ext cx="3962953" cy="1752845"/>
          </a:xfrm>
          <a:prstGeom prst="rect">
            <a:avLst/>
          </a:prstGeom>
        </p:spPr>
      </p:pic>
      <p:pic>
        <p:nvPicPr>
          <p:cNvPr id="15" name="Imagen 14">
            <a:extLst>
              <a:ext uri="{FF2B5EF4-FFF2-40B4-BE49-F238E27FC236}">
                <a16:creationId xmlns:a16="http://schemas.microsoft.com/office/drawing/2014/main" id="{55643585-CAB9-47A4-AA00-704A1499BE71}"/>
              </a:ext>
            </a:extLst>
          </p:cNvPr>
          <p:cNvPicPr>
            <a:picLocks noChangeAspect="1"/>
          </p:cNvPicPr>
          <p:nvPr/>
        </p:nvPicPr>
        <p:blipFill>
          <a:blip r:embed="rId5"/>
          <a:stretch>
            <a:fillRect/>
          </a:stretch>
        </p:blipFill>
        <p:spPr>
          <a:xfrm>
            <a:off x="305050" y="4278231"/>
            <a:ext cx="8378657" cy="2175105"/>
          </a:xfrm>
          <a:prstGeom prst="rect">
            <a:avLst/>
          </a:prstGeom>
        </p:spPr>
      </p:pic>
    </p:spTree>
    <p:extLst>
      <p:ext uri="{BB962C8B-B14F-4D97-AF65-F5344CB8AC3E}">
        <p14:creationId xmlns:p14="http://schemas.microsoft.com/office/powerpoint/2010/main" val="11188008"/>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entrada de bytes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193745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InputStream</a:t>
            </a:r>
            <a:r>
              <a:rPr lang="es-ES" sz="2000"/>
              <a:t>: clase abstracta, padre de la mayoría de los flujos de bytes.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FileInputStream</a:t>
            </a:r>
            <a:r>
              <a:rPr lang="es-ES" sz="2000"/>
              <a:t>: flujo que permite leer de un fichero, byte a byte.</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BufferedInputStream</a:t>
            </a:r>
            <a:r>
              <a:rPr lang="es-ES" sz="2000"/>
              <a:t>: flujo que permite leer grupos (buffers) de bytes.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ByteArrayInputStream</a:t>
            </a:r>
            <a:r>
              <a:rPr lang="es-ES" sz="2000"/>
              <a:t>: flujo que permite leer de memoria (array de bytes).</a:t>
            </a:r>
          </a:p>
        </p:txBody>
      </p:sp>
      <p:pic>
        <p:nvPicPr>
          <p:cNvPr id="3" name="Imagen 2">
            <a:extLst>
              <a:ext uri="{FF2B5EF4-FFF2-40B4-BE49-F238E27FC236}">
                <a16:creationId xmlns:a16="http://schemas.microsoft.com/office/drawing/2014/main" id="{7711042B-88AF-40C1-8B7F-A979216BA6EA}"/>
              </a:ext>
            </a:extLst>
          </p:cNvPr>
          <p:cNvPicPr>
            <a:picLocks noChangeAspect="1"/>
          </p:cNvPicPr>
          <p:nvPr/>
        </p:nvPicPr>
        <p:blipFill>
          <a:blip r:embed="rId3"/>
          <a:stretch>
            <a:fillRect/>
          </a:stretch>
        </p:blipFill>
        <p:spPr>
          <a:xfrm>
            <a:off x="646731" y="3212976"/>
            <a:ext cx="7850537" cy="3526444"/>
          </a:xfrm>
          <a:prstGeom prst="rect">
            <a:avLst/>
          </a:prstGeom>
        </p:spPr>
      </p:pic>
    </p:spTree>
    <p:extLst>
      <p:ext uri="{BB962C8B-B14F-4D97-AF65-F5344CB8AC3E}">
        <p14:creationId xmlns:p14="http://schemas.microsoft.com/office/powerpoint/2010/main" val="232980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entrada de bytes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n 6">
            <a:extLst>
              <a:ext uri="{FF2B5EF4-FFF2-40B4-BE49-F238E27FC236}">
                <a16:creationId xmlns:a16="http://schemas.microsoft.com/office/drawing/2014/main" id="{E11BC6EA-2927-40F1-A5FC-9CF21B4E4A62}"/>
              </a:ext>
            </a:extLst>
          </p:cNvPr>
          <p:cNvPicPr>
            <a:picLocks noChangeAspect="1"/>
          </p:cNvPicPr>
          <p:nvPr/>
        </p:nvPicPr>
        <p:blipFill>
          <a:blip r:embed="rId3"/>
          <a:stretch>
            <a:fillRect/>
          </a:stretch>
        </p:blipFill>
        <p:spPr>
          <a:xfrm>
            <a:off x="29756" y="2252877"/>
            <a:ext cx="3566898" cy="3192332"/>
          </a:xfrm>
          <a:prstGeom prst="rect">
            <a:avLst/>
          </a:prstGeom>
        </p:spPr>
      </p:pic>
      <p:pic>
        <p:nvPicPr>
          <p:cNvPr id="9" name="Imagen 8">
            <a:extLst>
              <a:ext uri="{FF2B5EF4-FFF2-40B4-BE49-F238E27FC236}">
                <a16:creationId xmlns:a16="http://schemas.microsoft.com/office/drawing/2014/main" id="{672DBBD1-F05B-4776-91BE-3816295E3823}"/>
              </a:ext>
            </a:extLst>
          </p:cNvPr>
          <p:cNvPicPr>
            <a:picLocks noChangeAspect="1"/>
          </p:cNvPicPr>
          <p:nvPr/>
        </p:nvPicPr>
        <p:blipFill>
          <a:blip r:embed="rId4"/>
          <a:stretch>
            <a:fillRect/>
          </a:stretch>
        </p:blipFill>
        <p:spPr>
          <a:xfrm>
            <a:off x="3386778" y="1268760"/>
            <a:ext cx="5760640" cy="5449696"/>
          </a:xfrm>
          <a:prstGeom prst="rect">
            <a:avLst/>
          </a:prstGeom>
        </p:spPr>
      </p:pic>
    </p:spTree>
    <p:extLst>
      <p:ext uri="{BB962C8B-B14F-4D97-AF65-F5344CB8AC3E}">
        <p14:creationId xmlns:p14="http://schemas.microsoft.com/office/powerpoint/2010/main" val="2988075350"/>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entrada de caracteres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279307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Reader</a:t>
            </a:r>
            <a:r>
              <a:rPr lang="es-ES" sz="2000"/>
              <a:t>: clase abstracta, padre de la mayoría de los flujos de caracteres.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FileReader</a:t>
            </a:r>
            <a:r>
              <a:rPr lang="es-ES" sz="2000"/>
              <a:t>: flujo que permite leer de un fichero, </a:t>
            </a:r>
            <a:r>
              <a:rPr lang="es-ES" sz="2000" err="1"/>
              <a:t>caracter</a:t>
            </a:r>
            <a:r>
              <a:rPr lang="es-ES" sz="2000"/>
              <a:t> a </a:t>
            </a:r>
            <a:r>
              <a:rPr lang="es-ES" sz="2000" err="1"/>
              <a:t>caracter</a:t>
            </a:r>
            <a:r>
              <a:rPr lang="es-ES" sz="200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BufferedReader</a:t>
            </a:r>
            <a:r>
              <a:rPr lang="es-ES" sz="2000"/>
              <a:t>: flujo que permite leer líneas de texto.</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StringReader</a:t>
            </a:r>
            <a:r>
              <a:rPr lang="es-ES" sz="2000"/>
              <a:t>: flujo que permite leer desde la memoria.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InputStreamReader</a:t>
            </a:r>
            <a:r>
              <a:rPr lang="es-ES" sz="2000"/>
              <a:t>: flujo que permite transformar InputStream en un Reader.</a:t>
            </a:r>
          </a:p>
        </p:txBody>
      </p:sp>
      <p:pic>
        <p:nvPicPr>
          <p:cNvPr id="7" name="Imagen 6">
            <a:extLst>
              <a:ext uri="{FF2B5EF4-FFF2-40B4-BE49-F238E27FC236}">
                <a16:creationId xmlns:a16="http://schemas.microsoft.com/office/drawing/2014/main" id="{C1B4C549-7A06-456F-AB96-6486F50E936E}"/>
              </a:ext>
            </a:extLst>
          </p:cNvPr>
          <p:cNvPicPr>
            <a:picLocks noChangeAspect="1"/>
          </p:cNvPicPr>
          <p:nvPr/>
        </p:nvPicPr>
        <p:blipFill>
          <a:blip r:embed="rId3"/>
          <a:stretch>
            <a:fillRect/>
          </a:stretch>
        </p:blipFill>
        <p:spPr>
          <a:xfrm>
            <a:off x="1763688" y="3863349"/>
            <a:ext cx="7283152" cy="2878019"/>
          </a:xfrm>
          <a:prstGeom prst="rect">
            <a:avLst/>
          </a:prstGeom>
        </p:spPr>
      </p:pic>
    </p:spTree>
    <p:extLst>
      <p:ext uri="{BB962C8B-B14F-4D97-AF65-F5344CB8AC3E}">
        <p14:creationId xmlns:p14="http://schemas.microsoft.com/office/powerpoint/2010/main" val="24105918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entrada de caracteres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n 7">
            <a:extLst>
              <a:ext uri="{FF2B5EF4-FFF2-40B4-BE49-F238E27FC236}">
                <a16:creationId xmlns:a16="http://schemas.microsoft.com/office/drawing/2014/main" id="{F4BA54C0-0592-4A61-A609-AF94C7D5F8C6}"/>
              </a:ext>
            </a:extLst>
          </p:cNvPr>
          <p:cNvPicPr>
            <a:picLocks noChangeAspect="1"/>
          </p:cNvPicPr>
          <p:nvPr/>
        </p:nvPicPr>
        <p:blipFill>
          <a:blip r:embed="rId3"/>
          <a:stretch>
            <a:fillRect/>
          </a:stretch>
        </p:blipFill>
        <p:spPr>
          <a:xfrm>
            <a:off x="1907704" y="1010444"/>
            <a:ext cx="5591124" cy="5686294"/>
          </a:xfrm>
          <a:prstGeom prst="rect">
            <a:avLst/>
          </a:prstGeom>
        </p:spPr>
      </p:pic>
    </p:spTree>
    <p:extLst>
      <p:ext uri="{BB962C8B-B14F-4D97-AF65-F5344CB8AC3E}">
        <p14:creationId xmlns:p14="http://schemas.microsoft.com/office/powerpoint/2010/main" val="3987862302"/>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entrada de caracteres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5998F9FF-C285-498A-894F-96729911074F}"/>
              </a:ext>
            </a:extLst>
          </p:cNvPr>
          <p:cNvPicPr>
            <a:picLocks noChangeAspect="1"/>
          </p:cNvPicPr>
          <p:nvPr/>
        </p:nvPicPr>
        <p:blipFill>
          <a:blip r:embed="rId3"/>
          <a:stretch>
            <a:fillRect/>
          </a:stretch>
        </p:blipFill>
        <p:spPr>
          <a:xfrm>
            <a:off x="467544" y="1196752"/>
            <a:ext cx="8169382" cy="5256584"/>
          </a:xfrm>
          <a:prstGeom prst="rect">
            <a:avLst/>
          </a:prstGeom>
        </p:spPr>
      </p:pic>
    </p:spTree>
    <p:extLst>
      <p:ext uri="{BB962C8B-B14F-4D97-AF65-F5344CB8AC3E}">
        <p14:creationId xmlns:p14="http://schemas.microsoft.com/office/powerpoint/2010/main" val="215975074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 File</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1783565"/>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Fundamental hasta Java SE 6. A partir de Java NIO.2 ha pasado a segundo plano por las ventajas de ésta.</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endParaRPr lang="es-ES" sz="2000"/>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Permite manejar ficheros y directorios.</a:t>
            </a:r>
          </a:p>
        </p:txBody>
      </p:sp>
      <p:pic>
        <p:nvPicPr>
          <p:cNvPr id="3" name="Imagen 2">
            <a:extLst>
              <a:ext uri="{FF2B5EF4-FFF2-40B4-BE49-F238E27FC236}">
                <a16:creationId xmlns:a16="http://schemas.microsoft.com/office/drawing/2014/main" id="{C6323273-0547-4EA2-B321-8666105C8771}"/>
              </a:ext>
            </a:extLst>
          </p:cNvPr>
          <p:cNvPicPr>
            <a:picLocks noChangeAspect="1"/>
          </p:cNvPicPr>
          <p:nvPr/>
        </p:nvPicPr>
        <p:blipFill>
          <a:blip r:embed="rId3"/>
          <a:stretch>
            <a:fillRect/>
          </a:stretch>
        </p:blipFill>
        <p:spPr>
          <a:xfrm>
            <a:off x="2750799" y="3119908"/>
            <a:ext cx="6321193" cy="3634994"/>
          </a:xfrm>
          <a:prstGeom prst="rect">
            <a:avLst/>
          </a:prstGeom>
        </p:spPr>
      </p:pic>
      <p:sp>
        <p:nvSpPr>
          <p:cNvPr id="8" name="CuadroTexto 7">
            <a:extLst>
              <a:ext uri="{FF2B5EF4-FFF2-40B4-BE49-F238E27FC236}">
                <a16:creationId xmlns:a16="http://schemas.microsoft.com/office/drawing/2014/main" id="{13FCF2C6-A654-4F91-B5DE-DF2D4E89CCD0}"/>
              </a:ext>
            </a:extLst>
          </p:cNvPr>
          <p:cNvSpPr txBox="1"/>
          <p:nvPr/>
        </p:nvSpPr>
        <p:spPr>
          <a:xfrm>
            <a:off x="4067944" y="1835164"/>
            <a:ext cx="4995428" cy="646331"/>
          </a:xfrm>
          <a:prstGeom prst="rect">
            <a:avLst/>
          </a:prstGeom>
          <a:noFill/>
        </p:spPr>
        <p:txBody>
          <a:bodyPr wrap="square">
            <a:spAutoFit/>
          </a:bodyPr>
          <a:lstStyle/>
          <a:p>
            <a:pPr algn="l"/>
            <a:r>
              <a:rPr lang="en-US" sz="1800" b="0" i="0" u="none" strike="noStrike" baseline="0">
                <a:latin typeface="Consolas" panose="020B0609020204030204" pitchFamily="49" charset="0"/>
              </a:rPr>
              <a:t>File f = new File("./", "nuevo.txt");</a:t>
            </a:r>
          </a:p>
          <a:p>
            <a:pPr algn="l"/>
            <a:r>
              <a:rPr lang="es-ES" sz="1800" b="0" i="0" u="none" strike="noStrike" baseline="0" err="1">
                <a:latin typeface="Consolas" panose="020B0609020204030204" pitchFamily="49" charset="0"/>
              </a:rPr>
              <a:t>f.createNewFile</a:t>
            </a:r>
            <a:r>
              <a:rPr lang="es-ES" sz="1800" b="0" i="0" u="none" strike="noStrike" baseline="0">
                <a:latin typeface="Consolas" panose="020B0609020204030204" pitchFamily="49" charset="0"/>
              </a:rPr>
              <a:t>();</a:t>
            </a:r>
            <a:endParaRPr lang="es-ES"/>
          </a:p>
        </p:txBody>
      </p:sp>
    </p:spTree>
    <p:extLst>
      <p:ext uri="{BB962C8B-B14F-4D97-AF65-F5344CB8AC3E}">
        <p14:creationId xmlns:p14="http://schemas.microsoft.com/office/powerpoint/2010/main" val="3185787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Effect transition="in" filter="wipe(left)">
                                      <p:cBhvr>
                                        <p:cTn id="11"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39622"/>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Java NIO </a:t>
            </a:r>
            <a:r>
              <a:rPr lang="es-ES" sz="2000"/>
              <a:t>(</a:t>
            </a:r>
            <a:r>
              <a:rPr lang="es-ES" sz="2000" err="1"/>
              <a:t>Not</a:t>
            </a:r>
            <a:r>
              <a:rPr lang="es-ES" sz="2000"/>
              <a:t> </a:t>
            </a:r>
            <a:r>
              <a:rPr lang="es-ES" sz="2000" err="1"/>
              <a:t>Blocking</a:t>
            </a:r>
            <a:r>
              <a:rPr lang="es-ES" sz="2000"/>
              <a:t> IO) es un nuevo API disponible desde Java7 que nos permite mejorar el rendimiento así como simplificar el manejo de muchas cosas. Vamos a ver ejemplos apoyándonos en  </a:t>
            </a:r>
            <a:r>
              <a:rPr lang="es-ES" sz="2000" b="1" err="1"/>
              <a:t>FileSystem</a:t>
            </a:r>
            <a:r>
              <a:rPr lang="es-ES" sz="2000"/>
              <a:t>, </a:t>
            </a:r>
            <a:r>
              <a:rPr lang="es-ES" sz="2000" b="1" err="1"/>
              <a:t>Path</a:t>
            </a:r>
            <a:r>
              <a:rPr lang="es-ES" sz="2000"/>
              <a:t> y </a:t>
            </a:r>
            <a:r>
              <a:rPr lang="es-ES" sz="2000" b="1"/>
              <a:t>Files</a:t>
            </a:r>
            <a:r>
              <a:rPr lang="es-ES" sz="2000"/>
              <a:t> de este nuevo API.</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El concepto de </a:t>
            </a:r>
            <a:r>
              <a:rPr lang="es-ES" sz="2000" i="1" err="1"/>
              <a:t>FileSystem</a:t>
            </a:r>
            <a:r>
              <a:rPr lang="es-ES" sz="2000"/>
              <a:t> define un sistema de ficheros completo.</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Los ficheros suelen tener una serie de metadatos asociados, como pueden ser su fecha de creación, la fecha de última modificación, su propietario o los permisos que tienen diferentes usuarios sobre ellos (lectura, escritura, ... ). Esto convierte al sistema de ficheros en una base de datos de los contenidos almacenados en el disco que puede ser consultada según múltiples criterios de búsqueda.</a:t>
            </a:r>
          </a:p>
        </p:txBody>
      </p:sp>
      <p:sp>
        <p:nvSpPr>
          <p:cNvPr id="9" name="CuadroTexto 8">
            <a:extLst>
              <a:ext uri="{FF2B5EF4-FFF2-40B4-BE49-F238E27FC236}">
                <a16:creationId xmlns:a16="http://schemas.microsoft.com/office/drawing/2014/main" id="{5AF6DCAB-AA03-4F62-ABA7-1DB6D99DC189}"/>
              </a:ext>
            </a:extLst>
          </p:cNvPr>
          <p:cNvSpPr txBox="1"/>
          <p:nvPr/>
        </p:nvSpPr>
        <p:spPr>
          <a:xfrm>
            <a:off x="2123728" y="5652398"/>
            <a:ext cx="5422274" cy="923330"/>
          </a:xfrm>
          <a:prstGeom prst="rect">
            <a:avLst/>
          </a:prstGeom>
          <a:noFill/>
        </p:spPr>
        <p:txBody>
          <a:bodyPr wrap="square">
            <a:spAutoFit/>
          </a:bodyPr>
          <a:lstStyle/>
          <a:p>
            <a:r>
              <a:rPr lang="es-ES" sz="1800" err="1"/>
              <a:t>FileSystem</a:t>
            </a:r>
            <a:r>
              <a:rPr lang="es-ES" sz="1800"/>
              <a:t> </a:t>
            </a:r>
            <a:r>
              <a:rPr lang="es-ES" sz="1800" err="1"/>
              <a:t>sistemaFicheros</a:t>
            </a:r>
            <a:r>
              <a:rPr lang="es-ES" sz="1800"/>
              <a:t> = </a:t>
            </a:r>
            <a:r>
              <a:rPr lang="es-ES" sz="1800" err="1"/>
              <a:t>FileSystems.getDefault</a:t>
            </a:r>
            <a:r>
              <a:rPr lang="es-ES" sz="1800"/>
              <a:t>();        </a:t>
            </a:r>
            <a:r>
              <a:rPr lang="es-ES" sz="1800" err="1"/>
              <a:t>System.out.println</a:t>
            </a:r>
            <a:r>
              <a:rPr lang="es-ES" sz="1800"/>
              <a:t>(</a:t>
            </a:r>
            <a:r>
              <a:rPr lang="es-ES" sz="1800" err="1"/>
              <a:t>sistemaFicheros.toString</a:t>
            </a:r>
            <a:r>
              <a:rPr lang="es-ES" sz="1800"/>
              <a:t>());        </a:t>
            </a:r>
            <a:r>
              <a:rPr lang="es-ES" sz="1800" err="1"/>
              <a:t>System.out.println</a:t>
            </a:r>
            <a:r>
              <a:rPr lang="es-ES" sz="1800"/>
              <a:t>(</a:t>
            </a:r>
            <a:r>
              <a:rPr lang="es-ES" sz="1800" err="1"/>
              <a:t>sistemaFicheros.getSeparator</a:t>
            </a:r>
            <a:r>
              <a:rPr lang="es-ES" sz="1800"/>
              <a:t>()); </a:t>
            </a:r>
          </a:p>
        </p:txBody>
      </p:sp>
    </p:spTree>
    <p:extLst>
      <p:ext uri="{BB962C8B-B14F-4D97-AF65-F5344CB8AC3E}">
        <p14:creationId xmlns:p14="http://schemas.microsoft.com/office/powerpoint/2010/main" val="28191488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3193"/>
          </a:xfrm>
          <a:prstGeom prst="rect">
            <a:avLst/>
          </a:prstGeom>
          <a:noFill/>
        </p:spPr>
        <p:txBody>
          <a:bodyPr wrap="square" lIns="91440" tIns="45720" rIns="91440" bIns="45720" rtlCol="0" anchor="t">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endParaRPr lang="es-ES" sz="2000" b="1">
              <a:cs typeface="Calibri"/>
            </a:endParaRPr>
          </a:p>
        </p:txBody>
      </p:sp>
      <p:graphicFrame>
        <p:nvGraphicFramePr>
          <p:cNvPr id="3" name="Tabla 2">
            <a:extLst>
              <a:ext uri="{FF2B5EF4-FFF2-40B4-BE49-F238E27FC236}">
                <a16:creationId xmlns:a16="http://schemas.microsoft.com/office/drawing/2014/main" id="{8E5FBB29-84F6-4958-69DC-9A3D48CAE700}"/>
              </a:ext>
            </a:extLst>
          </p:cNvPr>
          <p:cNvGraphicFramePr>
            <a:graphicFrameLocks noGrp="1"/>
          </p:cNvGraphicFramePr>
          <p:nvPr>
            <p:extLst>
              <p:ext uri="{D42A27DB-BD31-4B8C-83A1-F6EECF244321}">
                <p14:modId xmlns:p14="http://schemas.microsoft.com/office/powerpoint/2010/main" val="4178269876"/>
              </p:ext>
            </p:extLst>
          </p:nvPr>
        </p:nvGraphicFramePr>
        <p:xfrm>
          <a:off x="402060" y="1137256"/>
          <a:ext cx="8339876" cy="4023360"/>
        </p:xfrm>
        <a:graphic>
          <a:graphicData uri="http://schemas.openxmlformats.org/drawingml/2006/table">
            <a:tbl>
              <a:tblPr firstRow="1" bandRow="1">
                <a:tableStyleId>{5C22544A-7EE6-4342-B048-85BDC9FD1C3A}</a:tableStyleId>
              </a:tblPr>
              <a:tblGrid>
                <a:gridCol w="4169938">
                  <a:extLst>
                    <a:ext uri="{9D8B030D-6E8A-4147-A177-3AD203B41FA5}">
                      <a16:colId xmlns:a16="http://schemas.microsoft.com/office/drawing/2014/main" val="1390211581"/>
                    </a:ext>
                  </a:extLst>
                </a:gridCol>
                <a:gridCol w="4169938">
                  <a:extLst>
                    <a:ext uri="{9D8B030D-6E8A-4147-A177-3AD203B41FA5}">
                      <a16:colId xmlns:a16="http://schemas.microsoft.com/office/drawing/2014/main" val="816165958"/>
                    </a:ext>
                  </a:extLst>
                </a:gridCol>
              </a:tblGrid>
              <a:tr h="335481">
                <a:tc>
                  <a:txBody>
                    <a:bodyPr/>
                    <a:lstStyle/>
                    <a:p>
                      <a:r>
                        <a:rPr lang="es-ES"/>
                        <a:t>IO</a:t>
                      </a:r>
                    </a:p>
                  </a:txBody>
                  <a:tcPr anchor="ctr"/>
                </a:tc>
                <a:tc>
                  <a:txBody>
                    <a:bodyPr/>
                    <a:lstStyle/>
                    <a:p>
                      <a:r>
                        <a:rPr lang="es-ES"/>
                        <a:t>NIO</a:t>
                      </a:r>
                    </a:p>
                  </a:txBody>
                  <a:tcPr anchor="ctr"/>
                </a:tc>
                <a:extLst>
                  <a:ext uri="{0D108BD9-81ED-4DB2-BD59-A6C34878D82A}">
                    <a16:rowId xmlns:a16="http://schemas.microsoft.com/office/drawing/2014/main" val="1962309247"/>
                  </a:ext>
                </a:extLst>
              </a:tr>
              <a:tr h="335481">
                <a:tc>
                  <a:txBody>
                    <a:bodyPr/>
                    <a:lstStyle/>
                    <a:p>
                      <a:r>
                        <a:rPr lang="es-ES"/>
                        <a:t>Basado en operaciones de E/S bloqueantes</a:t>
                      </a:r>
                    </a:p>
                  </a:txBody>
                  <a:tcPr anchor="ctr"/>
                </a:tc>
                <a:tc>
                  <a:txBody>
                    <a:bodyPr/>
                    <a:lstStyle/>
                    <a:p>
                      <a:pPr lvl="0">
                        <a:buNone/>
                      </a:pPr>
                      <a:r>
                        <a:rPr lang="es-ES" sz="1800" b="0" i="0" u="none" strike="noStrike" noProof="0">
                          <a:solidFill>
                            <a:srgbClr val="000000"/>
                          </a:solidFill>
                          <a:latin typeface="Calibri"/>
                        </a:rPr>
                        <a:t>Basado en operaciones de E/S NO bloqueantes</a:t>
                      </a:r>
                      <a:endParaRPr lang="es-ES"/>
                    </a:p>
                  </a:txBody>
                  <a:tcPr anchor="ctr"/>
                </a:tc>
                <a:extLst>
                  <a:ext uri="{0D108BD9-81ED-4DB2-BD59-A6C34878D82A}">
                    <a16:rowId xmlns:a16="http://schemas.microsoft.com/office/drawing/2014/main" val="774043699"/>
                  </a:ext>
                </a:extLst>
              </a:tr>
              <a:tr h="335481">
                <a:tc>
                  <a:txBody>
                    <a:bodyPr/>
                    <a:lstStyle/>
                    <a:p>
                      <a:r>
                        <a:rPr lang="es-ES"/>
                        <a:t>Orientado a </a:t>
                      </a:r>
                      <a:r>
                        <a:rPr lang="es-ES" err="1"/>
                        <a:t>Streams</a:t>
                      </a:r>
                    </a:p>
                  </a:txBody>
                  <a:tcPr anchor="ctr"/>
                </a:tc>
                <a:tc>
                  <a:txBody>
                    <a:bodyPr/>
                    <a:lstStyle/>
                    <a:p>
                      <a:r>
                        <a:rPr lang="es-ES"/>
                        <a:t>Orientado a Buffers</a:t>
                      </a:r>
                    </a:p>
                  </a:txBody>
                  <a:tcPr anchor="ctr"/>
                </a:tc>
                <a:extLst>
                  <a:ext uri="{0D108BD9-81ED-4DB2-BD59-A6C34878D82A}">
                    <a16:rowId xmlns:a16="http://schemas.microsoft.com/office/drawing/2014/main" val="1395707917"/>
                  </a:ext>
                </a:extLst>
              </a:tr>
              <a:tr h="643296">
                <a:tc>
                  <a:txBody>
                    <a:bodyPr/>
                    <a:lstStyle/>
                    <a:p>
                      <a:r>
                        <a:rPr lang="es-ES"/>
                        <a:t>No dispone de </a:t>
                      </a:r>
                      <a:r>
                        <a:rPr lang="es-ES" b="1" err="1"/>
                        <a:t>Channels</a:t>
                      </a:r>
                      <a:endParaRPr lang="es-ES" b="0" err="1"/>
                    </a:p>
                  </a:txBody>
                  <a:tcPr anchor="ctr"/>
                </a:tc>
                <a:tc>
                  <a:txBody>
                    <a:bodyPr/>
                    <a:lstStyle/>
                    <a:p>
                      <a:pPr lvl="0">
                        <a:buNone/>
                      </a:pPr>
                      <a:r>
                        <a:rPr lang="es-ES" b="1" err="1"/>
                        <a:t>Channels</a:t>
                      </a:r>
                      <a:r>
                        <a:rPr lang="es-ES" b="1"/>
                        <a:t> </a:t>
                      </a:r>
                      <a:r>
                        <a:rPr lang="es-ES"/>
                        <a:t>disponibles para las operaciones no bloqueantes. L</a:t>
                      </a:r>
                      <a:r>
                        <a:rPr lang="es-ES" sz="1800" b="0" i="0" u="none" strike="noStrike" noProof="0">
                          <a:solidFill>
                            <a:srgbClr val="000000"/>
                          </a:solidFill>
                          <a:latin typeface="Calibri"/>
                        </a:rPr>
                        <a:t>ee los datos de una entidad y los coloca en buffer para ser consumidos.</a:t>
                      </a:r>
                    </a:p>
                  </a:txBody>
                  <a:tcPr anchor="ctr"/>
                </a:tc>
                <a:extLst>
                  <a:ext uri="{0D108BD9-81ED-4DB2-BD59-A6C34878D82A}">
                    <a16:rowId xmlns:a16="http://schemas.microsoft.com/office/drawing/2014/main" val="3537064936"/>
                  </a:ext>
                </a:extLst>
              </a:tr>
              <a:tr h="335481">
                <a:tc>
                  <a:txBody>
                    <a:bodyPr/>
                    <a:lstStyle/>
                    <a:p>
                      <a:r>
                        <a:rPr lang="es-ES"/>
                        <a:t>No dispone de </a:t>
                      </a:r>
                      <a:r>
                        <a:rPr lang="es-ES" b="1" err="1"/>
                        <a:t>Selectors</a:t>
                      </a:r>
                      <a:r>
                        <a:rPr lang="es-ES"/>
                        <a:t> </a:t>
                      </a:r>
                      <a:endParaRPr lang="es-ES" err="1"/>
                    </a:p>
                  </a:txBody>
                  <a:tcPr anchor="ctr"/>
                </a:tc>
                <a:tc>
                  <a:txBody>
                    <a:bodyPr/>
                    <a:lstStyle/>
                    <a:p>
                      <a:r>
                        <a:rPr lang="es-ES" b="1" err="1"/>
                        <a:t>Selectors</a:t>
                      </a:r>
                      <a:r>
                        <a:rPr lang="es-ES" b="1"/>
                        <a:t> </a:t>
                      </a:r>
                      <a:r>
                        <a:rPr lang="es-ES"/>
                        <a:t>disponibles. Un selector nos permite seleccionar entre múltiples canales de E/S disponibles aquellos que estén listos para leer o escribir en cada momento.</a:t>
                      </a:r>
                    </a:p>
                  </a:txBody>
                  <a:tcPr anchor="ctr"/>
                </a:tc>
                <a:extLst>
                  <a:ext uri="{0D108BD9-81ED-4DB2-BD59-A6C34878D82A}">
                    <a16:rowId xmlns:a16="http://schemas.microsoft.com/office/drawing/2014/main" val="1456616556"/>
                  </a:ext>
                </a:extLst>
              </a:tr>
            </a:tbl>
          </a:graphicData>
        </a:graphic>
      </p:graphicFrame>
      <p:sp>
        <p:nvSpPr>
          <p:cNvPr id="2" name="CuadroTexto 1">
            <a:extLst>
              <a:ext uri="{FF2B5EF4-FFF2-40B4-BE49-F238E27FC236}">
                <a16:creationId xmlns:a16="http://schemas.microsoft.com/office/drawing/2014/main" id="{E0CA7141-B787-E3FF-A466-E2FAD9481CFC}"/>
              </a:ext>
            </a:extLst>
          </p:cNvPr>
          <p:cNvSpPr txBox="1"/>
          <p:nvPr/>
        </p:nvSpPr>
        <p:spPr>
          <a:xfrm>
            <a:off x="367597" y="5399095"/>
            <a:ext cx="836285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Tanto los </a:t>
            </a:r>
            <a:r>
              <a:rPr lang="es-ES" err="1">
                <a:cs typeface="Calibri"/>
              </a:rPr>
              <a:t>Channels</a:t>
            </a:r>
            <a:r>
              <a:rPr lang="es-ES">
                <a:cs typeface="Calibri"/>
              </a:rPr>
              <a:t> como los </a:t>
            </a:r>
            <a:r>
              <a:rPr lang="es-ES" err="1">
                <a:cs typeface="Calibri"/>
              </a:rPr>
              <a:t>Selectors</a:t>
            </a:r>
            <a:r>
              <a:rPr lang="es-ES">
                <a:cs typeface="Calibri"/>
              </a:rPr>
              <a:t> son transparentes al programador, no es necesario utilizarlos, es algo interno al funcionamiento de las clases del paquete NIO. Por tanto, si vamos a necesitar abrir </a:t>
            </a:r>
            <a:r>
              <a:rPr lang="es-ES" b="1">
                <a:cs typeface="Calibri"/>
              </a:rPr>
              <a:t>muchas conexiones</a:t>
            </a:r>
            <a:r>
              <a:rPr lang="es-ES">
                <a:cs typeface="Calibri"/>
              </a:rPr>
              <a:t> (P2P, chat, …) usaremos NIO.</a:t>
            </a:r>
            <a:endParaRPr lang="es-ES"/>
          </a:p>
        </p:txBody>
      </p:sp>
    </p:spTree>
    <p:extLst>
      <p:ext uri="{BB962C8B-B14F-4D97-AF65-F5344CB8AC3E}">
        <p14:creationId xmlns:p14="http://schemas.microsoft.com/office/powerpoint/2010/main" val="11924321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539552" y="1391063"/>
            <a:ext cx="8352928" cy="5001369"/>
          </a:xfrm>
          <a:prstGeom prst="rect">
            <a:avLst/>
          </a:prstGeom>
          <a:noFill/>
        </p:spPr>
        <p:txBody>
          <a:bodyPr wrap="square" rtlCol="0">
            <a:spAutoFit/>
          </a:bodyPr>
          <a:lstStyle/>
          <a:p>
            <a:pPr marL="457200" indent="-457200">
              <a:spcAft>
                <a:spcPts val="600"/>
              </a:spcAft>
              <a:buClr>
                <a:srgbClr val="0000CC"/>
              </a:buClr>
              <a:buFont typeface="+mj-lt"/>
              <a:buAutoNum type="arabicPeriod"/>
            </a:pPr>
            <a:r>
              <a:rPr lang="es-ES" sz="2200"/>
              <a:t>Flujos de salida</a:t>
            </a:r>
          </a:p>
          <a:p>
            <a:pPr marL="457200" indent="-457200">
              <a:spcAft>
                <a:spcPts val="600"/>
              </a:spcAft>
              <a:buClr>
                <a:srgbClr val="0000CC"/>
              </a:buClr>
              <a:buFont typeface="+mj-lt"/>
              <a:buAutoNum type="arabicPeriod"/>
            </a:pPr>
            <a:r>
              <a:rPr lang="es-ES" sz="2200"/>
              <a:t>Flujos de entrada</a:t>
            </a:r>
          </a:p>
          <a:p>
            <a:pPr marL="457200" indent="-457200">
              <a:spcAft>
                <a:spcPts val="600"/>
              </a:spcAft>
              <a:buClr>
                <a:srgbClr val="0000CC"/>
              </a:buClr>
              <a:buFont typeface="+mj-lt"/>
              <a:buAutoNum type="arabicPeriod"/>
            </a:pPr>
            <a:r>
              <a:rPr lang="es-ES" sz="2200"/>
              <a:t>Clase File</a:t>
            </a:r>
          </a:p>
          <a:p>
            <a:pPr marL="457200" indent="-457200">
              <a:spcAft>
                <a:spcPts val="600"/>
              </a:spcAft>
              <a:buClr>
                <a:srgbClr val="0000CC"/>
              </a:buClr>
              <a:buFont typeface="+mj-lt"/>
              <a:buAutoNum type="arabicPeriod"/>
            </a:pPr>
            <a:r>
              <a:rPr lang="es-ES" sz="2200"/>
              <a:t>Interfaz </a:t>
            </a:r>
            <a:r>
              <a:rPr lang="es-ES" sz="2200" err="1"/>
              <a:t>Path</a:t>
            </a:r>
            <a:endParaRPr lang="es-ES" sz="2200"/>
          </a:p>
          <a:p>
            <a:pPr marL="457200" indent="-457200">
              <a:spcAft>
                <a:spcPts val="600"/>
              </a:spcAft>
              <a:buClr>
                <a:srgbClr val="0000CC"/>
              </a:buClr>
              <a:buFont typeface="+mj-lt"/>
              <a:buAutoNum type="arabicPeriod"/>
            </a:pPr>
            <a:r>
              <a:rPr lang="es-ES" sz="2200"/>
              <a:t>Clase </a:t>
            </a:r>
            <a:r>
              <a:rPr lang="es-ES" sz="2200" b="1"/>
              <a:t>Files</a:t>
            </a:r>
          </a:p>
          <a:p>
            <a:pPr marL="457200" indent="-457200">
              <a:spcAft>
                <a:spcPts val="600"/>
              </a:spcAft>
              <a:buClr>
                <a:srgbClr val="0000CC"/>
              </a:buClr>
              <a:buFont typeface="+mj-lt"/>
              <a:buAutoNum type="arabicPeriod"/>
            </a:pPr>
            <a:r>
              <a:rPr lang="es-ES" sz="2200" b="1"/>
              <a:t>API Stream con NIO.2</a:t>
            </a:r>
          </a:p>
          <a:p>
            <a:pPr marL="800100" lvl="1" indent="-342900">
              <a:spcAft>
                <a:spcPts val="600"/>
              </a:spcAft>
              <a:buClr>
                <a:srgbClr val="0000CC"/>
              </a:buClr>
              <a:buFontTx/>
              <a:buChar char="-"/>
            </a:pPr>
            <a:endParaRPr lang="es-ES" sz="2200"/>
          </a:p>
          <a:p>
            <a:pPr marL="800100" lvl="1" indent="-342900">
              <a:spcAft>
                <a:spcPts val="600"/>
              </a:spcAft>
              <a:buClr>
                <a:srgbClr val="0000CC"/>
              </a:buClr>
              <a:buFontTx/>
              <a:buChar char="-"/>
            </a:pPr>
            <a:endParaRPr lang="es-ES" sz="2200"/>
          </a:p>
          <a:p>
            <a:pPr marL="457200" indent="-457200">
              <a:spcAft>
                <a:spcPts val="600"/>
              </a:spcAft>
              <a:buClr>
                <a:srgbClr val="0000CC"/>
              </a:buClr>
              <a:buFont typeface="+mj-lt"/>
              <a:buAutoNum type="arabicPeriod"/>
            </a:pPr>
            <a:endParaRPr lang="es-ES" sz="2200"/>
          </a:p>
          <a:p>
            <a:pPr marL="914400" lvl="1" indent="-457200">
              <a:spcAft>
                <a:spcPts val="600"/>
              </a:spcAft>
              <a:buClr>
                <a:srgbClr val="0000CC"/>
              </a:buClr>
              <a:buFont typeface="+mj-lt"/>
              <a:buAutoNum type="arabicPeriod"/>
            </a:pPr>
            <a:endParaRPr lang="es-ES" sz="2200"/>
          </a:p>
          <a:p>
            <a:pPr marL="457200" indent="-457200">
              <a:spcAft>
                <a:spcPts val="600"/>
              </a:spcAft>
              <a:buClr>
                <a:srgbClr val="0000CC"/>
              </a:buClr>
              <a:buFont typeface="+mj-lt"/>
              <a:buAutoNum type="arabicPeriod"/>
            </a:pPr>
            <a:endParaRPr lang="es-ES" sz="2200"/>
          </a:p>
          <a:p>
            <a:pPr marL="457200" indent="-457200">
              <a:spcAft>
                <a:spcPts val="600"/>
              </a:spcAft>
              <a:buClr>
                <a:srgbClr val="0000CC"/>
              </a:buClr>
              <a:buFont typeface="+mj-lt"/>
              <a:buAutoNum type="arabicPeriod"/>
            </a:pPr>
            <a:endParaRPr lang="es-ES" sz="2200"/>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3193"/>
          </a:xfrm>
          <a:prstGeom prst="rect">
            <a:avLst/>
          </a:prstGeom>
          <a:noFill/>
        </p:spPr>
        <p:txBody>
          <a:bodyPr wrap="square" lIns="91440" tIns="45720" rIns="91440" bIns="45720" rtlCol="0" anchor="t">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endParaRPr lang="es-ES" sz="2000" b="1">
              <a:cs typeface="Calibri"/>
            </a:endParaRPr>
          </a:p>
        </p:txBody>
      </p:sp>
      <p:pic>
        <p:nvPicPr>
          <p:cNvPr id="7" name="Imagen 7" descr="Diagrama&#10;&#10;Descripción generada automáticamente">
            <a:extLst>
              <a:ext uri="{FF2B5EF4-FFF2-40B4-BE49-F238E27FC236}">
                <a16:creationId xmlns:a16="http://schemas.microsoft.com/office/drawing/2014/main" id="{F2618E4D-A2D0-6D64-0F3B-D0F56B40FC4F}"/>
              </a:ext>
            </a:extLst>
          </p:cNvPr>
          <p:cNvPicPr>
            <a:picLocks noChangeAspect="1"/>
          </p:cNvPicPr>
          <p:nvPr/>
        </p:nvPicPr>
        <p:blipFill>
          <a:blip r:embed="rId3"/>
          <a:stretch>
            <a:fillRect/>
          </a:stretch>
        </p:blipFill>
        <p:spPr>
          <a:xfrm>
            <a:off x="5980359" y="3980007"/>
            <a:ext cx="2938486" cy="2390168"/>
          </a:xfrm>
          <a:prstGeom prst="rect">
            <a:avLst/>
          </a:prstGeom>
        </p:spPr>
      </p:pic>
      <p:pic>
        <p:nvPicPr>
          <p:cNvPr id="2" name="Imagen 6" descr="Diagrama&#10;&#10;Descripción generada automáticamente">
            <a:extLst>
              <a:ext uri="{FF2B5EF4-FFF2-40B4-BE49-F238E27FC236}">
                <a16:creationId xmlns:a16="http://schemas.microsoft.com/office/drawing/2014/main" id="{4F62A5AB-3639-8087-96FB-C47ED49A9D4C}"/>
              </a:ext>
            </a:extLst>
          </p:cNvPr>
          <p:cNvPicPr>
            <a:picLocks noChangeAspect="1"/>
          </p:cNvPicPr>
          <p:nvPr/>
        </p:nvPicPr>
        <p:blipFill>
          <a:blip r:embed="rId4"/>
          <a:stretch>
            <a:fillRect/>
          </a:stretch>
        </p:blipFill>
        <p:spPr>
          <a:xfrm>
            <a:off x="236641" y="1617519"/>
            <a:ext cx="6177944" cy="3037104"/>
          </a:xfrm>
          <a:prstGeom prst="rect">
            <a:avLst/>
          </a:prstGeom>
        </p:spPr>
      </p:pic>
    </p:spTree>
    <p:extLst>
      <p:ext uri="{BB962C8B-B14F-4D97-AF65-F5344CB8AC3E}">
        <p14:creationId xmlns:p14="http://schemas.microsoft.com/office/powerpoint/2010/main" val="138106678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Interfaz </a:t>
            </a:r>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Path</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73478"/>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Representa una </a:t>
            </a:r>
            <a:r>
              <a:rPr lang="es-ES" sz="2000" b="1"/>
              <a:t>ruta</a:t>
            </a:r>
            <a:r>
              <a:rPr lang="es-ES" sz="2000"/>
              <a:t> del sistema de ficheros. La forma de acceder o identificar un fichero dentro del sistema de ficheros.</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Rutas absolutas y relativas.</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Contiene el nombre de fichero y la lista de directorios usada para construir la ruta. </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Permite manejar diferentes sistemas de ficheros (Windows, Linux, Mac, …)</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Operaciones: </a:t>
            </a:r>
          </a:p>
          <a:p>
            <a:pPr marL="800100" lvl="1" indent="-342900" algn="just">
              <a:lnSpc>
                <a:spcPct val="114000"/>
              </a:lnSpc>
              <a:buClr>
                <a:schemeClr val="accent6">
                  <a:lumMod val="75000"/>
                </a:schemeClr>
              </a:buClr>
              <a:buSzPct val="120000"/>
              <a:buFont typeface="Arial" panose="020B0604020202020204" pitchFamily="34" charset="0"/>
              <a:buChar char="•"/>
            </a:pPr>
            <a:r>
              <a:rPr lang="es-ES" sz="2000"/>
              <a:t>crear un </a:t>
            </a:r>
            <a:r>
              <a:rPr lang="es-ES" sz="2000" err="1"/>
              <a:t>Path</a:t>
            </a:r>
            <a:r>
              <a:rPr lang="es-ES" sz="2000"/>
              <a:t>.  </a:t>
            </a:r>
            <a:r>
              <a:rPr lang="es-ES" sz="2000">
                <a:sym typeface="Wingdings" panose="05000000000000000000" pitchFamily="2" charset="2"/>
              </a:rPr>
              <a:t> </a:t>
            </a:r>
            <a:r>
              <a:rPr lang="es-ES" sz="2000" b="1" err="1"/>
              <a:t>Path</a:t>
            </a:r>
            <a:r>
              <a:rPr lang="es-ES" sz="2000"/>
              <a:t> p = </a:t>
            </a:r>
            <a:r>
              <a:rPr lang="es-ES" sz="2000" b="1" err="1"/>
              <a:t>Paths</a:t>
            </a:r>
            <a:r>
              <a:rPr lang="es-ES" sz="2000" err="1"/>
              <a:t>.</a:t>
            </a:r>
            <a:r>
              <a:rPr lang="es-ES" sz="2000" b="1" err="1"/>
              <a:t>get</a:t>
            </a:r>
            <a:r>
              <a:rPr lang="es-ES" sz="2000"/>
              <a:t>("/home/</a:t>
            </a:r>
            <a:r>
              <a:rPr lang="es-ES" sz="2000" err="1"/>
              <a:t>midir</a:t>
            </a:r>
            <a:r>
              <a:rPr lang="es-ES" sz="2000"/>
              <a:t>/</a:t>
            </a:r>
            <a:r>
              <a:rPr lang="es-ES" sz="2000" err="1"/>
              <a:t>mi_fichero</a:t>
            </a:r>
            <a:r>
              <a:rPr lang="es-ES" sz="2000"/>
              <a:t>");</a:t>
            </a:r>
          </a:p>
          <a:p>
            <a:pPr marL="800100" lvl="1" indent="-342900" algn="just">
              <a:lnSpc>
                <a:spcPct val="114000"/>
              </a:lnSpc>
              <a:buClr>
                <a:schemeClr val="accent6">
                  <a:lumMod val="75000"/>
                </a:schemeClr>
              </a:buClr>
              <a:buSzPct val="120000"/>
              <a:buFont typeface="Arial" panose="020B0604020202020204" pitchFamily="34" charset="0"/>
              <a:buChar char="•"/>
            </a:pPr>
            <a:r>
              <a:rPr lang="es-ES" sz="2000"/>
              <a:t>obtener información de un </a:t>
            </a:r>
            <a:r>
              <a:rPr lang="es-ES" sz="2000" err="1"/>
              <a:t>Path</a:t>
            </a:r>
            <a:r>
              <a:rPr lang="es-ES" sz="2000"/>
              <a:t> </a:t>
            </a:r>
            <a:r>
              <a:rPr lang="es-ES" sz="2000">
                <a:sym typeface="Wingdings" panose="05000000000000000000" pitchFamily="2" charset="2"/>
              </a:rPr>
              <a:t> </a:t>
            </a:r>
            <a:r>
              <a:rPr lang="es-ES" sz="2000" err="1"/>
              <a:t>p.getFileName</a:t>
            </a:r>
            <a:r>
              <a:rPr lang="es-ES" sz="2000"/>
              <a:t>(), </a:t>
            </a:r>
            <a:r>
              <a:rPr lang="es-ES" sz="2000" err="1"/>
              <a:t>p.getParent</a:t>
            </a:r>
            <a:r>
              <a:rPr lang="es-ES" sz="2000"/>
              <a:t>(), </a:t>
            </a:r>
            <a:r>
              <a:rPr lang="es-ES" sz="2000" err="1"/>
              <a:t>p.isAbsolute</a:t>
            </a:r>
            <a:r>
              <a:rPr lang="es-ES" sz="2000"/>
              <a:t>(), …</a:t>
            </a:r>
          </a:p>
        </p:txBody>
      </p:sp>
      <p:sp>
        <p:nvSpPr>
          <p:cNvPr id="9" name="CuadroTexto 8">
            <a:extLst>
              <a:ext uri="{FF2B5EF4-FFF2-40B4-BE49-F238E27FC236}">
                <a16:creationId xmlns:a16="http://schemas.microsoft.com/office/drawing/2014/main" id="{5791B96A-94E1-4C60-819E-DF58EFD2D16D}"/>
              </a:ext>
            </a:extLst>
          </p:cNvPr>
          <p:cNvSpPr txBox="1"/>
          <p:nvPr/>
        </p:nvSpPr>
        <p:spPr>
          <a:xfrm>
            <a:off x="3203848" y="5301208"/>
            <a:ext cx="5940152" cy="1477328"/>
          </a:xfrm>
          <a:prstGeom prst="rect">
            <a:avLst/>
          </a:prstGeom>
          <a:noFill/>
        </p:spPr>
        <p:txBody>
          <a:bodyPr wrap="square">
            <a:spAutoFit/>
          </a:bodyPr>
          <a:lstStyle/>
          <a:p>
            <a:r>
              <a:rPr lang="es-ES" err="1"/>
              <a:t>Path</a:t>
            </a:r>
            <a:r>
              <a:rPr lang="es-ES"/>
              <a:t> </a:t>
            </a:r>
            <a:r>
              <a:rPr lang="es-ES" err="1"/>
              <a:t>path</a:t>
            </a:r>
            <a:r>
              <a:rPr lang="es-ES"/>
              <a:t> = </a:t>
            </a:r>
            <a:r>
              <a:rPr lang="es-ES" err="1"/>
              <a:t>Paths.get</a:t>
            </a:r>
            <a:r>
              <a:rPr lang="es-ES"/>
              <a:t>("c:", "</a:t>
            </a:r>
            <a:r>
              <a:rPr lang="es-ES" err="1"/>
              <a:t>src</a:t>
            </a:r>
            <a:r>
              <a:rPr lang="es-ES"/>
              <a:t>/java/</a:t>
            </a:r>
            <a:r>
              <a:rPr lang="es-ES" err="1"/>
              <a:t>nio</a:t>
            </a:r>
            <a:r>
              <a:rPr lang="es-ES"/>
              <a:t>", "files");</a:t>
            </a:r>
          </a:p>
          <a:p>
            <a:pPr marL="0" indent="0">
              <a:buNone/>
            </a:pPr>
            <a:r>
              <a:rPr lang="es-ES" sz="1800" err="1"/>
              <a:t>Iterator</a:t>
            </a:r>
            <a:r>
              <a:rPr lang="es-ES" sz="1800"/>
              <a:t>&lt;</a:t>
            </a:r>
            <a:r>
              <a:rPr lang="es-ES" sz="1800" err="1"/>
              <a:t>Path</a:t>
            </a:r>
            <a:r>
              <a:rPr lang="es-ES" sz="1800"/>
              <a:t>&gt; </a:t>
            </a:r>
            <a:r>
              <a:rPr lang="es-ES" sz="1800" err="1"/>
              <a:t>it</a:t>
            </a:r>
            <a:r>
              <a:rPr lang="es-ES" sz="1800"/>
              <a:t>=</a:t>
            </a:r>
            <a:r>
              <a:rPr lang="es-ES" sz="1800" err="1"/>
              <a:t>path.iterator</a:t>
            </a:r>
            <a:r>
              <a:rPr lang="es-ES" sz="1800"/>
              <a:t>();</a:t>
            </a:r>
          </a:p>
          <a:p>
            <a:pPr marL="0" indent="0">
              <a:buNone/>
            </a:pPr>
            <a:r>
              <a:rPr lang="es-ES" sz="1800" err="1"/>
              <a:t>while</a:t>
            </a:r>
            <a:r>
              <a:rPr lang="es-ES" sz="1800"/>
              <a:t>(</a:t>
            </a:r>
            <a:r>
              <a:rPr lang="es-ES" sz="1800" err="1"/>
              <a:t>it.hasNext</a:t>
            </a:r>
            <a:r>
              <a:rPr lang="es-ES" sz="1800"/>
              <a:t>()) {</a:t>
            </a:r>
          </a:p>
          <a:p>
            <a:pPr marL="0" indent="0">
              <a:buNone/>
            </a:pPr>
            <a:r>
              <a:rPr lang="es-ES" sz="1800"/>
              <a:t>  </a:t>
            </a:r>
            <a:r>
              <a:rPr lang="es-ES" sz="1800" err="1"/>
              <a:t>System.out.println</a:t>
            </a:r>
            <a:r>
              <a:rPr lang="es-ES" sz="1800"/>
              <a:t>(</a:t>
            </a:r>
            <a:r>
              <a:rPr lang="es-ES" sz="1800" err="1"/>
              <a:t>it.next</a:t>
            </a:r>
            <a:r>
              <a:rPr lang="es-ES" sz="1800"/>
              <a:t>().</a:t>
            </a:r>
            <a:r>
              <a:rPr lang="es-ES" sz="1800" err="1"/>
              <a:t>getFileName</a:t>
            </a:r>
            <a:r>
              <a:rPr lang="es-ES" sz="1800"/>
              <a:t>());</a:t>
            </a:r>
          </a:p>
          <a:p>
            <a:pPr marL="0" indent="0">
              <a:buNone/>
            </a:pPr>
            <a:r>
              <a:rPr lang="es-ES" sz="1800"/>
              <a:t>}</a:t>
            </a:r>
          </a:p>
        </p:txBody>
      </p:sp>
    </p:spTree>
    <p:extLst>
      <p:ext uri="{BB962C8B-B14F-4D97-AF65-F5344CB8AC3E}">
        <p14:creationId xmlns:p14="http://schemas.microsoft.com/office/powerpoint/2010/main" val="555751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Clase Files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2193101"/>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Files</a:t>
            </a:r>
            <a:r>
              <a:rPr lang="es-ES" sz="2000"/>
              <a:t> tiene decenas de métodos estáticos para hacer múltiples </a:t>
            </a:r>
            <a:r>
              <a:rPr lang="es-ES" sz="2000" b="1"/>
              <a:t>operaciones</a:t>
            </a:r>
            <a:r>
              <a:rPr lang="es-ES" sz="2000"/>
              <a:t> con ficheros y directorios. Se utiliza sobre un elemento </a:t>
            </a:r>
            <a:r>
              <a:rPr lang="es-ES" sz="2000" err="1"/>
              <a:t>Path</a:t>
            </a:r>
            <a:r>
              <a:rPr lang="es-ES" sz="2000"/>
              <a:t>.</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a:t>Existencia (</a:t>
            </a:r>
            <a:r>
              <a:rPr lang="es-ES" b="1" err="1"/>
              <a:t>exists</a:t>
            </a:r>
            <a:r>
              <a:rPr lang="es-ES"/>
              <a:t>), Acceso (</a:t>
            </a:r>
            <a:r>
              <a:rPr lang="es-ES" err="1"/>
              <a:t>isReadable</a:t>
            </a:r>
            <a:r>
              <a:rPr lang="es-ES"/>
              <a:t>, </a:t>
            </a:r>
            <a:r>
              <a:rPr lang="es-ES" err="1"/>
              <a:t>isWritable</a:t>
            </a:r>
            <a:r>
              <a:rPr lang="es-ES"/>
              <a:t>, </a:t>
            </a:r>
            <a:r>
              <a:rPr lang="es-ES" err="1"/>
              <a:t>isExecutable</a:t>
            </a:r>
            <a:r>
              <a:rPr lang="es-ES"/>
              <a:t>), son el mismo fichero (</a:t>
            </a:r>
            <a:r>
              <a:rPr lang="es-ES" err="1"/>
              <a:t>isSameFile</a:t>
            </a:r>
            <a:r>
              <a:rPr lang="es-ES"/>
              <a:t>). Borrar (</a:t>
            </a:r>
            <a:r>
              <a:rPr lang="es-ES" b="1" err="1"/>
              <a:t>delete</a:t>
            </a:r>
            <a:r>
              <a:rPr lang="es-ES"/>
              <a:t>, </a:t>
            </a:r>
            <a:r>
              <a:rPr lang="es-ES" err="1"/>
              <a:t>deleteIfExists</a:t>
            </a:r>
            <a:r>
              <a:rPr lang="es-ES"/>
              <a:t>), Copiar (</a:t>
            </a:r>
            <a:r>
              <a:rPr lang="es-ES" b="1" err="1"/>
              <a:t>copy</a:t>
            </a:r>
            <a:r>
              <a:rPr lang="es-ES"/>
              <a:t>), Mover (</a:t>
            </a:r>
            <a:r>
              <a:rPr lang="es-ES" b="1" err="1"/>
              <a:t>move</a:t>
            </a:r>
            <a:r>
              <a:rPr lang="es-ES"/>
              <a:t>). Para crear ficheros regulares (</a:t>
            </a:r>
            <a:r>
              <a:rPr lang="es-ES" b="1" err="1"/>
              <a:t>createFile</a:t>
            </a:r>
            <a:r>
              <a:rPr lang="es-ES"/>
              <a:t>), temporales (</a:t>
            </a:r>
            <a:r>
              <a:rPr lang="es-ES" err="1"/>
              <a:t>createTempFile</a:t>
            </a:r>
            <a:r>
              <a:rPr lang="es-ES"/>
              <a:t>). Para directorios: </a:t>
            </a:r>
            <a:r>
              <a:rPr lang="es-ES" err="1"/>
              <a:t>createDirectory</a:t>
            </a:r>
            <a:r>
              <a:rPr lang="es-ES"/>
              <a:t>, </a:t>
            </a:r>
            <a:r>
              <a:rPr lang="es-ES" err="1"/>
              <a:t>createTempDirectory</a:t>
            </a:r>
            <a:r>
              <a:rPr lang="es-ES"/>
              <a:t>. </a:t>
            </a:r>
            <a:r>
              <a:rPr lang="es-ES" b="1" err="1"/>
              <a:t>newBufferedReader</a:t>
            </a:r>
            <a:r>
              <a:rPr lang="es-ES"/>
              <a:t> y </a:t>
            </a:r>
            <a:r>
              <a:rPr lang="es-ES" err="1"/>
              <a:t>Writer</a:t>
            </a:r>
            <a:endParaRPr lang="es-ES"/>
          </a:p>
        </p:txBody>
      </p:sp>
      <p:pic>
        <p:nvPicPr>
          <p:cNvPr id="12" name="Imagen 11">
            <a:extLst>
              <a:ext uri="{FF2B5EF4-FFF2-40B4-BE49-F238E27FC236}">
                <a16:creationId xmlns:a16="http://schemas.microsoft.com/office/drawing/2014/main" id="{AC1C6238-CD01-48C5-AF33-3E3B7F28293A}"/>
              </a:ext>
            </a:extLst>
          </p:cNvPr>
          <p:cNvPicPr>
            <a:picLocks noChangeAspect="1"/>
          </p:cNvPicPr>
          <p:nvPr/>
        </p:nvPicPr>
        <p:blipFill>
          <a:blip r:embed="rId3"/>
          <a:stretch>
            <a:fillRect/>
          </a:stretch>
        </p:blipFill>
        <p:spPr>
          <a:xfrm>
            <a:off x="127967" y="3454152"/>
            <a:ext cx="8888065" cy="3353268"/>
          </a:xfrm>
          <a:prstGeom prst="rect">
            <a:avLst/>
          </a:prstGeom>
        </p:spPr>
      </p:pic>
    </p:spTree>
    <p:extLst>
      <p:ext uri="{BB962C8B-B14F-4D97-AF65-F5344CB8AC3E}">
        <p14:creationId xmlns:p14="http://schemas.microsoft.com/office/powerpoint/2010/main" val="31955382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Clase Files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9B936FFC-E620-41E9-BFC6-10C4F45790F3}"/>
              </a:ext>
            </a:extLst>
          </p:cNvPr>
          <p:cNvPicPr>
            <a:picLocks noChangeAspect="1"/>
          </p:cNvPicPr>
          <p:nvPr/>
        </p:nvPicPr>
        <p:blipFill>
          <a:blip r:embed="rId3"/>
          <a:stretch>
            <a:fillRect/>
          </a:stretch>
        </p:blipFill>
        <p:spPr>
          <a:xfrm>
            <a:off x="299955" y="1124743"/>
            <a:ext cx="8666131" cy="5112559"/>
          </a:xfrm>
          <a:prstGeom prst="rect">
            <a:avLst/>
          </a:prstGeom>
        </p:spPr>
      </p:pic>
    </p:spTree>
    <p:extLst>
      <p:ext uri="{BB962C8B-B14F-4D97-AF65-F5344CB8AC3E}">
        <p14:creationId xmlns:p14="http://schemas.microsoft.com/office/powerpoint/2010/main" val="3925028582"/>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Clase Files </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3" name="Imagen 12">
            <a:extLst>
              <a:ext uri="{FF2B5EF4-FFF2-40B4-BE49-F238E27FC236}">
                <a16:creationId xmlns:a16="http://schemas.microsoft.com/office/drawing/2014/main" id="{2960A1F2-130E-4595-A95D-81188489F6C1}"/>
              </a:ext>
            </a:extLst>
          </p:cNvPr>
          <p:cNvPicPr>
            <a:picLocks noChangeAspect="1"/>
          </p:cNvPicPr>
          <p:nvPr/>
        </p:nvPicPr>
        <p:blipFill>
          <a:blip r:embed="rId3"/>
          <a:stretch>
            <a:fillRect/>
          </a:stretch>
        </p:blipFill>
        <p:spPr>
          <a:xfrm>
            <a:off x="179511" y="1196751"/>
            <a:ext cx="8785511" cy="4392472"/>
          </a:xfrm>
          <a:prstGeom prst="rect">
            <a:avLst/>
          </a:prstGeom>
        </p:spPr>
      </p:pic>
    </p:spTree>
    <p:extLst>
      <p:ext uri="{BB962C8B-B14F-4D97-AF65-F5344CB8AC3E}">
        <p14:creationId xmlns:p14="http://schemas.microsoft.com/office/powerpoint/2010/main" val="2197424040"/>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Clase Files </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DCD6783A-2165-4E3B-8CDD-E9370570F94A}"/>
              </a:ext>
            </a:extLst>
          </p:cNvPr>
          <p:cNvPicPr>
            <a:picLocks noChangeAspect="1"/>
          </p:cNvPicPr>
          <p:nvPr/>
        </p:nvPicPr>
        <p:blipFill>
          <a:blip r:embed="rId3"/>
          <a:stretch>
            <a:fillRect/>
          </a:stretch>
        </p:blipFill>
        <p:spPr>
          <a:xfrm>
            <a:off x="53752" y="1340767"/>
            <a:ext cx="9036496" cy="4680517"/>
          </a:xfrm>
          <a:prstGeom prst="rect">
            <a:avLst/>
          </a:prstGeom>
        </p:spPr>
      </p:pic>
    </p:spTree>
    <p:extLst>
      <p:ext uri="{BB962C8B-B14F-4D97-AF65-F5344CB8AC3E}">
        <p14:creationId xmlns:p14="http://schemas.microsoft.com/office/powerpoint/2010/main" val="2968264976"/>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Java.NIO</a:t>
            </a:r>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 Clase Files *</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8" name="Imagen 7">
            <a:extLst>
              <a:ext uri="{FF2B5EF4-FFF2-40B4-BE49-F238E27FC236}">
                <a16:creationId xmlns:a16="http://schemas.microsoft.com/office/drawing/2014/main" id="{F503A222-F766-4533-85C8-8BBCEA4568C4}"/>
              </a:ext>
            </a:extLst>
          </p:cNvPr>
          <p:cNvPicPr>
            <a:picLocks noChangeAspect="1"/>
          </p:cNvPicPr>
          <p:nvPr/>
        </p:nvPicPr>
        <p:blipFill>
          <a:blip r:embed="rId3"/>
          <a:stretch>
            <a:fillRect/>
          </a:stretch>
        </p:blipFill>
        <p:spPr>
          <a:xfrm>
            <a:off x="395536" y="1196752"/>
            <a:ext cx="8619630" cy="5112568"/>
          </a:xfrm>
          <a:prstGeom prst="rect">
            <a:avLst/>
          </a:prstGeom>
        </p:spPr>
      </p:pic>
      <p:cxnSp>
        <p:nvCxnSpPr>
          <p:cNvPr id="10" name="Conector recto de flecha 9">
            <a:extLst>
              <a:ext uri="{FF2B5EF4-FFF2-40B4-BE49-F238E27FC236}">
                <a16:creationId xmlns:a16="http://schemas.microsoft.com/office/drawing/2014/main" id="{A7F3F019-2FD4-423A-98A7-5D4293F8888D}"/>
              </a:ext>
            </a:extLst>
          </p:cNvPr>
          <p:cNvCxnSpPr/>
          <p:nvPr/>
        </p:nvCxnSpPr>
        <p:spPr>
          <a:xfrm>
            <a:off x="4989374" y="3104964"/>
            <a:ext cx="108012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F1043A65-209A-421F-8142-C353187DA5D1}"/>
              </a:ext>
            </a:extLst>
          </p:cNvPr>
          <p:cNvSpPr txBox="1"/>
          <p:nvPr/>
        </p:nvSpPr>
        <p:spPr>
          <a:xfrm>
            <a:off x="6156176" y="3429000"/>
            <a:ext cx="2232248" cy="923330"/>
          </a:xfrm>
          <a:prstGeom prst="rect">
            <a:avLst/>
          </a:prstGeom>
          <a:noFill/>
          <a:ln>
            <a:solidFill>
              <a:srgbClr val="C00000"/>
            </a:solidFill>
          </a:ln>
        </p:spPr>
        <p:txBody>
          <a:bodyPr wrap="square" rtlCol="0">
            <a:spAutoFit/>
          </a:bodyPr>
          <a:lstStyle/>
          <a:p>
            <a:r>
              <a:rPr lang="es-ES"/>
              <a:t>Se leen todas las líneas y se almacenan en un </a:t>
            </a:r>
            <a:r>
              <a:rPr lang="es-ES" err="1"/>
              <a:t>List</a:t>
            </a:r>
            <a:r>
              <a:rPr lang="es-ES"/>
              <a:t> !!!</a:t>
            </a:r>
          </a:p>
        </p:txBody>
      </p:sp>
    </p:spTree>
    <p:extLst>
      <p:ext uri="{BB962C8B-B14F-4D97-AF65-F5344CB8AC3E}">
        <p14:creationId xmlns:p14="http://schemas.microsoft.com/office/powerpoint/2010/main" val="1418160061"/>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NIO.2 + Api Stream (tema anterior)</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1980542"/>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Esta clase </a:t>
            </a:r>
            <a:r>
              <a:rPr lang="es-ES" sz="2000" b="1"/>
              <a:t>Files</a:t>
            </a:r>
            <a:r>
              <a:rPr lang="es-ES" sz="2000"/>
              <a:t> tan potente además ofrece algunos métodos que devuelven un </a:t>
            </a:r>
            <a:r>
              <a:rPr lang="es-ES" sz="2000" b="1"/>
              <a:t>Stream</a:t>
            </a:r>
            <a:r>
              <a:rPr lang="es-ES" sz="2000"/>
              <a:t>&lt;T&gt;, de los que vimos en el tema anterior. Así podemos usarlos para filtrar, mapear, reducir, etc.</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Files.walk</a:t>
            </a:r>
            <a:r>
              <a:rPr lang="es-ES" sz="2000"/>
              <a:t>: devuelve todas las rutas a partir de un directorio. Se le puede indicar un nivel de profundidad.</a:t>
            </a:r>
          </a:p>
        </p:txBody>
      </p:sp>
      <p:pic>
        <p:nvPicPr>
          <p:cNvPr id="3" name="Imagen 2">
            <a:extLst>
              <a:ext uri="{FF2B5EF4-FFF2-40B4-BE49-F238E27FC236}">
                <a16:creationId xmlns:a16="http://schemas.microsoft.com/office/drawing/2014/main" id="{75D5C01A-98DA-44DF-9109-03698E2F6BD5}"/>
              </a:ext>
            </a:extLst>
          </p:cNvPr>
          <p:cNvPicPr>
            <a:picLocks noChangeAspect="1"/>
          </p:cNvPicPr>
          <p:nvPr/>
        </p:nvPicPr>
        <p:blipFill>
          <a:blip r:embed="rId3"/>
          <a:stretch>
            <a:fillRect/>
          </a:stretch>
        </p:blipFill>
        <p:spPr>
          <a:xfrm>
            <a:off x="611560" y="3393318"/>
            <a:ext cx="7416824" cy="3214760"/>
          </a:xfrm>
          <a:prstGeom prst="rect">
            <a:avLst/>
          </a:prstGeom>
        </p:spPr>
      </p:pic>
    </p:spTree>
    <p:extLst>
      <p:ext uri="{BB962C8B-B14F-4D97-AF65-F5344CB8AC3E}">
        <p14:creationId xmlns:p14="http://schemas.microsoft.com/office/powerpoint/2010/main" val="391803001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NIO.2 + Api Stream (tema anterior)</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3193"/>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Files.lines</a:t>
            </a:r>
            <a:r>
              <a:rPr lang="es-ES" sz="2000"/>
              <a:t>: devuelve las líneas de un fichero de texto en un Stream. </a:t>
            </a:r>
            <a:r>
              <a:rPr lang="es-ES" sz="2000">
                <a:solidFill>
                  <a:srgbClr val="FF0000"/>
                </a:solidFill>
              </a:rPr>
              <a:t>*</a:t>
            </a:r>
          </a:p>
        </p:txBody>
      </p:sp>
      <p:pic>
        <p:nvPicPr>
          <p:cNvPr id="7" name="Imagen 6">
            <a:extLst>
              <a:ext uri="{FF2B5EF4-FFF2-40B4-BE49-F238E27FC236}">
                <a16:creationId xmlns:a16="http://schemas.microsoft.com/office/drawing/2014/main" id="{B9461FF1-3D51-4D96-800A-7F89FDAFC5C4}"/>
              </a:ext>
            </a:extLst>
          </p:cNvPr>
          <p:cNvPicPr>
            <a:picLocks noChangeAspect="1"/>
          </p:cNvPicPr>
          <p:nvPr/>
        </p:nvPicPr>
        <p:blipFill>
          <a:blip r:embed="rId3"/>
          <a:stretch>
            <a:fillRect/>
          </a:stretch>
        </p:blipFill>
        <p:spPr>
          <a:xfrm>
            <a:off x="935596" y="1619945"/>
            <a:ext cx="7128792" cy="2219256"/>
          </a:xfrm>
          <a:prstGeom prst="rect">
            <a:avLst/>
          </a:prstGeom>
        </p:spPr>
      </p:pic>
      <p:sp>
        <p:nvSpPr>
          <p:cNvPr id="10" name="5 CuadroTexto">
            <a:extLst>
              <a:ext uri="{FF2B5EF4-FFF2-40B4-BE49-F238E27FC236}">
                <a16:creationId xmlns:a16="http://schemas.microsoft.com/office/drawing/2014/main" id="{89165760-C349-4F46-A0C6-C0313718F36B}"/>
              </a:ext>
            </a:extLst>
          </p:cNvPr>
          <p:cNvSpPr txBox="1"/>
          <p:nvPr/>
        </p:nvSpPr>
        <p:spPr>
          <a:xfrm>
            <a:off x="323528" y="3875365"/>
            <a:ext cx="8352928" cy="774058"/>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Files.find</a:t>
            </a:r>
            <a:r>
              <a:rPr lang="es-ES" sz="2000"/>
              <a:t>: devuelve todas las rutas a partir de un directorio dado que cumplen una condición. Se le puede indicar una profundidad máxima.</a:t>
            </a:r>
          </a:p>
        </p:txBody>
      </p:sp>
      <p:pic>
        <p:nvPicPr>
          <p:cNvPr id="12" name="Imagen 11">
            <a:extLst>
              <a:ext uri="{FF2B5EF4-FFF2-40B4-BE49-F238E27FC236}">
                <a16:creationId xmlns:a16="http://schemas.microsoft.com/office/drawing/2014/main" id="{46089738-6871-49D8-AF45-E87052963AB9}"/>
              </a:ext>
            </a:extLst>
          </p:cNvPr>
          <p:cNvPicPr>
            <a:picLocks noChangeAspect="1"/>
          </p:cNvPicPr>
          <p:nvPr/>
        </p:nvPicPr>
        <p:blipFill>
          <a:blip r:embed="rId4"/>
          <a:stretch>
            <a:fillRect/>
          </a:stretch>
        </p:blipFill>
        <p:spPr>
          <a:xfrm>
            <a:off x="1251535" y="4633025"/>
            <a:ext cx="6560825" cy="2221605"/>
          </a:xfrm>
          <a:prstGeom prst="rect">
            <a:avLst/>
          </a:prstGeom>
        </p:spPr>
      </p:pic>
    </p:spTree>
    <p:extLst>
      <p:ext uri="{BB962C8B-B14F-4D97-AF65-F5344CB8AC3E}">
        <p14:creationId xmlns:p14="http://schemas.microsoft.com/office/powerpoint/2010/main" val="17663031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Java NIO.2 + Api Stream (tema anterior)</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423193"/>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Files.list</a:t>
            </a:r>
            <a:r>
              <a:rPr lang="es-ES" sz="2000"/>
              <a:t>: devuelve todas las rutas de un directorio dado.</a:t>
            </a:r>
          </a:p>
        </p:txBody>
      </p:sp>
      <p:pic>
        <p:nvPicPr>
          <p:cNvPr id="3" name="Imagen 2">
            <a:extLst>
              <a:ext uri="{FF2B5EF4-FFF2-40B4-BE49-F238E27FC236}">
                <a16:creationId xmlns:a16="http://schemas.microsoft.com/office/drawing/2014/main" id="{49A55975-54A9-4995-8D58-1442F786CBFE}"/>
              </a:ext>
            </a:extLst>
          </p:cNvPr>
          <p:cNvPicPr>
            <a:picLocks noChangeAspect="1"/>
          </p:cNvPicPr>
          <p:nvPr/>
        </p:nvPicPr>
        <p:blipFill>
          <a:blip r:embed="rId3"/>
          <a:stretch>
            <a:fillRect/>
          </a:stretch>
        </p:blipFill>
        <p:spPr>
          <a:xfrm>
            <a:off x="338386" y="1733521"/>
            <a:ext cx="5616624" cy="2566927"/>
          </a:xfrm>
          <a:prstGeom prst="rect">
            <a:avLst/>
          </a:prstGeom>
        </p:spPr>
      </p:pic>
      <p:pic>
        <p:nvPicPr>
          <p:cNvPr id="9" name="Imagen 8">
            <a:extLst>
              <a:ext uri="{FF2B5EF4-FFF2-40B4-BE49-F238E27FC236}">
                <a16:creationId xmlns:a16="http://schemas.microsoft.com/office/drawing/2014/main" id="{76C9C67A-284D-4ED5-9D7C-5691A16C3BA6}"/>
              </a:ext>
            </a:extLst>
          </p:cNvPr>
          <p:cNvPicPr>
            <a:picLocks noChangeAspect="1"/>
          </p:cNvPicPr>
          <p:nvPr/>
        </p:nvPicPr>
        <p:blipFill>
          <a:blip r:embed="rId4"/>
          <a:stretch>
            <a:fillRect/>
          </a:stretch>
        </p:blipFill>
        <p:spPr>
          <a:xfrm>
            <a:off x="338386" y="4427717"/>
            <a:ext cx="8544641" cy="2036674"/>
          </a:xfrm>
          <a:prstGeom prst="rect">
            <a:avLst/>
          </a:prstGeom>
        </p:spPr>
      </p:pic>
    </p:spTree>
    <p:extLst>
      <p:ext uri="{BB962C8B-B14F-4D97-AF65-F5344CB8AC3E}">
        <p14:creationId xmlns:p14="http://schemas.microsoft.com/office/powerpoint/2010/main" val="28554835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o Streams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5513817"/>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Ficheros</a:t>
            </a:r>
            <a:r>
              <a:rPr lang="es-ES" sz="2000"/>
              <a:t>: secuencia de bytes de un dispositivo de almacenamiento.</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Se pueden leer y escribir.</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Se identifican mediante un </a:t>
            </a:r>
            <a:r>
              <a:rPr lang="es-ES" sz="2000" i="1" err="1"/>
              <a:t>pathname</a:t>
            </a:r>
            <a:r>
              <a:rPr lang="es-ES" sz="2000"/>
              <a:t> (/home/usuario/fichero).</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Ficheros de datos:</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2000"/>
              <a:t>De bytes (binarios): leídos por programas.</a:t>
            </a:r>
          </a:p>
          <a:p>
            <a:pPr marL="800100"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sz="2000"/>
              <a:t>De caracteres (texto): leídos por personas.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Para entender el contenido de un fichero hay que saber qué datos contiene.</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Cuando un programa genera los resultados como salida de la ejecución puede hacerlo de muy diversas maneras: en un archivo, en la pantalla, en una impresora, etc., y la forma como genera este resultado también puede ser de muy diferente tipo: texto, binario, imágenes, </a:t>
            </a:r>
            <a:r>
              <a:rPr lang="es-ES" sz="2000" err="1"/>
              <a:t>etc</a:t>
            </a:r>
            <a:endParaRPr lang="es-ES" sz="2000"/>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Flujo</a:t>
            </a:r>
            <a:r>
              <a:rPr lang="es-ES" sz="2000"/>
              <a:t>: canal de comunicaciones de las operaciones de entrada/salida.</a:t>
            </a:r>
          </a:p>
        </p:txBody>
      </p:sp>
    </p:spTree>
    <p:extLst>
      <p:ext uri="{BB962C8B-B14F-4D97-AF65-F5344CB8AC3E}">
        <p14:creationId xmlns:p14="http://schemas.microsoft.com/office/powerpoint/2010/main" val="13945681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wipe(left)">
                                      <p:cBhvr>
                                        <p:cTn id="25" dur="500"/>
                                        <p:tgtEl>
                                          <p:spTgt spid="6">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left)">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wipe(left)">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
                                            <p:txEl>
                                              <p:pRg st="7" end="7"/>
                                            </p:txEl>
                                          </p:spTgt>
                                        </p:tgtEl>
                                        <p:attrNameLst>
                                          <p:attrName>style.visibility</p:attrName>
                                        </p:attrNameLst>
                                      </p:cBhvr>
                                      <p:to>
                                        <p:strVal val="visible"/>
                                      </p:to>
                                    </p:set>
                                    <p:animEffect transition="in" filter="wipe(left)">
                                      <p:cBhvr>
                                        <p:cTn id="38" dur="500"/>
                                        <p:tgtEl>
                                          <p:spTgt spid="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wipe(left)">
                                      <p:cBhvr>
                                        <p:cTn id="43"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Ejemplos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57C00CA1-E5D3-4852-AADB-41B5E61A988B}"/>
              </a:ext>
            </a:extLst>
          </p:cNvPr>
          <p:cNvSpPr txBox="1"/>
          <p:nvPr/>
        </p:nvSpPr>
        <p:spPr>
          <a:xfrm>
            <a:off x="380708" y="1196752"/>
            <a:ext cx="8352928" cy="5095241"/>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Crea un programa que escriba los n primeros números a un fichero.</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Crea el ejemplo de la Agenda usando un fichero de texto donde cada contacto esté grabado en una línea. Separa los campos por una ‘,’ y usa </a:t>
            </a:r>
            <a:r>
              <a:rPr lang="es-ES" sz="2000" err="1"/>
              <a:t>StringTokenizer</a:t>
            </a:r>
            <a:r>
              <a:rPr lang="es-ES" sz="2000"/>
              <a:t> para quedarte con cada campo. Usa </a:t>
            </a:r>
            <a:r>
              <a:rPr lang="es-ES" sz="2000" err="1"/>
              <a:t>BufferedReader</a:t>
            </a:r>
            <a:r>
              <a:rPr lang="es-ES" sz="2000"/>
              <a:t> para la entrada y </a:t>
            </a:r>
            <a:r>
              <a:rPr lang="es-ES" sz="2000" err="1"/>
              <a:t>BufferedWriter</a:t>
            </a:r>
            <a:r>
              <a:rPr lang="es-ES" sz="2000"/>
              <a:t> o </a:t>
            </a:r>
            <a:r>
              <a:rPr lang="es-ES" sz="2000" err="1"/>
              <a:t>PrintWriter</a:t>
            </a:r>
            <a:r>
              <a:rPr lang="es-ES" sz="2000"/>
              <a:t> para la salida.</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Crea una clase estática </a:t>
            </a:r>
            <a:r>
              <a:rPr lang="es-ES" sz="2000" err="1"/>
              <a:t>Copier</a:t>
            </a:r>
            <a:r>
              <a:rPr lang="es-ES" sz="2000"/>
              <a:t>, que tenga dos métodos estático ‘</a:t>
            </a:r>
            <a:r>
              <a:rPr lang="es-ES" sz="2000" err="1"/>
              <a:t>copyByte</a:t>
            </a:r>
            <a:r>
              <a:rPr lang="es-ES" sz="2000"/>
              <a:t>’ que sea capaz de copiar byte a byte en un flujo </a:t>
            </a:r>
            <a:r>
              <a:rPr lang="es-ES" sz="2000" i="1"/>
              <a:t>cualquier</a:t>
            </a:r>
            <a:r>
              <a:rPr lang="es-ES" sz="2000"/>
              <a:t> tipo de fichero a otro que se llame igual pero añadiendo al nombre _</a:t>
            </a:r>
            <a:r>
              <a:rPr lang="es-ES" sz="2000" err="1"/>
              <a:t>bak</a:t>
            </a:r>
            <a:r>
              <a:rPr lang="es-ES" sz="2000"/>
              <a:t> , y otro método ‘</a:t>
            </a:r>
            <a:r>
              <a:rPr lang="es-ES" sz="2000" err="1"/>
              <a:t>copyNio</a:t>
            </a:r>
            <a:r>
              <a:rPr lang="es-ES" sz="2000"/>
              <a:t>’ que copie por bytes el fichero usando Files. Investiga cómo hacerlo con </a:t>
            </a:r>
            <a:r>
              <a:rPr lang="es-ES" sz="2000" err="1"/>
              <a:t>Files.newInputStream</a:t>
            </a:r>
            <a:r>
              <a:rPr lang="es-ES" sz="2000"/>
              <a:t> y </a:t>
            </a:r>
            <a:r>
              <a:rPr lang="es-ES" sz="2000" err="1"/>
              <a:t>Files.newOutputStream</a:t>
            </a:r>
            <a:r>
              <a:rPr lang="es-ES" sz="2000"/>
              <a:t>.</a:t>
            </a:r>
          </a:p>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Lee un archivo con NIO2 usando </a:t>
            </a:r>
            <a:r>
              <a:rPr lang="es-ES" sz="2000" err="1"/>
              <a:t>Files.lines</a:t>
            </a:r>
            <a:r>
              <a:rPr lang="es-ES" sz="2000"/>
              <a:t>, luego toma todas las líneas de ese archivo, pásalas a mayúsculas, ordénalas, y píntalas por pantalla. Prueba ahora escribir el resultado a un fichero nuevo.</a:t>
            </a:r>
          </a:p>
        </p:txBody>
      </p:sp>
    </p:spTree>
    <p:extLst>
      <p:ext uri="{BB962C8B-B14F-4D97-AF65-F5344CB8AC3E}">
        <p14:creationId xmlns:p14="http://schemas.microsoft.com/office/powerpoint/2010/main" val="53786080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862322"/>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a:t>MORENO PÉREZ, JUAN CARLOS (2011). </a:t>
            </a:r>
            <a:r>
              <a:rPr lang="es-ES" sz="2000" i="1"/>
              <a:t>Programación</a:t>
            </a:r>
            <a:r>
              <a:rPr lang="es-ES" sz="200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a:t>SÁNCHEZ ASENJO, JORGE. </a:t>
            </a:r>
            <a:r>
              <a:rPr lang="es-ES" sz="2000" i="1"/>
              <a:t>Fundamentos de Programación</a:t>
            </a:r>
            <a:r>
              <a:rPr lang="es-ES" sz="2000"/>
              <a:t>. Disponible en: </a:t>
            </a:r>
            <a:r>
              <a:rPr lang="es-ES" sz="2000">
                <a:hlinkClick r:id="rId3"/>
              </a:rPr>
              <a:t>http://jorgesanchez.net/programacion</a:t>
            </a:r>
            <a:endParaRPr lang="es-ES" sz="2000"/>
          </a:p>
          <a:p>
            <a:pPr marL="342900" indent="-342900" algn="just">
              <a:spcBef>
                <a:spcPts val="1200"/>
              </a:spcBef>
              <a:spcAft>
                <a:spcPts val="1200"/>
              </a:spcAft>
              <a:buClr>
                <a:srgbClr val="0000CC"/>
              </a:buClr>
              <a:buFont typeface="Wingdings" panose="05000000000000000000" pitchFamily="2" charset="2"/>
              <a:buChar char="v"/>
            </a:pPr>
            <a:r>
              <a:rPr lang="es-ES" sz="2000"/>
              <a:t>MEZA GONZALEZ, JUAN DAVID. Curso de Java. Disponible en: </a:t>
            </a:r>
            <a:r>
              <a:rPr lang="es-ES" sz="2000">
                <a:hlinkClick r:id="rId4"/>
              </a:rPr>
              <a:t>www.programarya.com/Cursos/Java</a:t>
            </a:r>
            <a:r>
              <a:rPr lang="es-ES" sz="2000"/>
              <a:t>  </a:t>
            </a:r>
          </a:p>
          <a:p>
            <a:pPr marL="342900" indent="-342900" algn="just">
              <a:spcBef>
                <a:spcPts val="1200"/>
              </a:spcBef>
              <a:spcAft>
                <a:spcPts val="1200"/>
              </a:spcAft>
              <a:buClr>
                <a:srgbClr val="0000CC"/>
              </a:buClr>
              <a:buFont typeface="Wingdings" panose="05000000000000000000" pitchFamily="2" charset="2"/>
              <a:buChar char="v"/>
            </a:pPr>
            <a:endParaRPr lang="es-ES" sz="200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7  III</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o Streams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1783565"/>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Flujo</a:t>
            </a:r>
            <a:r>
              <a:rPr lang="es-ES" sz="2000"/>
              <a:t>: producción/consumo de información.</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Independencia </a:t>
            </a:r>
            <a:r>
              <a:rPr lang="es-ES" sz="2000">
                <a:sym typeface="Wingdings" panose="05000000000000000000" pitchFamily="2" charset="2"/>
              </a:rPr>
              <a:t></a:t>
            </a:r>
            <a:r>
              <a:rPr lang="es-ES" sz="2000"/>
              <a:t> Entrada por teclado, salida hacia el monitor, lectura de un fichero, envío de datos por red, …</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endParaRPr lang="es-ES" sz="2000"/>
          </a:p>
        </p:txBody>
      </p:sp>
      <p:pic>
        <p:nvPicPr>
          <p:cNvPr id="8" name="Imagen 7">
            <a:extLst>
              <a:ext uri="{FF2B5EF4-FFF2-40B4-BE49-F238E27FC236}">
                <a16:creationId xmlns:a16="http://schemas.microsoft.com/office/drawing/2014/main" id="{0DC836C3-A48C-4661-BAAC-3455F1B2D309}"/>
              </a:ext>
            </a:extLst>
          </p:cNvPr>
          <p:cNvPicPr>
            <a:picLocks noChangeAspect="1"/>
          </p:cNvPicPr>
          <p:nvPr/>
        </p:nvPicPr>
        <p:blipFill>
          <a:blip r:embed="rId3"/>
          <a:stretch>
            <a:fillRect/>
          </a:stretch>
        </p:blipFill>
        <p:spPr>
          <a:xfrm>
            <a:off x="1506384" y="2620546"/>
            <a:ext cx="6131232" cy="3976806"/>
          </a:xfrm>
          <a:prstGeom prst="rect">
            <a:avLst/>
          </a:prstGeom>
        </p:spPr>
      </p:pic>
    </p:spTree>
    <p:extLst>
      <p:ext uri="{BB962C8B-B14F-4D97-AF65-F5344CB8AC3E}">
        <p14:creationId xmlns:p14="http://schemas.microsoft.com/office/powerpoint/2010/main" val="29807069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o Streams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052736"/>
            <a:ext cx="8352928" cy="2331407"/>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La Entrada/Salida de Java se organiza generalmente mediante objetos llamados </a:t>
            </a:r>
            <a:r>
              <a:rPr lang="es-ES" sz="2000" b="1"/>
              <a:t>Streams</a:t>
            </a:r>
            <a:r>
              <a:rPr lang="es-ES" sz="2000"/>
              <a:t>, secuencia ordenada de datos con un determinado origen y destino. Su origen o destino puede ser un fichero, pero también un </a:t>
            </a:r>
            <a:r>
              <a:rPr lang="es-ES" sz="2000" err="1"/>
              <a:t>string</a:t>
            </a:r>
            <a:r>
              <a:rPr lang="es-ES" sz="2000"/>
              <a:t> o un dispositivo (</a:t>
            </a:r>
            <a:r>
              <a:rPr lang="es-ES" sz="2000" err="1"/>
              <a:t>p.e</a:t>
            </a:r>
            <a:r>
              <a:rPr lang="es-ES" sz="2000"/>
              <a:t>. el teclado).</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En Java la entrada (lectura) de los datos se realiza mediante </a:t>
            </a:r>
            <a:r>
              <a:rPr lang="es-ES" sz="2000" i="1"/>
              <a:t>un flujo de entrada</a:t>
            </a:r>
            <a:r>
              <a:rPr lang="es-ES" sz="2000"/>
              <a:t>. La salida (escritura) de datos se realiza mediante un </a:t>
            </a:r>
            <a:r>
              <a:rPr lang="es-ES" sz="2000" i="1"/>
              <a:t>flujo de salida</a:t>
            </a:r>
            <a:r>
              <a:rPr lang="es-ES" sz="2000"/>
              <a:t>.</a:t>
            </a:r>
          </a:p>
        </p:txBody>
      </p:sp>
      <p:pic>
        <p:nvPicPr>
          <p:cNvPr id="10" name="Imagen 9">
            <a:extLst>
              <a:ext uri="{FF2B5EF4-FFF2-40B4-BE49-F238E27FC236}">
                <a16:creationId xmlns:a16="http://schemas.microsoft.com/office/drawing/2014/main" id="{B31E24D7-7D79-45FB-A093-3029C3288A0A}"/>
              </a:ext>
            </a:extLst>
          </p:cNvPr>
          <p:cNvPicPr>
            <a:picLocks noChangeAspect="1"/>
          </p:cNvPicPr>
          <p:nvPr/>
        </p:nvPicPr>
        <p:blipFill>
          <a:blip r:embed="rId3"/>
          <a:stretch>
            <a:fillRect/>
          </a:stretch>
        </p:blipFill>
        <p:spPr>
          <a:xfrm>
            <a:off x="5148064" y="3555572"/>
            <a:ext cx="3805674" cy="3146618"/>
          </a:xfrm>
          <a:prstGeom prst="rect">
            <a:avLst/>
          </a:prstGeom>
        </p:spPr>
      </p:pic>
      <p:sp>
        <p:nvSpPr>
          <p:cNvPr id="15" name="CuadroTexto 14">
            <a:extLst>
              <a:ext uri="{FF2B5EF4-FFF2-40B4-BE49-F238E27FC236}">
                <a16:creationId xmlns:a16="http://schemas.microsoft.com/office/drawing/2014/main" id="{FD9A9EE2-8772-4B47-A13C-32321E49BED3}"/>
              </a:ext>
            </a:extLst>
          </p:cNvPr>
          <p:cNvSpPr txBox="1"/>
          <p:nvPr/>
        </p:nvSpPr>
        <p:spPr>
          <a:xfrm>
            <a:off x="380708" y="3476140"/>
            <a:ext cx="4572000" cy="3384003"/>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Para poder usar un </a:t>
            </a:r>
            <a:r>
              <a:rPr lang="es-ES" sz="2000" err="1"/>
              <a:t>stream</a:t>
            </a:r>
            <a:r>
              <a:rPr lang="es-ES" sz="2000"/>
              <a:t> primero hay que abrirlo (en el momento de su creación). Luego se escribe en el flujo. Y hay que cerrarlo cuando se deja de utilizar.</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Las clases relacionadas con streams se encuentran definidas en el paquete </a:t>
            </a:r>
            <a:r>
              <a:rPr lang="es-ES" sz="2000" b="1"/>
              <a:t>java.io </a:t>
            </a:r>
            <a:r>
              <a:rPr lang="es-ES" sz="2000"/>
              <a:t>(</a:t>
            </a:r>
            <a:r>
              <a:rPr lang="es-ES" sz="2000" err="1"/>
              <a:t>io</a:t>
            </a:r>
            <a:r>
              <a:rPr lang="es-ES" sz="2000"/>
              <a:t> es la abreviatura de Input/Output).</a:t>
            </a:r>
          </a:p>
        </p:txBody>
      </p:sp>
      <p:sp>
        <p:nvSpPr>
          <p:cNvPr id="18" name="Rectángulo: esquinas redondeadas 17">
            <a:extLst>
              <a:ext uri="{FF2B5EF4-FFF2-40B4-BE49-F238E27FC236}">
                <a16:creationId xmlns:a16="http://schemas.microsoft.com/office/drawing/2014/main" id="{A388A761-8BF8-4821-92C6-F3CE2160A0E0}"/>
              </a:ext>
            </a:extLst>
          </p:cNvPr>
          <p:cNvSpPr/>
          <p:nvPr/>
        </p:nvSpPr>
        <p:spPr>
          <a:xfrm>
            <a:off x="7596336" y="4221088"/>
            <a:ext cx="1162472"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711524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o Streams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112492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a:t>Normalmente se usan un Stream iniciador junto con un filtro. Los iniciadores son los que directamente vuelcan o recogen los datos del dispositivo. Y los filtros se sitúan entre un </a:t>
            </a:r>
            <a:r>
              <a:rPr lang="es-ES" sz="2000" err="1"/>
              <a:t>stream</a:t>
            </a:r>
            <a:r>
              <a:rPr lang="es-ES" sz="2000"/>
              <a:t> iniciador y el programa.</a:t>
            </a:r>
          </a:p>
        </p:txBody>
      </p:sp>
      <p:pic>
        <p:nvPicPr>
          <p:cNvPr id="9" name="Picture 2" descr="http://www.redeszone.net/content/uploads/cursoJava_EntradaSalida_Streams_1.jpg">
            <a:extLst>
              <a:ext uri="{FF2B5EF4-FFF2-40B4-BE49-F238E27FC236}">
                <a16:creationId xmlns:a16="http://schemas.microsoft.com/office/drawing/2014/main" id="{97D51C1D-B37B-4802-8A9C-19DCBBCA54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634"/>
          <a:stretch/>
        </p:blipFill>
        <p:spPr bwMode="auto">
          <a:xfrm>
            <a:off x="282776" y="2658763"/>
            <a:ext cx="8450860" cy="41490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078556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salida de bytes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380708" y="1196752"/>
            <a:ext cx="8352928" cy="279307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a:t>OutputStream</a:t>
            </a:r>
            <a:r>
              <a:rPr lang="es-ES" sz="2000"/>
              <a:t>: clase abstracta, padre de la mayoría de los flujos de bytes.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FileOutputStream</a:t>
            </a:r>
            <a:r>
              <a:rPr lang="es-ES" sz="2000"/>
              <a:t>: flujo que permite escribir en un fichero, byte a byte.</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BufferedOutputStream</a:t>
            </a:r>
            <a:r>
              <a:rPr lang="es-ES" sz="2000"/>
              <a:t>: flujo que permite escribir grupos de bytes.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ByteArrayOutputStream</a:t>
            </a:r>
            <a:r>
              <a:rPr lang="es-ES" sz="2000"/>
              <a:t>: flujo que permite escribir en memoria, obteniendo lo escrito en un array de bytes.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q"/>
            </a:pPr>
            <a:r>
              <a:rPr lang="es-ES" sz="2000" b="1" err="1"/>
              <a:t>DataOutputStream</a:t>
            </a:r>
            <a:r>
              <a:rPr lang="es-ES" sz="2000"/>
              <a:t>: permite escribir en ficheros binarios, indicando un tipo</a:t>
            </a:r>
          </a:p>
        </p:txBody>
      </p:sp>
      <p:pic>
        <p:nvPicPr>
          <p:cNvPr id="8" name="Imagen 7">
            <a:extLst>
              <a:ext uri="{FF2B5EF4-FFF2-40B4-BE49-F238E27FC236}">
                <a16:creationId xmlns:a16="http://schemas.microsoft.com/office/drawing/2014/main" id="{0E9A1080-C258-47AB-9444-CB49991FEBED}"/>
              </a:ext>
            </a:extLst>
          </p:cNvPr>
          <p:cNvPicPr>
            <a:picLocks noChangeAspect="1"/>
          </p:cNvPicPr>
          <p:nvPr/>
        </p:nvPicPr>
        <p:blipFill>
          <a:blip r:embed="rId3"/>
          <a:stretch>
            <a:fillRect/>
          </a:stretch>
        </p:blipFill>
        <p:spPr>
          <a:xfrm>
            <a:off x="1115616" y="4077072"/>
            <a:ext cx="7239622" cy="2660943"/>
          </a:xfrm>
          <a:prstGeom prst="rect">
            <a:avLst/>
          </a:prstGeom>
        </p:spPr>
      </p:pic>
      <p:sp>
        <p:nvSpPr>
          <p:cNvPr id="12" name="Elipse 11">
            <a:extLst>
              <a:ext uri="{FF2B5EF4-FFF2-40B4-BE49-F238E27FC236}">
                <a16:creationId xmlns:a16="http://schemas.microsoft.com/office/drawing/2014/main" id="{560FEE49-51F2-4A5B-BFB3-06AE82E6F4C7}"/>
              </a:ext>
            </a:extLst>
          </p:cNvPr>
          <p:cNvSpPr/>
          <p:nvPr/>
        </p:nvSpPr>
        <p:spPr>
          <a:xfrm>
            <a:off x="755576" y="1700808"/>
            <a:ext cx="2016224"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171172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salida de bytes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EAC86AF8-043A-4ADF-AA98-B4096EED4661}"/>
              </a:ext>
            </a:extLst>
          </p:cNvPr>
          <p:cNvSpPr txBox="1"/>
          <p:nvPr/>
        </p:nvSpPr>
        <p:spPr>
          <a:xfrm>
            <a:off x="179512" y="1196752"/>
            <a:ext cx="3039164" cy="3230115"/>
          </a:xfrm>
          <a:prstGeom prst="rect">
            <a:avLst/>
          </a:prstGeom>
          <a:noFill/>
        </p:spPr>
        <p:txBody>
          <a:bodyPr wrap="square" rtlCol="0">
            <a:spAutoFit/>
          </a:bodyPr>
          <a:lstStyle/>
          <a:p>
            <a:pPr>
              <a:lnSpc>
                <a:spcPct val="114000"/>
              </a:lnSpc>
              <a:spcBef>
                <a:spcPts val="600"/>
              </a:spcBef>
              <a:spcAft>
                <a:spcPts val="600"/>
              </a:spcAft>
              <a:buClr>
                <a:schemeClr val="accent6">
                  <a:lumMod val="75000"/>
                </a:schemeClr>
              </a:buClr>
              <a:buSzPct val="120000"/>
            </a:pPr>
            <a:r>
              <a:rPr lang="es-ES" sz="2000"/>
              <a:t>Solo </a:t>
            </a:r>
            <a:r>
              <a:rPr lang="es-ES" sz="2000" err="1"/>
              <a:t>FileOutputStream</a:t>
            </a:r>
            <a:r>
              <a:rPr lang="es-ES" sz="2000"/>
              <a:t> tiene un constructor que acepta una ruta. El resto reciben en sus constructores OutputStream. Podemos construir flujos que escriben en flujos (</a:t>
            </a:r>
            <a:r>
              <a:rPr lang="es-ES" sz="2000" b="1" i="1"/>
              <a:t>encadenados</a:t>
            </a:r>
            <a:r>
              <a:rPr lang="es-ES" sz="2000"/>
              <a:t>).</a:t>
            </a:r>
          </a:p>
        </p:txBody>
      </p:sp>
      <p:pic>
        <p:nvPicPr>
          <p:cNvPr id="3" name="Imagen 2">
            <a:extLst>
              <a:ext uri="{FF2B5EF4-FFF2-40B4-BE49-F238E27FC236}">
                <a16:creationId xmlns:a16="http://schemas.microsoft.com/office/drawing/2014/main" id="{941C08FD-5088-4382-B626-B7796CB86BDB}"/>
              </a:ext>
            </a:extLst>
          </p:cNvPr>
          <p:cNvPicPr>
            <a:picLocks noChangeAspect="1"/>
          </p:cNvPicPr>
          <p:nvPr/>
        </p:nvPicPr>
        <p:blipFill>
          <a:blip r:embed="rId3"/>
          <a:stretch>
            <a:fillRect/>
          </a:stretch>
        </p:blipFill>
        <p:spPr>
          <a:xfrm>
            <a:off x="341784" y="5237765"/>
            <a:ext cx="8460432" cy="1359587"/>
          </a:xfrm>
          <a:prstGeom prst="rect">
            <a:avLst/>
          </a:prstGeom>
        </p:spPr>
      </p:pic>
      <p:pic>
        <p:nvPicPr>
          <p:cNvPr id="9" name="Imagen 8">
            <a:extLst>
              <a:ext uri="{FF2B5EF4-FFF2-40B4-BE49-F238E27FC236}">
                <a16:creationId xmlns:a16="http://schemas.microsoft.com/office/drawing/2014/main" id="{606F2745-99AD-4A95-9DFE-674109AE8114}"/>
              </a:ext>
            </a:extLst>
          </p:cNvPr>
          <p:cNvPicPr>
            <a:picLocks noChangeAspect="1"/>
          </p:cNvPicPr>
          <p:nvPr/>
        </p:nvPicPr>
        <p:blipFill>
          <a:blip r:embed="rId4"/>
          <a:stretch>
            <a:fillRect/>
          </a:stretch>
        </p:blipFill>
        <p:spPr>
          <a:xfrm>
            <a:off x="2900990" y="1067708"/>
            <a:ext cx="6048672" cy="4083077"/>
          </a:xfrm>
          <a:prstGeom prst="rect">
            <a:avLst/>
          </a:prstGeom>
        </p:spPr>
      </p:pic>
    </p:spTree>
    <p:extLst>
      <p:ext uri="{BB962C8B-B14F-4D97-AF65-F5344CB8AC3E}">
        <p14:creationId xmlns:p14="http://schemas.microsoft.com/office/powerpoint/2010/main" val="35888026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Flujos de salida de bytes</a:t>
            </a:r>
            <a:endParaRPr lang="es-ES" sz="3200" b="1" i="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15" name="Imagen 14">
            <a:extLst>
              <a:ext uri="{FF2B5EF4-FFF2-40B4-BE49-F238E27FC236}">
                <a16:creationId xmlns:a16="http://schemas.microsoft.com/office/drawing/2014/main" id="{B7EF218C-43DD-49B5-9FF3-3389BD330D1C}"/>
              </a:ext>
            </a:extLst>
          </p:cNvPr>
          <p:cNvPicPr>
            <a:picLocks noChangeAspect="1"/>
          </p:cNvPicPr>
          <p:nvPr/>
        </p:nvPicPr>
        <p:blipFill>
          <a:blip r:embed="rId3"/>
          <a:stretch>
            <a:fillRect/>
          </a:stretch>
        </p:blipFill>
        <p:spPr>
          <a:xfrm>
            <a:off x="4921122" y="1290465"/>
            <a:ext cx="4115374" cy="4298775"/>
          </a:xfrm>
          <a:prstGeom prst="rect">
            <a:avLst/>
          </a:prstGeom>
        </p:spPr>
      </p:pic>
      <p:pic>
        <p:nvPicPr>
          <p:cNvPr id="17" name="Imagen 16">
            <a:extLst>
              <a:ext uri="{FF2B5EF4-FFF2-40B4-BE49-F238E27FC236}">
                <a16:creationId xmlns:a16="http://schemas.microsoft.com/office/drawing/2014/main" id="{A3F47A73-813C-4F10-AD28-CCE45755B6CC}"/>
              </a:ext>
            </a:extLst>
          </p:cNvPr>
          <p:cNvPicPr>
            <a:picLocks noChangeAspect="1"/>
          </p:cNvPicPr>
          <p:nvPr/>
        </p:nvPicPr>
        <p:blipFill>
          <a:blip r:embed="rId4"/>
          <a:stretch>
            <a:fillRect/>
          </a:stretch>
        </p:blipFill>
        <p:spPr>
          <a:xfrm>
            <a:off x="199541" y="1268761"/>
            <a:ext cx="4603664" cy="3744416"/>
          </a:xfrm>
          <a:prstGeom prst="rect">
            <a:avLst/>
          </a:prstGeom>
        </p:spPr>
      </p:pic>
      <p:cxnSp>
        <p:nvCxnSpPr>
          <p:cNvPr id="21" name="Conector recto 20">
            <a:extLst>
              <a:ext uri="{FF2B5EF4-FFF2-40B4-BE49-F238E27FC236}">
                <a16:creationId xmlns:a16="http://schemas.microsoft.com/office/drawing/2014/main" id="{792599B1-B5E5-4BA5-B294-783569A1DBF0}"/>
              </a:ext>
            </a:extLst>
          </p:cNvPr>
          <p:cNvCxnSpPr/>
          <p:nvPr/>
        </p:nvCxnSpPr>
        <p:spPr>
          <a:xfrm>
            <a:off x="1475656" y="3356992"/>
            <a:ext cx="93610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Conector recto 21">
            <a:extLst>
              <a:ext uri="{FF2B5EF4-FFF2-40B4-BE49-F238E27FC236}">
                <a16:creationId xmlns:a16="http://schemas.microsoft.com/office/drawing/2014/main" id="{3B26B6C2-86AA-4D28-B637-596B23320B1C}"/>
              </a:ext>
            </a:extLst>
          </p:cNvPr>
          <p:cNvCxnSpPr/>
          <p:nvPr/>
        </p:nvCxnSpPr>
        <p:spPr>
          <a:xfrm>
            <a:off x="6042705" y="2636912"/>
            <a:ext cx="93610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02824308"/>
      </p:ext>
    </p:extLst>
  </p:cSld>
  <p:clrMapOvr>
    <a:masterClrMapping/>
  </p:clrMapOvr>
  <p:transition spd="slow">
    <p:randomBar dir="ver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Presentación en pantalla (4:3)</PresentationFormat>
  <Slides>32</Slides>
  <Notes>29</Notes>
  <HiddenSlides>0</HiddenSlide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Unidad 7  PROGRAMACIÓN  ORIENTADA A OBJETOS  Lectura escritura de información III</vt:lpstr>
      <vt:lpstr>ÍNDICE</vt:lpstr>
      <vt:lpstr>Flujos o Streams</vt:lpstr>
      <vt:lpstr>Flujos o Streams</vt:lpstr>
      <vt:lpstr>Flujos o Streams</vt:lpstr>
      <vt:lpstr>Flujos o Streams</vt:lpstr>
      <vt:lpstr>Flujos de salida de bytes</vt:lpstr>
      <vt:lpstr>Flujos de salida de bytes</vt:lpstr>
      <vt:lpstr>Flujos de salida de bytes</vt:lpstr>
      <vt:lpstr>Flujos de salida de caracteres</vt:lpstr>
      <vt:lpstr>Flujos de salida de caracteres</vt:lpstr>
      <vt:lpstr>Flujos de entrada de bytes</vt:lpstr>
      <vt:lpstr>Flujos de entrada de bytes</vt:lpstr>
      <vt:lpstr>Flujos de entrada de caracteres</vt:lpstr>
      <vt:lpstr>Flujos de entrada de caracteres</vt:lpstr>
      <vt:lpstr>Flujos de entrada de caracteres</vt:lpstr>
      <vt:lpstr>Clase File</vt:lpstr>
      <vt:lpstr>Java NIO</vt:lpstr>
      <vt:lpstr>Java NIO</vt:lpstr>
      <vt:lpstr>Java NIO</vt:lpstr>
      <vt:lpstr>Java.NIO - Interfaz Path</vt:lpstr>
      <vt:lpstr>Java.NIO - Clase Files</vt:lpstr>
      <vt:lpstr>Java.NIO - Clase Files</vt:lpstr>
      <vt:lpstr>Java.NIO - Clase Files </vt:lpstr>
      <vt:lpstr>Java.NIO - Clase Files </vt:lpstr>
      <vt:lpstr>Java.NIO - Clase Files *</vt:lpstr>
      <vt:lpstr>Java NIO.2 + Api Stream (tema anterior)</vt:lpstr>
      <vt:lpstr>Java NIO.2 + Api Stream (tema anterior)</vt:lpstr>
      <vt:lpstr>Java NIO.2 + Api Stream (tema anterior)</vt:lpstr>
      <vt:lpstr>Ejemplos</vt:lpstr>
      <vt:lpstr>Bibliografía</vt:lpstr>
      <vt:lpstr>Fin  Unidad 7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 POO Utilización Avanzada de Clases</dc:title>
  <dc:subject>Programación</dc:subject>
  <dc:creator>Víctor V.</dc:creator>
  <cp:revision>2</cp:revision>
  <dcterms:created xsi:type="dcterms:W3CDTF">2019-05-23T11:04:47Z</dcterms:created>
  <dcterms:modified xsi:type="dcterms:W3CDTF">2025-09-12T14:39:52Z</dcterms:modified>
</cp:coreProperties>
</file>