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4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2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0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87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5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27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26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8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66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000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38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96D4C-A0A9-4ACC-BAA4-D04C809F5507}" type="datetimeFigureOut">
              <a:rPr lang="ko-KR" altLang="en-US" smtClean="0"/>
              <a:t>2022-04-04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B0EC-EF53-47CF-8E34-3EA8FE6CA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2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258" y="2057400"/>
            <a:ext cx="12202001" cy="2554622"/>
            <a:chOff x="0" y="6453782"/>
            <a:chExt cx="18303001" cy="383193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53782"/>
              <a:ext cx="18303001" cy="3831933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70776" y="5924591"/>
            <a:ext cx="1204000" cy="46802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40236" y="2811491"/>
            <a:ext cx="100176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+mj-lt"/>
                <a:ea typeface="G마켓 산스 TTF Medium" panose="02000000000000000000" pitchFamily="2" charset="-127"/>
              </a:rPr>
              <a:t>서비스 산업 데이터를 활용한 </a:t>
            </a:r>
            <a:r>
              <a:rPr lang="ko-KR" altLang="en-US" sz="3200" b="1" dirty="0" err="1" smtClean="0">
                <a:solidFill>
                  <a:schemeClr val="bg1"/>
                </a:solidFill>
                <a:latin typeface="+mj-lt"/>
                <a:ea typeface="G마켓 산스 TTF Medium" panose="02000000000000000000" pitchFamily="2" charset="-127"/>
              </a:rPr>
              <a:t>빅데이터</a:t>
            </a:r>
            <a:r>
              <a:rPr lang="ko-KR" altLang="en-US" sz="3200" b="1" dirty="0" smtClean="0">
                <a:solidFill>
                  <a:schemeClr val="bg1"/>
                </a:solidFill>
                <a:latin typeface="+mj-lt"/>
                <a:ea typeface="G마켓 산스 TTF Medium" panose="02000000000000000000" pitchFamily="2" charset="-127"/>
              </a:rPr>
              <a:t> 분석 </a:t>
            </a:r>
            <a:endParaRPr lang="en-US" altLang="ko-KR" sz="3200" b="1" dirty="0" smtClean="0">
              <a:solidFill>
                <a:schemeClr val="bg1"/>
              </a:solidFill>
              <a:latin typeface="+mj-lt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3200" b="1" dirty="0" smtClean="0">
                <a:solidFill>
                  <a:schemeClr val="bg1"/>
                </a:solidFill>
                <a:latin typeface="+mj-lt"/>
                <a:ea typeface="G마켓 산스 TTF Medium" panose="02000000000000000000" pitchFamily="2" charset="-127"/>
              </a:rPr>
              <a:t>비정형 데이터 활용 분석 프로젝트 안내서</a:t>
            </a:r>
            <a:r>
              <a:rPr lang="en-US" altLang="ko-KR" sz="3200" b="1" smtClean="0">
                <a:solidFill>
                  <a:schemeClr val="bg1"/>
                </a:solidFill>
                <a:latin typeface="+mj-lt"/>
                <a:ea typeface="G마켓 산스 TTF Medium" panose="02000000000000000000" pitchFamily="2" charset="-127"/>
              </a:rPr>
              <a:t>_</a:t>
            </a:r>
            <a:r>
              <a:rPr lang="en-US" altLang="ko-KR" sz="3200" b="1">
                <a:solidFill>
                  <a:schemeClr val="bg1"/>
                </a:solidFill>
                <a:latin typeface="+mj-lt"/>
                <a:ea typeface="G마켓 산스 TTF Medium" panose="02000000000000000000" pitchFamily="2" charset="-127"/>
              </a:rPr>
              <a:t>C</a:t>
            </a:r>
            <a:r>
              <a:rPr lang="ko-KR" altLang="en-US" sz="3200" b="1" smtClean="0">
                <a:solidFill>
                  <a:schemeClr val="bg1"/>
                </a:solidFill>
                <a:latin typeface="+mj-lt"/>
                <a:ea typeface="G마켓 산스 TTF Medium" panose="02000000000000000000" pitchFamily="2" charset="-127"/>
              </a:rPr>
              <a:t>반</a:t>
            </a:r>
            <a:endParaRPr lang="ko-KR" altLang="en-US" sz="3200" b="1" dirty="0">
              <a:solidFill>
                <a:schemeClr val="bg1"/>
              </a:solidFill>
              <a:latin typeface="+mj-lt"/>
              <a:ea typeface="G마켓 산스 TTF Medium" panose="02000000000000000000" pitchFamily="2" charset="-127"/>
            </a:endParaRPr>
          </a:p>
        </p:txBody>
      </p:sp>
      <p:grpSp>
        <p:nvGrpSpPr>
          <p:cNvPr id="6" name="그룹 1003"/>
          <p:cNvGrpSpPr/>
          <p:nvPr/>
        </p:nvGrpSpPr>
        <p:grpSpPr>
          <a:xfrm>
            <a:off x="221206" y="2257916"/>
            <a:ext cx="954029" cy="918055"/>
            <a:chOff x="155482" y="3725029"/>
            <a:chExt cx="1431044" cy="1377082"/>
          </a:xfrm>
        </p:grpSpPr>
        <p:pic>
          <p:nvPicPr>
            <p:cNvPr id="7" name="Object 18"/>
            <p:cNvPicPr>
              <a:picLocks noChangeAspect="1"/>
            </p:cNvPicPr>
            <p:nvPr/>
          </p:nvPicPr>
          <p:blipFill>
            <a:blip r:embed="rId4" cstate="print">
              <a:biLevel thresh="25000"/>
            </a:blip>
            <a:stretch>
              <a:fillRect/>
            </a:stretch>
          </p:blipFill>
          <p:spPr>
            <a:xfrm>
              <a:off x="155482" y="3725029"/>
              <a:ext cx="1431044" cy="1377082"/>
            </a:xfrm>
            <a:prstGeom prst="rect">
              <a:avLst/>
            </a:prstGeom>
          </p:spPr>
        </p:pic>
      </p:grpSp>
      <p:grpSp>
        <p:nvGrpSpPr>
          <p:cNvPr id="9" name="그룹 1004"/>
          <p:cNvGrpSpPr/>
          <p:nvPr/>
        </p:nvGrpSpPr>
        <p:grpSpPr>
          <a:xfrm>
            <a:off x="10972776" y="3632200"/>
            <a:ext cx="952972" cy="779305"/>
            <a:chOff x="9961586" y="6853899"/>
            <a:chExt cx="1429458" cy="1168958"/>
          </a:xfrm>
        </p:grpSpPr>
        <p:pic>
          <p:nvPicPr>
            <p:cNvPr id="10" name="Object 21"/>
            <p:cNvPicPr>
              <a:picLocks noChangeAspect="1"/>
            </p:cNvPicPr>
            <p:nvPr/>
          </p:nvPicPr>
          <p:blipFill>
            <a:blip r:embed="rId5" cstate="print">
              <a:biLevel thresh="25000"/>
            </a:blip>
            <a:stretch>
              <a:fillRect/>
            </a:stretch>
          </p:blipFill>
          <p:spPr>
            <a:xfrm>
              <a:off x="9961586" y="6853899"/>
              <a:ext cx="1429458" cy="1168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23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003"/>
          <p:cNvGrpSpPr/>
          <p:nvPr/>
        </p:nvGrpSpPr>
        <p:grpSpPr>
          <a:xfrm>
            <a:off x="1003147" y="1247833"/>
            <a:ext cx="9448800" cy="5181600"/>
            <a:chOff x="208926" y="4247442"/>
            <a:chExt cx="9479254" cy="5734124"/>
          </a:xfrm>
        </p:grpSpPr>
        <p:pic>
          <p:nvPicPr>
            <p:cNvPr id="16" name="Object 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926" y="4247442"/>
              <a:ext cx="9479254" cy="573412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1980461" y="1336974"/>
            <a:ext cx="7162800" cy="54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기간</a:t>
            </a:r>
            <a:r>
              <a:rPr lang="en-US" altLang="ko-KR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4</a:t>
            </a:r>
            <a:r>
              <a:rPr lang="ko-KR" altLang="en-US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~4</a:t>
            </a:r>
            <a:r>
              <a:rPr lang="ko-KR" altLang="en-US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</a:t>
            </a:r>
            <a:r>
              <a:rPr lang="ko-KR" altLang="en-US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2933" b="1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933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5766" y="0"/>
            <a:ext cx="979398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334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비정형 데이터 활용 분석 프로젝트 </a:t>
            </a:r>
            <a:r>
              <a:rPr lang="ko-KR" altLang="en-US" sz="3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44820" y="1969790"/>
            <a:ext cx="7977085" cy="4042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867" b="1" dirty="0" err="1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</a:t>
            </a:r>
            <a:r>
              <a:rPr lang="ko-KR" altLang="en-US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제출 </a:t>
            </a:r>
            <a:r>
              <a:rPr lang="en-US" altLang="ko-KR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자정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1867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r>
              <a:rPr lang="en-US" altLang="ko-KR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모델링</a:t>
            </a:r>
            <a:r>
              <a:rPr lang="en-US" altLang="ko-KR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성능평가 중심</a:t>
            </a:r>
            <a:r>
              <a:rPr lang="en-US" altLang="ko-KR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1867" b="1" u="sng" dirty="0" err="1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</a:t>
            </a:r>
            <a:r>
              <a:rPr lang="ko-KR" altLang="en-US" sz="1867" b="1" u="sng" dirty="0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867" b="1" u="sng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 및 피드백</a:t>
            </a:r>
            <a:r>
              <a:rPr lang="en-US" altLang="ko-KR" sz="1867" b="1" u="sng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ko-KR" altLang="en-US" sz="1867" b="1" u="sng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67" b="1" u="sng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867" b="1" u="sng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867" b="1" u="sng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</a:t>
            </a:r>
            <a:r>
              <a:rPr lang="ko-KR" altLang="en-US" sz="1867" b="1" u="sng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867" b="1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67" b="1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867" b="1" u="sng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ko-KR" altLang="en-US" sz="1867" b="1" dirty="0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</a:t>
            </a:r>
            <a:r>
              <a:rPr lang="ko-KR" altLang="en-US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포트폴리오</a:t>
            </a:r>
            <a:r>
              <a:rPr lang="en-US" altLang="ko-KR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(PPT)</a:t>
            </a:r>
            <a:r>
              <a:rPr lang="ko-KR" altLang="en-US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발표 </a:t>
            </a:r>
            <a:r>
              <a:rPr lang="en-US" altLang="ko-KR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  <a:r>
              <a:rPr lang="en-US" altLang="ko-KR" sz="1867" b="1" dirty="0">
                <a:solidFill>
                  <a:schemeClr val="accent4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21</a:t>
            </a:r>
            <a:r>
              <a:rPr lang="ko-KR" altLang="en-US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67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발표영상 녹화</a:t>
            </a:r>
            <a:r>
              <a:rPr lang="en-US" altLang="ko-KR" sz="1867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endParaRPr lang="en-US" altLang="ko-KR" sz="1867" b="1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포트폴리오</a:t>
            </a:r>
            <a:r>
              <a:rPr lang="en-US" altLang="ko-KR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(PDF) </a:t>
            </a:r>
            <a:r>
              <a:rPr lang="ko-KR" altLang="en-US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제출 </a:t>
            </a:r>
            <a:r>
              <a:rPr lang="en-US" altLang="ko-KR" sz="18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r>
              <a:rPr lang="en-US" altLang="ko-KR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</a:t>
            </a:r>
            <a:r>
              <a:rPr lang="ko-KR" altLang="en-US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</a:t>
            </a:r>
            <a:r>
              <a:rPr lang="en-US" altLang="ko-KR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</a:t>
            </a:r>
            <a:r>
              <a:rPr lang="en-US" altLang="ko-KR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</a:t>
            </a:r>
            <a:r>
              <a:rPr lang="ko-KR" altLang="en-US" sz="1867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오후 </a:t>
            </a:r>
            <a:r>
              <a:rPr lang="en-US" altLang="ko-KR" sz="1867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867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ko-KR" altLang="en-US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까지</a:t>
            </a:r>
            <a:endParaRPr lang="en-US" altLang="ko-KR" sz="1867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67" b="1" dirty="0"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867" b="1" dirty="0" err="1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</a:t>
            </a:r>
            <a:r>
              <a:rPr lang="ko-KR" altLang="en-US" sz="1867" b="1" dirty="0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포트폴리오 제출 경로</a:t>
            </a:r>
            <a:r>
              <a:rPr lang="en-US" altLang="ko-KR" sz="1867" b="1" dirty="0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</a:t>
            </a:r>
          </a:p>
          <a:p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MLP </a:t>
            </a:r>
            <a:r>
              <a:rPr lang="en-US" altLang="ko-KR" sz="1867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 </a:t>
            </a:r>
            <a:r>
              <a:rPr lang="ko-KR" altLang="en-US" sz="1867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나의학습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&gt; </a:t>
            </a:r>
            <a:r>
              <a:rPr lang="ko-KR" altLang="en-US" sz="1867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과제란에</a:t>
            </a:r>
            <a:r>
              <a:rPr lang="ko-KR" altLang="en-US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업로드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추후 안내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1867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</a:t>
            </a:r>
            <a:r>
              <a:rPr lang="ko-KR" altLang="en-US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or </a:t>
            </a:r>
            <a:r>
              <a:rPr lang="ko-KR" altLang="en-US" sz="1867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포트폴리오</a:t>
            </a:r>
            <a:endParaRPr lang="en-US" altLang="ko-KR" sz="1867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en-US" altLang="ko-KR" sz="1867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세부 일정은 변경될 수 있습니다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endParaRPr lang="ko-KR" altLang="en-US" sz="1867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Object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9480" y="2594849"/>
            <a:ext cx="7569200" cy="90180"/>
          </a:xfrm>
          <a:prstGeom prst="rect">
            <a:avLst/>
          </a:prstGeom>
        </p:spPr>
      </p:pic>
      <p:pic>
        <p:nvPicPr>
          <p:cNvPr id="19" name="Object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9480" y="3191791"/>
            <a:ext cx="7569200" cy="90180"/>
          </a:xfrm>
          <a:prstGeom prst="rect">
            <a:avLst/>
          </a:prstGeom>
        </p:spPr>
      </p:pic>
      <p:pic>
        <p:nvPicPr>
          <p:cNvPr id="20" name="Object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9480" y="3748453"/>
            <a:ext cx="7569200" cy="90180"/>
          </a:xfrm>
          <a:prstGeom prst="rect">
            <a:avLst/>
          </a:prstGeom>
        </p:spPr>
      </p:pic>
      <p:pic>
        <p:nvPicPr>
          <p:cNvPr id="21" name="Object 3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89480" y="4350205"/>
            <a:ext cx="7569200" cy="9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67851" y="1022077"/>
            <a:ext cx="659047" cy="659047"/>
            <a:chOff x="1626050" y="3511157"/>
            <a:chExt cx="988571" cy="988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6050" y="3511157"/>
              <a:ext cx="988571" cy="988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91367" y="1926994"/>
            <a:ext cx="659047" cy="659047"/>
            <a:chOff x="1626050" y="5228571"/>
            <a:chExt cx="988571" cy="98857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050" y="5228571"/>
              <a:ext cx="988571" cy="988571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216665" y="-8421"/>
            <a:ext cx="73761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334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 프로젝트 개요 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7851" y="1057332"/>
            <a:ext cx="727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6666"/>
                </a:solidFill>
              </a:rPr>
              <a:t>01</a:t>
            </a:r>
            <a:endParaRPr lang="ko-KR" altLang="en-US" sz="3200" b="1" dirty="0">
              <a:solidFill>
                <a:srgbClr val="006666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1321" y="1973600"/>
            <a:ext cx="67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6666"/>
                </a:solidFill>
              </a:rPr>
              <a:t>02</a:t>
            </a:r>
            <a:endParaRPr lang="ko-KR" altLang="en-US" sz="3200" b="1" dirty="0">
              <a:solidFill>
                <a:srgbClr val="006666"/>
              </a:solidFill>
            </a:endParaRPr>
          </a:p>
        </p:txBody>
      </p:sp>
      <p:grpSp>
        <p:nvGrpSpPr>
          <p:cNvPr id="15" name="그룹 1002"/>
          <p:cNvGrpSpPr/>
          <p:nvPr/>
        </p:nvGrpSpPr>
        <p:grpSpPr>
          <a:xfrm>
            <a:off x="390002" y="3664133"/>
            <a:ext cx="659047" cy="659047"/>
            <a:chOff x="1626050" y="5228571"/>
            <a:chExt cx="988571" cy="988571"/>
          </a:xfrm>
        </p:grpSpPr>
        <p:pic>
          <p:nvPicPr>
            <p:cNvPr id="16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050" y="5228571"/>
              <a:ext cx="988571" cy="988571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91942" y="3715102"/>
            <a:ext cx="67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6666"/>
                </a:solidFill>
              </a:rPr>
              <a:t>03</a:t>
            </a:r>
            <a:endParaRPr lang="ko-KR" altLang="en-US" sz="3200" b="1" dirty="0">
              <a:solidFill>
                <a:srgbClr val="006666"/>
              </a:solidFill>
            </a:endParaRPr>
          </a:p>
        </p:txBody>
      </p:sp>
      <p:grpSp>
        <p:nvGrpSpPr>
          <p:cNvPr id="17" name="그룹 1002"/>
          <p:cNvGrpSpPr/>
          <p:nvPr/>
        </p:nvGrpSpPr>
        <p:grpSpPr>
          <a:xfrm>
            <a:off x="390002" y="5380785"/>
            <a:ext cx="659047" cy="659047"/>
            <a:chOff x="1626050" y="5228571"/>
            <a:chExt cx="988571" cy="988571"/>
          </a:xfrm>
        </p:grpSpPr>
        <p:pic>
          <p:nvPicPr>
            <p:cNvPr id="18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6050" y="5228571"/>
              <a:ext cx="988571" cy="988571"/>
            </a:xfrm>
            <a:prstGeom prst="rect">
              <a:avLst/>
            </a:prstGeom>
          </p:spPr>
        </p:pic>
      </p:grpSp>
      <p:sp>
        <p:nvSpPr>
          <p:cNvPr id="19" name="TextBox 18"/>
          <p:cNvSpPr txBox="1"/>
          <p:nvPr/>
        </p:nvSpPr>
        <p:spPr>
          <a:xfrm>
            <a:off x="391942" y="5401272"/>
            <a:ext cx="679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solidFill>
                  <a:srgbClr val="006666"/>
                </a:solidFill>
              </a:rPr>
              <a:t>04</a:t>
            </a:r>
            <a:endParaRPr lang="ko-KR" altLang="en-US" sz="3200" b="1" dirty="0">
              <a:solidFill>
                <a:srgbClr val="006666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26898" y="778727"/>
            <a:ext cx="11131537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/>
                <a:ea typeface="나눔바른고딕"/>
              </a:rPr>
              <a:t>  세미 프로젝트의 목적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나눔바른고딕"/>
                <a:ea typeface="나눔바른고딕"/>
              </a:rPr>
              <a:t>  </a:t>
            </a:r>
            <a:r>
              <a:rPr lang="en-US" altLang="ko-KR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국내 공공기관 또는 개별 기업들의 산업기반 데이터를 활용하여 </a:t>
            </a:r>
            <a:endParaRPr lang="en-US" altLang="ko-KR" b="1" dirty="0" smtClean="0">
              <a:ln w="9525"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b="1" dirty="0" smtClean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 </a:t>
            </a:r>
            <a:r>
              <a:rPr lang="ko-KR" altLang="en-US" b="1" dirty="0" smtClean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서비스를 </a:t>
            </a:r>
            <a:r>
              <a:rPr lang="ko-KR" altLang="en-US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기획하고 프로젝트를 구현해본다</a:t>
            </a:r>
            <a:r>
              <a:rPr lang="en-US" altLang="ko-KR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2000" b="1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/>
                <a:ea typeface="나눔바른고딕"/>
              </a:rPr>
              <a:t>  프로젝트 진행 주요 기술 목표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000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6666"/>
                </a:solidFill>
                <a:latin typeface="+mn-ea"/>
                <a:ea typeface="나눔바른고딕"/>
              </a:rPr>
              <a:t>  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데이터 </a:t>
            </a:r>
            <a:r>
              <a:rPr lang="ko-KR" altLang="en-US" b="1" spc="-50" dirty="0" err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크롤링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및 공공데이터를 활용해 데이터를 수집하고 정제할 수 있다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  <a:defRPr/>
            </a:pP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en-US" altLang="ko-KR" b="1" spc="-50" dirty="0" err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matplotlib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 folium 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등의 시각화 프레임워크를 이용해서 데이터 시각화를 할 수 있다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  <a:defRPr/>
            </a:pP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b="1" spc="-50" dirty="0" err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머신러닝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b="1" spc="-50" dirty="0" err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딥러닝을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이용해서 분류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회귀를 구현할 수 있다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  <a:defRPr/>
            </a:pP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자연어처리를 활용한 </a:t>
            </a:r>
            <a:r>
              <a:rPr lang="ko-KR" altLang="en-US" b="1" spc="-50" dirty="0" err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토크나이징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</a:t>
            </a:r>
            <a:r>
              <a:rPr lang="ko-KR" altLang="en-US" b="1" spc="-50" dirty="0" err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임베딩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,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신경망 </a:t>
            </a:r>
            <a:r>
              <a:rPr lang="ko-KR" altLang="en-US" b="1" spc="-50" dirty="0" smtClean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기술 등을 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구현할 수 있다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  <a:defRPr/>
            </a:pPr>
            <a:r>
              <a:rPr lang="ko-KR" altLang="en-US" sz="2000" b="1" spc="-33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/>
                <a:ea typeface="나눔바른고딕"/>
              </a:rPr>
              <a:t>기획 방향 </a:t>
            </a:r>
          </a:p>
          <a:p>
            <a:pPr marL="180000" defTabSz="108000">
              <a:lnSpc>
                <a:spcPct val="150000"/>
              </a:lnSpc>
              <a:defRPr/>
            </a:pP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 </a:t>
            </a:r>
            <a:r>
              <a:rPr lang="ko-KR" altLang="en-US" b="1" spc="-50" dirty="0" err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주차별로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프로젝트 목표를 세우고 서비스 기획을 해본다</a:t>
            </a:r>
            <a:r>
              <a:rPr lang="en-US" altLang="ko-KR" b="1" spc="-50" dirty="0" smtClean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..</a:t>
            </a:r>
            <a:endParaRPr lang="en-US" altLang="ko-KR" b="1" spc="-50" dirty="0">
              <a:ln w="9525">
                <a:solidFill>
                  <a:schemeClr val="tx1">
                    <a:alpha val="0"/>
                  </a:schemeClr>
                </a:solidFill>
              </a:ln>
              <a:latin typeface="+mn-ea"/>
            </a:endParaRPr>
          </a:p>
          <a:p>
            <a:pPr marL="180000" defTabSz="108000">
              <a:lnSpc>
                <a:spcPct val="150000"/>
              </a:lnSpc>
              <a:defRPr/>
            </a:pP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-</a:t>
            </a:r>
            <a:r>
              <a:rPr lang="ko-KR" altLang="en-US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팀원들 간의 역할 분담을 통해 협업하여 최종 산출물을 만들어낼 수 있다</a:t>
            </a:r>
            <a:r>
              <a:rPr lang="en-US" altLang="ko-KR" b="1" spc="-50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.</a:t>
            </a:r>
          </a:p>
          <a:p>
            <a:pPr marL="180000" defTabSz="108000">
              <a:lnSpc>
                <a:spcPct val="150000"/>
              </a:lnSpc>
              <a:defRPr/>
            </a:pPr>
            <a:r>
              <a:rPr lang="ko-KR" altLang="en-US" sz="2000" b="1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/>
                <a:ea typeface="나눔바른고딕"/>
              </a:rPr>
              <a:t>세미 프로젝트 평가지표</a:t>
            </a:r>
          </a:p>
          <a:p>
            <a:pPr marL="120006" defTabSz="72004">
              <a:lnSpc>
                <a:spcPct val="150000"/>
              </a:lnSpc>
              <a:defRPr/>
            </a:pPr>
            <a:r>
              <a:rPr lang="en-US" altLang="ko-KR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- </a:t>
            </a:r>
            <a:r>
              <a:rPr lang="ko-KR" altLang="en-US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아이디어의 창의성 및 현업 연관성 </a:t>
            </a:r>
            <a:r>
              <a:rPr lang="en-US" altLang="ko-KR" sz="2000" b="1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42427A"/>
                </a:solidFill>
                <a:latin typeface="+mn-ea"/>
              </a:rPr>
              <a:t>/ </a:t>
            </a:r>
            <a:r>
              <a:rPr lang="ko-KR" altLang="en-US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기술 난이도 및 구현 정도 </a:t>
            </a:r>
            <a:r>
              <a:rPr lang="en-US" altLang="ko-KR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/ </a:t>
            </a:r>
            <a:r>
              <a:rPr lang="ko-KR" altLang="en-US" b="1" dirty="0">
                <a:ln w="9525">
                  <a:solidFill>
                    <a:schemeClr val="tx1">
                      <a:alpha val="0"/>
                    </a:schemeClr>
                  </a:solidFill>
                </a:ln>
                <a:solidFill>
                  <a:srgbClr val="000000"/>
                </a:solidFill>
                <a:latin typeface="+mn-ea"/>
              </a:rPr>
              <a:t>발표</a:t>
            </a:r>
            <a:r>
              <a:rPr lang="ko-KR" altLang="en-US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기술 </a:t>
            </a:r>
            <a:r>
              <a:rPr lang="en-US" altLang="ko-KR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/</a:t>
            </a:r>
            <a:r>
              <a:rPr lang="ko-KR" altLang="en-US" b="1" dirty="0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 프로젝트 </a:t>
            </a:r>
            <a:r>
              <a:rPr lang="ko-KR" altLang="en-US" b="1" dirty="0" err="1">
                <a:ln w="9525">
                  <a:solidFill>
                    <a:schemeClr val="tx1">
                      <a:alpha val="0"/>
                    </a:schemeClr>
                  </a:solidFill>
                </a:ln>
                <a:latin typeface="+mn-ea"/>
              </a:rPr>
              <a:t>수행력</a:t>
            </a:r>
            <a:endParaRPr lang="en-US" altLang="ko-KR" sz="2000" b="1" spc="-33" dirty="0">
              <a:ln w="9525">
                <a:solidFill>
                  <a:schemeClr val="tx1">
                    <a:alpha val="0"/>
                  </a:schemeClr>
                </a:solidFill>
              </a:ln>
              <a:latin typeface="나눔바른고딕"/>
              <a:ea typeface="나눔바른고딕"/>
            </a:endParaRPr>
          </a:p>
        </p:txBody>
      </p:sp>
    </p:spTree>
    <p:extLst>
      <p:ext uri="{BB962C8B-B14F-4D97-AF65-F5344CB8AC3E}">
        <p14:creationId xmlns:p14="http://schemas.microsoft.com/office/powerpoint/2010/main" val="77946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11201" y="1346200"/>
            <a:ext cx="4818711" cy="4876800"/>
            <a:chOff x="10256903" y="2363144"/>
            <a:chExt cx="6085067" cy="608491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6903" y="2363144"/>
              <a:ext cx="6085067" cy="608491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036831" y="1232887"/>
            <a:ext cx="240324" cy="243227"/>
            <a:chOff x="13147695" y="2230012"/>
            <a:chExt cx="303481" cy="3034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7695" y="2230012"/>
              <a:ext cx="303481" cy="3034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02852" y="3632341"/>
            <a:ext cx="240324" cy="243227"/>
            <a:chOff x="16190229" y="5200480"/>
            <a:chExt cx="303481" cy="30348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0229" y="5200480"/>
              <a:ext cx="303481" cy="3034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1038" y="3622091"/>
            <a:ext cx="240324" cy="243227"/>
            <a:chOff x="10124370" y="5253863"/>
            <a:chExt cx="303481" cy="3034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24370" y="5253863"/>
              <a:ext cx="303481" cy="3034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37450" y="6101387"/>
            <a:ext cx="240324" cy="243227"/>
            <a:chOff x="13147695" y="8296323"/>
            <a:chExt cx="303481" cy="3034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47695" y="8296323"/>
              <a:ext cx="303481" cy="3034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59465" y="1346200"/>
            <a:ext cx="2021750" cy="2037987"/>
            <a:chOff x="10331813" y="2382352"/>
            <a:chExt cx="2185834" cy="218583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1813" y="2382352"/>
              <a:ext cx="2185834" cy="2185834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752217" y="1990699"/>
            <a:ext cx="183624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</a:t>
            </a:r>
            <a:endParaRPr lang="en-US" altLang="ko-KR" sz="16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667" b="1" dirty="0" smtClean="0">
                <a:solidFill>
                  <a:srgbClr val="00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30</a:t>
            </a:r>
            <a:r>
              <a:rPr lang="ko-KR" altLang="en-US" sz="2667" b="1" dirty="0">
                <a:solidFill>
                  <a:srgbClr val="00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점</a:t>
            </a:r>
            <a:r>
              <a:rPr lang="ko-KR" altLang="en-US" sz="2667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667" b="1" dirty="0">
              <a:solidFill>
                <a:srgbClr val="00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3" name="그룹 1006"/>
          <p:cNvGrpSpPr/>
          <p:nvPr/>
        </p:nvGrpSpPr>
        <p:grpSpPr>
          <a:xfrm>
            <a:off x="3665868" y="1256229"/>
            <a:ext cx="2021750" cy="2037987"/>
            <a:chOff x="10331813" y="2382352"/>
            <a:chExt cx="2185834" cy="2185834"/>
          </a:xfrm>
        </p:grpSpPr>
        <p:pic>
          <p:nvPicPr>
            <p:cNvPr id="64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1813" y="2382352"/>
              <a:ext cx="2185834" cy="2185834"/>
            </a:xfrm>
            <a:prstGeom prst="rect">
              <a:avLst/>
            </a:prstGeom>
          </p:spPr>
        </p:pic>
      </p:grpSp>
      <p:sp>
        <p:nvSpPr>
          <p:cNvPr id="65" name="TextBox 64"/>
          <p:cNvSpPr txBox="1"/>
          <p:nvPr/>
        </p:nvSpPr>
        <p:spPr>
          <a:xfrm>
            <a:off x="3852871" y="1953997"/>
            <a:ext cx="1765037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기술성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완성도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667" b="1" dirty="0" smtClean="0">
                <a:solidFill>
                  <a:srgbClr val="00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30</a:t>
            </a:r>
            <a:r>
              <a:rPr lang="ko-KR" altLang="en-US" sz="2667" b="1" dirty="0" smtClean="0">
                <a:solidFill>
                  <a:srgbClr val="00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점</a:t>
            </a:r>
            <a:r>
              <a:rPr lang="ko-KR" altLang="en-US" sz="2667" b="1" dirty="0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667" b="1" dirty="0">
              <a:solidFill>
                <a:srgbClr val="00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66" name="그룹 1006"/>
          <p:cNvGrpSpPr/>
          <p:nvPr/>
        </p:nvGrpSpPr>
        <p:grpSpPr>
          <a:xfrm>
            <a:off x="624702" y="4256842"/>
            <a:ext cx="2021750" cy="2037987"/>
            <a:chOff x="10331813" y="2382352"/>
            <a:chExt cx="2185834" cy="2185834"/>
          </a:xfrm>
        </p:grpSpPr>
        <p:pic>
          <p:nvPicPr>
            <p:cNvPr id="67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1813" y="2382352"/>
              <a:ext cx="2185834" cy="2185834"/>
            </a:xfrm>
            <a:prstGeom prst="rect">
              <a:avLst/>
            </a:prstGeom>
          </p:spPr>
        </p:pic>
      </p:grpSp>
      <p:grpSp>
        <p:nvGrpSpPr>
          <p:cNvPr id="69" name="그룹 1006"/>
          <p:cNvGrpSpPr/>
          <p:nvPr/>
        </p:nvGrpSpPr>
        <p:grpSpPr>
          <a:xfrm>
            <a:off x="3665868" y="4249585"/>
            <a:ext cx="2021750" cy="2037987"/>
            <a:chOff x="10331813" y="2382352"/>
            <a:chExt cx="2185834" cy="2185834"/>
          </a:xfrm>
        </p:grpSpPr>
        <p:pic>
          <p:nvPicPr>
            <p:cNvPr id="70" name="Object 1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31813" y="2382352"/>
              <a:ext cx="2185834" cy="2185834"/>
            </a:xfrm>
            <a:prstGeom prst="rect">
              <a:avLst/>
            </a:prstGeom>
          </p:spPr>
        </p:pic>
      </p:grpSp>
      <p:sp>
        <p:nvSpPr>
          <p:cNvPr id="71" name="TextBox 70"/>
          <p:cNvSpPr txBox="1"/>
          <p:nvPr/>
        </p:nvSpPr>
        <p:spPr>
          <a:xfrm>
            <a:off x="3882167" y="4933539"/>
            <a:ext cx="167704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프레젠테이션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667" b="1" dirty="0" smtClean="0">
                <a:solidFill>
                  <a:srgbClr val="00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</a:t>
            </a:r>
            <a:r>
              <a:rPr lang="ko-KR" altLang="en-US" sz="2667" b="1" dirty="0" smtClean="0">
                <a:solidFill>
                  <a:srgbClr val="00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점</a:t>
            </a:r>
            <a:endParaRPr lang="en-US" altLang="ko-KR" sz="2667" b="1" dirty="0">
              <a:solidFill>
                <a:srgbClr val="00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97056" y="4933539"/>
            <a:ext cx="1677041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PJT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수행능력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2667" b="1" dirty="0" smtClean="0">
                <a:solidFill>
                  <a:srgbClr val="00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20</a:t>
            </a:r>
            <a:r>
              <a:rPr lang="ko-KR" altLang="en-US" sz="2667" b="1" dirty="0" smtClean="0">
                <a:solidFill>
                  <a:srgbClr val="006666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점</a:t>
            </a:r>
            <a:r>
              <a:rPr lang="ko-KR" altLang="en-US" sz="2667" b="1" dirty="0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667" b="1" dirty="0">
              <a:solidFill>
                <a:srgbClr val="00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9465" y="3540052"/>
            <a:ext cx="271505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33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평가자</a:t>
            </a:r>
            <a:r>
              <a:rPr lang="en-US" altLang="ko-KR" sz="2133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2133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강사님</a:t>
            </a:r>
            <a:endParaRPr lang="ko-KR" altLang="en-US" sz="2133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79" name="그룹 1008"/>
          <p:cNvGrpSpPr/>
          <p:nvPr/>
        </p:nvGrpSpPr>
        <p:grpSpPr>
          <a:xfrm>
            <a:off x="6076331" y="1483870"/>
            <a:ext cx="685451" cy="721352"/>
            <a:chOff x="7872660" y="4914606"/>
            <a:chExt cx="2795536" cy="2790618"/>
          </a:xfrm>
        </p:grpSpPr>
        <p:pic>
          <p:nvPicPr>
            <p:cNvPr id="80" name="Object 3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72660" y="4914606"/>
              <a:ext cx="2795536" cy="2790618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5980776" y="2328491"/>
            <a:ext cx="6475085" cy="289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3752" indent="-285750">
              <a:lnSpc>
                <a:spcPct val="150000"/>
              </a:lnSpc>
              <a:buFontTx/>
              <a:buChar char="-"/>
            </a:pPr>
            <a:r>
              <a:rPr lang="ko-KR" altLang="en-US" sz="1733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강사님 평가는 각 팀 </a:t>
            </a:r>
            <a:r>
              <a:rPr lang="ko-KR" altLang="en-US" sz="1733" b="1" dirty="0" err="1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발표시</a:t>
            </a:r>
            <a:r>
              <a:rPr lang="ko-KR" altLang="en-US" sz="1733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동시 진행</a:t>
            </a:r>
            <a:r>
              <a:rPr lang="en-US" altLang="ko-KR" sz="1733" b="1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  <a:p>
            <a:pPr marL="48003">
              <a:lnSpc>
                <a:spcPct val="150000"/>
              </a:lnSpc>
            </a:pPr>
            <a:endParaRPr lang="en-US" altLang="ko-KR" sz="1733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76614" indent="-228611">
              <a:lnSpc>
                <a:spcPct val="150000"/>
              </a:lnSpc>
              <a:buFontTx/>
              <a:buChar char="-"/>
            </a:pP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아이디어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창의성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시장성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완성도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활용 가능여부 등</a:t>
            </a:r>
            <a:endParaRPr lang="en-US" altLang="ko-KR" sz="1733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76614" indent="-228611">
              <a:lnSpc>
                <a:spcPct val="150000"/>
              </a:lnSpc>
              <a:buFontTx/>
              <a:buChar char="-"/>
            </a:pPr>
            <a:r>
              <a:rPr lang="ko-KR" altLang="en-US" sz="1733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기술성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및 완성도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기술 난이도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실제 구현 정도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성능 등 </a:t>
            </a:r>
            <a:endParaRPr lang="en-US" altLang="ko-KR" sz="1733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76614" indent="-228611">
              <a:lnSpc>
                <a:spcPct val="150000"/>
              </a:lnSpc>
              <a:buFontTx/>
              <a:buChar char="-"/>
            </a:pP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PJT 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수행능력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참여도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역할분담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기여도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일정관리 등 </a:t>
            </a:r>
            <a:endParaRPr lang="en-US" altLang="ko-KR" sz="1733" b="1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76614" indent="-228611">
              <a:lnSpc>
                <a:spcPct val="150000"/>
              </a:lnSpc>
              <a:buFontTx/>
              <a:buChar char="-"/>
            </a:pP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프레젠테이션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</a:t>
            </a:r>
            <a:r>
              <a:rPr lang="en-US" altLang="ko-KR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/PT </a:t>
            </a:r>
            <a:r>
              <a:rPr lang="ko-KR" altLang="en-US" sz="1733" b="1" dirty="0" err="1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전달력</a:t>
            </a:r>
            <a:r>
              <a:rPr lang="ko-KR" altLang="en-US" sz="1733" b="1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등</a:t>
            </a:r>
            <a:endParaRPr lang="en-US" altLang="ko-KR" sz="1733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48003">
              <a:lnSpc>
                <a:spcPct val="150000"/>
              </a:lnSpc>
            </a:pPr>
            <a:endParaRPr lang="en-US" altLang="ko-KR" sz="1733" b="1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716" y="-30987"/>
            <a:ext cx="737616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334" b="1" dirty="0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세미 프로젝트 평가기준 </a:t>
            </a:r>
            <a:endParaRPr lang="ko-KR" altLang="en-US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823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698" y="1361500"/>
            <a:ext cx="10543921" cy="5364925"/>
            <a:chOff x="2360000" y="3666667"/>
            <a:chExt cx="1657143" cy="15925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000" y="3666667"/>
              <a:ext cx="1657143" cy="159258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04818" y="-68710"/>
            <a:ext cx="127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</a:t>
            </a:r>
            <a:endParaRPr lang="ko-KR" altLang="en-US" sz="6400" b="1" dirty="0">
              <a:solidFill>
                <a:srgbClr val="00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002"/>
          <p:cNvGrpSpPr/>
          <p:nvPr/>
        </p:nvGrpSpPr>
        <p:grpSpPr>
          <a:xfrm>
            <a:off x="418023" y="1067587"/>
            <a:ext cx="1156795" cy="1163017"/>
            <a:chOff x="1228867" y="1857854"/>
            <a:chExt cx="1657066" cy="1657066"/>
          </a:xfrm>
        </p:grpSpPr>
        <p:pic>
          <p:nvPicPr>
            <p:cNvPr id="18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867" y="1857854"/>
              <a:ext cx="1657066" cy="1657066"/>
            </a:xfrm>
            <a:prstGeom prst="rect">
              <a:avLst/>
            </a:prstGeom>
          </p:spPr>
        </p:pic>
      </p:grpSp>
      <p:grpSp>
        <p:nvGrpSpPr>
          <p:cNvPr id="19" name="그룹 1003"/>
          <p:cNvGrpSpPr/>
          <p:nvPr/>
        </p:nvGrpSpPr>
        <p:grpSpPr>
          <a:xfrm>
            <a:off x="664342" y="1252838"/>
            <a:ext cx="765892" cy="733436"/>
            <a:chOff x="2772723" y="3970161"/>
            <a:chExt cx="923236" cy="879379"/>
          </a:xfrm>
        </p:grpSpPr>
        <p:pic>
          <p:nvPicPr>
            <p:cNvPr id="20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2723" y="3970161"/>
              <a:ext cx="923236" cy="87937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186178" y="238482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참고사항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26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927409" y="1619556"/>
            <a:ext cx="673795" cy="360945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898897" y="1983668"/>
            <a:ext cx="7315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MLP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제공된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기획안을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참조하여 작성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98897" y="2995315"/>
            <a:ext cx="7163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포트폴리오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(PPT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형식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바탕으로 프로젝트 발표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(4/21)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Q&amp;A 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포함 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~25</a:t>
            </a:r>
            <a:r>
              <a:rPr lang="ko-KR" altLang="en-US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 이내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2910117" y="4043963"/>
            <a:ext cx="766160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훈련생 전원 </a:t>
            </a:r>
            <a:r>
              <a:rPr lang="ko-KR" altLang="en-US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</a:t>
            </a:r>
            <a:r>
              <a:rPr lang="en-US" altLang="ko-KR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최종포트폴리오 </a:t>
            </a:r>
            <a:r>
              <a:rPr lang="en-US" altLang="ko-KR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MLP</a:t>
            </a:r>
            <a:r>
              <a:rPr lang="ko-KR" altLang="en-US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개별 업로드</a:t>
            </a:r>
            <a:r>
              <a:rPr lang="en-US" altLang="ko-KR" b="1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파일명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산업 데이터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PJT_O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6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기획안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포트폴리오파일명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C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 </a:t>
            </a:r>
            <a:r>
              <a:rPr lang="ko-KR" altLang="en-US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서비스 산업 데이터</a:t>
            </a:r>
            <a:r>
              <a:rPr lang="en-US" altLang="ko-KR" sz="16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PJT_O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_</a:t>
            </a: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포트폴리오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15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5698" y="1361500"/>
            <a:ext cx="10543921" cy="5364925"/>
            <a:chOff x="2360000" y="3666667"/>
            <a:chExt cx="1657143" cy="159258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000" y="3666667"/>
              <a:ext cx="1657143" cy="159258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304818" y="-68710"/>
            <a:ext cx="127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400" b="1" dirty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en-US" altLang="ko-KR" sz="6400" b="1" dirty="0" smtClean="0"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6400" b="1" dirty="0">
              <a:solidFill>
                <a:srgbClr val="006666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17" name="그룹 1002"/>
          <p:cNvGrpSpPr/>
          <p:nvPr/>
        </p:nvGrpSpPr>
        <p:grpSpPr>
          <a:xfrm>
            <a:off x="418023" y="1067587"/>
            <a:ext cx="1156795" cy="1163017"/>
            <a:chOff x="1228867" y="1857854"/>
            <a:chExt cx="1657066" cy="1657066"/>
          </a:xfrm>
        </p:grpSpPr>
        <p:pic>
          <p:nvPicPr>
            <p:cNvPr id="18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867" y="1857854"/>
              <a:ext cx="1657066" cy="1657066"/>
            </a:xfrm>
            <a:prstGeom prst="rect">
              <a:avLst/>
            </a:prstGeom>
          </p:spPr>
        </p:pic>
      </p:grpSp>
      <p:grpSp>
        <p:nvGrpSpPr>
          <p:cNvPr id="19" name="그룹 1003"/>
          <p:cNvGrpSpPr/>
          <p:nvPr/>
        </p:nvGrpSpPr>
        <p:grpSpPr>
          <a:xfrm>
            <a:off x="664342" y="1252838"/>
            <a:ext cx="765892" cy="733436"/>
            <a:chOff x="2772723" y="3970161"/>
            <a:chExt cx="923236" cy="879379"/>
          </a:xfrm>
        </p:grpSpPr>
        <p:pic>
          <p:nvPicPr>
            <p:cNvPr id="20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2723" y="3970161"/>
              <a:ext cx="923236" cy="879379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186178" y="238482"/>
            <a:ext cx="619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상호평가</a:t>
            </a:r>
            <a:endParaRPr lang="en-US" altLang="ko-KR" sz="3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544320" y="2489561"/>
            <a:ext cx="462618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본인 </a:t>
            </a:r>
            <a:r>
              <a:rPr lang="ko-KR" altLang="en-US" sz="1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팀원 모두를 대상으로 </a:t>
            </a: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평가</a:t>
            </a:r>
            <a:endParaRPr lang="en-US" altLang="ko-KR" sz="19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기간 중 </a:t>
            </a: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진행</a:t>
            </a:r>
            <a:endParaRPr lang="en-US" altLang="ko-KR" sz="19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평점 </a:t>
            </a:r>
            <a:r>
              <a:rPr lang="en-US" altLang="ko-KR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2.5 </a:t>
            </a: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미만일 경우 </a:t>
            </a:r>
            <a:r>
              <a:rPr lang="ko-KR" altLang="en-US" sz="19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명단 제외 </a:t>
            </a: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</a:t>
            </a:r>
            <a:endParaRPr lang="en-US" altLang="ko-KR" sz="19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9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1900" b="1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</a:t>
            </a:r>
            <a:r>
              <a:rPr lang="ko-KR" altLang="en-US" sz="1900" b="1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미이수</a:t>
            </a: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</a:t>
            </a:r>
            <a:endParaRPr lang="en-US" altLang="ko-KR" sz="19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결과 </a:t>
            </a: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공개 </a:t>
            </a:r>
            <a:r>
              <a:rPr lang="en-US" altLang="ko-KR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900" b="1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파이널</a:t>
            </a: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프로젝트 </a:t>
            </a: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팀 구성에 </a:t>
            </a: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참고</a:t>
            </a:r>
            <a:endParaRPr lang="en-US" altLang="ko-KR" sz="1900" b="1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솔직하게 답변해주세요</a:t>
            </a:r>
            <a:r>
              <a:rPr lang="en-US" altLang="ko-KR" sz="19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</a:t>
            </a:r>
            <a:endParaRPr lang="en-US" altLang="ko-KR" sz="19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9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137" y="1801210"/>
            <a:ext cx="4561827" cy="448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26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1041400"/>
            <a:ext cx="4114286" cy="5812971"/>
            <a:chOff x="12114286" y="0"/>
            <a:chExt cx="6171429" cy="103161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14286" y="0"/>
              <a:ext cx="6171429" cy="10316190"/>
            </a:xfrm>
            <a:prstGeom prst="rect">
              <a:avLst/>
            </a:prstGeom>
          </p:spPr>
        </p:pic>
      </p:grpSp>
      <p:sp>
        <p:nvSpPr>
          <p:cNvPr id="4" name="TextBox 3"/>
          <p:cNvSpPr txBox="1"/>
          <p:nvPr/>
        </p:nvSpPr>
        <p:spPr>
          <a:xfrm>
            <a:off x="427657" y="1501576"/>
            <a:ext cx="3708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4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5384800" y="1448677"/>
            <a:ext cx="4371764" cy="502766"/>
            <a:chOff x="2964319" y="3418710"/>
            <a:chExt cx="3729740" cy="754150"/>
          </a:xfrm>
        </p:grpSpPr>
        <p:sp>
          <p:nvSpPr>
            <p:cNvPr id="23" name="TextBox 22"/>
            <p:cNvSpPr txBox="1"/>
            <p:nvPr/>
          </p:nvSpPr>
          <p:spPr>
            <a:xfrm>
              <a:off x="2964319" y="3487961"/>
              <a:ext cx="594044" cy="6156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altLang="ko-KR" sz="2667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1</a:t>
              </a:r>
              <a:endParaRPr lang="ko-KR" altLang="en-US" sz="2667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86355" y="3418710"/>
              <a:ext cx="3207704" cy="7541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ko-KR" altLang="en-US" sz="2667" b="1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프로젝트 </a:t>
              </a:r>
              <a:r>
                <a:rPr lang="ko-KR" altLang="en-US" sz="2667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기획 소개</a:t>
              </a:r>
              <a:endParaRPr lang="en-US" altLang="ko-KR" sz="2667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itchFamily="34" charset="0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384800" y="3475043"/>
            <a:ext cx="5573650" cy="502766"/>
            <a:chOff x="2964319" y="3416060"/>
            <a:chExt cx="3603287" cy="754150"/>
          </a:xfrm>
        </p:grpSpPr>
        <p:sp>
          <p:nvSpPr>
            <p:cNvPr id="27" name="TextBox 26"/>
            <p:cNvSpPr txBox="1"/>
            <p:nvPr/>
          </p:nvSpPr>
          <p:spPr>
            <a:xfrm>
              <a:off x="2964319" y="3487961"/>
              <a:ext cx="594044" cy="6156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altLang="ko-KR" sz="2667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3</a:t>
              </a:r>
              <a:endParaRPr lang="ko-KR" altLang="en-US" sz="2667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9902" y="3416060"/>
              <a:ext cx="3207704" cy="7541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ko-KR" altLang="en-US" sz="2667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프로젝트 수행 절차 및 방법</a:t>
              </a: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384800" y="2442582"/>
            <a:ext cx="5573650" cy="502766"/>
            <a:chOff x="2964319" y="3400670"/>
            <a:chExt cx="3603287" cy="754150"/>
          </a:xfrm>
        </p:grpSpPr>
        <p:sp>
          <p:nvSpPr>
            <p:cNvPr id="31" name="TextBox 30"/>
            <p:cNvSpPr txBox="1"/>
            <p:nvPr/>
          </p:nvSpPr>
          <p:spPr>
            <a:xfrm>
              <a:off x="2964319" y="3487961"/>
              <a:ext cx="594044" cy="6156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altLang="ko-KR" sz="2667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2</a:t>
              </a:r>
              <a:endParaRPr lang="ko-KR" altLang="en-US" sz="2667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59902" y="3400670"/>
              <a:ext cx="3207704" cy="7541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ko-KR" altLang="en-US" sz="2667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프로젝트 팀 구성 및 역할</a:t>
              </a: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384801" y="4468851"/>
            <a:ext cx="6662399" cy="502766"/>
            <a:chOff x="2964319" y="3405887"/>
            <a:chExt cx="4307148" cy="754150"/>
          </a:xfrm>
        </p:grpSpPr>
        <p:sp>
          <p:nvSpPr>
            <p:cNvPr id="34" name="TextBox 33"/>
            <p:cNvSpPr txBox="1"/>
            <p:nvPr/>
          </p:nvSpPr>
          <p:spPr>
            <a:xfrm>
              <a:off x="2964319" y="3487961"/>
              <a:ext cx="594044" cy="6156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altLang="ko-KR" sz="2667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4</a:t>
              </a:r>
              <a:endParaRPr lang="ko-KR" altLang="en-US" sz="2667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9902" y="3405887"/>
              <a:ext cx="3911565" cy="7541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ko-KR" altLang="en-US" sz="2667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프로젝트 수행 결과 및 기대효과</a:t>
              </a: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5384800" y="5456913"/>
            <a:ext cx="6746803" cy="502766"/>
            <a:chOff x="2964319" y="3434100"/>
            <a:chExt cx="4361714" cy="754150"/>
          </a:xfrm>
        </p:grpSpPr>
        <p:sp>
          <p:nvSpPr>
            <p:cNvPr id="37" name="TextBox 36"/>
            <p:cNvSpPr txBox="1"/>
            <p:nvPr/>
          </p:nvSpPr>
          <p:spPr>
            <a:xfrm>
              <a:off x="2964319" y="3487961"/>
              <a:ext cx="594044" cy="61565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en-US" altLang="ko-KR" sz="2667" b="1" u="sng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anose="020B0604020202020204" pitchFamily="34" charset="0"/>
                </a:rPr>
                <a:t>5</a:t>
              </a:r>
              <a:endParaRPr lang="ko-KR" altLang="en-US" sz="2667" b="1" u="sng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6666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414468" y="3434100"/>
              <a:ext cx="3911565" cy="75415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spcBef>
                  <a:spcPts val="400"/>
                </a:spcBef>
              </a:pPr>
              <a:r>
                <a:rPr lang="ko-KR" altLang="en-US" sz="2667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rgbClr val="006666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  <a:cs typeface="Arial" pitchFamily="34" charset="0"/>
                </a:rPr>
                <a:t>개발 후기 및 느낀 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765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465</Words>
  <Application>Microsoft Office PowerPoint</Application>
  <PresentationFormat>와이드스크린</PresentationFormat>
  <Paragraphs>76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G마켓 산스 TTF Medium</vt:lpstr>
      <vt:lpstr>나눔바른고딕</vt:lpstr>
      <vt:lpstr>나눔스퀘어_ac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47</cp:revision>
  <cp:lastPrinted>2021-08-13T08:54:21Z</cp:lastPrinted>
  <dcterms:created xsi:type="dcterms:W3CDTF">2021-08-13T08:53:23Z</dcterms:created>
  <dcterms:modified xsi:type="dcterms:W3CDTF">2022-04-04T07:04:21Z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