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</p:sldMasterIdLst>
  <p:notesMasterIdLst>
    <p:notesMasterId r:id="rId17"/>
  </p:notesMasterIdLst>
  <p:sldIdLst>
    <p:sldId id="256" r:id="rId4"/>
    <p:sldId id="260" r:id="rId5"/>
    <p:sldId id="257" r:id="rId6"/>
    <p:sldId id="258" r:id="rId7"/>
    <p:sldId id="261" r:id="rId8"/>
    <p:sldId id="271" r:id="rId9"/>
    <p:sldId id="270" r:id="rId10"/>
    <p:sldId id="275" r:id="rId11"/>
    <p:sldId id="276" r:id="rId12"/>
    <p:sldId id="265" r:id="rId13"/>
    <p:sldId id="263" r:id="rId14"/>
    <p:sldId id="267" r:id="rId15"/>
    <p:sldId id="268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>
        <p:scale>
          <a:sx n="150" d="100"/>
          <a:sy n="150" d="100"/>
        </p:scale>
        <p:origin x="47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940824" y="31402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6876256" y="4948014"/>
            <a:ext cx="2267744" cy="19548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800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800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800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8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85428" y="1520204"/>
            <a:ext cx="8463036" cy="191564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5000" dirty="0" smtClean="0"/>
              <a:t>공유 오피스 사업 기획 보드</a:t>
            </a:r>
            <a:endParaRPr lang="ko-KR" altLang="en-US" sz="5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2025.06.22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시한팀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조승희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정재훈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변호영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4003" y="4155926"/>
            <a:ext cx="5197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시한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blog | 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경기도 고양시 일산서구 </a:t>
            </a:r>
            <a:r>
              <a:rPr lang="ko-KR" altLang="en-US" sz="1000" baseline="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강선로</a:t>
            </a:r>
            <a:r>
              <a:rPr lang="ko-KR" altLang="en-US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000-00  T.031-000-0000 F.031-000-0000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제목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type</a:t>
            </a:r>
            <a:endParaRPr lang="ko-KR" altLang="en-US" dirty="0"/>
          </a:p>
        </p:txBody>
      </p:sp>
      <p:sp>
        <p:nvSpPr>
          <p:cNvPr id="68" name="텍스트 개체 틀 6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85037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[type3]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65932" y="1164758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[type2] </a:t>
            </a:r>
            <a:r>
              <a:rPr lang="en-US" altLang="ko-KR" sz="900" dirty="0" smtClean="0">
                <a:latin typeface="+mn-ea"/>
              </a:rPr>
              <a:t>1depth</a:t>
            </a:r>
            <a:endParaRPr lang="ko-KR" altLang="en-US" sz="900" dirty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00192" y="1164758"/>
            <a:ext cx="12618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[type4] </a:t>
            </a:r>
            <a:r>
              <a:rPr lang="en-US" altLang="ko-KR" sz="900" dirty="0" smtClean="0">
                <a:latin typeface="+mn-ea"/>
              </a:rPr>
              <a:t>2depth </a:t>
            </a:r>
            <a:r>
              <a:rPr lang="ko-KR" altLang="en-US" sz="900" dirty="0" smtClean="0">
                <a:latin typeface="+mn-ea"/>
              </a:rPr>
              <a:t>이상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1557027" y="1385438"/>
            <a:ext cx="1512168" cy="2664296"/>
            <a:chOff x="467544" y="1385438"/>
            <a:chExt cx="1512168" cy="2664296"/>
          </a:xfrm>
        </p:grpSpPr>
        <p:sp>
          <p:nvSpPr>
            <p:cNvPr id="69" name="직사각형 68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1" name="직사각형 70"/>
          <p:cNvSpPr/>
          <p:nvPr/>
        </p:nvSpPr>
        <p:spPr>
          <a:xfrm>
            <a:off x="15617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1336" y="1515446"/>
            <a:ext cx="108000" cy="108000"/>
          </a:xfrm>
          <a:prstGeom prst="rect">
            <a:avLst/>
          </a:prstGeom>
          <a:noFill/>
        </p:spPr>
      </p:pic>
      <p:sp>
        <p:nvSpPr>
          <p:cNvPr id="72" name="TextBox 71"/>
          <p:cNvSpPr txBox="1"/>
          <p:nvPr/>
        </p:nvSpPr>
        <p:spPr>
          <a:xfrm>
            <a:off x="2020727" y="1467252"/>
            <a:ext cx="6447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App Name</a:t>
            </a:r>
            <a:endParaRPr lang="ko-KR" altLang="en-US" sz="7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451384" y="1164758"/>
            <a:ext cx="918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+mn-ea"/>
              </a:rPr>
              <a:t>[type1] </a:t>
            </a:r>
            <a:r>
              <a:rPr lang="en-US" altLang="ko-KR" sz="900" dirty="0" smtClean="0">
                <a:latin typeface="+mn-ea"/>
              </a:rPr>
              <a:t>home</a:t>
            </a:r>
            <a:endParaRPr lang="ko-KR" altLang="en-US" sz="900" dirty="0"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157227" y="1385438"/>
            <a:ext cx="1512168" cy="2664296"/>
            <a:chOff x="467544" y="1385438"/>
            <a:chExt cx="1512168" cy="2664296"/>
          </a:xfrm>
        </p:grpSpPr>
        <p:sp>
          <p:nvSpPr>
            <p:cNvPr id="75" name="직사각형 74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77" name="직사각형 76"/>
          <p:cNvSpPr/>
          <p:nvPr/>
        </p:nvSpPr>
        <p:spPr>
          <a:xfrm>
            <a:off x="316199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Picture 3" descr="G:\Image\android\ic_draw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1536" y="1515446"/>
            <a:ext cx="108000" cy="108000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359576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0" name="그룹 79"/>
          <p:cNvGrpSpPr/>
          <p:nvPr/>
        </p:nvGrpSpPr>
        <p:grpSpPr>
          <a:xfrm>
            <a:off x="4780287" y="1385438"/>
            <a:ext cx="1512168" cy="2664296"/>
            <a:chOff x="467544" y="1385438"/>
            <a:chExt cx="1512168" cy="2664296"/>
          </a:xfrm>
        </p:grpSpPr>
        <p:sp>
          <p:nvSpPr>
            <p:cNvPr id="81" name="직사각형 80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sp>
        <p:nvSpPr>
          <p:cNvPr id="83" name="직사각형 82"/>
          <p:cNvSpPr/>
          <p:nvPr/>
        </p:nvSpPr>
        <p:spPr>
          <a:xfrm>
            <a:off x="4785050" y="1491630"/>
            <a:ext cx="1508400" cy="1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218820" y="1467252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 smtClean="0"/>
              <a:t>Menu Title</a:t>
            </a:r>
            <a:endParaRPr lang="ko-KR" altLang="en-US" sz="700" b="1" dirty="0"/>
          </a:p>
        </p:txBody>
      </p:sp>
      <p:grpSp>
        <p:nvGrpSpPr>
          <p:cNvPr id="86" name="그룹 85"/>
          <p:cNvGrpSpPr/>
          <p:nvPr/>
        </p:nvGrpSpPr>
        <p:grpSpPr>
          <a:xfrm>
            <a:off x="6380487" y="1385438"/>
            <a:ext cx="1512168" cy="2664296"/>
            <a:chOff x="467544" y="1385438"/>
            <a:chExt cx="1512168" cy="2664296"/>
          </a:xfrm>
        </p:grpSpPr>
        <p:sp>
          <p:nvSpPr>
            <p:cNvPr id="87" name="직사각형 86"/>
            <p:cNvSpPr/>
            <p:nvPr/>
          </p:nvSpPr>
          <p:spPr>
            <a:xfrm>
              <a:off x="467544" y="1385438"/>
              <a:ext cx="1512168" cy="266429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Picture 2" descr="F:\00.블로그\storyboard sample\mokup\stateba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544" y="1390344"/>
              <a:ext cx="1512167" cy="10081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5705" y="1479642"/>
            <a:ext cx="179814" cy="179814"/>
          </a:xfrm>
          <a:prstGeom prst="rect">
            <a:avLst/>
          </a:prstGeom>
          <a:noFill/>
        </p:spPr>
      </p:pic>
      <p:pic>
        <p:nvPicPr>
          <p:cNvPr id="92" name="Picture 2" descr="G:\xiness\01. image(기획서용)\icon_android\Android_Design_Icons_20131106\Android Design - Icons 20131120\Action Bar Icons\holo_light\02_navigation_previous_item\drawable-xxhdpi\ic_action_previous_ite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5430" y="1479642"/>
            <a:ext cx="179814" cy="179814"/>
          </a:xfrm>
          <a:prstGeom prst="rect">
            <a:avLst/>
          </a:prstGeom>
          <a:noFill/>
        </p:spPr>
      </p:pic>
      <p:cxnSp>
        <p:nvCxnSpPr>
          <p:cNvPr id="93" name="직선 화살표 연결선 92"/>
          <p:cNvCxnSpPr/>
          <p:nvPr/>
        </p:nvCxnSpPr>
        <p:spPr>
          <a:xfrm>
            <a:off x="1373368" y="1652022"/>
            <a:ext cx="0" cy="23796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1284864" y="1652022"/>
            <a:ext cx="226423" cy="2377185"/>
            <a:chOff x="81651" y="2484880"/>
            <a:chExt cx="313332" cy="3036520"/>
          </a:xfrm>
        </p:grpSpPr>
        <p:cxnSp>
          <p:nvCxnSpPr>
            <p:cNvPr id="95" name="직선 연결선 94"/>
            <p:cNvCxnSpPr/>
            <p:nvPr/>
          </p:nvCxnSpPr>
          <p:spPr>
            <a:xfrm>
              <a:off x="81651" y="248488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81651" y="5521400"/>
              <a:ext cx="313332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모서리가 둥근 직사각형 96"/>
          <p:cNvSpPr/>
          <p:nvPr/>
        </p:nvSpPr>
        <p:spPr>
          <a:xfrm>
            <a:off x="1156370" y="2748577"/>
            <a:ext cx="369364" cy="194569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Scroll</a:t>
            </a:r>
            <a:endParaRPr lang="ko-KR" altLang="en-US" sz="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535052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9" name="꺾인 연결선 140"/>
          <p:cNvCxnSpPr>
            <a:stCxn id="98" idx="2"/>
            <a:endCxn id="100" idx="1"/>
          </p:cNvCxnSpPr>
          <p:nvPr/>
        </p:nvCxnSpPr>
        <p:spPr>
          <a:xfrm rot="16200000" flipH="1">
            <a:off x="1464706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/>
          <p:cNvSpPr/>
          <p:nvPr/>
        </p:nvSpPr>
        <p:spPr>
          <a:xfrm>
            <a:off x="1846388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err="1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Navi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764814" y="1468891"/>
            <a:ext cx="205857" cy="213123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103" name="꺾인 연결선 140"/>
          <p:cNvCxnSpPr>
            <a:stCxn id="102" idx="2"/>
            <a:endCxn id="104" idx="1"/>
          </p:cNvCxnSpPr>
          <p:nvPr/>
        </p:nvCxnSpPr>
        <p:spPr>
          <a:xfrm rot="16200000" flipH="1">
            <a:off x="4694468" y="1855288"/>
            <a:ext cx="554956" cy="20840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076150" y="2122108"/>
            <a:ext cx="1023341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Back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Top menu</a:t>
            </a:r>
          </a:p>
          <a:p>
            <a:r>
              <a:rPr lang="ko-KR" altLang="en-US" dirty="0" smtClean="0"/>
              <a:t>메뉴에 </a:t>
            </a:r>
            <a:r>
              <a:rPr lang="en-US" altLang="ko-KR" dirty="0" smtClean="0"/>
              <a:t>mouse over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메뉴명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 &amp; Sub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하단에 표기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</a:t>
            </a:r>
            <a:r>
              <a:rPr lang="ko-KR" altLang="en-US" dirty="0" smtClean="0"/>
              <a:t>화면구조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011910"/>
            <a:ext cx="6708373" cy="71720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6022" y="4094614"/>
            <a:ext cx="2169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공지사항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|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3371" y="4317677"/>
            <a:ext cx="4265911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쀼어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’s blog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경기 고양시 일산서구 </a:t>
            </a:r>
            <a:r>
              <a:rPr lang="ko-KR" alt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강선로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000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031-000-0000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031-000-0000</a:t>
            </a:r>
          </a:p>
          <a:p>
            <a:pPr algn="ctr">
              <a:spcBef>
                <a:spcPts val="300"/>
              </a:spcBef>
            </a:pP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</a:t>
            </a:r>
            <a:r>
              <a:rPr lang="ko-KR" altLang="en-US" sz="800" b="0" i="0" kern="1200" dirty="0" err="1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쀼어</a:t>
            </a:r>
            <a:r>
              <a:rPr lang="en-US" altLang="ko-KR" sz="800" b="0" i="0" kern="1200" dirty="0" smtClean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’s blog  2017. All Rights Reserved.</a:t>
            </a:r>
            <a:endParaRPr lang="en-US" altLang="ko-KR" sz="800" dirty="0" smtClean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752" y="1019070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5113" y="1251872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68144" y="1005442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79512" y="1091078"/>
            <a:ext cx="1296144" cy="432049"/>
            <a:chOff x="179512" y="411510"/>
            <a:chExt cx="1296144" cy="432049"/>
          </a:xfrm>
        </p:grpSpPr>
        <p:sp>
          <p:nvSpPr>
            <p:cNvPr id="24" name="직사각형 2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85633" y="11630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07904" y="127354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49" name="직사각형 48"/>
          <p:cNvSpPr/>
          <p:nvPr/>
        </p:nvSpPr>
        <p:spPr>
          <a:xfrm>
            <a:off x="99752" y="2067694"/>
            <a:ext cx="6708373" cy="79208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9752" y="2067694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85113" y="2300496"/>
            <a:ext cx="2803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 smtClean="0">
                <a:solidFill>
                  <a:schemeClr val="tx1"/>
                </a:solidFill>
                <a:latin typeface="+mn-ea"/>
                <a:ea typeface="+mn-ea"/>
              </a:rPr>
              <a:t>About US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b="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b="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68144" y="2054066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179512" y="2139702"/>
            <a:ext cx="1296144" cy="432049"/>
            <a:chOff x="179512" y="411510"/>
            <a:chExt cx="1296144" cy="432049"/>
          </a:xfrm>
        </p:grpSpPr>
        <p:sp>
          <p:nvSpPr>
            <p:cNvPr id="54" name="직사각형 53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85633" y="2211710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9752" y="2643758"/>
            <a:ext cx="6711492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472573" y="2630473"/>
            <a:ext cx="3679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ko-KR" altLang="en-US" sz="900" dirty="0" smtClean="0">
                <a:solidFill>
                  <a:schemeClr val="bg1">
                    <a:lumMod val="9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회사소개      연혁    조직도</a:t>
            </a:r>
            <a:r>
              <a:rPr lang="ko-KR" altLang="en-US" sz="9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9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찾아가는길</a:t>
            </a:r>
            <a:endParaRPr lang="ko-KR" altLang="en-US" sz="9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11254" y="2816346"/>
            <a:ext cx="6480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2733348" y="2605306"/>
            <a:ext cx="3096344" cy="288032"/>
          </a:xfrm>
          <a:prstGeom prst="roundRect">
            <a:avLst>
              <a:gd name="adj" fmla="val 9813"/>
            </a:avLst>
          </a:prstGeom>
          <a:noFill/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707904" y="2322170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5679317" y="915566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100668" y="731038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없는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00668" y="1779662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– 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sub menu </a:t>
            </a:r>
            <a:r>
              <a:rPr lang="ko-KR" altLang="en-US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있는 경우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0668" y="3693695"/>
            <a:ext cx="2311092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r>
              <a:rPr lang="en-US" altLang="ko-KR" sz="7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주요 홍보이미지 롤링 </a:t>
            </a:r>
            <a:r>
              <a:rPr lang="en-US" altLang="ko-KR" dirty="0" smtClean="0"/>
              <a:t>(Max. 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주요 제품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Icon</a:t>
            </a:r>
            <a:br>
              <a:rPr lang="en-US" altLang="ko-KR" dirty="0" smtClean="0"/>
            </a:br>
            <a:r>
              <a:rPr lang="ko-KR" altLang="en-US" dirty="0" err="1" smtClean="0"/>
              <a:t>클릭시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제품소개로 </a:t>
            </a:r>
            <a:r>
              <a:rPr lang="ko-KR" altLang="en-US" dirty="0" err="1" smtClean="0"/>
              <a:t>바로가기</a:t>
            </a:r>
            <a:r>
              <a:rPr lang="en-US" altLang="ko-KR" dirty="0" smtClean="0"/>
              <a:t>link</a:t>
            </a:r>
          </a:p>
          <a:p>
            <a:r>
              <a:rPr lang="ko-KR" altLang="en-US" dirty="0" smtClean="0"/>
              <a:t>공지사항 </a:t>
            </a:r>
            <a:r>
              <a:rPr lang="en-US" altLang="ko-KR" dirty="0" smtClean="0"/>
              <a:t>(Max. 3 line)</a:t>
            </a:r>
            <a:endParaRPr lang="ko-KR" altLang="en-US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2</a:t>
            </a:r>
            <a:endParaRPr lang="ko-KR" altLang="en-US" sz="1050" b="1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3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주요 제품 </a:t>
            </a:r>
            <a:r>
              <a:rPr lang="ko-KR" altLang="en-US" dirty="0" err="1"/>
              <a:t>바로가기</a:t>
            </a:r>
            <a:r>
              <a:rPr lang="ko-KR" altLang="en-US" dirty="0"/>
              <a:t> </a:t>
            </a:r>
            <a:r>
              <a:rPr lang="en-US" altLang="ko-KR" dirty="0"/>
              <a:t>Icon</a:t>
            </a:r>
            <a:br>
              <a:rPr lang="en-US" altLang="ko-KR" dirty="0"/>
            </a:b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해당 제품소개로 </a:t>
            </a:r>
            <a:r>
              <a:rPr lang="ko-KR" altLang="en-US" dirty="0" err="1"/>
              <a:t>바로가기</a:t>
            </a:r>
            <a:r>
              <a:rPr lang="en-US" altLang="ko-KR" dirty="0"/>
              <a:t>link</a:t>
            </a:r>
            <a:br>
              <a:rPr lang="en-US" altLang="ko-KR" dirty="0"/>
            </a:b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8" name="직사각형 7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갈매기형 수장 10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 smtClean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 smtClean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18" name="직사각형 17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22" name="타원 21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/>
            <p:cNvCxnSpPr>
              <a:stCxn id="22" idx="7"/>
              <a:endCxn id="22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25" name="타원 2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5" idx="7"/>
              <a:endCxn id="2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28" name="타원 2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/>
            <p:cNvCxnSpPr>
              <a:stCxn id="28" idx="7"/>
              <a:endCxn id="2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31" name="타원 3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>
              <a:stCxn id="31" idx="7"/>
              <a:endCxn id="3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34" name="타원 3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>
              <a:stCxn id="34" idx="7"/>
              <a:endCxn id="3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모서리가 둥근 직사각형 3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51004" y="1851670"/>
            <a:ext cx="1576980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홍보이미지 롤링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5</a:t>
            </a:r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개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1520" y="4397117"/>
            <a:ext cx="2448272" cy="504056"/>
          </a:xfrm>
          <a:prstGeom prst="round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83768" y="4502591"/>
            <a:ext cx="1105076" cy="229725"/>
          </a:xfrm>
          <a:prstGeom prst="roundRect">
            <a:avLst>
              <a:gd name="adj" fmla="val 9813"/>
            </a:avLst>
          </a:prstGeom>
          <a:solidFill>
            <a:schemeClr val="bg1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공지사항 </a:t>
            </a:r>
            <a:r>
              <a:rPr lang="en-US" altLang="ko-KR" sz="7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(Max. 3 line)</a:t>
            </a:r>
            <a:endParaRPr lang="en-US" altLang="ko-KR" sz="700" dirty="0" smtClean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87624" y="3219822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 smtClean="0"/>
              <a:t>1</a:t>
            </a:r>
            <a:endParaRPr lang="ko-KR" altLang="en-US" sz="105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2.1 Screen Definition</a:t>
            </a:r>
          </a:p>
          <a:p>
            <a:r>
              <a:rPr lang="en-US" altLang="ko-KR" dirty="0" smtClean="0"/>
              <a:t>2.2 Popup type</a:t>
            </a:r>
          </a:p>
          <a:p>
            <a:endParaRPr lang="en-US" altLang="ko-KR" dirty="0"/>
          </a:p>
          <a:p>
            <a:r>
              <a:rPr lang="ko-KR" altLang="en-US" dirty="0" smtClean="0"/>
              <a:t>여기에 직급 및 역할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General Rule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부제목 7"/>
          <p:cNvSpPr txBox="1">
            <a:spLocks/>
          </p:cNvSpPr>
          <p:nvPr/>
        </p:nvSpPr>
        <p:spPr>
          <a:xfrm>
            <a:off x="579512" y="405287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방문 예약 참고 </a:t>
            </a:r>
            <a:r>
              <a:rPr lang="en-US" altLang="ko-KR" dirty="0"/>
              <a:t>URL </a:t>
            </a:r>
            <a:r>
              <a:rPr lang="en-US" altLang="ko-KR" dirty="0" smtClean="0"/>
              <a:t>: localhost 5173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7484098" y="195486"/>
            <a:ext cx="976334" cy="25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JB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Document History</a:t>
            </a:r>
            <a:endParaRPr lang="ko-KR" altLang="en-US" dirty="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0072"/>
              </p:ext>
            </p:extLst>
          </p:nvPr>
        </p:nvGraphicFramePr>
        <p:xfrm>
          <a:off x="217612" y="622201"/>
          <a:ext cx="8631436" cy="354507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3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8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90333" marR="90333" marT="32641" marB="326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2025.06.22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주말 초안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초안 구상</a:t>
                      </a:r>
                      <a:endParaRPr lang="ko-KR" altLang="en-US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2025.06.27</a:t>
                      </a: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및 구현 초안</a:t>
                      </a: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103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5541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415">
                <a:tc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333" marR="90333" marT="32641" marB="3264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24328" y="198839"/>
            <a:ext cx="976334" cy="25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JB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5152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Architecture</a:t>
            </a:r>
          </a:p>
          <a:p>
            <a:pPr lvl="0">
              <a:lnSpc>
                <a:spcPct val="12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    1.1 frontend</a:t>
            </a:r>
          </a:p>
          <a:p>
            <a:pPr lvl="0">
              <a:lnSpc>
                <a:spcPct val="12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     1.2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Tahoma" pitchFamily="34" charset="0"/>
              </a:rPr>
              <a:t>backednd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 Page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1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Login page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/>
            </a:r>
            <a:b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2.2 main page</a:t>
            </a:r>
          </a:p>
          <a:p>
            <a:pPr lvl="0">
              <a:lnSpc>
                <a:spcPct val="12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2.3 sub main page 1~6</a:t>
            </a:r>
          </a:p>
          <a:p>
            <a:pPr lvl="0">
              <a:lnSpc>
                <a:spcPct val="12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    2.4 </a:t>
            </a:r>
            <a:r>
              <a:rPr lang="en-US" altLang="ko-KR" sz="1000" dirty="0">
                <a:latin typeface="+mn-ea"/>
              </a:rPr>
              <a:t>Lower </a:t>
            </a:r>
            <a:r>
              <a:rPr lang="en-US" altLang="ko-KR" sz="1000" dirty="0" smtClean="0">
                <a:latin typeface="+mn-ea"/>
              </a:rPr>
              <a:t>Sub page ?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lvl="0">
              <a:lnSpc>
                <a:spcPct val="120000"/>
              </a:lnSpc>
            </a:pPr>
            <a:endParaRPr lang="en-US" altLang="ko-KR" sz="12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1200" dirty="0" smtClean="0">
                <a:latin typeface="+mn-ea"/>
              </a:rPr>
              <a:t>3. </a:t>
            </a:r>
            <a:r>
              <a:rPr lang="ko-KR" altLang="en-US" sz="1200" b="1" dirty="0" smtClean="0">
                <a:latin typeface="+mn-ea"/>
              </a:rPr>
              <a:t>주요 기능</a:t>
            </a:r>
            <a:endParaRPr lang="en-US" altLang="ko-KR" sz="1200" b="1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3.1 login &gt; </a:t>
            </a:r>
            <a:r>
              <a:rPr lang="ko-KR" altLang="en-US" sz="1000" dirty="0" smtClean="0">
                <a:latin typeface="+mn-ea"/>
              </a:rPr>
              <a:t>회원가입 </a:t>
            </a:r>
            <a:r>
              <a:rPr lang="en-US" altLang="ko-KR" sz="1000" dirty="0" smtClean="0">
                <a:latin typeface="+mn-ea"/>
              </a:rPr>
              <a:t>&gt; ID / PW</a:t>
            </a:r>
            <a:r>
              <a:rPr lang="ko-KR" altLang="en-US" sz="1000" dirty="0" smtClean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중복기능</a:t>
            </a:r>
            <a:endParaRPr lang="en-US" altLang="ko-KR" sz="1000" dirty="0" smtClean="0">
              <a:latin typeface="+mn-ea"/>
            </a:endParaRPr>
          </a:p>
          <a:p>
            <a:pPr lvl="0">
              <a:lnSpc>
                <a:spcPct val="120000"/>
              </a:lnSpc>
            </a:pPr>
            <a:r>
              <a:rPr lang="en-US" altLang="ko-KR" sz="1000" dirty="0" smtClean="0">
                <a:latin typeface="+mn-ea"/>
              </a:rPr>
              <a:t>    3.2 </a:t>
            </a:r>
            <a:r>
              <a:rPr lang="ko-KR" altLang="en-US" sz="1000" dirty="0" smtClean="0">
                <a:latin typeface="+mn-ea"/>
              </a:rPr>
              <a:t>계정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권한 </a:t>
            </a:r>
            <a:r>
              <a:rPr lang="en-US" altLang="ko-KR" sz="1000" dirty="0" smtClean="0">
                <a:latin typeface="+mn-ea"/>
              </a:rPr>
              <a:t>&gt; admin / user</a:t>
            </a:r>
          </a:p>
          <a:p>
            <a:pPr lvl="0">
              <a:lnSpc>
                <a:spcPct val="120000"/>
              </a:lnSpc>
            </a:pPr>
            <a:r>
              <a:rPr lang="en-US" altLang="ko-KR" sz="1000" dirty="0" smtClean="0">
                <a:latin typeface="+mn-ea"/>
              </a:rPr>
              <a:t>    3.3 </a:t>
            </a:r>
            <a:r>
              <a:rPr lang="ko-KR" altLang="en-US" sz="1000" dirty="0" smtClean="0">
                <a:latin typeface="+mn-ea"/>
              </a:rPr>
              <a:t>예약  </a:t>
            </a:r>
            <a:r>
              <a:rPr lang="en-US" altLang="ko-KR" sz="1000" dirty="0" smtClean="0">
                <a:latin typeface="+mn-ea"/>
              </a:rPr>
              <a:t>&gt; </a:t>
            </a:r>
            <a:r>
              <a:rPr lang="ko-KR" altLang="en-US" sz="1000" dirty="0" smtClean="0">
                <a:latin typeface="+mn-ea"/>
              </a:rPr>
              <a:t>신청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조회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취소 </a:t>
            </a:r>
            <a:r>
              <a:rPr lang="en-US" altLang="ko-KR" sz="1000" dirty="0" smtClean="0">
                <a:latin typeface="+mn-ea"/>
              </a:rPr>
              <a:t>&gt; CRUD </a:t>
            </a: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r>
              <a:rPr lang="en-US" altLang="ko-KR" sz="1200" dirty="0" smtClean="0">
                <a:latin typeface="+mn-ea"/>
              </a:rPr>
              <a:t/>
            </a:r>
            <a:br>
              <a:rPr lang="en-US" altLang="ko-KR" sz="1200" dirty="0" smtClean="0">
                <a:latin typeface="+mn-ea"/>
              </a:rPr>
            </a:br>
            <a:endParaRPr lang="ko-KR" altLang="en-US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2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주요기능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3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203684"/>
            <a:ext cx="976334" cy="25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JB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직선 연결선 81"/>
          <p:cNvCxnSpPr/>
          <p:nvPr/>
        </p:nvCxnSpPr>
        <p:spPr>
          <a:xfrm>
            <a:off x="2475422" y="2499742"/>
            <a:ext cx="8346" cy="8980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3184657" y="2036664"/>
            <a:ext cx="1308404" cy="20912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585990" y="-3373"/>
            <a:ext cx="549424" cy="274637"/>
          </a:xfrm>
        </p:spPr>
        <p:txBody>
          <a:bodyPr/>
          <a:lstStyle/>
          <a:p>
            <a:fld id="{61AA835D-8947-4686-9B80-1C1BEEAA91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Information Architecture</a:t>
            </a:r>
            <a:endParaRPr lang="ko-KR" altLang="en-US" dirty="0"/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03848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+mn-ea"/>
              </a:rPr>
              <a:t>Home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12626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소개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ID/PW</a:t>
            </a:r>
            <a:r>
              <a:rPr lang="ko-KR" altLang="en-US" sz="900" dirty="0" smtClean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652661" y="2695253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회사소개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6" name="직선 연결선 145"/>
          <p:cNvCxnSpPr>
            <a:stCxn id="147" idx="2"/>
            <a:endCxn id="148" idx="0"/>
          </p:cNvCxnSpPr>
          <p:nvPr/>
        </p:nvCxnSpPr>
        <p:spPr>
          <a:xfrm>
            <a:off x="6779317" y="2486359"/>
            <a:ext cx="0" cy="191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6189790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err="1" smtClean="0">
                <a:solidFill>
                  <a:schemeClr val="bg1"/>
                </a:solidFill>
                <a:latin typeface="+mn-ea"/>
              </a:rPr>
              <a:t>가격안내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6321479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가격 안내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5174870" y="2484884"/>
            <a:ext cx="8346" cy="54822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4585343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시설안내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4725378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인실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4725378" y="303311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인실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14896" y="808512"/>
            <a:ext cx="113186" cy="10805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stCxn id="271" idx="2"/>
            <a:endCxn id="272" idx="0"/>
          </p:cNvCxnSpPr>
          <p:nvPr/>
        </p:nvCxnSpPr>
        <p:spPr>
          <a:xfrm>
            <a:off x="8422598" y="2486359"/>
            <a:ext cx="0" cy="19170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7833071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err="1" smtClean="0">
                <a:solidFill>
                  <a:schemeClr val="bg1"/>
                </a:solidFill>
                <a:latin typeface="+mn-ea"/>
              </a:rPr>
              <a:t>오시는길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964760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오시는 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520" y="483518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43026" y="458351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회원인증화면</a:t>
            </a:r>
            <a:endParaRPr lang="ko-KR" altLang="en-US" sz="8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880778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</a:rPr>
              <a:t>이용안내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2020813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사업 안내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 bwMode="auto">
          <a:xfrm>
            <a:off x="2020813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 err="1" smtClean="0">
                <a:solidFill>
                  <a:schemeClr val="tx1"/>
                </a:solidFill>
                <a:latin typeface="+mn-ea"/>
              </a:rPr>
              <a:t>이용시</a:t>
            </a: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 주의사항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53778" y="3723878"/>
            <a:ext cx="1179054" cy="1387226"/>
            <a:chOff x="-338007" y="4221360"/>
            <a:chExt cx="1179054" cy="1387226"/>
          </a:xfrm>
        </p:grpSpPr>
        <p:cxnSp>
          <p:nvCxnSpPr>
            <p:cNvPr id="88" name="직선 연결선 87"/>
            <p:cNvCxnSpPr>
              <a:stCxn id="89" idx="2"/>
              <a:endCxn id="92" idx="0"/>
            </p:cNvCxnSpPr>
            <p:nvPr/>
          </p:nvCxnSpPr>
          <p:spPr>
            <a:xfrm>
              <a:off x="251520" y="4494534"/>
              <a:ext cx="8346" cy="89802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모서리가 둥근 직사각형 88"/>
            <p:cNvSpPr/>
            <p:nvPr/>
          </p:nvSpPr>
          <p:spPr>
            <a:xfrm>
              <a:off x="-338007" y="4221360"/>
              <a:ext cx="1179054" cy="273174"/>
            </a:xfrm>
            <a:prstGeom prst="roundRect">
              <a:avLst>
                <a:gd name="adj" fmla="val 41681"/>
              </a:avLst>
            </a:prstGeom>
            <a:solidFill>
              <a:schemeClr val="bg1">
                <a:lumMod val="6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kumimoji="0" lang="ko-KR" altLang="en-US" sz="900" b="1" dirty="0" smtClean="0">
                  <a:solidFill>
                    <a:schemeClr val="bg1"/>
                  </a:solidFill>
                  <a:latin typeface="+mn-ea"/>
                </a:rPr>
                <a:t>이용안내</a:t>
              </a:r>
              <a:endParaRPr kumimoji="0"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90" name="모서리가 둥근 직사각형 89"/>
            <p:cNvSpPr/>
            <p:nvPr/>
          </p:nvSpPr>
          <p:spPr bwMode="auto">
            <a:xfrm>
              <a:off x="-197972" y="4687712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 dirty="0" smtClean="0">
                  <a:latin typeface="+mn-ea"/>
                </a:rPr>
                <a:t>사업영역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 bwMode="auto">
            <a:xfrm>
              <a:off x="-197972" y="5030612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사업소개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1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 bwMode="auto">
            <a:xfrm>
              <a:off x="-197972" y="5392562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 dirty="0" smtClean="0">
                  <a:solidFill>
                    <a:schemeClr val="tx1"/>
                  </a:solidFill>
                  <a:latin typeface="+mn-ea"/>
                </a:rPr>
                <a:t>사업소개</a:t>
              </a:r>
              <a:r>
                <a:rPr lang="en-US" altLang="ko-KR" sz="900" dirty="0" smtClean="0">
                  <a:solidFill>
                    <a:schemeClr val="tx1"/>
                  </a:solidFill>
                  <a:latin typeface="+mn-ea"/>
                </a:rPr>
                <a:t>2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3237463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예약 신청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10" name="직선 연결선 109"/>
          <p:cNvCxnSpPr>
            <a:endCxn id="143" idx="0"/>
          </p:cNvCxnSpPr>
          <p:nvPr/>
        </p:nvCxnSpPr>
        <p:spPr>
          <a:xfrm>
            <a:off x="3815691" y="2495904"/>
            <a:ext cx="8345" cy="12279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 bwMode="auto">
          <a:xfrm>
            <a:off x="3366199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예약 절차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" name="모서리가 둥근 직사각형 111"/>
          <p:cNvSpPr/>
          <p:nvPr/>
        </p:nvSpPr>
        <p:spPr bwMode="auto">
          <a:xfrm>
            <a:off x="3366199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예약 신청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3366199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예약 조회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102154" y="1292198"/>
            <a:ext cx="7320443" cy="920987"/>
            <a:chOff x="1102154" y="1292198"/>
            <a:chExt cx="7320443" cy="920987"/>
          </a:xfrm>
        </p:grpSpPr>
        <p:cxnSp>
          <p:nvCxnSpPr>
            <p:cNvPr id="40" name="꺾인 연결선 39"/>
            <p:cNvCxnSpPr>
              <a:stCxn id="12" idx="2"/>
              <a:endCxn id="22" idx="0"/>
            </p:cNvCxnSpPr>
            <p:nvPr/>
          </p:nvCxnSpPr>
          <p:spPr>
            <a:xfrm rot="5400000">
              <a:off x="2006926" y="387426"/>
              <a:ext cx="919511" cy="272905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12" idx="2"/>
              <a:endCxn id="77" idx="0"/>
            </p:cNvCxnSpPr>
            <p:nvPr/>
          </p:nvCxnSpPr>
          <p:spPr>
            <a:xfrm rot="5400000">
              <a:off x="2691002" y="1071502"/>
              <a:ext cx="919511" cy="1360904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꺾인 연결선 43"/>
            <p:cNvCxnSpPr>
              <a:stCxn id="12" idx="2"/>
              <a:endCxn id="95" idx="0"/>
            </p:cNvCxnSpPr>
            <p:nvPr/>
          </p:nvCxnSpPr>
          <p:spPr>
            <a:xfrm rot="5400000">
              <a:off x="3369345" y="1749845"/>
              <a:ext cx="919511" cy="421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12" idx="2"/>
              <a:endCxn id="156" idx="0"/>
            </p:cNvCxnSpPr>
            <p:nvPr/>
          </p:nvCxnSpPr>
          <p:spPr>
            <a:xfrm rot="16200000" flipH="1">
              <a:off x="4043284" y="1080123"/>
              <a:ext cx="919511" cy="134366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꺾인 연결선 47"/>
            <p:cNvCxnSpPr>
              <a:stCxn id="12" idx="2"/>
              <a:endCxn id="147" idx="0"/>
            </p:cNvCxnSpPr>
            <p:nvPr/>
          </p:nvCxnSpPr>
          <p:spPr>
            <a:xfrm rot="16200000" flipH="1">
              <a:off x="4844770" y="278638"/>
              <a:ext cx="920986" cy="294810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 49"/>
            <p:cNvCxnSpPr>
              <a:stCxn id="12" idx="2"/>
              <a:endCxn id="271" idx="0"/>
            </p:cNvCxnSpPr>
            <p:nvPr/>
          </p:nvCxnSpPr>
          <p:spPr>
            <a:xfrm rot="16200000" flipH="1">
              <a:off x="5666410" y="-543003"/>
              <a:ext cx="920986" cy="459138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모서리가 둥근 직사각형 142"/>
          <p:cNvSpPr/>
          <p:nvPr/>
        </p:nvSpPr>
        <p:spPr bwMode="auto">
          <a:xfrm>
            <a:off x="3366198" y="37238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latin typeface="+mn-ea"/>
              </a:rPr>
              <a:t>이용 요금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5" name="모서리가 둥근 직사각형 144"/>
          <p:cNvSpPr/>
          <p:nvPr/>
        </p:nvSpPr>
        <p:spPr bwMode="auto">
          <a:xfrm>
            <a:off x="4725377" y="337747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 smtClean="0">
                <a:latin typeface="+mn-ea"/>
              </a:rPr>
              <a:t>4</a:t>
            </a:r>
            <a:r>
              <a:rPr lang="ko-KR" altLang="en-US" sz="900" dirty="0" smtClean="0">
                <a:latin typeface="+mn-ea"/>
              </a:rPr>
              <a:t>인실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1" name="모서리가 둥근 직사각형 150"/>
          <p:cNvSpPr/>
          <p:nvPr/>
        </p:nvSpPr>
        <p:spPr bwMode="auto">
          <a:xfrm>
            <a:off x="4728083" y="372387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smtClean="0">
                <a:solidFill>
                  <a:schemeClr val="tx1"/>
                </a:solidFill>
                <a:latin typeface="+mn-ea"/>
              </a:rPr>
              <a:t>회의실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884368" y="12700"/>
            <a:ext cx="976334" cy="25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JB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9" name="직선 연결선 108"/>
          <p:cNvCxnSpPr>
            <a:stCxn id="22" idx="2"/>
            <a:endCxn id="113" idx="0"/>
          </p:cNvCxnSpPr>
          <p:nvPr/>
        </p:nvCxnSpPr>
        <p:spPr>
          <a:xfrm>
            <a:off x="1102153" y="2484884"/>
            <a:ext cx="8346" cy="210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203684"/>
            <a:ext cx="976334" cy="25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JB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7584" y="1275606"/>
            <a:ext cx="2016224" cy="2523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건물외형사진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872" y="1275606"/>
            <a:ext cx="2088232" cy="2523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인실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내부사진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00192" y="1275606"/>
            <a:ext cx="2016224" cy="2523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1~4</a:t>
            </a:r>
            <a:r>
              <a:rPr lang="ko-KR" altLang="en-US" dirty="0" smtClean="0">
                <a:solidFill>
                  <a:schemeClr val="tx1"/>
                </a:solidFill>
              </a:rPr>
              <a:t>인실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내부사진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공유 오피스 외형 구조 </a:t>
            </a:r>
            <a:endParaRPr lang="ko-KR" altLang="en-US" dirty="0"/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57200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203684"/>
            <a:ext cx="976334" cy="25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JB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7808" y="555526"/>
            <a:ext cx="3384376" cy="1080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1520" y="1707654"/>
            <a:ext cx="3384376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7808" y="2859782"/>
            <a:ext cx="3384376" cy="10801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1520" y="4011910"/>
            <a:ext cx="3384376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입구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주차장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67944" y="555526"/>
            <a:ext cx="4752528" cy="22357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인실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74232" y="2863246"/>
            <a:ext cx="4746240" cy="222878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3347864" y="1779662"/>
            <a:ext cx="1296144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347864" y="3291830"/>
            <a:ext cx="136815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107504" y="773951"/>
            <a:ext cx="4392488" cy="4248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공유 오피스 </a:t>
            </a:r>
            <a:r>
              <a:rPr lang="ko-KR" altLang="en-US" dirty="0" err="1" smtClean="0"/>
              <a:t>내형</a:t>
            </a:r>
            <a:r>
              <a:rPr lang="ko-KR" altLang="en-US" dirty="0" smtClean="0"/>
              <a:t> 구조 </a:t>
            </a:r>
            <a:endParaRPr lang="ko-KR" altLang="en-US" dirty="0"/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572000" y="773950"/>
            <a:ext cx="4248472" cy="4102055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20000"/>
              </a:lnSpc>
            </a:pP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203684"/>
            <a:ext cx="976334" cy="25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JB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40716" y="807356"/>
            <a:ext cx="4320480" cy="42364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5643" y="773951"/>
            <a:ext cx="2189434" cy="17229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-A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993046" y="4443958"/>
            <a:ext cx="720080" cy="616714"/>
            <a:chOff x="1935898" y="4443958"/>
            <a:chExt cx="720080" cy="616714"/>
          </a:xfrm>
        </p:grpSpPr>
        <p:sp>
          <p:nvSpPr>
            <p:cNvPr id="18" name="위쪽 화살표 17"/>
            <p:cNvSpPr/>
            <p:nvPr/>
          </p:nvSpPr>
          <p:spPr>
            <a:xfrm>
              <a:off x="2140563" y="4443958"/>
              <a:ext cx="288032" cy="41414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35898" y="469134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입구</a:t>
              </a:r>
              <a:endParaRPr lang="ko-KR" alt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543" y="4622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A.8</a:t>
            </a:r>
            <a:r>
              <a:rPr lang="ko-KR" altLang="en-US" b="1" dirty="0" smtClean="0"/>
              <a:t>인실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6795798" y="771550"/>
            <a:ext cx="2160412" cy="11040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643302" y="771550"/>
            <a:ext cx="2160946" cy="109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757619" y="1864287"/>
            <a:ext cx="1191412" cy="783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757619" y="2648115"/>
            <a:ext cx="1191412" cy="783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757620" y="3420285"/>
            <a:ext cx="1191412" cy="783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57619" y="4192455"/>
            <a:ext cx="1191412" cy="842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en-US" altLang="ko-KR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651806" y="1877438"/>
            <a:ext cx="1151787" cy="783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51806" y="2661266"/>
            <a:ext cx="1151787" cy="783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-B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4651806" y="3433436"/>
            <a:ext cx="1151787" cy="7838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51806" y="4205606"/>
            <a:ext cx="1151787" cy="8423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자유형 62"/>
          <p:cNvSpPr/>
          <p:nvPr/>
        </p:nvSpPr>
        <p:spPr>
          <a:xfrm rot="12355314">
            <a:off x="6608387" y="2367155"/>
            <a:ext cx="909600" cy="1453638"/>
          </a:xfrm>
          <a:custGeom>
            <a:avLst/>
            <a:gdLst>
              <a:gd name="connsiteX0" fmla="*/ 172278 w 861391"/>
              <a:gd name="connsiteY0" fmla="*/ 456683 h 1483726"/>
              <a:gd name="connsiteX1" fmla="*/ 172278 w 861391"/>
              <a:gd name="connsiteY1" fmla="*/ 456683 h 1483726"/>
              <a:gd name="connsiteX2" fmla="*/ 112644 w 861391"/>
              <a:gd name="connsiteY2" fmla="*/ 443430 h 1483726"/>
              <a:gd name="connsiteX3" fmla="*/ 99391 w 861391"/>
              <a:gd name="connsiteY3" fmla="*/ 430178 h 1483726"/>
              <a:gd name="connsiteX4" fmla="*/ 79513 w 861391"/>
              <a:gd name="connsiteY4" fmla="*/ 403674 h 1483726"/>
              <a:gd name="connsiteX5" fmla="*/ 66261 w 861391"/>
              <a:gd name="connsiteY5" fmla="*/ 377170 h 1483726"/>
              <a:gd name="connsiteX6" fmla="*/ 33131 w 861391"/>
              <a:gd name="connsiteY6" fmla="*/ 317535 h 1483726"/>
              <a:gd name="connsiteX7" fmla="*/ 13252 w 861391"/>
              <a:gd name="connsiteY7" fmla="*/ 264526 h 1483726"/>
              <a:gd name="connsiteX8" fmla="*/ 0 w 861391"/>
              <a:gd name="connsiteY8" fmla="*/ 224770 h 1483726"/>
              <a:gd name="connsiteX9" fmla="*/ 19878 w 861391"/>
              <a:gd name="connsiteY9" fmla="*/ 98874 h 1483726"/>
              <a:gd name="connsiteX10" fmla="*/ 33131 w 861391"/>
              <a:gd name="connsiteY10" fmla="*/ 78996 h 1483726"/>
              <a:gd name="connsiteX11" fmla="*/ 79513 w 861391"/>
              <a:gd name="connsiteY11" fmla="*/ 39239 h 1483726"/>
              <a:gd name="connsiteX12" fmla="*/ 106017 w 861391"/>
              <a:gd name="connsiteY12" fmla="*/ 32613 h 1483726"/>
              <a:gd name="connsiteX13" fmla="*/ 152400 w 861391"/>
              <a:gd name="connsiteY13" fmla="*/ 6109 h 1483726"/>
              <a:gd name="connsiteX14" fmla="*/ 357809 w 861391"/>
              <a:gd name="connsiteY14" fmla="*/ 25987 h 1483726"/>
              <a:gd name="connsiteX15" fmla="*/ 384313 w 861391"/>
              <a:gd name="connsiteY15" fmla="*/ 45865 h 1483726"/>
              <a:gd name="connsiteX16" fmla="*/ 390939 w 861391"/>
              <a:gd name="connsiteY16" fmla="*/ 72370 h 1483726"/>
              <a:gd name="connsiteX17" fmla="*/ 424070 w 861391"/>
              <a:gd name="connsiteY17" fmla="*/ 105500 h 1483726"/>
              <a:gd name="connsiteX18" fmla="*/ 430696 w 861391"/>
              <a:gd name="connsiteY18" fmla="*/ 132004 h 1483726"/>
              <a:gd name="connsiteX19" fmla="*/ 443948 w 861391"/>
              <a:gd name="connsiteY19" fmla="*/ 145257 h 1483726"/>
              <a:gd name="connsiteX20" fmla="*/ 450574 w 861391"/>
              <a:gd name="connsiteY20" fmla="*/ 171761 h 1483726"/>
              <a:gd name="connsiteX21" fmla="*/ 463826 w 861391"/>
              <a:gd name="connsiteY21" fmla="*/ 191639 h 1483726"/>
              <a:gd name="connsiteX22" fmla="*/ 477078 w 861391"/>
              <a:gd name="connsiteY22" fmla="*/ 218144 h 1483726"/>
              <a:gd name="connsiteX23" fmla="*/ 470452 w 861391"/>
              <a:gd name="connsiteY23" fmla="*/ 397048 h 1483726"/>
              <a:gd name="connsiteX24" fmla="*/ 450574 w 861391"/>
              <a:gd name="connsiteY24" fmla="*/ 443430 h 1483726"/>
              <a:gd name="connsiteX25" fmla="*/ 430696 w 861391"/>
              <a:gd name="connsiteY25" fmla="*/ 503065 h 1483726"/>
              <a:gd name="connsiteX26" fmla="*/ 437322 w 861391"/>
              <a:gd name="connsiteY26" fmla="*/ 681970 h 1483726"/>
              <a:gd name="connsiteX27" fmla="*/ 463826 w 861391"/>
              <a:gd name="connsiteY27" fmla="*/ 708474 h 1483726"/>
              <a:gd name="connsiteX28" fmla="*/ 530087 w 861391"/>
              <a:gd name="connsiteY28" fmla="*/ 774735 h 1483726"/>
              <a:gd name="connsiteX29" fmla="*/ 589722 w 861391"/>
              <a:gd name="connsiteY29" fmla="*/ 801239 h 1483726"/>
              <a:gd name="connsiteX30" fmla="*/ 609600 w 861391"/>
              <a:gd name="connsiteY30" fmla="*/ 814491 h 1483726"/>
              <a:gd name="connsiteX31" fmla="*/ 682487 w 861391"/>
              <a:gd name="connsiteY31" fmla="*/ 801239 h 1483726"/>
              <a:gd name="connsiteX32" fmla="*/ 708991 w 861391"/>
              <a:gd name="connsiteY32" fmla="*/ 781361 h 1483726"/>
              <a:gd name="connsiteX33" fmla="*/ 755374 w 861391"/>
              <a:gd name="connsiteY33" fmla="*/ 741604 h 1483726"/>
              <a:gd name="connsiteX34" fmla="*/ 821635 w 861391"/>
              <a:gd name="connsiteY34" fmla="*/ 761483 h 1483726"/>
              <a:gd name="connsiteX35" fmla="*/ 841513 w 861391"/>
              <a:gd name="connsiteY35" fmla="*/ 787987 h 1483726"/>
              <a:gd name="connsiteX36" fmla="*/ 861391 w 861391"/>
              <a:gd name="connsiteY36" fmla="*/ 860874 h 1483726"/>
              <a:gd name="connsiteX37" fmla="*/ 854765 w 861391"/>
              <a:gd name="connsiteY37" fmla="*/ 1053030 h 1483726"/>
              <a:gd name="connsiteX38" fmla="*/ 841513 w 861391"/>
              <a:gd name="connsiteY38" fmla="*/ 1099413 h 1483726"/>
              <a:gd name="connsiteX39" fmla="*/ 815009 w 861391"/>
              <a:gd name="connsiteY39" fmla="*/ 1132544 h 1483726"/>
              <a:gd name="connsiteX40" fmla="*/ 801757 w 861391"/>
              <a:gd name="connsiteY40" fmla="*/ 1152422 h 1483726"/>
              <a:gd name="connsiteX41" fmla="*/ 762000 w 861391"/>
              <a:gd name="connsiteY41" fmla="*/ 1218683 h 1483726"/>
              <a:gd name="connsiteX42" fmla="*/ 742122 w 861391"/>
              <a:gd name="connsiteY42" fmla="*/ 1245187 h 1483726"/>
              <a:gd name="connsiteX43" fmla="*/ 702365 w 861391"/>
              <a:gd name="connsiteY43" fmla="*/ 1304822 h 1483726"/>
              <a:gd name="connsiteX44" fmla="*/ 649357 w 861391"/>
              <a:gd name="connsiteY44" fmla="*/ 1344578 h 1483726"/>
              <a:gd name="connsiteX45" fmla="*/ 602974 w 861391"/>
              <a:gd name="connsiteY45" fmla="*/ 1371083 h 1483726"/>
              <a:gd name="connsiteX46" fmla="*/ 576470 w 861391"/>
              <a:gd name="connsiteY46" fmla="*/ 1390961 h 1483726"/>
              <a:gd name="connsiteX47" fmla="*/ 556591 w 861391"/>
              <a:gd name="connsiteY47" fmla="*/ 1417465 h 1483726"/>
              <a:gd name="connsiteX48" fmla="*/ 523461 w 861391"/>
              <a:gd name="connsiteY48" fmla="*/ 1437344 h 1483726"/>
              <a:gd name="connsiteX49" fmla="*/ 496957 w 861391"/>
              <a:gd name="connsiteY49" fmla="*/ 1457222 h 1483726"/>
              <a:gd name="connsiteX50" fmla="*/ 443948 w 861391"/>
              <a:gd name="connsiteY50" fmla="*/ 1470474 h 1483726"/>
              <a:gd name="connsiteX51" fmla="*/ 410817 w 861391"/>
              <a:gd name="connsiteY51" fmla="*/ 1483726 h 1483726"/>
              <a:gd name="connsiteX52" fmla="*/ 304800 w 861391"/>
              <a:gd name="connsiteY52" fmla="*/ 1470474 h 1483726"/>
              <a:gd name="connsiteX53" fmla="*/ 284922 w 861391"/>
              <a:gd name="connsiteY53" fmla="*/ 1457222 h 1483726"/>
              <a:gd name="connsiteX54" fmla="*/ 231913 w 861391"/>
              <a:gd name="connsiteY54" fmla="*/ 1404213 h 1483726"/>
              <a:gd name="connsiteX55" fmla="*/ 185531 w 861391"/>
              <a:gd name="connsiteY55" fmla="*/ 1364457 h 1483726"/>
              <a:gd name="connsiteX56" fmla="*/ 165652 w 861391"/>
              <a:gd name="connsiteY56" fmla="*/ 1324700 h 1483726"/>
              <a:gd name="connsiteX57" fmla="*/ 145774 w 861391"/>
              <a:gd name="connsiteY57" fmla="*/ 1298196 h 1483726"/>
              <a:gd name="connsiteX58" fmla="*/ 139148 w 861391"/>
              <a:gd name="connsiteY58" fmla="*/ 1258439 h 1483726"/>
              <a:gd name="connsiteX59" fmla="*/ 125896 w 861391"/>
              <a:gd name="connsiteY59" fmla="*/ 1139170 h 1483726"/>
              <a:gd name="connsiteX60" fmla="*/ 99391 w 861391"/>
              <a:gd name="connsiteY60" fmla="*/ 1039778 h 1483726"/>
              <a:gd name="connsiteX61" fmla="*/ 92765 w 861391"/>
              <a:gd name="connsiteY61" fmla="*/ 947013 h 1483726"/>
              <a:gd name="connsiteX62" fmla="*/ 72887 w 861391"/>
              <a:gd name="connsiteY62" fmla="*/ 887378 h 1483726"/>
              <a:gd name="connsiteX63" fmla="*/ 66261 w 861391"/>
              <a:gd name="connsiteY63" fmla="*/ 854248 h 1483726"/>
              <a:gd name="connsiteX64" fmla="*/ 59635 w 861391"/>
              <a:gd name="connsiteY64" fmla="*/ 827744 h 1483726"/>
              <a:gd name="connsiteX65" fmla="*/ 66261 w 861391"/>
              <a:gd name="connsiteY65" fmla="*/ 575952 h 1483726"/>
              <a:gd name="connsiteX66" fmla="*/ 72887 w 861391"/>
              <a:gd name="connsiteY66" fmla="*/ 542822 h 1483726"/>
              <a:gd name="connsiteX67" fmla="*/ 86139 w 861391"/>
              <a:gd name="connsiteY67" fmla="*/ 503065 h 1483726"/>
              <a:gd name="connsiteX68" fmla="*/ 79513 w 861391"/>
              <a:gd name="connsiteY68" fmla="*/ 456683 h 1483726"/>
              <a:gd name="connsiteX69" fmla="*/ 72887 w 861391"/>
              <a:gd name="connsiteY69" fmla="*/ 436804 h 1483726"/>
              <a:gd name="connsiteX70" fmla="*/ 66261 w 861391"/>
              <a:gd name="connsiteY70" fmla="*/ 370544 h 1483726"/>
              <a:gd name="connsiteX71" fmla="*/ 59635 w 861391"/>
              <a:gd name="connsiteY71" fmla="*/ 350665 h 1483726"/>
              <a:gd name="connsiteX72" fmla="*/ 59635 w 861391"/>
              <a:gd name="connsiteY72" fmla="*/ 304283 h 1483726"/>
              <a:gd name="connsiteX73" fmla="*/ 159026 w 861391"/>
              <a:gd name="connsiteY73" fmla="*/ 291030 h 148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61391" h="1483726">
                <a:moveTo>
                  <a:pt x="172278" y="456683"/>
                </a:moveTo>
                <a:lnTo>
                  <a:pt x="172278" y="456683"/>
                </a:lnTo>
                <a:cubicBezTo>
                  <a:pt x="152400" y="452265"/>
                  <a:pt x="131781" y="450389"/>
                  <a:pt x="112644" y="443430"/>
                </a:cubicBezTo>
                <a:cubicBezTo>
                  <a:pt x="106773" y="441295"/>
                  <a:pt x="103390" y="434977"/>
                  <a:pt x="99391" y="430178"/>
                </a:cubicBezTo>
                <a:cubicBezTo>
                  <a:pt x="92321" y="421694"/>
                  <a:pt x="85366" y="413039"/>
                  <a:pt x="79513" y="403674"/>
                </a:cubicBezTo>
                <a:cubicBezTo>
                  <a:pt x="74278" y="395298"/>
                  <a:pt x="71343" y="385640"/>
                  <a:pt x="66261" y="377170"/>
                </a:cubicBezTo>
                <a:cubicBezTo>
                  <a:pt x="45110" y="341917"/>
                  <a:pt x="40748" y="347999"/>
                  <a:pt x="33131" y="317535"/>
                </a:cubicBezTo>
                <a:cubicBezTo>
                  <a:pt x="8444" y="218791"/>
                  <a:pt x="44417" y="334647"/>
                  <a:pt x="13252" y="264526"/>
                </a:cubicBezTo>
                <a:cubicBezTo>
                  <a:pt x="7579" y="251761"/>
                  <a:pt x="0" y="224770"/>
                  <a:pt x="0" y="224770"/>
                </a:cubicBezTo>
                <a:cubicBezTo>
                  <a:pt x="6626" y="182805"/>
                  <a:pt x="10462" y="140303"/>
                  <a:pt x="19878" y="98874"/>
                </a:cubicBezTo>
                <a:cubicBezTo>
                  <a:pt x="21643" y="91108"/>
                  <a:pt x="27948" y="85042"/>
                  <a:pt x="33131" y="78996"/>
                </a:cubicBezTo>
                <a:cubicBezTo>
                  <a:pt x="42689" y="67845"/>
                  <a:pt x="63629" y="46047"/>
                  <a:pt x="79513" y="39239"/>
                </a:cubicBezTo>
                <a:cubicBezTo>
                  <a:pt x="87883" y="35652"/>
                  <a:pt x="97490" y="35810"/>
                  <a:pt x="106017" y="32613"/>
                </a:cubicBezTo>
                <a:cubicBezTo>
                  <a:pt x="125235" y="25407"/>
                  <a:pt x="135921" y="17095"/>
                  <a:pt x="152400" y="6109"/>
                </a:cubicBezTo>
                <a:cubicBezTo>
                  <a:pt x="306971" y="11629"/>
                  <a:pt x="291449" y="-21413"/>
                  <a:pt x="357809" y="25987"/>
                </a:cubicBezTo>
                <a:cubicBezTo>
                  <a:pt x="366795" y="32406"/>
                  <a:pt x="375478" y="39239"/>
                  <a:pt x="384313" y="45865"/>
                </a:cubicBezTo>
                <a:cubicBezTo>
                  <a:pt x="386522" y="54700"/>
                  <a:pt x="385887" y="64793"/>
                  <a:pt x="390939" y="72370"/>
                </a:cubicBezTo>
                <a:cubicBezTo>
                  <a:pt x="399602" y="85365"/>
                  <a:pt x="424070" y="105500"/>
                  <a:pt x="424070" y="105500"/>
                </a:cubicBezTo>
                <a:cubicBezTo>
                  <a:pt x="426279" y="114335"/>
                  <a:pt x="426624" y="123859"/>
                  <a:pt x="430696" y="132004"/>
                </a:cubicBezTo>
                <a:cubicBezTo>
                  <a:pt x="433490" y="137592"/>
                  <a:pt x="441154" y="139669"/>
                  <a:pt x="443948" y="145257"/>
                </a:cubicBezTo>
                <a:cubicBezTo>
                  <a:pt x="448020" y="153402"/>
                  <a:pt x="446987" y="163391"/>
                  <a:pt x="450574" y="171761"/>
                </a:cubicBezTo>
                <a:cubicBezTo>
                  <a:pt x="453711" y="179081"/>
                  <a:pt x="459875" y="184725"/>
                  <a:pt x="463826" y="191639"/>
                </a:cubicBezTo>
                <a:cubicBezTo>
                  <a:pt x="468727" y="200215"/>
                  <a:pt x="472661" y="209309"/>
                  <a:pt x="477078" y="218144"/>
                </a:cubicBezTo>
                <a:cubicBezTo>
                  <a:pt x="474869" y="277779"/>
                  <a:pt x="477425" y="337781"/>
                  <a:pt x="470452" y="397048"/>
                </a:cubicBezTo>
                <a:cubicBezTo>
                  <a:pt x="468487" y="413753"/>
                  <a:pt x="455893" y="427472"/>
                  <a:pt x="450574" y="443430"/>
                </a:cubicBezTo>
                <a:cubicBezTo>
                  <a:pt x="424884" y="520500"/>
                  <a:pt x="464005" y="436447"/>
                  <a:pt x="430696" y="503065"/>
                </a:cubicBezTo>
                <a:cubicBezTo>
                  <a:pt x="432905" y="562700"/>
                  <a:pt x="427820" y="623055"/>
                  <a:pt x="437322" y="681970"/>
                </a:cubicBezTo>
                <a:cubicBezTo>
                  <a:pt x="439311" y="694305"/>
                  <a:pt x="455525" y="699136"/>
                  <a:pt x="463826" y="708474"/>
                </a:cubicBezTo>
                <a:cubicBezTo>
                  <a:pt x="496180" y="744871"/>
                  <a:pt x="485477" y="744995"/>
                  <a:pt x="530087" y="774735"/>
                </a:cubicBezTo>
                <a:cubicBezTo>
                  <a:pt x="602068" y="822723"/>
                  <a:pt x="543542" y="778149"/>
                  <a:pt x="589722" y="801239"/>
                </a:cubicBezTo>
                <a:cubicBezTo>
                  <a:pt x="596845" y="804800"/>
                  <a:pt x="602974" y="810074"/>
                  <a:pt x="609600" y="814491"/>
                </a:cubicBezTo>
                <a:cubicBezTo>
                  <a:pt x="633896" y="810074"/>
                  <a:pt x="659060" y="809048"/>
                  <a:pt x="682487" y="801239"/>
                </a:cubicBezTo>
                <a:cubicBezTo>
                  <a:pt x="692964" y="797747"/>
                  <a:pt x="700005" y="787780"/>
                  <a:pt x="708991" y="781361"/>
                </a:cubicBezTo>
                <a:cubicBezTo>
                  <a:pt x="744313" y="756132"/>
                  <a:pt x="715321" y="781659"/>
                  <a:pt x="755374" y="741604"/>
                </a:cubicBezTo>
                <a:cubicBezTo>
                  <a:pt x="777461" y="748230"/>
                  <a:pt x="801332" y="750550"/>
                  <a:pt x="821635" y="761483"/>
                </a:cubicBezTo>
                <a:cubicBezTo>
                  <a:pt x="831358" y="766719"/>
                  <a:pt x="836574" y="778110"/>
                  <a:pt x="841513" y="787987"/>
                </a:cubicBezTo>
                <a:cubicBezTo>
                  <a:pt x="852722" y="810404"/>
                  <a:pt x="856544" y="836639"/>
                  <a:pt x="861391" y="860874"/>
                </a:cubicBezTo>
                <a:cubicBezTo>
                  <a:pt x="859182" y="924926"/>
                  <a:pt x="860087" y="989161"/>
                  <a:pt x="854765" y="1053030"/>
                </a:cubicBezTo>
                <a:cubicBezTo>
                  <a:pt x="853430" y="1069054"/>
                  <a:pt x="847485" y="1084483"/>
                  <a:pt x="841513" y="1099413"/>
                </a:cubicBezTo>
                <a:cubicBezTo>
                  <a:pt x="833357" y="1119804"/>
                  <a:pt x="827176" y="1117335"/>
                  <a:pt x="815009" y="1132544"/>
                </a:cubicBezTo>
                <a:cubicBezTo>
                  <a:pt x="810034" y="1138762"/>
                  <a:pt x="805931" y="1145640"/>
                  <a:pt x="801757" y="1152422"/>
                </a:cubicBezTo>
                <a:cubicBezTo>
                  <a:pt x="788257" y="1174359"/>
                  <a:pt x="777455" y="1198077"/>
                  <a:pt x="762000" y="1218683"/>
                </a:cubicBezTo>
                <a:cubicBezTo>
                  <a:pt x="755374" y="1227518"/>
                  <a:pt x="748248" y="1235998"/>
                  <a:pt x="742122" y="1245187"/>
                </a:cubicBezTo>
                <a:cubicBezTo>
                  <a:pt x="732465" y="1259673"/>
                  <a:pt x="716334" y="1292123"/>
                  <a:pt x="702365" y="1304822"/>
                </a:cubicBezTo>
                <a:cubicBezTo>
                  <a:pt x="686022" y="1319679"/>
                  <a:pt x="667026" y="1331326"/>
                  <a:pt x="649357" y="1344578"/>
                </a:cubicBezTo>
                <a:cubicBezTo>
                  <a:pt x="617264" y="1368648"/>
                  <a:pt x="633329" y="1360965"/>
                  <a:pt x="602974" y="1371083"/>
                </a:cubicBezTo>
                <a:cubicBezTo>
                  <a:pt x="594139" y="1377709"/>
                  <a:pt x="584279" y="1383152"/>
                  <a:pt x="576470" y="1390961"/>
                </a:cubicBezTo>
                <a:cubicBezTo>
                  <a:pt x="568661" y="1398770"/>
                  <a:pt x="564902" y="1410193"/>
                  <a:pt x="556591" y="1417465"/>
                </a:cubicBezTo>
                <a:cubicBezTo>
                  <a:pt x="546899" y="1425946"/>
                  <a:pt x="534177" y="1430200"/>
                  <a:pt x="523461" y="1437344"/>
                </a:cubicBezTo>
                <a:cubicBezTo>
                  <a:pt x="514272" y="1443470"/>
                  <a:pt x="507151" y="1452975"/>
                  <a:pt x="496957" y="1457222"/>
                </a:cubicBezTo>
                <a:cubicBezTo>
                  <a:pt x="480145" y="1464227"/>
                  <a:pt x="460859" y="1463710"/>
                  <a:pt x="443948" y="1470474"/>
                </a:cubicBezTo>
                <a:lnTo>
                  <a:pt x="410817" y="1483726"/>
                </a:lnTo>
                <a:cubicBezTo>
                  <a:pt x="375478" y="1479309"/>
                  <a:pt x="339650" y="1477811"/>
                  <a:pt x="304800" y="1470474"/>
                </a:cubicBezTo>
                <a:cubicBezTo>
                  <a:pt x="297007" y="1468833"/>
                  <a:pt x="291402" y="1461851"/>
                  <a:pt x="284922" y="1457222"/>
                </a:cubicBezTo>
                <a:cubicBezTo>
                  <a:pt x="229005" y="1417282"/>
                  <a:pt x="288492" y="1460793"/>
                  <a:pt x="231913" y="1404213"/>
                </a:cubicBezTo>
                <a:cubicBezTo>
                  <a:pt x="217514" y="1389814"/>
                  <a:pt x="200992" y="1377709"/>
                  <a:pt x="185531" y="1364457"/>
                </a:cubicBezTo>
                <a:cubicBezTo>
                  <a:pt x="178905" y="1351205"/>
                  <a:pt x="173275" y="1337405"/>
                  <a:pt x="165652" y="1324700"/>
                </a:cubicBezTo>
                <a:cubicBezTo>
                  <a:pt x="159970" y="1315230"/>
                  <a:pt x="149875" y="1308449"/>
                  <a:pt x="145774" y="1298196"/>
                </a:cubicBezTo>
                <a:cubicBezTo>
                  <a:pt x="140784" y="1285722"/>
                  <a:pt x="140814" y="1271770"/>
                  <a:pt x="139148" y="1258439"/>
                </a:cubicBezTo>
                <a:cubicBezTo>
                  <a:pt x="134187" y="1218747"/>
                  <a:pt x="131553" y="1178769"/>
                  <a:pt x="125896" y="1139170"/>
                </a:cubicBezTo>
                <a:cubicBezTo>
                  <a:pt x="117238" y="1078560"/>
                  <a:pt x="117352" y="1084679"/>
                  <a:pt x="99391" y="1039778"/>
                </a:cubicBezTo>
                <a:cubicBezTo>
                  <a:pt x="97182" y="1008856"/>
                  <a:pt x="96188" y="977824"/>
                  <a:pt x="92765" y="947013"/>
                </a:cubicBezTo>
                <a:cubicBezTo>
                  <a:pt x="89773" y="920088"/>
                  <a:pt x="81006" y="914442"/>
                  <a:pt x="72887" y="887378"/>
                </a:cubicBezTo>
                <a:cubicBezTo>
                  <a:pt x="69651" y="876591"/>
                  <a:pt x="68704" y="865242"/>
                  <a:pt x="66261" y="854248"/>
                </a:cubicBezTo>
                <a:cubicBezTo>
                  <a:pt x="64286" y="845358"/>
                  <a:pt x="61844" y="836579"/>
                  <a:pt x="59635" y="827744"/>
                </a:cubicBezTo>
                <a:cubicBezTo>
                  <a:pt x="61844" y="743813"/>
                  <a:pt x="62360" y="659821"/>
                  <a:pt x="66261" y="575952"/>
                </a:cubicBezTo>
                <a:cubicBezTo>
                  <a:pt x="66784" y="564702"/>
                  <a:pt x="69924" y="553687"/>
                  <a:pt x="72887" y="542822"/>
                </a:cubicBezTo>
                <a:cubicBezTo>
                  <a:pt x="76562" y="529345"/>
                  <a:pt x="86139" y="503065"/>
                  <a:pt x="86139" y="503065"/>
                </a:cubicBezTo>
                <a:cubicBezTo>
                  <a:pt x="83930" y="487604"/>
                  <a:pt x="82576" y="471997"/>
                  <a:pt x="79513" y="456683"/>
                </a:cubicBezTo>
                <a:cubicBezTo>
                  <a:pt x="78143" y="449834"/>
                  <a:pt x="73949" y="443708"/>
                  <a:pt x="72887" y="436804"/>
                </a:cubicBezTo>
                <a:cubicBezTo>
                  <a:pt x="69512" y="414865"/>
                  <a:pt x="69636" y="392483"/>
                  <a:pt x="66261" y="370544"/>
                </a:cubicBezTo>
                <a:cubicBezTo>
                  <a:pt x="65199" y="363640"/>
                  <a:pt x="60330" y="357615"/>
                  <a:pt x="59635" y="350665"/>
                </a:cubicBezTo>
                <a:cubicBezTo>
                  <a:pt x="58097" y="335281"/>
                  <a:pt x="59635" y="319744"/>
                  <a:pt x="59635" y="304283"/>
                </a:cubicBezTo>
                <a:lnTo>
                  <a:pt x="159026" y="291030"/>
                </a:lnTo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31215" y="2463697"/>
            <a:ext cx="375272" cy="14401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6405210" y="4443958"/>
            <a:ext cx="720080" cy="616714"/>
            <a:chOff x="1935898" y="4443958"/>
            <a:chExt cx="720080" cy="616714"/>
          </a:xfrm>
        </p:grpSpPr>
        <p:sp>
          <p:nvSpPr>
            <p:cNvPr id="72" name="위쪽 화살표 71"/>
            <p:cNvSpPr/>
            <p:nvPr/>
          </p:nvSpPr>
          <p:spPr>
            <a:xfrm>
              <a:off x="2140563" y="4443958"/>
              <a:ext cx="288032" cy="41414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35898" y="469134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입구</a:t>
              </a:r>
              <a:endParaRPr lang="ko-KR" altLang="en-US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598640" y="43737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B.1~4</a:t>
            </a:r>
            <a:r>
              <a:rPr lang="ko-KR" altLang="en-US" b="1" dirty="0" smtClean="0"/>
              <a:t>인실</a:t>
            </a:r>
            <a:endParaRPr lang="ko-KR" altLang="en-US" b="1" dirty="0"/>
          </a:p>
        </p:txBody>
      </p:sp>
      <p:sp>
        <p:nvSpPr>
          <p:cNvPr id="76" name="직사각형 75"/>
          <p:cNvSpPr/>
          <p:nvPr/>
        </p:nvSpPr>
        <p:spPr>
          <a:xfrm>
            <a:off x="105643" y="2496876"/>
            <a:ext cx="1689530" cy="25231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13177" y="773951"/>
            <a:ext cx="2180556" cy="17204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969328" y="2496877"/>
            <a:ext cx="1524405" cy="25231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인실</a:t>
            </a:r>
            <a:r>
              <a:rPr lang="en-US" altLang="ko-KR" dirty="0" smtClean="0">
                <a:solidFill>
                  <a:schemeClr val="tx1"/>
                </a:solidFill>
              </a:rPr>
              <a:t>-D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가격표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24328" y="203684"/>
            <a:ext cx="976334" cy="258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dirty="0" smtClean="0">
                <a:solidFill>
                  <a:schemeClr val="tx1"/>
                </a:solidFill>
              </a:rPr>
              <a:t>JB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84793"/>
              </p:ext>
            </p:extLst>
          </p:nvPr>
        </p:nvGraphicFramePr>
        <p:xfrm>
          <a:off x="611560" y="1563638"/>
          <a:ext cx="7889104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276">
                  <a:extLst>
                    <a:ext uri="{9D8B030D-6E8A-4147-A177-3AD203B41FA5}">
                      <a16:colId xmlns:a16="http://schemas.microsoft.com/office/drawing/2014/main" val="1153667512"/>
                    </a:ext>
                  </a:extLst>
                </a:gridCol>
                <a:gridCol w="1972276">
                  <a:extLst>
                    <a:ext uri="{9D8B030D-6E8A-4147-A177-3AD203B41FA5}">
                      <a16:colId xmlns:a16="http://schemas.microsoft.com/office/drawing/2014/main" val="1239257348"/>
                    </a:ext>
                  </a:extLst>
                </a:gridCol>
                <a:gridCol w="1972276">
                  <a:extLst>
                    <a:ext uri="{9D8B030D-6E8A-4147-A177-3AD203B41FA5}">
                      <a16:colId xmlns:a16="http://schemas.microsoft.com/office/drawing/2014/main" val="3052487049"/>
                    </a:ext>
                  </a:extLst>
                </a:gridCol>
                <a:gridCol w="1972276">
                  <a:extLst>
                    <a:ext uri="{9D8B030D-6E8A-4147-A177-3AD203B41FA5}">
                      <a16:colId xmlns:a16="http://schemas.microsoft.com/office/drawing/2014/main" val="1780177702"/>
                    </a:ext>
                  </a:extLst>
                </a:gridCol>
              </a:tblGrid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개월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개월</a:t>
                      </a:r>
                      <a:r>
                        <a:rPr lang="en-US" altLang="ko-KR" dirty="0" smtClean="0"/>
                        <a:t>(5%)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개월</a:t>
                      </a:r>
                      <a:r>
                        <a:rPr lang="en-US" altLang="ko-KR" dirty="0" smtClean="0"/>
                        <a:t>(10%)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85930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인실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\300,000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\1,710,000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\3,240,000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9776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인실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\550,000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\3,135,000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\5,940,000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189229"/>
                  </a:ext>
                </a:extLst>
              </a:tr>
              <a:tr h="676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인실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\900,000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\5,130,000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\9,720,000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964787"/>
                  </a:ext>
                </a:extLst>
              </a:tr>
              <a:tr h="6768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인실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\1,600,000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\9,120,000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\17,280,000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4123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50981"/>
            <a:ext cx="2667000" cy="9239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024899"/>
            <a:ext cx="2376264" cy="51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625</Words>
  <Application>Microsoft Office PowerPoint</Application>
  <PresentationFormat>화면 슬라이드 쇼(16:9)</PresentationFormat>
  <Paragraphs>227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나눔고딕</vt:lpstr>
      <vt:lpstr>맑은 고딕</vt:lpstr>
      <vt:lpstr>Arial</vt:lpstr>
      <vt:lpstr>Tahoma</vt:lpstr>
      <vt:lpstr>표지</vt:lpstr>
      <vt:lpstr>간지등</vt:lpstr>
      <vt:lpstr>1_디자인 사용자 지정</vt:lpstr>
      <vt:lpstr>공유 오피스 사업 기획 보드</vt:lpstr>
      <vt:lpstr>2. General Rule</vt:lpstr>
      <vt:lpstr>Document History</vt:lpstr>
      <vt:lpstr>Index</vt:lpstr>
      <vt:lpstr>Information Architecture</vt:lpstr>
      <vt:lpstr>사진</vt:lpstr>
      <vt:lpstr>공유 오피스 외형 구조 </vt:lpstr>
      <vt:lpstr>공유 오피스 내형 구조 </vt:lpstr>
      <vt:lpstr>가격표</vt:lpstr>
      <vt:lpstr>화면 type</vt:lpstr>
      <vt:lpstr>Home 화면구조</vt:lpstr>
      <vt:lpstr>Case A</vt:lpstr>
      <vt:lpstr>Case A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hoyoung</cp:lastModifiedBy>
  <cp:revision>102</cp:revision>
  <dcterms:created xsi:type="dcterms:W3CDTF">2006-10-05T04:04:58Z</dcterms:created>
  <dcterms:modified xsi:type="dcterms:W3CDTF">2025-06-27T07:58:06Z</dcterms:modified>
</cp:coreProperties>
</file>