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7" r:id="rId3"/>
    <p:sldId id="263" r:id="rId4"/>
    <p:sldId id="355" r:id="rId5"/>
    <p:sldId id="356" r:id="rId6"/>
    <p:sldId id="357" r:id="rId7"/>
    <p:sldId id="358" r:id="rId8"/>
    <p:sldId id="359" r:id="rId9"/>
    <p:sldId id="269"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1pPr>
    <a:lvl2pPr marL="0" marR="0" indent="457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2pPr>
    <a:lvl3pPr marL="0" marR="0" indent="914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3pPr>
    <a:lvl4pPr marL="0" marR="0" indent="1371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4pPr>
    <a:lvl5pPr marL="0" marR="0" indent="18288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5pPr>
    <a:lvl6pPr marL="0" marR="0" indent="22860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6pPr>
    <a:lvl7pPr marL="0" marR="0" indent="2743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7pPr>
    <a:lvl8pPr marL="0" marR="0" indent="3200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8pPr>
    <a:lvl9pPr marL="0" marR="0" indent="3657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Lato Regular"/>
          <a:ea typeface="Lato Regular"/>
          <a:cs typeface="Lato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Lato Regular"/>
          <a:ea typeface="Lato Regular"/>
          <a:cs typeface="Lato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Lato Regular"/>
          <a:ea typeface="Lato Regular"/>
          <a:cs typeface="Lato Regular"/>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Lato Bold"/>
          <a:ea typeface="Lato Bold"/>
          <a:cs typeface="Lato Bold"/>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Lato Bold"/>
          <a:ea typeface="Lato Bold"/>
          <a:cs typeface="Lato Bold"/>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Lato Bold"/>
          <a:ea typeface="Lato Bold"/>
          <a:cs typeface="Lato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4707"/>
  </p:normalViewPr>
  <p:slideViewPr>
    <p:cSldViewPr snapToGrid="0">
      <p:cViewPr varScale="1">
        <p:scale>
          <a:sx n="43" d="100"/>
          <a:sy n="43" d="100"/>
        </p:scale>
        <p:origin x="88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3" name="Shape 803"/>
          <p:cNvSpPr>
            <a:spLocks noGrp="1" noRot="1" noChangeAspect="1"/>
          </p:cNvSpPr>
          <p:nvPr>
            <p:ph type="sldImg"/>
          </p:nvPr>
        </p:nvSpPr>
        <p:spPr>
          <a:xfrm>
            <a:off x="1143000" y="685800"/>
            <a:ext cx="4572000" cy="3429000"/>
          </a:xfrm>
          <a:prstGeom prst="rect">
            <a:avLst/>
          </a:prstGeom>
        </p:spPr>
        <p:txBody>
          <a:bodyPr/>
          <a:lstStyle/>
          <a:p>
            <a:endParaRPr/>
          </a:p>
        </p:txBody>
      </p:sp>
      <p:sp>
        <p:nvSpPr>
          <p:cNvPr id="804" name="Shape 80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Lato Regular"/>
        <a:ea typeface="Lato Regular"/>
        <a:cs typeface="Lato Regular"/>
        <a:sym typeface="Lato Regular"/>
      </a:defRPr>
    </a:lvl1pPr>
    <a:lvl2pPr indent="228600" defTabSz="457200" latinLnBrk="0">
      <a:lnSpc>
        <a:spcPct val="117999"/>
      </a:lnSpc>
      <a:defRPr sz="2200">
        <a:latin typeface="Lato Regular"/>
        <a:ea typeface="Lato Regular"/>
        <a:cs typeface="Lato Regular"/>
        <a:sym typeface="Lato Regular"/>
      </a:defRPr>
    </a:lvl2pPr>
    <a:lvl3pPr indent="457200" defTabSz="457200" latinLnBrk="0">
      <a:lnSpc>
        <a:spcPct val="117999"/>
      </a:lnSpc>
      <a:defRPr sz="2200">
        <a:latin typeface="Lato Regular"/>
        <a:ea typeface="Lato Regular"/>
        <a:cs typeface="Lato Regular"/>
        <a:sym typeface="Lato Regular"/>
      </a:defRPr>
    </a:lvl3pPr>
    <a:lvl4pPr indent="685800" defTabSz="457200" latinLnBrk="0">
      <a:lnSpc>
        <a:spcPct val="117999"/>
      </a:lnSpc>
      <a:defRPr sz="2200">
        <a:latin typeface="Lato Regular"/>
        <a:ea typeface="Lato Regular"/>
        <a:cs typeface="Lato Regular"/>
        <a:sym typeface="Lato Regular"/>
      </a:defRPr>
    </a:lvl4pPr>
    <a:lvl5pPr indent="914400" defTabSz="457200" latinLnBrk="0">
      <a:lnSpc>
        <a:spcPct val="117999"/>
      </a:lnSpc>
      <a:defRPr sz="2200">
        <a:latin typeface="Lato Regular"/>
        <a:ea typeface="Lato Regular"/>
        <a:cs typeface="Lato Regular"/>
        <a:sym typeface="Lato Regular"/>
      </a:defRPr>
    </a:lvl5pPr>
    <a:lvl6pPr indent="1143000" defTabSz="457200" latinLnBrk="0">
      <a:lnSpc>
        <a:spcPct val="117999"/>
      </a:lnSpc>
      <a:defRPr sz="2200">
        <a:latin typeface="Lato Regular"/>
        <a:ea typeface="Lato Regular"/>
        <a:cs typeface="Lato Regular"/>
        <a:sym typeface="Lato Regular"/>
      </a:defRPr>
    </a:lvl6pPr>
    <a:lvl7pPr indent="1371600" defTabSz="457200" latinLnBrk="0">
      <a:lnSpc>
        <a:spcPct val="117999"/>
      </a:lnSpc>
      <a:defRPr sz="2200">
        <a:latin typeface="Lato Regular"/>
        <a:ea typeface="Lato Regular"/>
        <a:cs typeface="Lato Regular"/>
        <a:sym typeface="Lato Regular"/>
      </a:defRPr>
    </a:lvl7pPr>
    <a:lvl8pPr indent="1600200" defTabSz="457200" latinLnBrk="0">
      <a:lnSpc>
        <a:spcPct val="117999"/>
      </a:lnSpc>
      <a:defRPr sz="2200">
        <a:latin typeface="Lato Regular"/>
        <a:ea typeface="Lato Regular"/>
        <a:cs typeface="Lato Regular"/>
        <a:sym typeface="Lato Regular"/>
      </a:defRPr>
    </a:lvl8pPr>
    <a:lvl9pPr indent="1828800" defTabSz="457200" latinLnBrk="0">
      <a:lnSpc>
        <a:spcPct val="117999"/>
      </a:lnSpc>
      <a:defRPr sz="2200">
        <a:latin typeface="Lato Regular"/>
        <a:ea typeface="Lato Regular"/>
        <a:cs typeface="Lato Regular"/>
        <a:sym typeface="Lat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Diagram">
    <p:spTree>
      <p:nvGrpSpPr>
        <p:cNvPr id="1" name=""/>
        <p:cNvGrpSpPr/>
        <p:nvPr/>
      </p:nvGrpSpPr>
      <p:grpSpPr>
        <a:xfrm>
          <a:off x="0" y="0"/>
          <a:ext cx="0" cy="0"/>
          <a:chOff x="0" y="0"/>
          <a:chExt cx="0" cy="0"/>
        </a:xfrm>
      </p:grpSpPr>
      <p:sp>
        <p:nvSpPr>
          <p:cNvPr id="203" name="Presentation Title"/>
          <p:cNvSpPr txBox="1">
            <a:spLocks noGrp="1"/>
          </p:cNvSpPr>
          <p:nvPr>
            <p:ph type="title" hasCustomPrompt="1"/>
          </p:nvPr>
        </p:nvSpPr>
        <p:spPr>
          <a:prstGeom prst="rect">
            <a:avLst/>
          </a:prstGeom>
        </p:spPr>
        <p:txBody>
          <a:bodyPr/>
          <a:lstStyle>
            <a:lvl1pPr>
              <a:defRPr>
                <a:latin typeface="+mj-lt"/>
              </a:defRPr>
            </a:lvl1pPr>
          </a:lstStyle>
          <a:p>
            <a:r>
              <a:t>Presentation Title</a:t>
            </a:r>
          </a:p>
        </p:txBody>
      </p:sp>
      <p:sp>
        <p:nvSpPr>
          <p:cNvPr id="204" name="Simple P."/>
          <p:cNvSpPr txBox="1">
            <a:spLocks noGrp="1"/>
          </p:cNvSpPr>
          <p:nvPr>
            <p:ph type="body" sz="quarter" idx="21" hasCustomPrompt="1"/>
          </p:nvPr>
        </p:nvSpPr>
        <p:spPr>
          <a:xfrm>
            <a:off x="1752600" y="2188477"/>
            <a:ext cx="2795944" cy="508001"/>
          </a:xfrm>
          <a:prstGeom prst="rect">
            <a:avLst/>
          </a:prstGeom>
        </p:spPr>
        <p:txBody>
          <a:bodyPr/>
          <a:lstStyle>
            <a:lvl1pPr>
              <a:lnSpc>
                <a:spcPct val="100000"/>
              </a:lnSpc>
              <a:defRPr sz="1700">
                <a:solidFill>
                  <a:srgbClr val="FFFFFF"/>
                </a:solidFill>
              </a:defRPr>
            </a:lvl1pPr>
          </a:lstStyle>
          <a:p>
            <a:r>
              <a:t>Simple P.</a:t>
            </a:r>
          </a:p>
        </p:txBody>
      </p:sp>
      <p:sp>
        <p:nvSpPr>
          <p:cNvPr id="205" name="Oct, 2022"/>
          <p:cNvSpPr txBox="1">
            <a:spLocks noGrp="1"/>
          </p:cNvSpPr>
          <p:nvPr>
            <p:ph type="body" sz="quarter" idx="22" hasCustomPrompt="1"/>
          </p:nvPr>
        </p:nvSpPr>
        <p:spPr>
          <a:xfrm>
            <a:off x="1752600" y="11314176"/>
            <a:ext cx="2795944" cy="508001"/>
          </a:xfrm>
          <a:prstGeom prst="rect">
            <a:avLst/>
          </a:prstGeom>
        </p:spPr>
        <p:txBody>
          <a:bodyPr/>
          <a:lstStyle>
            <a:lvl1pPr>
              <a:lnSpc>
                <a:spcPct val="100000"/>
              </a:lnSpc>
              <a:defRPr sz="1700">
                <a:solidFill>
                  <a:srgbClr val="FFFFFF"/>
                </a:solidFill>
              </a:defRPr>
            </a:lvl1pPr>
          </a:lstStyle>
          <a:p>
            <a:r>
              <a:t>Oct, 2022</a:t>
            </a:r>
          </a:p>
        </p:txBody>
      </p:sp>
      <p:sp>
        <p:nvSpPr>
          <p:cNvPr id="206" name="Simple Presentation"/>
          <p:cNvSpPr txBox="1">
            <a:spLocks noGrp="1"/>
          </p:cNvSpPr>
          <p:nvPr>
            <p:ph type="body" sz="quarter" idx="23" hasCustomPrompt="1"/>
          </p:nvPr>
        </p:nvSpPr>
        <p:spPr>
          <a:xfrm>
            <a:off x="19834353" y="2188477"/>
            <a:ext cx="2795945" cy="508001"/>
          </a:xfrm>
          <a:prstGeom prst="rect">
            <a:avLst/>
          </a:prstGeom>
        </p:spPr>
        <p:txBody>
          <a:bodyPr/>
          <a:lstStyle>
            <a:lvl1pPr algn="r">
              <a:lnSpc>
                <a:spcPct val="100000"/>
              </a:lnSpc>
              <a:defRPr sz="1700">
                <a:solidFill>
                  <a:srgbClr val="FFFFFF"/>
                </a:solidFill>
              </a:defRPr>
            </a:lvl1pPr>
          </a:lstStyle>
          <a:p>
            <a:r>
              <a:t>Simple Presentation</a:t>
            </a:r>
          </a:p>
        </p:txBody>
      </p:sp>
      <p:sp>
        <p:nvSpPr>
          <p:cNvPr id="207" name="Proposal Project"/>
          <p:cNvSpPr txBox="1">
            <a:spLocks noGrp="1"/>
          </p:cNvSpPr>
          <p:nvPr>
            <p:ph type="body" sz="quarter" idx="24" hasCustomPrompt="1"/>
          </p:nvPr>
        </p:nvSpPr>
        <p:spPr>
          <a:xfrm>
            <a:off x="19834353" y="11314176"/>
            <a:ext cx="2795945" cy="508001"/>
          </a:xfrm>
          <a:prstGeom prst="rect">
            <a:avLst/>
          </a:prstGeom>
        </p:spPr>
        <p:txBody>
          <a:bodyPr/>
          <a:lstStyle>
            <a:lvl1pPr algn="r">
              <a:lnSpc>
                <a:spcPct val="100000"/>
              </a:lnSpc>
              <a:defRPr sz="1700">
                <a:solidFill>
                  <a:srgbClr val="FFFFFF"/>
                </a:solidFill>
              </a:defRPr>
            </a:lvl1pPr>
          </a:lstStyle>
          <a:p>
            <a:r>
              <a:t>Proposal Project</a:t>
            </a:r>
          </a:p>
        </p:txBody>
      </p:sp>
      <p:sp>
        <p:nvSpPr>
          <p:cNvPr id="208" name="Body Level One…"/>
          <p:cNvSpPr txBox="1">
            <a:spLocks noGrp="1"/>
          </p:cNvSpPr>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Tree>
    <p:extLst>
      <p:ext uri="{BB962C8B-B14F-4D97-AF65-F5344CB8AC3E}">
        <p14:creationId xmlns:p14="http://schemas.microsoft.com/office/powerpoint/2010/main" val="30897671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gram Master">
    <p:spTree>
      <p:nvGrpSpPr>
        <p:cNvPr id="1" name=""/>
        <p:cNvGrpSpPr/>
        <p:nvPr/>
      </p:nvGrpSpPr>
      <p:grpSpPr>
        <a:xfrm>
          <a:off x="0" y="0"/>
          <a:ext cx="0" cy="0"/>
          <a:chOff x="0" y="0"/>
          <a:chExt cx="0" cy="0"/>
        </a:xfrm>
      </p:grpSpPr>
      <p:sp>
        <p:nvSpPr>
          <p:cNvPr id="361" name="Presentation Title"/>
          <p:cNvSpPr txBox="1">
            <a:spLocks noGrp="1"/>
          </p:cNvSpPr>
          <p:nvPr>
            <p:ph type="title" hasCustomPrompt="1"/>
          </p:nvPr>
        </p:nvSpPr>
        <p:spPr>
          <a:xfrm>
            <a:off x="1626532" y="2574991"/>
            <a:ext cx="10922138" cy="1902088"/>
          </a:xfrm>
          <a:prstGeom prst="rect">
            <a:avLst/>
          </a:prstGeom>
        </p:spPr>
        <p:txBody>
          <a:bodyPr/>
          <a:lstStyle>
            <a:lvl1pPr>
              <a:defRPr sz="9000" spc="0">
                <a:solidFill>
                  <a:srgbClr val="262626"/>
                </a:solidFill>
              </a:defRPr>
            </a:lvl1pPr>
          </a:lstStyle>
          <a:p>
            <a:r>
              <a:rPr dirty="0"/>
              <a:t>Presentation Title</a:t>
            </a:r>
          </a:p>
        </p:txBody>
      </p:sp>
      <p:sp>
        <p:nvSpPr>
          <p:cNvPr id="362" name="Body Level One…"/>
          <p:cNvSpPr txBox="1">
            <a:spLocks noGrp="1"/>
          </p:cNvSpPr>
          <p:nvPr>
            <p:ph type="body" sz="quarter" idx="1" hasCustomPrompt="1"/>
          </p:nvPr>
        </p:nvSpPr>
        <p:spPr>
          <a:xfrm>
            <a:off x="1754343" y="9067503"/>
            <a:ext cx="4903200" cy="3093428"/>
          </a:xfrm>
          <a:prstGeom prst="rect">
            <a:avLst/>
          </a:prstGeom>
        </p:spPr>
        <p:txBody>
          <a:bodyPr/>
          <a:lstStyle/>
          <a:p>
            <a:r>
              <a:rPr dirty="0"/>
              <a:t>Presentation Subtitle</a:t>
            </a:r>
          </a:p>
          <a:p>
            <a:pPr lvl="1"/>
            <a:endParaRPr dirty="0"/>
          </a:p>
          <a:p>
            <a:pPr lvl="2"/>
            <a:endParaRPr dirty="0"/>
          </a:p>
          <a:p>
            <a:pPr lvl="3"/>
            <a:endParaRPr dirty="0"/>
          </a:p>
          <a:p>
            <a:pPr lvl="4"/>
            <a:endParaRPr dirty="0"/>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872307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33" name="Presentation Title"/>
          <p:cNvSpPr txBox="1">
            <a:spLocks noGrp="1"/>
          </p:cNvSpPr>
          <p:nvPr>
            <p:ph type="title" hasCustomPrompt="1"/>
          </p:nvPr>
        </p:nvSpPr>
        <p:spPr>
          <a:xfrm>
            <a:off x="2123809" y="2847709"/>
            <a:ext cx="18000000" cy="5040000"/>
          </a:xfrm>
          <a:prstGeom prst="rect">
            <a:avLst/>
          </a:prstGeom>
        </p:spPr>
        <p:txBody>
          <a:bodyPr/>
          <a:lstStyle>
            <a:lvl1pPr>
              <a:defRPr sz="30000" spc="0">
                <a:solidFill>
                  <a:schemeClr val="accent6"/>
                </a:solidFill>
                <a:latin typeface="+mj-lt"/>
              </a:defRPr>
            </a:lvl1pPr>
          </a:lstStyle>
          <a:p>
            <a:r>
              <a:t>Presentation Title</a:t>
            </a:r>
          </a:p>
        </p:txBody>
      </p:sp>
    </p:spTree>
    <p:extLst>
      <p:ext uri="{BB962C8B-B14F-4D97-AF65-F5344CB8AC3E}">
        <p14:creationId xmlns:p14="http://schemas.microsoft.com/office/powerpoint/2010/main" val="394087488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758753" y="5140550"/>
            <a:ext cx="21130936" cy="1902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Presentation Title</a:t>
            </a:r>
          </a:p>
        </p:txBody>
      </p:sp>
      <p:sp>
        <p:nvSpPr>
          <p:cNvPr id="3" name="Body Level One…"/>
          <p:cNvSpPr txBox="1">
            <a:spLocks noGrp="1"/>
          </p:cNvSpPr>
          <p:nvPr>
            <p:ph type="body" idx="1" hasCustomPrompt="1"/>
          </p:nvPr>
        </p:nvSpPr>
        <p:spPr>
          <a:xfrm>
            <a:off x="1752600" y="7223190"/>
            <a:ext cx="10932445" cy="2069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Presentation Subtitle</a:t>
            </a:r>
          </a:p>
          <a:p>
            <a:pPr lvl="1"/>
            <a:endParaRPr dirty="0"/>
          </a:p>
          <a:p>
            <a:pPr lvl="2"/>
            <a:endParaRPr dirty="0"/>
          </a:p>
          <a:p>
            <a:pPr lvl="3"/>
            <a:endParaRPr dirty="0"/>
          </a:p>
          <a:p>
            <a:pPr lvl="4"/>
            <a:endParaRPr dirty="0"/>
          </a:p>
        </p:txBody>
      </p:sp>
      <p:sp>
        <p:nvSpPr>
          <p:cNvPr id="4" name="Slide Number"/>
          <p:cNvSpPr txBox="1">
            <a:spLocks noGrp="1"/>
          </p:cNvSpPr>
          <p:nvPr>
            <p:ph type="sldNum" sz="quarter" idx="2"/>
          </p:nvPr>
        </p:nvSpPr>
        <p:spPr>
          <a:xfrm>
            <a:off x="22932049" y="12437698"/>
            <a:ext cx="458459" cy="487313"/>
          </a:xfrm>
          <a:prstGeom prst="rect">
            <a:avLst/>
          </a:prstGeom>
          <a:ln w="12700">
            <a:miter lim="400000"/>
          </a:ln>
        </p:spPr>
        <p:txBody>
          <a:bodyPr wrap="none" lIns="50800" tIns="50800" rIns="50800" bIns="50800">
            <a:spAutoFit/>
          </a:bodyPr>
          <a:lstStyle>
            <a:lvl1pPr algn="ctr" defTabSz="584200">
              <a:lnSpc>
                <a:spcPct val="100000"/>
              </a:lnSpc>
              <a:defRPr sz="2500">
                <a:solidFill>
                  <a:srgbClr val="D5D5D5"/>
                </a:solidFill>
                <a:latin typeface="+mj-lt"/>
                <a:ea typeface="+mn-ea"/>
                <a:cs typeface="+mn-cs"/>
                <a:sym typeface="Libre Caslon Display Regular"/>
              </a:defRPr>
            </a:lvl1pPr>
          </a:lstStyle>
          <a:p>
            <a:fld id="{86CB4B4D-7CA3-9044-876B-883B54F8677D}" type="slidenum">
              <a:rPr lang="en-US" smtClean="0"/>
              <a:pPr/>
              <a:t>‹#›</a:t>
            </a:fld>
            <a:endParaRPr lang="en-US">
              <a:latin typeface="+mj-lt"/>
            </a:endParaRPr>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699" r:id="rId3"/>
  </p:sldLayoutIdLst>
  <p:transition spd="med"/>
  <p:hf hdr="0" ftr="0" dt="0"/>
  <p:txStyles>
    <p:titleStyle>
      <a:lvl1pPr marL="0" marR="0" indent="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j-ea"/>
          <a:ea typeface="+mj-ea"/>
          <a:cs typeface="+mn-cs"/>
          <a:sym typeface="Libre Caslon Display Regular"/>
        </a:defRPr>
      </a:lvl1pPr>
      <a:lvl2pPr marL="0" marR="0" indent="457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2pPr>
      <a:lvl3pPr marL="0" marR="0" indent="914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3pPr>
      <a:lvl4pPr marL="0" marR="0" indent="1371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4pPr>
      <a:lvl5pPr marL="0" marR="0" indent="18288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5pPr>
      <a:lvl6pPr marL="0" marR="0" indent="22860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6pPr>
      <a:lvl7pPr marL="0" marR="0" indent="2743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7pPr>
      <a:lvl8pPr marL="0" marR="0" indent="3200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8pPr>
      <a:lvl9pPr marL="0" marR="0" indent="3657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9pPr>
    </p:titleStyle>
    <p:bodyStyle>
      <a:lvl1pPr marL="0" marR="0" indent="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000" b="0" i="0" u="none" strike="noStrike" cap="none" spc="0" baseline="0">
          <a:solidFill>
            <a:srgbClr val="838383"/>
          </a:solidFill>
          <a:uFillTx/>
          <a:latin typeface="+mn-ea"/>
          <a:ea typeface="+mn-ea"/>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Lato Regular"/>
          <a:ea typeface="Lato Regular"/>
          <a:cs typeface="Lato Regular"/>
          <a:sym typeface="Lato Regular"/>
        </a:defRPr>
      </a:lvl9pPr>
    </p:bodyStyle>
    <p:otherStyle>
      <a:lvl1pPr marL="0" marR="0" indent="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1pPr>
      <a:lvl2pPr marL="0" marR="0" indent="457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2pPr>
      <a:lvl3pPr marL="0" marR="0" indent="914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3pPr>
      <a:lvl4pPr marL="0" marR="0" indent="1371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4pPr>
      <a:lvl5pPr marL="0" marR="0" indent="18288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5pPr>
      <a:lvl6pPr marL="0" marR="0" indent="22860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6pPr>
      <a:lvl7pPr marL="0" marR="0" indent="2743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7pPr>
      <a:lvl8pPr marL="0" marR="0" indent="3200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8pPr>
      <a:lvl9pPr marL="0" marR="0" indent="3657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4" name="Line"/>
          <p:cNvSpPr/>
          <p:nvPr/>
        </p:nvSpPr>
        <p:spPr>
          <a:xfrm flipV="1">
            <a:off x="1600809" y="18287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5" name="Line"/>
          <p:cNvSpPr/>
          <p:nvPr/>
        </p:nvSpPr>
        <p:spPr>
          <a:xfrm flipV="1">
            <a:off x="1600809" y="120649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6" name="DIAGRAM"/>
          <p:cNvSpPr txBox="1">
            <a:spLocks noGrp="1"/>
          </p:cNvSpPr>
          <p:nvPr>
            <p:ph type="title"/>
          </p:nvPr>
        </p:nvSpPr>
        <p:spPr>
          <a:xfrm>
            <a:off x="3543836" y="5770921"/>
            <a:ext cx="17688489" cy="1902089"/>
          </a:xfrm>
          <a:prstGeom prst="rect">
            <a:avLst/>
          </a:prstGeom>
        </p:spPr>
        <p:txBody>
          <a:bodyPr/>
          <a:lstStyle/>
          <a:p>
            <a:r>
              <a:rPr lang="ko-KR" altLang="en-US" dirty="0"/>
              <a:t>상담예약 관리 프로그램</a:t>
            </a:r>
            <a:endParaRPr dirty="0"/>
          </a:p>
        </p:txBody>
      </p:sp>
      <p:sp>
        <p:nvSpPr>
          <p:cNvPr id="48" name="Oct, 2022"/>
          <p:cNvSpPr txBox="1">
            <a:spLocks noGrp="1"/>
          </p:cNvSpPr>
          <p:nvPr>
            <p:ph type="body" sz="quarter" idx="22"/>
          </p:nvPr>
        </p:nvSpPr>
        <p:spPr>
          <a:xfrm>
            <a:off x="19834354" y="10563354"/>
            <a:ext cx="2795944" cy="508001"/>
          </a:xfrm>
          <a:prstGeom prst="rect">
            <a:avLst/>
          </a:prstGeom>
        </p:spPr>
        <p:txBody>
          <a:bodyPr>
            <a:normAutofit/>
          </a:bodyPr>
          <a:lstStyle/>
          <a:p>
            <a:pPr algn="r"/>
            <a:r>
              <a:rPr lang="en-US" sz="2500" dirty="0"/>
              <a:t>Jun</a:t>
            </a:r>
            <a:r>
              <a:rPr sz="2500" dirty="0"/>
              <a:t>, 202</a:t>
            </a:r>
            <a:r>
              <a:rPr lang="en-US" sz="2500" dirty="0"/>
              <a:t>1</a:t>
            </a:r>
            <a:endParaRPr sz="2500" dirty="0"/>
          </a:p>
        </p:txBody>
      </p:sp>
      <p:sp>
        <p:nvSpPr>
          <p:cNvPr id="50" name="Proposal Project"/>
          <p:cNvSpPr txBox="1">
            <a:spLocks noGrp="1"/>
          </p:cNvSpPr>
          <p:nvPr>
            <p:ph type="body" sz="quarter" idx="24"/>
          </p:nvPr>
        </p:nvSpPr>
        <p:spPr>
          <a:xfrm>
            <a:off x="19834353" y="11071355"/>
            <a:ext cx="2795945" cy="508001"/>
          </a:xfrm>
          <a:prstGeom prst="rect">
            <a:avLst/>
          </a:prstGeom>
        </p:spPr>
        <p:txBody>
          <a:bodyPr>
            <a:normAutofit/>
          </a:bodyPr>
          <a:lstStyle/>
          <a:p>
            <a:r>
              <a:rPr lang="en-US" sz="2500" dirty="0"/>
              <a:t>Person</a:t>
            </a:r>
            <a:r>
              <a:rPr sz="2500" dirty="0"/>
              <a:t>al Project</a:t>
            </a:r>
          </a:p>
        </p:txBody>
      </p:sp>
      <p:sp>
        <p:nvSpPr>
          <p:cNvPr id="51" name="Lorem ipsum dolor sit amet, his ad blan phaedrum mnesarchum, eu facer prom oportere ius. In maiorum detraxit mei,"/>
          <p:cNvSpPr txBox="1">
            <a:spLocks noGrp="1"/>
          </p:cNvSpPr>
          <p:nvPr>
            <p:ph type="body" sz="quarter" idx="1"/>
          </p:nvPr>
        </p:nvSpPr>
        <p:spPr>
          <a:xfrm>
            <a:off x="11697853" y="8718204"/>
            <a:ext cx="10932445" cy="2069316"/>
          </a:xfrm>
          <a:prstGeom prst="rect">
            <a:avLst/>
          </a:prstGeom>
        </p:spPr>
        <p:txBody>
          <a:bodyPr>
            <a:normAutofit/>
          </a:bodyPr>
          <a:lstStyle/>
          <a:p>
            <a:pPr algn="r"/>
            <a:endParaRPr lang="en-US" altLang="ko-KR" sz="3000" dirty="0"/>
          </a:p>
          <a:p>
            <a:pPr algn="r"/>
            <a:r>
              <a:rPr lang="ko-KR" altLang="en-US" sz="3500" dirty="0"/>
              <a:t>진주현</a:t>
            </a:r>
            <a:endParaRPr sz="3500" dirty="0"/>
          </a:p>
        </p:txBody>
      </p:sp>
    </p:spTree>
    <p:extLst>
      <p:ext uri="{BB962C8B-B14F-4D97-AF65-F5344CB8AC3E}">
        <p14:creationId xmlns:p14="http://schemas.microsoft.com/office/powerpoint/2010/main" val="27918029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프로젝트…"/>
          <p:cNvSpPr txBox="1">
            <a:spLocks noGrp="1"/>
          </p:cNvSpPr>
          <p:nvPr>
            <p:ph type="title"/>
          </p:nvPr>
        </p:nvSpPr>
        <p:spPr>
          <a:xfrm>
            <a:off x="1740310" y="1189046"/>
            <a:ext cx="10922138" cy="1902088"/>
          </a:xfrm>
          <a:prstGeom prst="rect">
            <a:avLst/>
          </a:prstGeom>
        </p:spPr>
        <p:txBody>
          <a:bodyPr>
            <a:normAutofit/>
          </a:bodyPr>
          <a:lstStyle/>
          <a:p>
            <a:r>
              <a:rPr lang="ko-KR" altLang="en-US" dirty="0"/>
              <a:t>목차</a:t>
            </a:r>
            <a:endParaRPr dirty="0"/>
          </a:p>
        </p:txBody>
      </p:sp>
      <p:sp>
        <p:nvSpPr>
          <p:cNvPr id="241"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2541291" y="11517512"/>
            <a:ext cx="7987034" cy="1902085"/>
          </a:xfrm>
          <a:prstGeom prst="rect">
            <a:avLst/>
          </a:prstGeom>
        </p:spPr>
        <p:txBody>
          <a:bodyPr>
            <a:noAutofit/>
          </a:bodyPr>
          <a:lstStyle>
            <a:lvl1pPr defTabSz="2243271">
              <a:defRPr sz="1840"/>
            </a:lvl1pPr>
          </a:lstStyle>
          <a:p>
            <a:r>
              <a:rPr lang="ko-KR" altLang="en-US" sz="3000" dirty="0"/>
              <a:t>상담 예약을 관리하는 프로그램입니다</a:t>
            </a:r>
            <a:r>
              <a:rPr lang="en-US" altLang="ko-KR" sz="3000" dirty="0"/>
              <a:t>.</a:t>
            </a:r>
            <a:endParaRPr sz="3000" dirty="0"/>
          </a:p>
        </p:txBody>
      </p:sp>
      <p:sp>
        <p:nvSpPr>
          <p:cNvPr id="3" name="Slide Number Placeholder 2">
            <a:extLst>
              <a:ext uri="{FF2B5EF4-FFF2-40B4-BE49-F238E27FC236}">
                <a16:creationId xmlns:a16="http://schemas.microsoft.com/office/drawing/2014/main" id="{10B20218-036F-6B4D-AFAC-FA6F5C4CC900}"/>
              </a:ext>
            </a:extLst>
          </p:cNvPr>
          <p:cNvSpPr>
            <a:spLocks noGrp="1"/>
          </p:cNvSpPr>
          <p:nvPr>
            <p:ph type="sldNum" sz="quarter" idx="2"/>
          </p:nvPr>
        </p:nvSpPr>
        <p:spPr>
          <a:xfrm>
            <a:off x="22627608" y="11759065"/>
            <a:ext cx="458459" cy="487313"/>
          </a:xfrm>
        </p:spPr>
        <p:txBody>
          <a:bodyPr/>
          <a:lstStyle/>
          <a:p>
            <a:fld id="{86CB4B4D-7CA3-9044-876B-883B54F8677D}" type="slidenum">
              <a:rPr lang="en-KR" smtClean="0"/>
              <a:t>2</a:t>
            </a:fld>
            <a:endParaRPr lang="en-KR"/>
          </a:p>
        </p:txBody>
      </p:sp>
      <p:sp>
        <p:nvSpPr>
          <p:cNvPr id="226" name="Solutions"/>
          <p:cNvSpPr txBox="1"/>
          <p:nvPr/>
        </p:nvSpPr>
        <p:spPr>
          <a:xfrm>
            <a:off x="11307731" y="7721065"/>
            <a:ext cx="1354717"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p>
            <a:r>
              <a:rPr lang="en-US" sz="2000" dirty="0">
                <a:latin typeface="+mn-ea"/>
                <a:ea typeface="+mn-ea"/>
              </a:rPr>
              <a:t>CRUD</a:t>
            </a:r>
            <a:endParaRPr sz="2000" dirty="0">
              <a:latin typeface="+mn-ea"/>
              <a:ea typeface="+mn-ea"/>
            </a:endParaRPr>
          </a:p>
        </p:txBody>
      </p:sp>
      <p:sp>
        <p:nvSpPr>
          <p:cNvPr id="229" name="Lorem ipsum dolor sit amet, his ad blandit phaedrum eime ridk mnesarchum"/>
          <p:cNvSpPr/>
          <p:nvPr/>
        </p:nvSpPr>
        <p:spPr>
          <a:xfrm>
            <a:off x="12695613" y="2278588"/>
            <a:ext cx="9794295" cy="1270001"/>
          </a:xfrm>
          <a:prstGeom prst="rect">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altLang="ko-KR" sz="3000" dirty="0">
                <a:latin typeface="+mn-ea"/>
                <a:ea typeface="+mn-ea"/>
              </a:rPr>
              <a:t>1. </a:t>
            </a:r>
            <a:r>
              <a:rPr lang="ko-KR" altLang="en-US" sz="3000" dirty="0">
                <a:latin typeface="+mn-ea"/>
                <a:ea typeface="+mn-ea"/>
              </a:rPr>
              <a:t>테이블 구조</a:t>
            </a:r>
            <a:r>
              <a:rPr sz="3000" dirty="0">
                <a:latin typeface="+mn-ea"/>
                <a:ea typeface="+mn-ea"/>
              </a:rPr>
              <a:t> </a:t>
            </a:r>
          </a:p>
        </p:txBody>
      </p:sp>
      <p:sp>
        <p:nvSpPr>
          <p:cNvPr id="230" name="Lorem ipsum dolor sit amet, his ad blandit phaedrum eime ridk mnesarchum"/>
          <p:cNvSpPr/>
          <p:nvPr/>
        </p:nvSpPr>
        <p:spPr>
          <a:xfrm>
            <a:off x="12695613" y="3826117"/>
            <a:ext cx="9794295" cy="127000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altLang="ko-KR" sz="3000" dirty="0">
                <a:latin typeface="+mn-ea"/>
                <a:ea typeface="+mn-ea"/>
              </a:rPr>
              <a:t>2. </a:t>
            </a:r>
            <a:r>
              <a:rPr lang="ko-KR" altLang="en-US" sz="3000" dirty="0">
                <a:latin typeface="+mn-ea"/>
                <a:ea typeface="+mn-ea"/>
              </a:rPr>
              <a:t>프로그램 기능</a:t>
            </a:r>
            <a:endParaRPr sz="3000" dirty="0">
              <a:latin typeface="+mn-ea"/>
              <a:ea typeface="+mn-ea"/>
            </a:endParaRPr>
          </a:p>
        </p:txBody>
      </p:sp>
      <p:sp>
        <p:nvSpPr>
          <p:cNvPr id="232" name="Lorem ipsum dolor sit amet, his ad blandit phaedrum eime ridk mnesarchum"/>
          <p:cNvSpPr/>
          <p:nvPr/>
        </p:nvSpPr>
        <p:spPr>
          <a:xfrm>
            <a:off x="12695613" y="6916141"/>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sz="2500" dirty="0">
                <a:latin typeface="+mn-ea"/>
                <a:ea typeface="+mn-ea"/>
              </a:rPr>
              <a:t>2) </a:t>
            </a:r>
            <a:r>
              <a:rPr lang="ko-KR" altLang="en-US" sz="2500" dirty="0">
                <a:latin typeface="+mn-ea"/>
                <a:ea typeface="+mn-ea"/>
              </a:rPr>
              <a:t>변경</a:t>
            </a:r>
            <a:endParaRPr sz="2500" dirty="0">
              <a:latin typeface="+mn-ea"/>
              <a:ea typeface="+mn-ea"/>
            </a:endParaRPr>
          </a:p>
        </p:txBody>
      </p:sp>
      <p:sp>
        <p:nvSpPr>
          <p:cNvPr id="233" name="Lorem ipsum dolor sit amet, his ad blandit phaedrum eime ridk mnesarchum"/>
          <p:cNvSpPr/>
          <p:nvPr/>
        </p:nvSpPr>
        <p:spPr>
          <a:xfrm>
            <a:off x="12695613" y="8461153"/>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sz="2500" dirty="0">
                <a:latin typeface="+mn-ea"/>
                <a:ea typeface="+mn-ea"/>
              </a:rPr>
              <a:t>3) </a:t>
            </a:r>
            <a:r>
              <a:rPr lang="ko-KR" altLang="en-US" sz="2500" dirty="0">
                <a:latin typeface="+mn-ea"/>
                <a:ea typeface="+mn-ea"/>
              </a:rPr>
              <a:t>삭제</a:t>
            </a:r>
            <a:endParaRPr sz="2500" dirty="0">
              <a:latin typeface="+mn-ea"/>
              <a:ea typeface="+mn-ea"/>
            </a:endParaRPr>
          </a:p>
        </p:txBody>
      </p:sp>
      <p:sp>
        <p:nvSpPr>
          <p:cNvPr id="234" name="Lorem ipsum dolor sit amet, his ad blandit phaedrum eime ridk mnesarchum"/>
          <p:cNvSpPr/>
          <p:nvPr/>
        </p:nvSpPr>
        <p:spPr>
          <a:xfrm>
            <a:off x="12695613" y="10015765"/>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sz="2500" dirty="0">
                <a:latin typeface="+mn-ea"/>
                <a:ea typeface="+mn-ea"/>
              </a:rPr>
              <a:t>4) </a:t>
            </a:r>
            <a:r>
              <a:rPr lang="ko-KR" altLang="en-US" sz="2500" dirty="0">
                <a:latin typeface="+mn-ea"/>
                <a:ea typeface="+mn-ea"/>
              </a:rPr>
              <a:t>검색</a:t>
            </a:r>
            <a:endParaRPr sz="2500" dirty="0">
              <a:latin typeface="+mn-ea"/>
              <a:ea typeface="+mn-ea"/>
            </a:endParaRPr>
          </a:p>
        </p:txBody>
      </p:sp>
      <p:grpSp>
        <p:nvGrpSpPr>
          <p:cNvPr id="2" name="Group 1">
            <a:extLst>
              <a:ext uri="{FF2B5EF4-FFF2-40B4-BE49-F238E27FC236}">
                <a16:creationId xmlns:a16="http://schemas.microsoft.com/office/drawing/2014/main" id="{0AD331AC-2EB7-314A-838F-7AC19936D810}"/>
              </a:ext>
            </a:extLst>
          </p:cNvPr>
          <p:cNvGrpSpPr/>
          <p:nvPr/>
        </p:nvGrpSpPr>
        <p:grpSpPr>
          <a:xfrm>
            <a:off x="11079506" y="5459537"/>
            <a:ext cx="783104" cy="5858665"/>
            <a:chOff x="7893946" y="6060141"/>
            <a:chExt cx="783104" cy="5858665"/>
          </a:xfrm>
        </p:grpSpPr>
        <p:sp>
          <p:nvSpPr>
            <p:cNvPr id="237" name="Line"/>
            <p:cNvSpPr/>
            <p:nvPr/>
          </p:nvSpPr>
          <p:spPr>
            <a:xfrm>
              <a:off x="7900641" y="6060141"/>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dirty="0"/>
            </a:p>
          </p:txBody>
        </p:sp>
        <p:sp>
          <p:nvSpPr>
            <p:cNvPr id="238" name="Line"/>
            <p:cNvSpPr/>
            <p:nvPr/>
          </p:nvSpPr>
          <p:spPr>
            <a:xfrm>
              <a:off x="7893946" y="11916699"/>
              <a:ext cx="776409" cy="1"/>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a:p>
          </p:txBody>
        </p:sp>
        <p:sp>
          <p:nvSpPr>
            <p:cNvPr id="239" name="Line"/>
            <p:cNvSpPr/>
            <p:nvPr/>
          </p:nvSpPr>
          <p:spPr>
            <a:xfrm flipH="1">
              <a:off x="7900640" y="6060142"/>
              <a:ext cx="48769" cy="5858664"/>
            </a:xfrm>
            <a:prstGeom prst="line">
              <a:avLst/>
            </a:prstGeom>
            <a:noFill/>
            <a:ln w="25400" cap="flat">
              <a:solidFill>
                <a:schemeClr val="tx2"/>
              </a:solidFill>
              <a:prstDash val="solid"/>
              <a:miter lim="400000"/>
            </a:ln>
            <a:effectLst/>
          </p:spPr>
          <p:txBody>
            <a:bodyPr wrap="square" lIns="50800" tIns="50800" rIns="50800" bIns="50800" numCol="1" anchor="ctr">
              <a:noAutofit/>
            </a:bodyPr>
            <a:lstStyle/>
            <a:p>
              <a:endParaRPr dirty="0"/>
            </a:p>
          </p:txBody>
        </p:sp>
      </p:grpSp>
      <p:sp>
        <p:nvSpPr>
          <p:cNvPr id="26" name="Lorem ipsum dolor sit amet, his ad blandit phaedrum eime ridk mnesarchum">
            <a:extLst>
              <a:ext uri="{FF2B5EF4-FFF2-40B4-BE49-F238E27FC236}">
                <a16:creationId xmlns:a16="http://schemas.microsoft.com/office/drawing/2014/main" id="{786CFAF0-7699-4E4F-AFAF-C093F46685C3}"/>
              </a:ext>
            </a:extLst>
          </p:cNvPr>
          <p:cNvSpPr/>
          <p:nvPr/>
        </p:nvSpPr>
        <p:spPr>
          <a:xfrm>
            <a:off x="12695613" y="5367014"/>
            <a:ext cx="9794295" cy="127000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nSpc>
                <a:spcPct val="150000"/>
              </a:lnSpc>
              <a:defRPr sz="2000">
                <a:solidFill>
                  <a:srgbClr val="838383"/>
                </a:solidFill>
              </a:defRPr>
            </a:lvl1pPr>
          </a:lstStyle>
          <a:p>
            <a:r>
              <a:rPr lang="en-US" sz="2500" dirty="0">
                <a:latin typeface="+mn-ea"/>
                <a:ea typeface="+mn-ea"/>
              </a:rPr>
              <a:t>1) </a:t>
            </a:r>
            <a:r>
              <a:rPr lang="ko-KR" altLang="en-US" sz="2500" dirty="0">
                <a:latin typeface="+mn-ea"/>
                <a:ea typeface="+mn-ea"/>
              </a:rPr>
              <a:t>삽입</a:t>
            </a:r>
            <a:endParaRPr sz="2500" dirty="0">
              <a:latin typeface="+mn-ea"/>
              <a:ea typeface="+mn-ea"/>
            </a:endParaRPr>
          </a:p>
        </p:txBody>
      </p:sp>
      <p:pic>
        <p:nvPicPr>
          <p:cNvPr id="27" name="그림 26">
            <a:extLst>
              <a:ext uri="{FF2B5EF4-FFF2-40B4-BE49-F238E27FC236}">
                <a16:creationId xmlns:a16="http://schemas.microsoft.com/office/drawing/2014/main" id="{54AA8E4A-1F39-43E6-8592-94E10E6A1C58}"/>
              </a:ext>
            </a:extLst>
          </p:cNvPr>
          <p:cNvPicPr>
            <a:picLocks noChangeAspect="1"/>
          </p:cNvPicPr>
          <p:nvPr/>
        </p:nvPicPr>
        <p:blipFill rotWithShape="1">
          <a:blip r:embed="rId2"/>
          <a:srcRect l="23235" t="22549" r="32647" b="22201"/>
          <a:stretch/>
        </p:blipFill>
        <p:spPr>
          <a:xfrm>
            <a:off x="1468957" y="5068368"/>
            <a:ext cx="9080165" cy="6396472"/>
          </a:xfrm>
          <a:prstGeom prst="rect">
            <a:avLst/>
          </a:prstGeom>
        </p:spPr>
      </p:pic>
    </p:spTree>
    <p:extLst>
      <p:ext uri="{BB962C8B-B14F-4D97-AF65-F5344CB8AC3E}">
        <p14:creationId xmlns:p14="http://schemas.microsoft.com/office/powerpoint/2010/main" val="25363294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1. </a:t>
            </a:r>
            <a:r>
              <a:rPr lang="ko-KR" altLang="en-US" dirty="0"/>
              <a:t>테이블 구조</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3</a:t>
            </a:fld>
            <a:endParaRPr lang="en-KR"/>
          </a:p>
        </p:txBody>
      </p:sp>
      <p:sp>
        <p:nvSpPr>
          <p:cNvPr id="164" name="Lorem ipsum dolor sit amet, his ad blandit phaedrum eime ridk mnesarchui eu facer prompta oportere ius. In maioru"/>
          <p:cNvSpPr txBox="1"/>
          <p:nvPr/>
        </p:nvSpPr>
        <p:spPr>
          <a:xfrm>
            <a:off x="11383418" y="4785124"/>
            <a:ext cx="16114920" cy="4145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ko-KR" altLang="en-US" sz="3500" dirty="0">
                <a:latin typeface="+mn-ea"/>
                <a:ea typeface="+mn-ea"/>
              </a:rPr>
              <a:t>상담코드 </a:t>
            </a:r>
            <a:r>
              <a:rPr lang="en-US" altLang="ko-KR" sz="3500" dirty="0">
                <a:latin typeface="+mn-ea"/>
                <a:ea typeface="+mn-ea"/>
              </a:rPr>
              <a:t>(CODE) : </a:t>
            </a:r>
            <a:r>
              <a:rPr lang="ko-KR" altLang="en-US" sz="3500" dirty="0">
                <a:latin typeface="+mn-ea"/>
                <a:ea typeface="+mn-ea"/>
              </a:rPr>
              <a:t>문자형</a:t>
            </a:r>
            <a:r>
              <a:rPr lang="en-US" altLang="ko-KR" sz="3500" dirty="0">
                <a:latin typeface="+mn-ea"/>
                <a:ea typeface="+mn-ea"/>
              </a:rPr>
              <a:t>, PRIMARY KEY(UNIQUE, NOT NULL)</a:t>
            </a:r>
          </a:p>
          <a:p>
            <a:r>
              <a:rPr lang="ko-KR" altLang="en-US" sz="3500" dirty="0">
                <a:latin typeface="+mn-ea"/>
                <a:ea typeface="+mn-ea"/>
              </a:rPr>
              <a:t>상담사</a:t>
            </a:r>
            <a:r>
              <a:rPr lang="en-US" altLang="ko-KR" sz="3500" dirty="0">
                <a:latin typeface="+mn-ea"/>
                <a:ea typeface="+mn-ea"/>
              </a:rPr>
              <a:t>(CONSULTANT) : </a:t>
            </a:r>
            <a:r>
              <a:rPr lang="ko-KR" altLang="en-US" sz="3500" dirty="0">
                <a:latin typeface="+mn-ea"/>
                <a:ea typeface="+mn-ea"/>
              </a:rPr>
              <a:t>문자형</a:t>
            </a:r>
            <a:endParaRPr lang="en-US" altLang="ko-KR" sz="3500" dirty="0">
              <a:latin typeface="+mn-ea"/>
              <a:ea typeface="+mn-ea"/>
            </a:endParaRPr>
          </a:p>
          <a:p>
            <a:r>
              <a:rPr lang="ko-KR" altLang="en-US" sz="3500" dirty="0">
                <a:latin typeface="+mn-ea"/>
                <a:ea typeface="+mn-ea"/>
              </a:rPr>
              <a:t>상담 받는 사람의 이름</a:t>
            </a:r>
            <a:r>
              <a:rPr lang="en-US" altLang="ko-KR" sz="3500" dirty="0">
                <a:latin typeface="+mn-ea"/>
                <a:ea typeface="+mn-ea"/>
              </a:rPr>
              <a:t>(NAME) : </a:t>
            </a:r>
            <a:r>
              <a:rPr lang="ko-KR" altLang="en-US" sz="3500" dirty="0">
                <a:latin typeface="+mn-ea"/>
                <a:ea typeface="+mn-ea"/>
              </a:rPr>
              <a:t>문자형</a:t>
            </a:r>
            <a:endParaRPr lang="en-US" altLang="ko-KR" sz="3500" dirty="0">
              <a:latin typeface="+mn-ea"/>
              <a:ea typeface="+mn-ea"/>
            </a:endParaRPr>
          </a:p>
          <a:p>
            <a:r>
              <a:rPr lang="ko-KR" altLang="en-US" sz="3500" dirty="0">
                <a:latin typeface="+mn-ea"/>
                <a:ea typeface="+mn-ea"/>
              </a:rPr>
              <a:t>상담날짜</a:t>
            </a:r>
            <a:r>
              <a:rPr lang="en-US" altLang="ko-KR" sz="3500" dirty="0">
                <a:latin typeface="+mn-ea"/>
                <a:ea typeface="+mn-ea"/>
              </a:rPr>
              <a:t>(CON_DATE) : </a:t>
            </a:r>
            <a:r>
              <a:rPr lang="ko-KR" altLang="en-US" sz="3500" dirty="0">
                <a:latin typeface="+mn-ea"/>
                <a:ea typeface="+mn-ea"/>
              </a:rPr>
              <a:t>날짜형</a:t>
            </a:r>
            <a:endParaRPr lang="en-US" altLang="ko-KR" sz="3500" dirty="0">
              <a:latin typeface="+mn-ea"/>
              <a:ea typeface="+mn-ea"/>
            </a:endParaRPr>
          </a:p>
          <a:p>
            <a:r>
              <a:rPr lang="ko-KR" altLang="en-US" sz="3500" dirty="0">
                <a:latin typeface="+mn-ea"/>
                <a:ea typeface="+mn-ea"/>
              </a:rPr>
              <a:t>상담상태</a:t>
            </a:r>
            <a:r>
              <a:rPr lang="en-US" altLang="ko-KR" sz="3500" dirty="0">
                <a:latin typeface="+mn-ea"/>
                <a:ea typeface="+mn-ea"/>
              </a:rPr>
              <a:t>(CON_STAT) : </a:t>
            </a:r>
            <a:r>
              <a:rPr lang="ko-KR" altLang="en-US" sz="3500" dirty="0">
                <a:latin typeface="+mn-ea"/>
                <a:ea typeface="+mn-ea"/>
              </a:rPr>
              <a:t>문자형</a:t>
            </a:r>
            <a:endParaRPr sz="3500" dirty="0">
              <a:latin typeface="+mn-ea"/>
              <a:ea typeface="+mn-ea"/>
            </a:endParaRPr>
          </a:p>
        </p:txBody>
      </p:sp>
      <p:pic>
        <p:nvPicPr>
          <p:cNvPr id="4" name="그림 3">
            <a:extLst>
              <a:ext uri="{FF2B5EF4-FFF2-40B4-BE49-F238E27FC236}">
                <a16:creationId xmlns:a16="http://schemas.microsoft.com/office/drawing/2014/main" id="{87DF6E4C-8E76-4FF4-951E-8108A66D7992}"/>
              </a:ext>
            </a:extLst>
          </p:cNvPr>
          <p:cNvPicPr>
            <a:picLocks noChangeAspect="1"/>
          </p:cNvPicPr>
          <p:nvPr/>
        </p:nvPicPr>
        <p:blipFill rotWithShape="1">
          <a:blip r:embed="rId2"/>
          <a:srcRect l="51495" t="60022" r="36471" b="26581"/>
          <a:stretch/>
        </p:blipFill>
        <p:spPr>
          <a:xfrm>
            <a:off x="2470638" y="4801024"/>
            <a:ext cx="7243483" cy="4536142"/>
          </a:xfrm>
          <a:prstGeom prst="rect">
            <a:avLst/>
          </a:prstGeom>
        </p:spPr>
      </p:pic>
      <p:sp>
        <p:nvSpPr>
          <p:cNvPr id="20" name="Lorem ipsum dolor sit amet, his ad blandit phaedrum eime ridk mnesarchui eu facer prompta oportere ius. In maioru">
            <a:extLst>
              <a:ext uri="{FF2B5EF4-FFF2-40B4-BE49-F238E27FC236}">
                <a16:creationId xmlns:a16="http://schemas.microsoft.com/office/drawing/2014/main" id="{CE8251B3-99BD-4087-B7C9-DF3C0D5FA710}"/>
              </a:ext>
            </a:extLst>
          </p:cNvPr>
          <p:cNvSpPr txBox="1"/>
          <p:nvPr/>
        </p:nvSpPr>
        <p:spPr>
          <a:xfrm>
            <a:off x="2470638" y="3602866"/>
            <a:ext cx="4265014" cy="1239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ko-KR" altLang="en-US" sz="3500" dirty="0">
                <a:latin typeface="+mn-ea"/>
                <a:ea typeface="+mn-ea"/>
              </a:rPr>
              <a:t>테이블명 </a:t>
            </a:r>
            <a:r>
              <a:rPr lang="en-US" altLang="ko-KR" sz="3500" dirty="0">
                <a:latin typeface="+mn-ea"/>
                <a:ea typeface="+mn-ea"/>
              </a:rPr>
              <a:t>: CONSULT</a:t>
            </a:r>
            <a:endParaRPr sz="3500" dirty="0">
              <a:latin typeface="+mn-ea"/>
              <a:ea typeface="+mn-ea"/>
            </a:endParaRPr>
          </a:p>
        </p:txBody>
      </p:sp>
    </p:spTree>
    <p:extLst>
      <p:ext uri="{BB962C8B-B14F-4D97-AF65-F5344CB8AC3E}">
        <p14:creationId xmlns:p14="http://schemas.microsoft.com/office/powerpoint/2010/main" val="9515281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2. </a:t>
            </a:r>
            <a:r>
              <a:rPr lang="ko-KR" altLang="en-US" dirty="0"/>
              <a:t>기능</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4</a:t>
            </a:fld>
            <a:endParaRPr lang="en-KR"/>
          </a:p>
        </p:txBody>
      </p:sp>
      <p:sp>
        <p:nvSpPr>
          <p:cNvPr id="9" name="Lorem ipsum dolor sit amet, his ad blandit phaedrum eime ridk mnesarchui eu facer prompta oportere ius. In maioru">
            <a:extLst>
              <a:ext uri="{FF2B5EF4-FFF2-40B4-BE49-F238E27FC236}">
                <a16:creationId xmlns:a16="http://schemas.microsoft.com/office/drawing/2014/main" id="{8E0D4E2F-6010-4DA3-8B63-EF243F852323}"/>
              </a:ext>
            </a:extLst>
          </p:cNvPr>
          <p:cNvSpPr txBox="1"/>
          <p:nvPr/>
        </p:nvSpPr>
        <p:spPr>
          <a:xfrm>
            <a:off x="14608938" y="2633470"/>
            <a:ext cx="8781570"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pPr marL="514350" indent="-514350">
              <a:buAutoNum type="arabicParenR"/>
            </a:pPr>
            <a:r>
              <a:rPr lang="ko-KR" altLang="en-US" sz="3500" dirty="0">
                <a:latin typeface="+mn-ea"/>
                <a:ea typeface="+mn-ea"/>
              </a:rPr>
              <a:t>삽입 </a:t>
            </a:r>
            <a:r>
              <a:rPr lang="en-US" altLang="ko-KR" sz="3500" dirty="0">
                <a:latin typeface="+mn-ea"/>
                <a:ea typeface="+mn-ea"/>
              </a:rPr>
              <a:t>: </a:t>
            </a:r>
            <a:r>
              <a:rPr lang="ko-KR" altLang="en-US" sz="3500" dirty="0">
                <a:latin typeface="+mn-ea"/>
                <a:ea typeface="+mn-ea"/>
              </a:rPr>
              <a:t>관리 버튼을 누르면 새로운 프레임이 생성됩니다</a:t>
            </a:r>
            <a:r>
              <a:rPr lang="en-US" altLang="ko-KR" sz="3500" dirty="0">
                <a:latin typeface="+mn-ea"/>
                <a:ea typeface="+mn-ea"/>
              </a:rPr>
              <a:t>. </a:t>
            </a:r>
            <a:r>
              <a:rPr lang="ko-KR" altLang="en-US" sz="3500" dirty="0">
                <a:latin typeface="+mn-ea"/>
                <a:ea typeface="+mn-ea"/>
              </a:rPr>
              <a:t>텍스트필드 입력</a:t>
            </a:r>
            <a:r>
              <a:rPr lang="en-US" altLang="ko-KR" sz="3500" dirty="0">
                <a:latin typeface="+mn-ea"/>
                <a:ea typeface="+mn-ea"/>
              </a:rPr>
              <a:t>, </a:t>
            </a:r>
            <a:r>
              <a:rPr lang="ko-KR" altLang="en-US" sz="3500" dirty="0" err="1">
                <a:latin typeface="+mn-ea"/>
                <a:ea typeface="+mn-ea"/>
              </a:rPr>
              <a:t>콤보박스의</a:t>
            </a:r>
            <a:r>
              <a:rPr lang="ko-KR" altLang="en-US" sz="3500" dirty="0">
                <a:latin typeface="+mn-ea"/>
                <a:ea typeface="+mn-ea"/>
              </a:rPr>
              <a:t> 아이템 선택 후 </a:t>
            </a:r>
            <a:r>
              <a:rPr lang="en-US" altLang="ko-KR" sz="3500" dirty="0">
                <a:latin typeface="+mn-ea"/>
                <a:ea typeface="+mn-ea"/>
              </a:rPr>
              <a:t>ADD</a:t>
            </a:r>
            <a:r>
              <a:rPr lang="ko-KR" altLang="en-US" sz="3500" dirty="0">
                <a:latin typeface="+mn-ea"/>
                <a:ea typeface="+mn-ea"/>
              </a:rPr>
              <a:t>버튼을 누르면 테이블에 삽입됩니다</a:t>
            </a:r>
            <a:r>
              <a:rPr lang="en-US" altLang="ko-KR" sz="3500" dirty="0">
                <a:latin typeface="+mn-ea"/>
                <a:ea typeface="+mn-ea"/>
              </a:rPr>
              <a:t>.</a:t>
            </a:r>
          </a:p>
          <a:p>
            <a:endParaRPr lang="en-US" altLang="ko-KR" sz="3500" dirty="0">
              <a:latin typeface="+mn-ea"/>
              <a:ea typeface="+mn-ea"/>
            </a:endParaRPr>
          </a:p>
          <a:p>
            <a:r>
              <a:rPr lang="en-US" altLang="ko-KR" sz="3500" dirty="0">
                <a:latin typeface="+mn-ea"/>
                <a:ea typeface="+mn-ea"/>
              </a:rPr>
              <a:t>- </a:t>
            </a:r>
            <a:r>
              <a:rPr lang="ko-KR" altLang="en-US" sz="3500" dirty="0" err="1">
                <a:latin typeface="+mn-ea"/>
                <a:ea typeface="+mn-ea"/>
              </a:rPr>
              <a:t>콤보박스</a:t>
            </a:r>
            <a:r>
              <a:rPr lang="ko-KR" altLang="en-US" sz="3500" dirty="0">
                <a:latin typeface="+mn-ea"/>
                <a:ea typeface="+mn-ea"/>
              </a:rPr>
              <a:t> 아이템</a:t>
            </a:r>
            <a:endParaRPr lang="en-US" altLang="ko-KR" sz="3500" dirty="0">
              <a:latin typeface="+mn-ea"/>
              <a:ea typeface="+mn-ea"/>
            </a:endParaRPr>
          </a:p>
          <a:p>
            <a:r>
              <a:rPr lang="ko-KR" altLang="en-US" sz="3500" dirty="0">
                <a:latin typeface="+mn-ea"/>
                <a:ea typeface="+mn-ea"/>
              </a:rPr>
              <a:t>상담사</a:t>
            </a:r>
            <a:r>
              <a:rPr lang="en-US" altLang="ko-KR" sz="3500" dirty="0">
                <a:latin typeface="+mn-ea"/>
                <a:ea typeface="+mn-ea"/>
              </a:rPr>
              <a:t>(</a:t>
            </a:r>
            <a:r>
              <a:rPr lang="ko-KR" altLang="en-US" sz="3500" dirty="0">
                <a:latin typeface="+mn-ea"/>
                <a:ea typeface="+mn-ea"/>
              </a:rPr>
              <a:t>홍길동</a:t>
            </a:r>
            <a:r>
              <a:rPr lang="en-US" altLang="ko-KR" sz="3500" dirty="0">
                <a:latin typeface="+mn-ea"/>
                <a:ea typeface="+mn-ea"/>
              </a:rPr>
              <a:t>,</a:t>
            </a:r>
            <a:r>
              <a:rPr lang="ko-KR" altLang="en-US" sz="3500" dirty="0">
                <a:latin typeface="+mn-ea"/>
                <a:ea typeface="+mn-ea"/>
              </a:rPr>
              <a:t>임꺽정</a:t>
            </a:r>
            <a:r>
              <a:rPr lang="en-US" altLang="ko-KR" sz="3500" dirty="0">
                <a:latin typeface="+mn-ea"/>
                <a:ea typeface="+mn-ea"/>
              </a:rPr>
              <a:t>)</a:t>
            </a:r>
            <a:r>
              <a:rPr lang="ko-KR" altLang="en-US" sz="3500" dirty="0">
                <a:latin typeface="+mn-ea"/>
                <a:ea typeface="+mn-ea"/>
              </a:rPr>
              <a:t>          상담상태</a:t>
            </a:r>
            <a:r>
              <a:rPr lang="en-US" altLang="ko-KR" sz="3500" dirty="0">
                <a:latin typeface="+mn-ea"/>
                <a:ea typeface="+mn-ea"/>
              </a:rPr>
              <a:t>(</a:t>
            </a:r>
            <a:r>
              <a:rPr lang="ko-KR" altLang="en-US" sz="3500" dirty="0">
                <a:latin typeface="+mn-ea"/>
                <a:ea typeface="+mn-ea"/>
              </a:rPr>
              <a:t>상담예약</a:t>
            </a:r>
            <a:r>
              <a:rPr lang="en-US" altLang="ko-KR" sz="3500" dirty="0">
                <a:latin typeface="+mn-ea"/>
                <a:ea typeface="+mn-ea"/>
              </a:rPr>
              <a:t>,</a:t>
            </a:r>
            <a:r>
              <a:rPr lang="ko-KR" altLang="en-US" sz="3500" dirty="0">
                <a:latin typeface="+mn-ea"/>
                <a:ea typeface="+mn-ea"/>
              </a:rPr>
              <a:t>상담완료</a:t>
            </a:r>
            <a:r>
              <a:rPr lang="en-US" altLang="ko-KR" sz="3500" dirty="0">
                <a:latin typeface="+mn-ea"/>
                <a:ea typeface="+mn-ea"/>
              </a:rPr>
              <a:t>)</a:t>
            </a:r>
          </a:p>
          <a:p>
            <a:endParaRPr lang="en-US" altLang="ko-KR" sz="3500" dirty="0">
              <a:latin typeface="+mn-ea"/>
              <a:ea typeface="+mn-ea"/>
            </a:endParaRPr>
          </a:p>
          <a:p>
            <a:r>
              <a:rPr lang="en-US" altLang="ko-KR" sz="3500" dirty="0">
                <a:latin typeface="+mn-ea"/>
                <a:ea typeface="+mn-ea"/>
              </a:rPr>
              <a:t>- </a:t>
            </a:r>
            <a:r>
              <a:rPr lang="ko-KR" altLang="en-US" sz="3500" dirty="0">
                <a:latin typeface="+mn-ea"/>
                <a:ea typeface="+mn-ea"/>
              </a:rPr>
              <a:t>유효성검사를 만족하지 못하면 에러메시지 발생 </a:t>
            </a:r>
            <a:r>
              <a:rPr lang="en-US" altLang="ko-KR" sz="3500" dirty="0">
                <a:latin typeface="+mn-ea"/>
                <a:ea typeface="+mn-ea"/>
              </a:rPr>
              <a:t>: </a:t>
            </a:r>
            <a:r>
              <a:rPr lang="ko-KR" altLang="en-US" sz="3500" dirty="0">
                <a:latin typeface="+mn-ea"/>
                <a:ea typeface="+mn-ea"/>
              </a:rPr>
              <a:t>코드</a:t>
            </a:r>
            <a:r>
              <a:rPr lang="en-US" altLang="ko-KR" sz="3500" dirty="0">
                <a:latin typeface="+mn-ea"/>
                <a:ea typeface="+mn-ea"/>
              </a:rPr>
              <a:t>, </a:t>
            </a:r>
            <a:r>
              <a:rPr lang="ko-KR" altLang="en-US" sz="3500" dirty="0">
                <a:latin typeface="+mn-ea"/>
                <a:ea typeface="+mn-ea"/>
              </a:rPr>
              <a:t>이름</a:t>
            </a:r>
            <a:r>
              <a:rPr lang="en-US" altLang="ko-KR" sz="3500" dirty="0">
                <a:latin typeface="+mn-ea"/>
                <a:ea typeface="+mn-ea"/>
              </a:rPr>
              <a:t>, </a:t>
            </a:r>
            <a:r>
              <a:rPr lang="ko-KR" altLang="en-US" sz="3500" dirty="0">
                <a:latin typeface="+mn-ea"/>
                <a:ea typeface="+mn-ea"/>
              </a:rPr>
              <a:t>상담날짜</a:t>
            </a:r>
            <a:endParaRPr lang="en-US" altLang="ko-KR" sz="3500" dirty="0">
              <a:latin typeface="+mn-ea"/>
              <a:ea typeface="+mn-ea"/>
            </a:endParaRPr>
          </a:p>
        </p:txBody>
      </p:sp>
      <p:pic>
        <p:nvPicPr>
          <p:cNvPr id="7" name="그림 6">
            <a:extLst>
              <a:ext uri="{FF2B5EF4-FFF2-40B4-BE49-F238E27FC236}">
                <a16:creationId xmlns:a16="http://schemas.microsoft.com/office/drawing/2014/main" id="{3BD3DAD4-1878-4E58-AD0D-E893A9ED1DB4}"/>
              </a:ext>
            </a:extLst>
          </p:cNvPr>
          <p:cNvPicPr>
            <a:picLocks noChangeAspect="1"/>
          </p:cNvPicPr>
          <p:nvPr/>
        </p:nvPicPr>
        <p:blipFill rotWithShape="1">
          <a:blip r:embed="rId2"/>
          <a:srcRect l="19933" t="22978" r="35467" b="21555"/>
          <a:stretch/>
        </p:blipFill>
        <p:spPr>
          <a:xfrm>
            <a:off x="438912" y="2761487"/>
            <a:ext cx="13240512" cy="9262421"/>
          </a:xfrm>
          <a:prstGeom prst="rect">
            <a:avLst/>
          </a:prstGeom>
        </p:spPr>
      </p:pic>
    </p:spTree>
    <p:extLst>
      <p:ext uri="{BB962C8B-B14F-4D97-AF65-F5344CB8AC3E}">
        <p14:creationId xmlns:p14="http://schemas.microsoft.com/office/powerpoint/2010/main" val="8865305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2. </a:t>
            </a:r>
            <a:r>
              <a:rPr lang="ko-KR" altLang="en-US" dirty="0"/>
              <a:t>기능</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5</a:t>
            </a:fld>
            <a:endParaRPr lang="en-KR"/>
          </a:p>
        </p:txBody>
      </p:sp>
      <p:sp>
        <p:nvSpPr>
          <p:cNvPr id="9" name="Lorem ipsum dolor sit amet, his ad blandit phaedrum eime ridk mnesarchui eu facer prompta oportere ius. In maioru">
            <a:extLst>
              <a:ext uri="{FF2B5EF4-FFF2-40B4-BE49-F238E27FC236}">
                <a16:creationId xmlns:a16="http://schemas.microsoft.com/office/drawing/2014/main" id="{8E0D4E2F-6010-4DA3-8B63-EF243F852323}"/>
              </a:ext>
            </a:extLst>
          </p:cNvPr>
          <p:cNvSpPr txBox="1"/>
          <p:nvPr/>
        </p:nvSpPr>
        <p:spPr>
          <a:xfrm>
            <a:off x="14608938" y="2633470"/>
            <a:ext cx="8781569"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en-US" altLang="ko-KR" sz="3500" dirty="0">
                <a:latin typeface="+mn-ea"/>
                <a:ea typeface="+mn-ea"/>
              </a:rPr>
              <a:t>2) </a:t>
            </a:r>
            <a:r>
              <a:rPr lang="ko-KR" altLang="en-US" sz="3500" dirty="0">
                <a:latin typeface="+mn-ea"/>
                <a:ea typeface="+mn-ea"/>
              </a:rPr>
              <a:t>변경</a:t>
            </a:r>
            <a:endParaRPr lang="en-US" altLang="ko-KR" sz="3500" dirty="0">
              <a:latin typeface="+mn-ea"/>
              <a:ea typeface="+mn-ea"/>
            </a:endParaRPr>
          </a:p>
          <a:p>
            <a:r>
              <a:rPr lang="en-US" altLang="ko-KR" sz="3500" dirty="0">
                <a:latin typeface="+mn-ea"/>
                <a:ea typeface="+mn-ea"/>
              </a:rPr>
              <a:t> - UPDATE </a:t>
            </a:r>
            <a:r>
              <a:rPr lang="ko-KR" altLang="en-US" sz="3500" dirty="0">
                <a:latin typeface="+mn-ea"/>
                <a:ea typeface="+mn-ea"/>
              </a:rPr>
              <a:t>버튼 한번 클릭 </a:t>
            </a:r>
            <a:r>
              <a:rPr lang="en-US" altLang="ko-KR" sz="3500" dirty="0">
                <a:latin typeface="+mn-ea"/>
                <a:ea typeface="+mn-ea"/>
              </a:rPr>
              <a:t>: </a:t>
            </a:r>
            <a:r>
              <a:rPr lang="ko-KR" altLang="en-US" sz="3500" dirty="0">
                <a:latin typeface="+mn-ea"/>
                <a:ea typeface="+mn-ea"/>
              </a:rPr>
              <a:t>코드와 </a:t>
            </a:r>
            <a:r>
              <a:rPr lang="en-US" altLang="ko-KR" sz="3500" dirty="0">
                <a:latin typeface="+mn-ea"/>
                <a:ea typeface="+mn-ea"/>
              </a:rPr>
              <a:t>UPDATE, CANCEL </a:t>
            </a:r>
            <a:r>
              <a:rPr lang="ko-KR" altLang="en-US" sz="3500" dirty="0">
                <a:latin typeface="+mn-ea"/>
                <a:ea typeface="+mn-ea"/>
              </a:rPr>
              <a:t>버튼을 제외한 나머지는 비활성 상태가 됩니다</a:t>
            </a:r>
            <a:r>
              <a:rPr lang="en-US" altLang="ko-KR" sz="3500" dirty="0">
                <a:latin typeface="+mn-ea"/>
                <a:ea typeface="+mn-ea"/>
              </a:rPr>
              <a:t>. </a:t>
            </a:r>
          </a:p>
          <a:p>
            <a:r>
              <a:rPr lang="ko-KR" altLang="en-US" sz="3500" dirty="0">
                <a:latin typeface="+mn-ea"/>
                <a:ea typeface="+mn-ea"/>
              </a:rPr>
              <a:t> </a:t>
            </a:r>
            <a:r>
              <a:rPr lang="en-US" altLang="ko-KR" sz="3500" dirty="0">
                <a:latin typeface="+mn-ea"/>
                <a:ea typeface="+mn-ea"/>
              </a:rPr>
              <a:t>- </a:t>
            </a:r>
            <a:r>
              <a:rPr lang="ko-KR" altLang="en-US" sz="3500" dirty="0">
                <a:latin typeface="+mn-ea"/>
                <a:ea typeface="+mn-ea"/>
              </a:rPr>
              <a:t>코드를 입력하고 두번째 클릭 </a:t>
            </a:r>
            <a:r>
              <a:rPr lang="en-US" altLang="ko-KR" sz="3500" dirty="0">
                <a:latin typeface="+mn-ea"/>
                <a:ea typeface="+mn-ea"/>
              </a:rPr>
              <a:t>: </a:t>
            </a:r>
            <a:r>
              <a:rPr lang="ko-KR" altLang="en-US" sz="3500" dirty="0">
                <a:latin typeface="+mn-ea"/>
                <a:ea typeface="+mn-ea"/>
              </a:rPr>
              <a:t>입력한 코드에 해당하는 컬럼 값들을 가져옵니다</a:t>
            </a:r>
            <a:r>
              <a:rPr lang="en-US" altLang="ko-KR" sz="3500" dirty="0">
                <a:latin typeface="+mn-ea"/>
                <a:ea typeface="+mn-ea"/>
              </a:rPr>
              <a:t>.  </a:t>
            </a:r>
          </a:p>
          <a:p>
            <a:r>
              <a:rPr lang="en-US" altLang="ko-KR" sz="3500" dirty="0">
                <a:latin typeface="+mn-ea"/>
                <a:ea typeface="+mn-ea"/>
              </a:rPr>
              <a:t> - </a:t>
            </a:r>
            <a:r>
              <a:rPr lang="ko-KR" altLang="en-US" sz="3500" dirty="0">
                <a:latin typeface="+mn-ea"/>
                <a:ea typeface="+mn-ea"/>
              </a:rPr>
              <a:t>원하는 값을 입력한 뒤 세번째 클릭 </a:t>
            </a:r>
            <a:r>
              <a:rPr lang="en-US" altLang="ko-KR" sz="3500" dirty="0">
                <a:latin typeface="+mn-ea"/>
                <a:ea typeface="+mn-ea"/>
              </a:rPr>
              <a:t>: </a:t>
            </a:r>
            <a:r>
              <a:rPr lang="ko-KR" altLang="en-US" sz="3500" dirty="0">
                <a:latin typeface="+mn-ea"/>
                <a:ea typeface="+mn-ea"/>
              </a:rPr>
              <a:t> 값이 변경되며 테이블에 출력됩니다</a:t>
            </a:r>
            <a:r>
              <a:rPr lang="en-US" altLang="ko-KR" sz="3500" dirty="0">
                <a:latin typeface="+mn-ea"/>
                <a:ea typeface="+mn-ea"/>
              </a:rPr>
              <a:t>.</a:t>
            </a:r>
          </a:p>
          <a:p>
            <a:endParaRPr lang="en-US" altLang="ko-KR" sz="3500" dirty="0">
              <a:latin typeface="+mn-ea"/>
              <a:ea typeface="+mn-ea"/>
            </a:endParaRPr>
          </a:p>
          <a:p>
            <a:r>
              <a:rPr lang="ko-KR" altLang="en-US" sz="3500" dirty="0">
                <a:latin typeface="+mn-ea"/>
                <a:ea typeface="+mn-ea"/>
              </a:rPr>
              <a:t>유효성검사 </a:t>
            </a:r>
            <a:r>
              <a:rPr lang="en-US" altLang="ko-KR" sz="3500" dirty="0">
                <a:latin typeface="+mn-ea"/>
                <a:ea typeface="+mn-ea"/>
              </a:rPr>
              <a:t>– </a:t>
            </a:r>
            <a:r>
              <a:rPr lang="ko-KR" altLang="en-US" sz="3500" dirty="0">
                <a:latin typeface="+mn-ea"/>
                <a:ea typeface="+mn-ea"/>
              </a:rPr>
              <a:t>코드</a:t>
            </a:r>
            <a:r>
              <a:rPr lang="en-US" altLang="ko-KR" sz="3500" dirty="0">
                <a:latin typeface="+mn-ea"/>
                <a:ea typeface="+mn-ea"/>
              </a:rPr>
              <a:t>, </a:t>
            </a:r>
            <a:r>
              <a:rPr lang="ko-KR" altLang="en-US" sz="3500" dirty="0">
                <a:latin typeface="+mn-ea"/>
                <a:ea typeface="+mn-ea"/>
              </a:rPr>
              <a:t>이름</a:t>
            </a:r>
            <a:r>
              <a:rPr lang="en-US" altLang="ko-KR" sz="3500" dirty="0">
                <a:latin typeface="+mn-ea"/>
                <a:ea typeface="+mn-ea"/>
              </a:rPr>
              <a:t>, </a:t>
            </a:r>
            <a:r>
              <a:rPr lang="ko-KR" altLang="en-US" sz="3500" dirty="0">
                <a:latin typeface="+mn-ea"/>
                <a:ea typeface="+mn-ea"/>
              </a:rPr>
              <a:t>상담날짜</a:t>
            </a:r>
            <a:endParaRPr lang="en-US" altLang="ko-KR" sz="3500" dirty="0">
              <a:latin typeface="+mn-ea"/>
              <a:ea typeface="+mn-ea"/>
            </a:endParaRPr>
          </a:p>
        </p:txBody>
      </p:sp>
      <p:pic>
        <p:nvPicPr>
          <p:cNvPr id="4" name="그림 3">
            <a:extLst>
              <a:ext uri="{FF2B5EF4-FFF2-40B4-BE49-F238E27FC236}">
                <a16:creationId xmlns:a16="http://schemas.microsoft.com/office/drawing/2014/main" id="{679B32F8-E853-42B6-9E06-36371A121539}"/>
              </a:ext>
            </a:extLst>
          </p:cNvPr>
          <p:cNvPicPr>
            <a:picLocks noChangeAspect="1"/>
          </p:cNvPicPr>
          <p:nvPr/>
        </p:nvPicPr>
        <p:blipFill rotWithShape="1">
          <a:blip r:embed="rId2"/>
          <a:srcRect l="20133" t="23156" r="35467" b="21200"/>
          <a:stretch/>
        </p:blipFill>
        <p:spPr>
          <a:xfrm>
            <a:off x="728346" y="2633470"/>
            <a:ext cx="13320621" cy="9390438"/>
          </a:xfrm>
          <a:prstGeom prst="rect">
            <a:avLst/>
          </a:prstGeom>
        </p:spPr>
      </p:pic>
    </p:spTree>
    <p:extLst>
      <p:ext uri="{BB962C8B-B14F-4D97-AF65-F5344CB8AC3E}">
        <p14:creationId xmlns:p14="http://schemas.microsoft.com/office/powerpoint/2010/main" val="3339060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2. </a:t>
            </a:r>
            <a:r>
              <a:rPr lang="ko-KR" altLang="en-US" dirty="0"/>
              <a:t>기능</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6</a:t>
            </a:fld>
            <a:endParaRPr lang="en-KR"/>
          </a:p>
        </p:txBody>
      </p:sp>
      <p:sp>
        <p:nvSpPr>
          <p:cNvPr id="6" name="Lorem ipsum dolor sit amet, his ad blandit phaedrum eime ridk mnesarchui eu facer prompta oportere ius. In maioru">
            <a:extLst>
              <a:ext uri="{FF2B5EF4-FFF2-40B4-BE49-F238E27FC236}">
                <a16:creationId xmlns:a16="http://schemas.microsoft.com/office/drawing/2014/main" id="{E756B481-4C69-4D62-86F5-A40C092FC83B}"/>
              </a:ext>
            </a:extLst>
          </p:cNvPr>
          <p:cNvSpPr txBox="1"/>
          <p:nvPr/>
        </p:nvSpPr>
        <p:spPr>
          <a:xfrm>
            <a:off x="14608938" y="2633470"/>
            <a:ext cx="8781569"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en-US" altLang="ko-KR" sz="3500" dirty="0">
                <a:latin typeface="+mn-ea"/>
                <a:ea typeface="+mn-ea"/>
              </a:rPr>
              <a:t>3) </a:t>
            </a:r>
            <a:r>
              <a:rPr lang="ko-KR" altLang="en-US" sz="3500" dirty="0">
                <a:latin typeface="+mn-ea"/>
                <a:ea typeface="+mn-ea"/>
              </a:rPr>
              <a:t>삭제</a:t>
            </a:r>
            <a:endParaRPr lang="en-US" altLang="ko-KR" sz="3500" dirty="0">
              <a:latin typeface="+mn-ea"/>
              <a:ea typeface="+mn-ea"/>
            </a:endParaRPr>
          </a:p>
          <a:p>
            <a:r>
              <a:rPr lang="en-US" altLang="ko-KR" sz="3500" dirty="0">
                <a:latin typeface="+mn-ea"/>
                <a:ea typeface="+mn-ea"/>
              </a:rPr>
              <a:t>DELETE</a:t>
            </a:r>
            <a:r>
              <a:rPr lang="ko-KR" altLang="en-US" sz="3500" dirty="0">
                <a:latin typeface="+mn-ea"/>
                <a:ea typeface="+mn-ea"/>
              </a:rPr>
              <a:t>을 한번 누르면 코드와 </a:t>
            </a:r>
            <a:r>
              <a:rPr lang="en-US" altLang="ko-KR" sz="3500" dirty="0">
                <a:latin typeface="+mn-ea"/>
                <a:ea typeface="+mn-ea"/>
              </a:rPr>
              <a:t>DELETE, CANCEL </a:t>
            </a:r>
            <a:r>
              <a:rPr lang="ko-KR" altLang="en-US" sz="3500" dirty="0">
                <a:latin typeface="+mn-ea"/>
                <a:ea typeface="+mn-ea"/>
              </a:rPr>
              <a:t>버튼을 제외한 나머지는 비활성 상태가 됩니다</a:t>
            </a:r>
            <a:r>
              <a:rPr lang="en-US" altLang="ko-KR" sz="3500" dirty="0">
                <a:latin typeface="+mn-ea"/>
                <a:ea typeface="+mn-ea"/>
              </a:rPr>
              <a:t>. </a:t>
            </a:r>
            <a:r>
              <a:rPr lang="ko-KR" altLang="en-US" sz="3500" dirty="0">
                <a:latin typeface="+mn-ea"/>
                <a:ea typeface="+mn-ea"/>
              </a:rPr>
              <a:t>코드를 입력하고 두번째 </a:t>
            </a:r>
            <a:r>
              <a:rPr lang="ko-KR" altLang="en-US" sz="3500" dirty="0" err="1">
                <a:latin typeface="+mn-ea"/>
                <a:ea typeface="+mn-ea"/>
              </a:rPr>
              <a:t>클릭시</a:t>
            </a:r>
            <a:r>
              <a:rPr lang="ko-KR" altLang="en-US" sz="3500" dirty="0">
                <a:latin typeface="+mn-ea"/>
                <a:ea typeface="+mn-ea"/>
              </a:rPr>
              <a:t> 입력한 코드에 해당하는 행을 삭제되고 테이블에 출력됩니다</a:t>
            </a:r>
            <a:r>
              <a:rPr lang="en-US" altLang="ko-KR" sz="3500" dirty="0">
                <a:latin typeface="+mn-ea"/>
                <a:ea typeface="+mn-ea"/>
              </a:rPr>
              <a:t>.</a:t>
            </a:r>
          </a:p>
          <a:p>
            <a:endParaRPr lang="en-US" altLang="ko-KR" sz="3500" dirty="0">
              <a:latin typeface="+mn-ea"/>
              <a:ea typeface="+mn-ea"/>
            </a:endParaRPr>
          </a:p>
          <a:p>
            <a:r>
              <a:rPr lang="ko-KR" altLang="en-US" sz="3500" dirty="0">
                <a:latin typeface="+mn-ea"/>
                <a:ea typeface="+mn-ea"/>
              </a:rPr>
              <a:t>유효성검사 </a:t>
            </a:r>
            <a:r>
              <a:rPr lang="en-US" altLang="ko-KR" sz="3500" dirty="0">
                <a:latin typeface="+mn-ea"/>
                <a:ea typeface="+mn-ea"/>
              </a:rPr>
              <a:t>– </a:t>
            </a:r>
            <a:r>
              <a:rPr lang="ko-KR" altLang="en-US" sz="3500" dirty="0">
                <a:latin typeface="+mn-ea"/>
                <a:ea typeface="+mn-ea"/>
              </a:rPr>
              <a:t>코드</a:t>
            </a:r>
            <a:endParaRPr lang="en-US" altLang="ko-KR" sz="3500" dirty="0">
              <a:latin typeface="+mn-ea"/>
              <a:ea typeface="+mn-ea"/>
            </a:endParaRPr>
          </a:p>
        </p:txBody>
      </p:sp>
      <p:pic>
        <p:nvPicPr>
          <p:cNvPr id="5" name="그림 4">
            <a:extLst>
              <a:ext uri="{FF2B5EF4-FFF2-40B4-BE49-F238E27FC236}">
                <a16:creationId xmlns:a16="http://schemas.microsoft.com/office/drawing/2014/main" id="{9DDA75D2-B969-4F04-B3BF-120100CD68F3}"/>
              </a:ext>
            </a:extLst>
          </p:cNvPr>
          <p:cNvPicPr>
            <a:picLocks noChangeAspect="1"/>
          </p:cNvPicPr>
          <p:nvPr/>
        </p:nvPicPr>
        <p:blipFill rotWithShape="1">
          <a:blip r:embed="rId2"/>
          <a:srcRect l="20133" t="23155" r="35366" b="20845"/>
          <a:stretch/>
        </p:blipFill>
        <p:spPr>
          <a:xfrm>
            <a:off x="676655" y="2806754"/>
            <a:ext cx="13021059" cy="9217154"/>
          </a:xfrm>
          <a:prstGeom prst="rect">
            <a:avLst/>
          </a:prstGeom>
        </p:spPr>
      </p:pic>
    </p:spTree>
    <p:extLst>
      <p:ext uri="{BB962C8B-B14F-4D97-AF65-F5344CB8AC3E}">
        <p14:creationId xmlns:p14="http://schemas.microsoft.com/office/powerpoint/2010/main" val="37760785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2. </a:t>
            </a:r>
            <a:r>
              <a:rPr lang="ko-KR" altLang="en-US" dirty="0"/>
              <a:t>기능</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7</a:t>
            </a:fld>
            <a:endParaRPr lang="en-KR"/>
          </a:p>
        </p:txBody>
      </p:sp>
      <p:sp>
        <p:nvSpPr>
          <p:cNvPr id="6" name="Lorem ipsum dolor sit amet, his ad blandit phaedrum eime ridk mnesarchui eu facer prompta oportere ius. In maioru">
            <a:extLst>
              <a:ext uri="{FF2B5EF4-FFF2-40B4-BE49-F238E27FC236}">
                <a16:creationId xmlns:a16="http://schemas.microsoft.com/office/drawing/2014/main" id="{E756B481-4C69-4D62-86F5-A40C092FC83B}"/>
              </a:ext>
            </a:extLst>
          </p:cNvPr>
          <p:cNvSpPr txBox="1"/>
          <p:nvPr/>
        </p:nvSpPr>
        <p:spPr>
          <a:xfrm>
            <a:off x="14608938" y="2633470"/>
            <a:ext cx="8781569"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en-US" altLang="ko-KR" sz="3500" dirty="0">
                <a:latin typeface="+mn-ea"/>
                <a:ea typeface="+mn-ea"/>
              </a:rPr>
              <a:t>4) </a:t>
            </a:r>
            <a:r>
              <a:rPr lang="ko-KR" altLang="en-US" sz="3500" dirty="0">
                <a:latin typeface="+mn-ea"/>
                <a:ea typeface="+mn-ea"/>
              </a:rPr>
              <a:t>검색</a:t>
            </a:r>
            <a:endParaRPr lang="en-US" altLang="ko-KR" sz="3500" dirty="0">
              <a:latin typeface="+mn-ea"/>
              <a:ea typeface="+mn-ea"/>
            </a:endParaRPr>
          </a:p>
          <a:p>
            <a:r>
              <a:rPr lang="ko-KR" altLang="en-US" sz="3500" dirty="0">
                <a:latin typeface="+mn-ea"/>
                <a:ea typeface="+mn-ea"/>
              </a:rPr>
              <a:t>검색 </a:t>
            </a:r>
            <a:r>
              <a:rPr lang="ko-KR" altLang="en-US" sz="3500" dirty="0" err="1">
                <a:latin typeface="+mn-ea"/>
                <a:ea typeface="+mn-ea"/>
              </a:rPr>
              <a:t>콤보박스에</a:t>
            </a:r>
            <a:r>
              <a:rPr lang="ko-KR" altLang="en-US" sz="3500" dirty="0">
                <a:latin typeface="+mn-ea"/>
                <a:ea typeface="+mn-ea"/>
              </a:rPr>
              <a:t> 존재하는 아이템을 선택하여 조건에 맞는 검색을 할 수 있습니다</a:t>
            </a:r>
            <a:r>
              <a:rPr lang="en-US" altLang="ko-KR" sz="3500" dirty="0">
                <a:latin typeface="+mn-ea"/>
                <a:ea typeface="+mn-ea"/>
              </a:rPr>
              <a:t>.</a:t>
            </a:r>
          </a:p>
          <a:p>
            <a:endParaRPr lang="en-US" altLang="ko-KR" sz="3500" dirty="0">
              <a:latin typeface="+mn-ea"/>
              <a:ea typeface="+mn-ea"/>
            </a:endParaRPr>
          </a:p>
          <a:p>
            <a:r>
              <a:rPr lang="ko-KR" altLang="en-US" sz="3500" dirty="0">
                <a:latin typeface="+mn-ea"/>
                <a:ea typeface="+mn-ea"/>
              </a:rPr>
              <a:t>상담완료</a:t>
            </a:r>
            <a:r>
              <a:rPr lang="en-US" altLang="ko-KR" sz="3500" dirty="0">
                <a:latin typeface="+mn-ea"/>
                <a:ea typeface="+mn-ea"/>
              </a:rPr>
              <a:t>, </a:t>
            </a:r>
            <a:r>
              <a:rPr lang="ko-KR" altLang="en-US" sz="3500" dirty="0">
                <a:latin typeface="+mn-ea"/>
                <a:ea typeface="+mn-ea"/>
              </a:rPr>
              <a:t>상담예약을 선택하면 텍스트 필드가 비활성화되고 상담상태에 따른 검색이 가능합니다</a:t>
            </a:r>
            <a:r>
              <a:rPr lang="en-US" altLang="ko-KR" sz="3500" dirty="0">
                <a:latin typeface="+mn-ea"/>
                <a:ea typeface="+mn-ea"/>
              </a:rPr>
              <a:t>.</a:t>
            </a:r>
          </a:p>
        </p:txBody>
      </p:sp>
      <p:pic>
        <p:nvPicPr>
          <p:cNvPr id="4" name="그림 3">
            <a:extLst>
              <a:ext uri="{FF2B5EF4-FFF2-40B4-BE49-F238E27FC236}">
                <a16:creationId xmlns:a16="http://schemas.microsoft.com/office/drawing/2014/main" id="{CA462223-D0FE-4871-BBBB-FFE05FB3EB8D}"/>
              </a:ext>
            </a:extLst>
          </p:cNvPr>
          <p:cNvPicPr>
            <a:picLocks noChangeAspect="1"/>
          </p:cNvPicPr>
          <p:nvPr/>
        </p:nvPicPr>
        <p:blipFill rotWithShape="1">
          <a:blip r:embed="rId2"/>
          <a:srcRect l="20033" t="23511" r="35366" b="21022"/>
          <a:stretch/>
        </p:blipFill>
        <p:spPr>
          <a:xfrm>
            <a:off x="746634" y="2934770"/>
            <a:ext cx="12992807" cy="9089138"/>
          </a:xfrm>
          <a:prstGeom prst="rect">
            <a:avLst/>
          </a:prstGeom>
        </p:spPr>
      </p:pic>
    </p:spTree>
    <p:extLst>
      <p:ext uri="{BB962C8B-B14F-4D97-AF65-F5344CB8AC3E}">
        <p14:creationId xmlns:p14="http://schemas.microsoft.com/office/powerpoint/2010/main" val="13862972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프로젝트 과정"/>
          <p:cNvSpPr txBox="1">
            <a:spLocks noGrp="1"/>
          </p:cNvSpPr>
          <p:nvPr>
            <p:ph type="title"/>
          </p:nvPr>
        </p:nvSpPr>
        <p:spPr>
          <a:xfrm>
            <a:off x="1070721" y="790809"/>
            <a:ext cx="9991727" cy="1638421"/>
          </a:xfrm>
          <a:prstGeom prst="rect">
            <a:avLst/>
          </a:prstGeom>
        </p:spPr>
        <p:txBody>
          <a:bodyPr/>
          <a:lstStyle/>
          <a:p>
            <a:r>
              <a:rPr lang="en-US" dirty="0"/>
              <a:t>2. </a:t>
            </a:r>
            <a:r>
              <a:rPr lang="ko-KR" altLang="en-US" dirty="0"/>
              <a:t>기능</a:t>
            </a:r>
            <a:endParaRPr dirty="0"/>
          </a:p>
        </p:txBody>
      </p:sp>
      <p:sp>
        <p:nvSpPr>
          <p:cNvPr id="2" name="Slide Number Placeholder 1">
            <a:extLst>
              <a:ext uri="{FF2B5EF4-FFF2-40B4-BE49-F238E27FC236}">
                <a16:creationId xmlns:a16="http://schemas.microsoft.com/office/drawing/2014/main" id="{CB7DF5A6-EBD3-214E-BCF3-74B383411A41}"/>
              </a:ext>
            </a:extLst>
          </p:cNvPr>
          <p:cNvSpPr>
            <a:spLocks noGrp="1"/>
          </p:cNvSpPr>
          <p:nvPr>
            <p:ph type="sldNum" sz="quarter" idx="2"/>
          </p:nvPr>
        </p:nvSpPr>
        <p:spPr/>
        <p:txBody>
          <a:bodyPr/>
          <a:lstStyle/>
          <a:p>
            <a:fld id="{86CB4B4D-7CA3-9044-876B-883B54F8677D}" type="slidenum">
              <a:rPr lang="en-KR" smtClean="0"/>
              <a:t>8</a:t>
            </a:fld>
            <a:endParaRPr lang="en-KR"/>
          </a:p>
        </p:txBody>
      </p:sp>
      <p:sp>
        <p:nvSpPr>
          <p:cNvPr id="6" name="Lorem ipsum dolor sit amet, his ad blandit phaedrum eime ridk mnesarchui eu facer prompta oportere ius. In maioru">
            <a:extLst>
              <a:ext uri="{FF2B5EF4-FFF2-40B4-BE49-F238E27FC236}">
                <a16:creationId xmlns:a16="http://schemas.microsoft.com/office/drawing/2014/main" id="{E756B481-4C69-4D62-86F5-A40C092FC83B}"/>
              </a:ext>
            </a:extLst>
          </p:cNvPr>
          <p:cNvSpPr txBox="1"/>
          <p:nvPr/>
        </p:nvSpPr>
        <p:spPr>
          <a:xfrm>
            <a:off x="14608938" y="2633470"/>
            <a:ext cx="8781569"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endParaRPr lang="en-US" altLang="ko-KR" sz="3500" dirty="0">
              <a:latin typeface="+mn-ea"/>
              <a:ea typeface="+mn-ea"/>
            </a:endParaRPr>
          </a:p>
        </p:txBody>
      </p:sp>
      <p:pic>
        <p:nvPicPr>
          <p:cNvPr id="5" name="그림 4">
            <a:extLst>
              <a:ext uri="{FF2B5EF4-FFF2-40B4-BE49-F238E27FC236}">
                <a16:creationId xmlns:a16="http://schemas.microsoft.com/office/drawing/2014/main" id="{B5EAEE8F-C640-4C81-BAB6-9DF9E5BF938B}"/>
              </a:ext>
            </a:extLst>
          </p:cNvPr>
          <p:cNvPicPr>
            <a:picLocks noChangeAspect="1"/>
          </p:cNvPicPr>
          <p:nvPr/>
        </p:nvPicPr>
        <p:blipFill rotWithShape="1">
          <a:blip r:embed="rId2"/>
          <a:srcRect l="20533" t="26356" r="34367" b="18711"/>
          <a:stretch/>
        </p:blipFill>
        <p:spPr>
          <a:xfrm>
            <a:off x="1688437" y="3400560"/>
            <a:ext cx="11466576" cy="7856257"/>
          </a:xfrm>
          <a:prstGeom prst="rect">
            <a:avLst/>
          </a:prstGeom>
        </p:spPr>
      </p:pic>
      <p:sp>
        <p:nvSpPr>
          <p:cNvPr id="8" name="Lorem ipsum dolor sit amet, his ad blandit phaedrum eime ridk mnesarchui eu facer prompta oportere ius. In maioru">
            <a:extLst>
              <a:ext uri="{FF2B5EF4-FFF2-40B4-BE49-F238E27FC236}">
                <a16:creationId xmlns:a16="http://schemas.microsoft.com/office/drawing/2014/main" id="{544243CB-F308-4603-937B-05A655C51C84}"/>
              </a:ext>
            </a:extLst>
          </p:cNvPr>
          <p:cNvSpPr txBox="1"/>
          <p:nvPr/>
        </p:nvSpPr>
        <p:spPr>
          <a:xfrm>
            <a:off x="14608937" y="3290916"/>
            <a:ext cx="8781569" cy="939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50000"/>
              </a:lnSpc>
              <a:defRPr sz="2000">
                <a:solidFill>
                  <a:srgbClr val="838383"/>
                </a:solidFill>
              </a:defRPr>
            </a:lvl1pPr>
          </a:lstStyle>
          <a:p>
            <a:r>
              <a:rPr lang="ko-KR" altLang="en-US" sz="3500" dirty="0">
                <a:latin typeface="+mn-ea"/>
                <a:ea typeface="+mn-ea"/>
              </a:rPr>
              <a:t>전체검색을 선택한 후 텍스트필드에 원하는 문자열을 검색할 수 있습니다</a:t>
            </a:r>
            <a:r>
              <a:rPr lang="en-US" altLang="ko-KR" sz="3500" dirty="0">
                <a:latin typeface="+mn-ea"/>
                <a:ea typeface="+mn-ea"/>
              </a:rPr>
              <a:t>. ‘</a:t>
            </a:r>
            <a:r>
              <a:rPr lang="ko-KR" altLang="en-US" sz="3500" dirty="0">
                <a:latin typeface="+mn-ea"/>
                <a:ea typeface="+mn-ea"/>
              </a:rPr>
              <a:t>길동</a:t>
            </a:r>
            <a:r>
              <a:rPr lang="en-US" altLang="ko-KR" sz="3500" dirty="0">
                <a:latin typeface="+mn-ea"/>
                <a:ea typeface="+mn-ea"/>
              </a:rPr>
              <a:t>’</a:t>
            </a:r>
            <a:r>
              <a:rPr lang="ko-KR" altLang="en-US" sz="3500" dirty="0">
                <a:latin typeface="+mn-ea"/>
                <a:ea typeface="+mn-ea"/>
              </a:rPr>
              <a:t>만 검색하여도 </a:t>
            </a:r>
            <a:r>
              <a:rPr lang="en-US" altLang="ko-KR" sz="3500" dirty="0">
                <a:latin typeface="+mn-ea"/>
                <a:ea typeface="+mn-ea"/>
              </a:rPr>
              <a:t>‘</a:t>
            </a:r>
            <a:r>
              <a:rPr lang="ko-KR" altLang="en-US" sz="3500" dirty="0">
                <a:latin typeface="+mn-ea"/>
                <a:ea typeface="+mn-ea"/>
              </a:rPr>
              <a:t>길동</a:t>
            </a:r>
            <a:r>
              <a:rPr lang="en-US" altLang="ko-KR" sz="3500" dirty="0">
                <a:latin typeface="+mn-ea"/>
                <a:ea typeface="+mn-ea"/>
              </a:rPr>
              <a:t>’</a:t>
            </a:r>
            <a:r>
              <a:rPr lang="ko-KR" altLang="en-US" sz="3500" dirty="0">
                <a:latin typeface="+mn-ea"/>
                <a:ea typeface="+mn-ea"/>
              </a:rPr>
              <a:t>의 문자열에 해당하는 컬럼을 가진 행들을 모두 검색합니다</a:t>
            </a:r>
            <a:r>
              <a:rPr lang="en-US" altLang="ko-KR" sz="3500" dirty="0">
                <a:latin typeface="+mn-ea"/>
                <a:ea typeface="+mn-ea"/>
              </a:rPr>
              <a:t>.</a:t>
            </a:r>
          </a:p>
          <a:p>
            <a:endParaRPr lang="en-US" altLang="ko-KR" sz="3500" dirty="0">
              <a:latin typeface="+mn-ea"/>
              <a:ea typeface="+mn-ea"/>
            </a:endParaRPr>
          </a:p>
          <a:p>
            <a:r>
              <a:rPr lang="ko-KR" altLang="en-US" sz="3500" dirty="0">
                <a:latin typeface="+mn-ea"/>
                <a:ea typeface="+mn-ea"/>
              </a:rPr>
              <a:t>전체검색을 선택한 후 텍스트필드를 공백으로 검색하면 테이블의 모든 행이 검색됩니다</a:t>
            </a:r>
            <a:r>
              <a:rPr lang="en-US" altLang="ko-KR" sz="3500" dirty="0">
                <a:latin typeface="+mn-ea"/>
                <a:ea typeface="+mn-ea"/>
              </a:rPr>
              <a:t>.</a:t>
            </a:r>
          </a:p>
        </p:txBody>
      </p:sp>
    </p:spTree>
    <p:extLst>
      <p:ext uri="{BB962C8B-B14F-4D97-AF65-F5344CB8AC3E}">
        <p14:creationId xmlns:p14="http://schemas.microsoft.com/office/powerpoint/2010/main" val="2577188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84" name="Line"/>
          <p:cNvSpPr/>
          <p:nvPr/>
        </p:nvSpPr>
        <p:spPr>
          <a:xfrm flipV="1">
            <a:off x="2286610" y="9290124"/>
            <a:ext cx="19810779" cy="1"/>
          </a:xfrm>
          <a:prstGeom prst="line">
            <a:avLst/>
          </a:prstGeom>
          <a:ln w="25400">
            <a:solidFill>
              <a:srgbClr val="F3F1E6"/>
            </a:solidFill>
            <a:miter lim="400000"/>
          </a:ln>
        </p:spPr>
        <p:txBody>
          <a:bodyPr lIns="50800" tIns="50800" rIns="50800" bIns="50800" anchor="ctr"/>
          <a:lstStyle/>
          <a:p>
            <a:endParaRPr/>
          </a:p>
        </p:txBody>
      </p:sp>
      <p:sp>
        <p:nvSpPr>
          <p:cNvPr id="285" name="Thank you"/>
          <p:cNvSpPr txBox="1">
            <a:spLocks noGrp="1"/>
          </p:cNvSpPr>
          <p:nvPr>
            <p:ph type="title"/>
          </p:nvPr>
        </p:nvSpPr>
        <p:spPr>
          <a:xfrm>
            <a:off x="3791245" y="4720793"/>
            <a:ext cx="18000000" cy="5040000"/>
          </a:xfrm>
          <a:prstGeom prst="rect">
            <a:avLst/>
          </a:prstGeom>
        </p:spPr>
        <p:txBody>
          <a:bodyPr>
            <a:normAutofit/>
          </a:bodyPr>
          <a:lstStyle>
            <a:lvl1pPr defTabSz="2413955">
              <a:defRPr sz="29700"/>
            </a:lvl1pPr>
          </a:lstStyle>
          <a:p>
            <a:r>
              <a:rPr dirty="0"/>
              <a:t>Thank you</a:t>
            </a:r>
          </a:p>
        </p:txBody>
      </p:sp>
    </p:spTree>
    <p:extLst>
      <p:ext uri="{BB962C8B-B14F-4D97-AF65-F5344CB8AC3E}">
        <p14:creationId xmlns:p14="http://schemas.microsoft.com/office/powerpoint/2010/main" val="3673588779"/>
      </p:ext>
    </p:extLst>
  </p:cSld>
  <p:clrMapOvr>
    <a:masterClrMapping/>
  </p:clrMapOvr>
  <p:transition spd="med"/>
</p:sld>
</file>

<file path=ppt/theme/theme1.xml><?xml version="1.0" encoding="utf-8"?>
<a:theme xmlns:a="http://schemas.openxmlformats.org/drawingml/2006/main" name="21_BasicWhite">
  <a:themeElements>
    <a:clrScheme name="Proposal">
      <a:dk1>
        <a:srgbClr val="FFFFFF"/>
      </a:dk1>
      <a:lt1>
        <a:srgbClr val="262626"/>
      </a:lt1>
      <a:dk2>
        <a:srgbClr val="838383"/>
      </a:dk2>
      <a:lt2>
        <a:srgbClr val="818779"/>
      </a:lt2>
      <a:accent1>
        <a:srgbClr val="F6F6F3"/>
      </a:accent1>
      <a:accent2>
        <a:srgbClr val="F3F1E6"/>
      </a:accent2>
      <a:accent3>
        <a:srgbClr val="E5E2DC"/>
      </a:accent3>
      <a:accent4>
        <a:srgbClr val="D2CFC4"/>
      </a:accent4>
      <a:accent5>
        <a:srgbClr val="CBCEC8"/>
      </a:accent5>
      <a:accent6>
        <a:srgbClr val="A9ADA4"/>
      </a:accent6>
      <a:hlink>
        <a:srgbClr val="838383"/>
      </a:hlink>
      <a:folHlink>
        <a:srgbClr val="E5E2DC"/>
      </a:folHlink>
    </a:clrScheme>
    <a:fontScheme name="Proposal_kr">
      <a:majorFont>
        <a:latin typeface="Libre Caslon Display Regular"/>
        <a:ea typeface="NanumMyeongjo"/>
        <a:cs typeface="Libre Caslon Display Regular"/>
      </a:majorFont>
      <a:minorFont>
        <a:latin typeface="Lato"/>
        <a:ea typeface="Noto Sans KR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Libre Caslon Display Regular"/>
        <a:ea typeface="Libre Caslon Display Regular"/>
        <a:cs typeface="Libre Caslon Display Regular"/>
      </a:majorFont>
      <a:minorFont>
        <a:latin typeface="Libre Caslon Display Regular"/>
        <a:ea typeface="Libre Caslon Display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1484</TotalTime>
  <Words>318</Words>
  <Application>Microsoft Office PowerPoint</Application>
  <PresentationFormat>사용자 지정</PresentationFormat>
  <Paragraphs>57</Paragraphs>
  <Slides>9</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Lato Bold</vt:lpstr>
      <vt:lpstr>Lato Regular</vt:lpstr>
      <vt:lpstr>Libre Caslon Display Regular</vt:lpstr>
      <vt:lpstr>NanumMyeongjo</vt:lpstr>
      <vt:lpstr>Noto Sans KR Regular</vt:lpstr>
      <vt:lpstr>21_BasicWhite</vt:lpstr>
      <vt:lpstr>상담예약 관리 프로그램</vt:lpstr>
      <vt:lpstr>목차</vt:lpstr>
      <vt:lpstr>1. 테이블 구조</vt:lpstr>
      <vt:lpstr>2. 기능</vt:lpstr>
      <vt:lpstr>2. 기능</vt:lpstr>
      <vt:lpstr>2. 기능</vt:lpstr>
      <vt:lpstr>2. 기능</vt:lpstr>
      <vt:lpstr>2. 기능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Courtney Martinez</cp:lastModifiedBy>
  <cp:revision>404</cp:revision>
  <dcterms:modified xsi:type="dcterms:W3CDTF">2021-06-22T06:24:17Z</dcterms:modified>
</cp:coreProperties>
</file>