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59" r:id="rId1"/>
    <p:sldMasterId id="2147483744" r:id="rId2"/>
  </p:sldMasterIdLst>
  <p:notesMasterIdLst>
    <p:notesMasterId r:id="rId24"/>
  </p:notesMasterIdLst>
  <p:handoutMasterIdLst>
    <p:handoutMasterId r:id="rId25"/>
  </p:handoutMasterIdLst>
  <p:sldIdLst>
    <p:sldId id="318" r:id="rId3"/>
    <p:sldId id="319" r:id="rId4"/>
    <p:sldId id="345" r:id="rId5"/>
    <p:sldId id="346" r:id="rId6"/>
    <p:sldId id="347" r:id="rId7"/>
    <p:sldId id="348" r:id="rId8"/>
    <p:sldId id="349" r:id="rId9"/>
    <p:sldId id="350" r:id="rId10"/>
    <p:sldId id="352" r:id="rId11"/>
    <p:sldId id="359" r:id="rId12"/>
    <p:sldId id="351" r:id="rId13"/>
    <p:sldId id="353" r:id="rId14"/>
    <p:sldId id="357" r:id="rId15"/>
    <p:sldId id="354" r:id="rId16"/>
    <p:sldId id="361" r:id="rId17"/>
    <p:sldId id="355" r:id="rId18"/>
    <p:sldId id="356" r:id="rId19"/>
    <p:sldId id="358" r:id="rId20"/>
    <p:sldId id="360" r:id="rId21"/>
    <p:sldId id="362" r:id="rId22"/>
    <p:sldId id="336" r:id="rId23"/>
  </p:sldIdLst>
  <p:sldSz cx="12192000" cy="6858000"/>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230">
          <p15:clr>
            <a:srgbClr val="A4A3A4"/>
          </p15:clr>
        </p15:guide>
        <p15:guide id="2" orient="horz" pos="393">
          <p15:clr>
            <a:srgbClr val="A4A3A4"/>
          </p15:clr>
        </p15:guide>
        <p15:guide id="3" orient="horz" pos="4055">
          <p15:clr>
            <a:srgbClr val="A4A3A4"/>
          </p15:clr>
        </p15:guide>
        <p15:guide id="4" pos="3840">
          <p15:clr>
            <a:srgbClr val="A4A3A4"/>
          </p15:clr>
        </p15:guide>
        <p15:guide id="5" pos="1501">
          <p15:clr>
            <a:srgbClr val="A4A3A4"/>
          </p15:clr>
        </p15:guide>
        <p15:guide id="6" pos="224">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A6"/>
    <a:srgbClr val="FFBD5C"/>
    <a:srgbClr val="E9984B"/>
    <a:srgbClr val="0076C6"/>
    <a:srgbClr val="0071B1"/>
    <a:srgbClr val="51A6D1"/>
    <a:srgbClr val="51A7C6"/>
    <a:srgbClr val="26334C"/>
    <a:srgbClr val="314E96"/>
    <a:srgbClr val="DBE5F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3" autoAdjust="0"/>
    <p:restoredTop sz="89989" autoAdjust="0"/>
  </p:normalViewPr>
  <p:slideViewPr>
    <p:cSldViewPr>
      <p:cViewPr varScale="1">
        <p:scale>
          <a:sx n="108" d="100"/>
          <a:sy n="108" d="100"/>
        </p:scale>
        <p:origin x="480" y="-120"/>
      </p:cViewPr>
      <p:guideLst>
        <p:guide orient="horz" pos="2230"/>
        <p:guide orient="horz" pos="393"/>
        <p:guide orient="horz" pos="4055"/>
        <p:guide pos="3840"/>
        <p:guide pos="1501"/>
        <p:guide pos="2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3798"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0" hangingPunct="0">
              <a:defRPr sz="1300">
                <a:latin typeface="Arial" charset="0"/>
                <a:ea typeface="ＭＳ Ｐゴシック" charset="-128"/>
                <a:cs typeface="ＭＳ Ｐゴシック" charset="-128"/>
              </a:defRPr>
            </a:lvl1pPr>
          </a:lstStyle>
          <a:p>
            <a:pPr>
              <a:defRPr/>
            </a:pPr>
            <a:endParaRPr lang="en-US" dirty="0"/>
          </a:p>
        </p:txBody>
      </p:sp>
      <p:sp>
        <p:nvSpPr>
          <p:cNvPr id="17411"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0" hangingPunct="0">
              <a:defRPr sz="1300">
                <a:latin typeface="Arial" charset="0"/>
                <a:ea typeface="ＭＳ Ｐゴシック" charset="-128"/>
                <a:cs typeface="ＭＳ Ｐゴシック" charset="-128"/>
              </a:defRPr>
            </a:lvl1pPr>
          </a:lstStyle>
          <a:p>
            <a:pPr>
              <a:defRPr/>
            </a:pPr>
            <a:endParaRPr lang="en-US" dirty="0"/>
          </a:p>
        </p:txBody>
      </p:sp>
      <p:sp>
        <p:nvSpPr>
          <p:cNvPr id="17412" name="Rectangle 4"/>
          <p:cNvSpPr>
            <a:spLocks noGrp="1" noChangeArrowheads="1"/>
          </p:cNvSpPr>
          <p:nvPr>
            <p:ph type="ftr" sz="quarter" idx="2"/>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0" hangingPunct="0">
              <a:defRPr sz="1300">
                <a:latin typeface="Arial" charset="0"/>
                <a:ea typeface="ＭＳ Ｐゴシック" charset="-128"/>
                <a:cs typeface="ＭＳ Ｐゴシック" charset="-128"/>
              </a:defRPr>
            </a:lvl1pPr>
          </a:lstStyle>
          <a:p>
            <a:pPr>
              <a:defRPr/>
            </a:pPr>
            <a:endParaRPr lang="en-US" dirty="0"/>
          </a:p>
        </p:txBody>
      </p:sp>
      <p:sp>
        <p:nvSpPr>
          <p:cNvPr id="17413"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cs typeface="MS PGothic" charset="0"/>
              </a:defRPr>
            </a:lvl1pPr>
          </a:lstStyle>
          <a:p>
            <a:pPr>
              <a:defRPr/>
            </a:pPr>
            <a:fld id="{BE6734F7-E980-B94D-A98B-A159D7A3E60E}" type="slidenum">
              <a:rPr lang="en-US"/>
              <a:pPr>
                <a:defRPr/>
              </a:pPr>
              <a:t>‹#›</a:t>
            </a:fld>
            <a:endParaRPr lang="en-US" dirty="0"/>
          </a:p>
        </p:txBody>
      </p:sp>
    </p:spTree>
    <p:extLst>
      <p:ext uri="{BB962C8B-B14F-4D97-AF65-F5344CB8AC3E}">
        <p14:creationId xmlns:p14="http://schemas.microsoft.com/office/powerpoint/2010/main" val="1584795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9920" cy="480060"/>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eaLnBrk="0" hangingPunct="0">
              <a:defRPr sz="1300">
                <a:latin typeface="Arial" charset="0"/>
                <a:ea typeface="ＭＳ Ｐゴシック" charset="-128"/>
                <a:cs typeface="ＭＳ Ｐゴシック" charset="-128"/>
              </a:defRPr>
            </a:lvl1pPr>
          </a:lstStyle>
          <a:p>
            <a:pPr>
              <a:defRPr/>
            </a:pPr>
            <a:endParaRPr lang="en-US" dirty="0"/>
          </a:p>
        </p:txBody>
      </p:sp>
      <p:sp>
        <p:nvSpPr>
          <p:cNvPr id="3075" name="Rectangle 3"/>
          <p:cNvSpPr>
            <a:spLocks noGrp="1" noChangeArrowheads="1"/>
          </p:cNvSpPr>
          <p:nvPr>
            <p:ph type="dt" idx="1"/>
          </p:nvPr>
        </p:nvSpPr>
        <p:spPr bwMode="auto">
          <a:xfrm>
            <a:off x="4145280" y="0"/>
            <a:ext cx="3169920" cy="480060"/>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eaLnBrk="0" hangingPunct="0">
              <a:defRPr sz="1300">
                <a:latin typeface="Arial" charset="0"/>
                <a:ea typeface="ＭＳ Ｐゴシック" charset="-128"/>
                <a:cs typeface="ＭＳ Ｐゴシック" charset="-128"/>
              </a:defRPr>
            </a:lvl1pPr>
          </a:lstStyle>
          <a:p>
            <a:pPr>
              <a:defRPr/>
            </a:pPr>
            <a:endParaRPr lang="en-US" dirty="0"/>
          </a:p>
        </p:txBody>
      </p:sp>
      <p:sp>
        <p:nvSpPr>
          <p:cNvPr id="2253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eaLnBrk="0" hangingPunct="0">
              <a:defRPr sz="1300">
                <a:latin typeface="Arial" charset="0"/>
                <a:ea typeface="ＭＳ Ｐゴシック" charset="-128"/>
                <a:cs typeface="ＭＳ Ｐゴシック" charset="-128"/>
              </a:defRPr>
            </a:lvl1pPr>
          </a:lstStyle>
          <a:p>
            <a:pPr>
              <a:defRPr/>
            </a:pPr>
            <a:endParaRPr lang="en-US" dirty="0"/>
          </a:p>
        </p:txBody>
      </p:sp>
      <p:sp>
        <p:nvSpPr>
          <p:cNvPr id="307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a:defRPr sz="1300">
                <a:cs typeface="MS PGothic" charset="0"/>
              </a:defRPr>
            </a:lvl1pPr>
          </a:lstStyle>
          <a:p>
            <a:pPr>
              <a:defRPr/>
            </a:pPr>
            <a:fld id="{51342D44-898C-604E-9C02-B4C04BCE3A57}" type="slidenum">
              <a:rPr lang="en-US"/>
              <a:pPr>
                <a:defRPr/>
              </a:pPr>
              <a:t>‹#›</a:t>
            </a:fld>
            <a:endParaRPr lang="en-US" dirty="0"/>
          </a:p>
        </p:txBody>
      </p:sp>
    </p:spTree>
    <p:extLst>
      <p:ext uri="{BB962C8B-B14F-4D97-AF65-F5344CB8AC3E}">
        <p14:creationId xmlns:p14="http://schemas.microsoft.com/office/powerpoint/2010/main" val="255678252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44" charset="0"/>
        <a:ea typeface="ＭＳ Ｐゴシック" charset="0"/>
        <a:cs typeface="MS PGothic" charset="0"/>
      </a:defRPr>
    </a:lvl1pPr>
    <a:lvl2pPr marL="457200" algn="l" rtl="0" eaLnBrk="0" fontAlgn="base" hangingPunct="0">
      <a:spcBef>
        <a:spcPct val="30000"/>
      </a:spcBef>
      <a:spcAft>
        <a:spcPct val="0"/>
      </a:spcAft>
      <a:defRPr sz="1200" kern="1200">
        <a:solidFill>
          <a:schemeClr val="tx1"/>
        </a:solidFill>
        <a:latin typeface="Arial" pitchFamily="44"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pitchFamily="44"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pitchFamily="44"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pitchFamily="44" charset="0"/>
        <a:ea typeface="MS PGothic" panose="020B0600070205080204"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900372-BEE2-2D45-A005-79934E953B47}" type="slidenum">
              <a:rPr lang="en-US" smtClean="0"/>
              <a:pPr/>
              <a:t>0</a:t>
            </a:fld>
            <a:endParaRPr lang="en-US" dirty="0"/>
          </a:p>
        </p:txBody>
      </p:sp>
    </p:spTree>
    <p:extLst>
      <p:ext uri="{BB962C8B-B14F-4D97-AF65-F5344CB8AC3E}">
        <p14:creationId xmlns:p14="http://schemas.microsoft.com/office/powerpoint/2010/main" val="898472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342D44-898C-604E-9C02-B4C04BCE3A57}" type="slidenum">
              <a:rPr lang="en-US" smtClean="0"/>
              <a:pPr>
                <a:defRPr/>
              </a:pPr>
              <a:t>4</a:t>
            </a:fld>
            <a:endParaRPr lang="en-US" dirty="0"/>
          </a:p>
        </p:txBody>
      </p:sp>
    </p:spTree>
    <p:extLst>
      <p:ext uri="{BB962C8B-B14F-4D97-AF65-F5344CB8AC3E}">
        <p14:creationId xmlns:p14="http://schemas.microsoft.com/office/powerpoint/2010/main" val="3184248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0"/>
          <p:cNvSpPr>
            <a:spLocks noGrp="1"/>
          </p:cNvSpPr>
          <p:nvPr>
            <p:ph type="title" hasCustomPrompt="1"/>
          </p:nvPr>
        </p:nvSpPr>
        <p:spPr>
          <a:xfrm>
            <a:off x="533400" y="457200"/>
            <a:ext cx="11049000" cy="4800600"/>
          </a:xfrm>
          <a:prstGeom prst="rect">
            <a:avLst/>
          </a:prstGeom>
        </p:spPr>
        <p:txBody>
          <a:bodyPr anchor="ctr" anchorCtr="0"/>
          <a:lstStyle>
            <a:lvl1pPr algn="ctr">
              <a:defRPr sz="2400" b="1" i="0">
                <a:latin typeface="Arial" charset="0"/>
                <a:ea typeface="Arial" charset="0"/>
                <a:cs typeface="Arial" charset="0"/>
              </a:defRPr>
            </a:lvl1pPr>
          </a:lstStyle>
          <a:p>
            <a:pPr>
              <a:defRPr/>
            </a:pPr>
            <a:r>
              <a:rPr lang="en-US" sz="2200" dirty="0" smtClean="0"/>
              <a:t>Sub-section Title</a:t>
            </a:r>
            <a:endParaRPr lang="en-US" sz="2200" dirty="0"/>
          </a:p>
        </p:txBody>
      </p:sp>
    </p:spTree>
    <p:extLst>
      <p:ext uri="{BB962C8B-B14F-4D97-AF65-F5344CB8AC3E}">
        <p14:creationId xmlns:p14="http://schemas.microsoft.com/office/powerpoint/2010/main" val="68753021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16" name="Straight Connector 15"/>
          <p:cNvCxnSpPr/>
          <p:nvPr userDrawn="1"/>
        </p:nvCxnSpPr>
        <p:spPr bwMode="auto">
          <a:xfrm>
            <a:off x="634999" y="983343"/>
            <a:ext cx="10947401" cy="0"/>
          </a:xfrm>
          <a:prstGeom prst="line">
            <a:avLst/>
          </a:prstGeom>
          <a:solidFill>
            <a:schemeClr val="accent1"/>
          </a:solidFill>
          <a:ln w="3175" cap="flat" cmpd="sng" algn="ctr">
            <a:solidFill>
              <a:schemeClr val="bg1"/>
            </a:solidFill>
            <a:prstDash val="solid"/>
            <a:round/>
            <a:headEnd type="none" w="med" len="med"/>
            <a:tailEnd type="none" w="med" len="med"/>
          </a:ln>
          <a:effectLst/>
        </p:spPr>
      </p:cxnSp>
      <p:sp>
        <p:nvSpPr>
          <p:cNvPr id="17" name="Title 10"/>
          <p:cNvSpPr>
            <a:spLocks noGrp="1"/>
          </p:cNvSpPr>
          <p:nvPr>
            <p:ph type="title" hasCustomPrompt="1"/>
          </p:nvPr>
        </p:nvSpPr>
        <p:spPr>
          <a:xfrm>
            <a:off x="533400" y="76200"/>
            <a:ext cx="11049000" cy="907143"/>
          </a:xfrm>
          <a:prstGeom prst="rect">
            <a:avLst/>
          </a:prstGeom>
        </p:spPr>
        <p:txBody>
          <a:bodyPr anchor="ctr" anchorCtr="0"/>
          <a:lstStyle>
            <a:lvl1pPr>
              <a:defRPr sz="2400"/>
            </a:lvl1pPr>
          </a:lstStyle>
          <a:p>
            <a:pPr>
              <a:defRPr/>
            </a:pPr>
            <a:r>
              <a:rPr lang="en-US" sz="2200" dirty="0" smtClean="0"/>
              <a:t>Slide Title</a:t>
            </a:r>
            <a:endParaRPr lang="en-US" sz="2200" dirty="0"/>
          </a:p>
        </p:txBody>
      </p:sp>
    </p:spTree>
    <p:extLst>
      <p:ext uri="{BB962C8B-B14F-4D97-AF65-F5344CB8AC3E}">
        <p14:creationId xmlns:p14="http://schemas.microsoft.com/office/powerpoint/2010/main" val="6885838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3211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itle 10"/>
          <p:cNvSpPr>
            <a:spLocks noGrp="1"/>
          </p:cNvSpPr>
          <p:nvPr>
            <p:ph type="title" hasCustomPrompt="1"/>
          </p:nvPr>
        </p:nvSpPr>
        <p:spPr>
          <a:xfrm>
            <a:off x="533400" y="457200"/>
            <a:ext cx="11049000" cy="4800600"/>
          </a:xfrm>
          <a:prstGeom prst="rect">
            <a:avLst/>
          </a:prstGeom>
        </p:spPr>
        <p:txBody>
          <a:bodyPr anchor="ctr" anchorCtr="0"/>
          <a:lstStyle>
            <a:lvl1pPr algn="ctr">
              <a:defRPr sz="2400" b="1" i="0">
                <a:solidFill>
                  <a:schemeClr val="tx1"/>
                </a:solidFill>
                <a:latin typeface="Arial" charset="0"/>
                <a:ea typeface="Arial" charset="0"/>
                <a:cs typeface="Arial" charset="0"/>
              </a:defRPr>
            </a:lvl1pPr>
          </a:lstStyle>
          <a:p>
            <a:pPr>
              <a:defRPr/>
            </a:pPr>
            <a:r>
              <a:rPr lang="en-US" sz="2200" dirty="0" smtClean="0"/>
              <a:t>Sub-section Title</a:t>
            </a:r>
            <a:endParaRPr lang="en-US" sz="2200" dirty="0"/>
          </a:p>
        </p:txBody>
      </p:sp>
    </p:spTree>
    <p:extLst>
      <p:ext uri="{BB962C8B-B14F-4D97-AF65-F5344CB8AC3E}">
        <p14:creationId xmlns:p14="http://schemas.microsoft.com/office/powerpoint/2010/main" val="93200807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16" name="Straight Connector 15"/>
          <p:cNvCxnSpPr/>
          <p:nvPr userDrawn="1"/>
        </p:nvCxnSpPr>
        <p:spPr bwMode="auto">
          <a:xfrm>
            <a:off x="634999" y="983343"/>
            <a:ext cx="10947401"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7" name="Title 10"/>
          <p:cNvSpPr>
            <a:spLocks noGrp="1"/>
          </p:cNvSpPr>
          <p:nvPr>
            <p:ph type="title" hasCustomPrompt="1"/>
          </p:nvPr>
        </p:nvSpPr>
        <p:spPr>
          <a:xfrm>
            <a:off x="533400" y="76200"/>
            <a:ext cx="11049000" cy="907143"/>
          </a:xfrm>
          <a:prstGeom prst="rect">
            <a:avLst/>
          </a:prstGeom>
        </p:spPr>
        <p:txBody>
          <a:bodyPr anchor="ctr" anchorCtr="0"/>
          <a:lstStyle>
            <a:lvl1pPr>
              <a:defRPr sz="2400">
                <a:solidFill>
                  <a:schemeClr val="tx1"/>
                </a:solidFill>
              </a:defRPr>
            </a:lvl1pPr>
          </a:lstStyle>
          <a:p>
            <a:pPr>
              <a:defRPr/>
            </a:pPr>
            <a:r>
              <a:rPr lang="en-US" sz="2200" dirty="0" smtClean="0"/>
              <a:t>Slide Title</a:t>
            </a:r>
            <a:endParaRPr lang="en-US" sz="2200" dirty="0"/>
          </a:p>
        </p:txBody>
      </p:sp>
    </p:spTree>
    <p:extLst>
      <p:ext uri="{BB962C8B-B14F-4D97-AF65-F5344CB8AC3E}">
        <p14:creationId xmlns:p14="http://schemas.microsoft.com/office/powerpoint/2010/main" val="61748110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cxnSp>
        <p:nvCxnSpPr>
          <p:cNvPr id="16" name="Straight Connector 15"/>
          <p:cNvCxnSpPr/>
          <p:nvPr userDrawn="1"/>
        </p:nvCxnSpPr>
        <p:spPr bwMode="auto">
          <a:xfrm>
            <a:off x="634999" y="983343"/>
            <a:ext cx="10947401"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7" name="Title 10"/>
          <p:cNvSpPr>
            <a:spLocks noGrp="1"/>
          </p:cNvSpPr>
          <p:nvPr>
            <p:ph type="title" hasCustomPrompt="1"/>
          </p:nvPr>
        </p:nvSpPr>
        <p:spPr>
          <a:xfrm>
            <a:off x="533400" y="76200"/>
            <a:ext cx="11049000" cy="907143"/>
          </a:xfrm>
          <a:prstGeom prst="rect">
            <a:avLst/>
          </a:prstGeom>
        </p:spPr>
        <p:txBody>
          <a:bodyPr anchor="ctr" anchorCtr="0"/>
          <a:lstStyle>
            <a:lvl1pPr>
              <a:defRPr sz="2400" b="1">
                <a:solidFill>
                  <a:schemeClr val="tx1"/>
                </a:solidFill>
              </a:defRPr>
            </a:lvl1pPr>
          </a:lstStyle>
          <a:p>
            <a:pPr>
              <a:defRPr/>
            </a:pPr>
            <a:r>
              <a:rPr lang="en-US" sz="2200" dirty="0" smtClean="0"/>
              <a:t>Slide Title</a:t>
            </a:r>
            <a:endParaRPr lang="en-US" sz="2200" dirty="0"/>
          </a:p>
        </p:txBody>
      </p:sp>
      <p:sp>
        <p:nvSpPr>
          <p:cNvPr id="4" name="Content Placeholder 2"/>
          <p:cNvSpPr>
            <a:spLocks noGrp="1"/>
          </p:cNvSpPr>
          <p:nvPr>
            <p:ph idx="1"/>
          </p:nvPr>
        </p:nvSpPr>
        <p:spPr>
          <a:xfrm>
            <a:off x="533400" y="1371600"/>
            <a:ext cx="11049000" cy="4805363"/>
          </a:xfrm>
          <a:prstGeom prst="rect">
            <a:avLst/>
          </a:prstGeom>
        </p:spPr>
        <p:txBody>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448163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00560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emf"/><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userDrawn="1"/>
        </p:nvSpPr>
        <p:spPr>
          <a:xfrm>
            <a:off x="0" y="6219260"/>
            <a:ext cx="638629" cy="638740"/>
          </a:xfrm>
          <a:prstGeom prst="rect">
            <a:avLst/>
          </a:prstGeom>
          <a:solidFill>
            <a:schemeClr val="tx1"/>
          </a:solidFill>
          <a:ln w="3175">
            <a:noFill/>
          </a:ln>
          <a:effectLst>
            <a:glow rad="635000">
              <a:srgbClr val="0071B1">
                <a:alpha val="10000"/>
              </a:srgbClr>
            </a:glow>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dirty="0"/>
          </a:p>
        </p:txBody>
      </p:sp>
      <p:pic>
        <p:nvPicPr>
          <p:cNvPr id="6" name="Picture 5" descr="2.5 in monogram white.eps"/>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132619" y="6419125"/>
            <a:ext cx="375028" cy="216493"/>
          </a:xfrm>
          <a:prstGeom prst="rect">
            <a:avLst/>
          </a:prstGeom>
          <a:effectLst/>
        </p:spPr>
      </p:pic>
      <p:sp>
        <p:nvSpPr>
          <p:cNvPr id="7" name="TextBox 6"/>
          <p:cNvSpPr txBox="1"/>
          <p:nvPr userDrawn="1"/>
        </p:nvSpPr>
        <p:spPr>
          <a:xfrm>
            <a:off x="9448800" y="6400800"/>
            <a:ext cx="2050822" cy="215444"/>
          </a:xfrm>
          <a:prstGeom prst="rect">
            <a:avLst/>
          </a:prstGeom>
          <a:noFill/>
        </p:spPr>
        <p:txBody>
          <a:bodyPr wrap="square" rtlCol="0">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800" dirty="0" smtClean="0">
                <a:solidFill>
                  <a:srgbClr val="FFFFFF"/>
                </a:solidFill>
              </a:rPr>
              <a:t>© 2017 Brigham Young University-Idaho</a:t>
            </a:r>
            <a:endParaRPr lang="en-US" sz="800" dirty="0">
              <a:solidFill>
                <a:srgbClr val="FFFFFF"/>
              </a:solidFill>
            </a:endParaRPr>
          </a:p>
        </p:txBody>
      </p:sp>
      <p:sp>
        <p:nvSpPr>
          <p:cNvPr id="2" name="TextBox 1"/>
          <p:cNvSpPr txBox="1"/>
          <p:nvPr userDrawn="1"/>
        </p:nvSpPr>
        <p:spPr>
          <a:xfrm>
            <a:off x="11582400" y="6352401"/>
            <a:ext cx="457200" cy="276999"/>
          </a:xfrm>
          <a:prstGeom prst="rect">
            <a:avLst/>
          </a:prstGeom>
          <a:noFill/>
        </p:spPr>
        <p:txBody>
          <a:bodyPr wrap="square" rtlCol="0">
            <a:spAutoFit/>
          </a:bodyPr>
          <a:lstStyle/>
          <a:p>
            <a:fld id="{2E941A2C-A4B7-174C-86AB-EEB99EBDE1CD}" type="slidenum">
              <a:rPr lang="en-US" sz="1200" smtClean="0">
                <a:solidFill>
                  <a:schemeClr val="bg1"/>
                </a:solidFill>
              </a:rPr>
              <a:t>‹#›</a:t>
            </a:fld>
            <a:endParaRPr lang="en-US" sz="12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35" r:id="rId1"/>
    <p:sldLayoutId id="2147483728" r:id="rId2"/>
    <p:sldLayoutId id="2147483743" r:id="rId3"/>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2400">
          <a:solidFill>
            <a:schemeClr val="bg1"/>
          </a:solidFill>
          <a:latin typeface="+mj-lt"/>
          <a:ea typeface="ＭＳ Ｐゴシック" charset="0"/>
          <a:cs typeface="MS PGothic" charset="0"/>
        </a:defRPr>
      </a:lvl1pPr>
      <a:lvl2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2pPr>
      <a:lvl3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3pPr>
      <a:lvl4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4pPr>
      <a:lvl5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5pPr>
      <a:lvl6pPr marL="4572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6pPr>
      <a:lvl7pPr marL="9144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7pPr>
      <a:lvl8pPr marL="13716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8pPr>
      <a:lvl9pPr marL="18288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9pPr>
    </p:titleStyle>
    <p:bodyStyle>
      <a:lvl1pPr marL="342900" indent="-3429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userDrawn="1"/>
        </p:nvSpPr>
        <p:spPr>
          <a:xfrm>
            <a:off x="9448800" y="6400800"/>
            <a:ext cx="2050822" cy="215444"/>
          </a:xfrm>
          <a:prstGeom prst="rect">
            <a:avLst/>
          </a:prstGeom>
          <a:noFill/>
        </p:spPr>
        <p:txBody>
          <a:bodyPr wrap="square" rtlCol="0">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800" dirty="0" smtClean="0">
                <a:solidFill>
                  <a:schemeClr val="tx1"/>
                </a:solidFill>
              </a:rPr>
              <a:t>© 2017 Brigham Young University-Idaho</a:t>
            </a:r>
            <a:endParaRPr lang="en-US" sz="800" dirty="0">
              <a:solidFill>
                <a:schemeClr val="tx1"/>
              </a:solidFill>
            </a:endParaRPr>
          </a:p>
        </p:txBody>
      </p:sp>
      <p:grpSp>
        <p:nvGrpSpPr>
          <p:cNvPr id="9" name="Group 8"/>
          <p:cNvGrpSpPr/>
          <p:nvPr userDrawn="1"/>
        </p:nvGrpSpPr>
        <p:grpSpPr>
          <a:xfrm>
            <a:off x="0" y="6230145"/>
            <a:ext cx="638629" cy="638740"/>
            <a:chOff x="0" y="6230145"/>
            <a:chExt cx="638629" cy="638740"/>
          </a:xfrm>
        </p:grpSpPr>
        <p:sp>
          <p:nvSpPr>
            <p:cNvPr id="10" name="Rectangle 9"/>
            <p:cNvSpPr/>
            <p:nvPr userDrawn="1"/>
          </p:nvSpPr>
          <p:spPr>
            <a:xfrm>
              <a:off x="0" y="6230145"/>
              <a:ext cx="638629" cy="638740"/>
            </a:xfrm>
            <a:prstGeom prst="rect">
              <a:avLst/>
            </a:prstGeom>
            <a:solidFill>
              <a:schemeClr val="tx1"/>
            </a:solidFill>
            <a:ln w="3175">
              <a:noFill/>
            </a:ln>
            <a:effectLst>
              <a:glow rad="317500">
                <a:schemeClr val="bg1">
                  <a:alpha val="5000"/>
                </a:schemeClr>
              </a:glow>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dirty="0"/>
            </a:p>
          </p:txBody>
        </p:sp>
        <p:pic>
          <p:nvPicPr>
            <p:cNvPr id="11" name="Picture 10" descr="2.5 in monogram white.eps"/>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132619" y="6408239"/>
              <a:ext cx="375028" cy="216493"/>
            </a:xfrm>
            <a:prstGeom prst="rect">
              <a:avLst/>
            </a:prstGeom>
            <a:effectLst/>
          </p:spPr>
        </p:pic>
      </p:grpSp>
      <p:sp>
        <p:nvSpPr>
          <p:cNvPr id="6" name="TextBox 5"/>
          <p:cNvSpPr txBox="1"/>
          <p:nvPr userDrawn="1"/>
        </p:nvSpPr>
        <p:spPr>
          <a:xfrm>
            <a:off x="11582400" y="6352401"/>
            <a:ext cx="457200" cy="276999"/>
          </a:xfrm>
          <a:prstGeom prst="rect">
            <a:avLst/>
          </a:prstGeom>
          <a:noFill/>
        </p:spPr>
        <p:txBody>
          <a:bodyPr wrap="square" rtlCol="0">
            <a:spAutoFit/>
          </a:bodyPr>
          <a:lstStyle/>
          <a:p>
            <a:fld id="{2E941A2C-A4B7-174C-86AB-EEB99EBDE1CD}"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33900755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52" r:id="rId3"/>
    <p:sldLayoutId id="2147483747" r:id="rId4"/>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2400">
          <a:solidFill>
            <a:schemeClr val="bg1"/>
          </a:solidFill>
          <a:latin typeface="+mj-lt"/>
          <a:ea typeface="ＭＳ Ｐゴシック" charset="0"/>
          <a:cs typeface="MS PGothic" charset="0"/>
        </a:defRPr>
      </a:lvl1pPr>
      <a:lvl2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2pPr>
      <a:lvl3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3pPr>
      <a:lvl4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4pPr>
      <a:lvl5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5pPr>
      <a:lvl6pPr marL="4572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6pPr>
      <a:lvl7pPr marL="9144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7pPr>
      <a:lvl8pPr marL="13716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8pPr>
      <a:lvl9pPr marL="18288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9pPr>
    </p:titleStyle>
    <p:bodyStyle>
      <a:lvl1pPr marL="342900" indent="-3429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399143" y="-9624"/>
            <a:ext cx="11792857" cy="6865696"/>
          </a:xfrm>
          <a:prstGeom prst="rect">
            <a:avLst/>
          </a:prstGeom>
        </p:spPr>
      </p:pic>
      <p:sp>
        <p:nvSpPr>
          <p:cNvPr id="6" name="Text Box 3"/>
          <p:cNvSpPr txBox="1">
            <a:spLocks noChangeArrowheads="1"/>
          </p:cNvSpPr>
          <p:nvPr/>
        </p:nvSpPr>
        <p:spPr bwMode="auto">
          <a:xfrm>
            <a:off x="7111999" y="6400800"/>
            <a:ext cx="4775201" cy="276995"/>
          </a:xfrm>
          <a:prstGeom prst="rect">
            <a:avLst/>
          </a:prstGeom>
          <a:noFill/>
          <a:ln w="9525">
            <a:noFill/>
            <a:miter lim="800000"/>
            <a:headEnd/>
            <a:tailEnd/>
          </a:ln>
        </p:spPr>
        <p:txBody>
          <a:bodyPr lIns="121917" tIns="60958" rIns="121917" bIns="60958">
            <a:prstTxWarp prst="textNoShape">
              <a:avLst/>
            </a:prstTxWarp>
            <a:spAutoFit/>
          </a:bodyPr>
          <a:lstStyle/>
          <a:p>
            <a:pPr algn="r" eaLnBrk="0" hangingPunct="0"/>
            <a:r>
              <a:rPr lang="en-US" sz="1000" dirty="0">
                <a:solidFill>
                  <a:schemeClr val="bg1"/>
                </a:solidFill>
                <a:effectLst>
                  <a:outerShdw blurRad="50800" dist="38100" dir="2700000" algn="tl" rotWithShape="0">
                    <a:srgbClr val="000000">
                      <a:alpha val="43000"/>
                    </a:srgbClr>
                  </a:outerShdw>
                </a:effectLst>
                <a:latin typeface="Arial"/>
                <a:cs typeface="Arial"/>
              </a:rPr>
              <a:t>© </a:t>
            </a:r>
            <a:r>
              <a:rPr lang="en-US" sz="1000" dirty="0" smtClean="0">
                <a:solidFill>
                  <a:schemeClr val="bg1"/>
                </a:solidFill>
                <a:effectLst>
                  <a:outerShdw blurRad="50800" dist="38100" dir="2700000" algn="tl" rotWithShape="0">
                    <a:srgbClr val="000000">
                      <a:alpha val="43000"/>
                    </a:srgbClr>
                  </a:outerShdw>
                </a:effectLst>
                <a:latin typeface="Arial"/>
                <a:cs typeface="Arial"/>
              </a:rPr>
              <a:t>2017 </a:t>
            </a:r>
            <a:r>
              <a:rPr lang="en-US" sz="1000" dirty="0">
                <a:solidFill>
                  <a:schemeClr val="bg1"/>
                </a:solidFill>
                <a:effectLst>
                  <a:outerShdw blurRad="50800" dist="38100" dir="2700000" algn="tl" rotWithShape="0">
                    <a:srgbClr val="000000">
                      <a:alpha val="43000"/>
                    </a:srgbClr>
                  </a:outerShdw>
                </a:effectLst>
                <a:latin typeface="Arial"/>
                <a:cs typeface="Arial"/>
              </a:rPr>
              <a:t>Brigham Young University–Idaho</a:t>
            </a:r>
          </a:p>
        </p:txBody>
      </p:sp>
      <p:sp>
        <p:nvSpPr>
          <p:cNvPr id="10" name="Rectangle 9"/>
          <p:cNvSpPr/>
          <p:nvPr/>
        </p:nvSpPr>
        <p:spPr>
          <a:xfrm>
            <a:off x="-23956" y="-9407"/>
            <a:ext cx="423099" cy="6875103"/>
          </a:xfrm>
          <a:prstGeom prst="rect">
            <a:avLst/>
          </a:prstGeom>
          <a:solidFill>
            <a:srgbClr val="0076C6"/>
          </a:solidFill>
          <a:ln>
            <a:noFill/>
          </a:ln>
          <a:effectLst>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dirty="0"/>
          </a:p>
        </p:txBody>
      </p:sp>
      <p:grpSp>
        <p:nvGrpSpPr>
          <p:cNvPr id="13" name="Group 12"/>
          <p:cNvGrpSpPr/>
          <p:nvPr/>
        </p:nvGrpSpPr>
        <p:grpSpPr>
          <a:xfrm>
            <a:off x="-47172" y="623888"/>
            <a:ext cx="878170" cy="878322"/>
            <a:chOff x="-7257" y="457200"/>
            <a:chExt cx="878170" cy="878322"/>
          </a:xfrm>
        </p:grpSpPr>
        <p:sp>
          <p:nvSpPr>
            <p:cNvPr id="11" name="Rectangle 10"/>
            <p:cNvSpPr/>
            <p:nvPr/>
          </p:nvSpPr>
          <p:spPr>
            <a:xfrm>
              <a:off x="-7257" y="457200"/>
              <a:ext cx="878170" cy="878322"/>
            </a:xfrm>
            <a:prstGeom prst="rect">
              <a:avLst/>
            </a:prstGeom>
            <a:solidFill>
              <a:schemeClr val="tx1"/>
            </a:solidFill>
            <a:ln w="3175">
              <a:noFill/>
            </a:ln>
            <a:effectLst>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dirty="0"/>
            </a:p>
          </p:txBody>
        </p:sp>
        <p:pic>
          <p:nvPicPr>
            <p:cNvPr id="12" name="Picture 11" descr="2.5 in monogram white.eps"/>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75106" y="732031"/>
              <a:ext cx="515696" cy="297696"/>
            </a:xfrm>
            <a:prstGeom prst="rect">
              <a:avLst/>
            </a:prstGeom>
            <a:ln>
              <a:noFill/>
            </a:ln>
            <a:effectLst/>
          </p:spPr>
        </p:pic>
      </p:grpSp>
      <p:sp>
        <p:nvSpPr>
          <p:cNvPr id="16" name="TextBox 15"/>
          <p:cNvSpPr txBox="1"/>
          <p:nvPr/>
        </p:nvSpPr>
        <p:spPr>
          <a:xfrm>
            <a:off x="1426029" y="471714"/>
            <a:ext cx="5242406" cy="1210584"/>
          </a:xfrm>
          <a:prstGeom prst="rect">
            <a:avLst/>
          </a:prstGeom>
          <a:noFill/>
        </p:spPr>
        <p:txBody>
          <a:bodyPr wrap="square" lIns="121917" tIns="60958" rIns="121917" bIns="60958" rtlCol="0">
            <a:spAutoFit/>
          </a:bodyPr>
          <a:lstStyle/>
          <a:p>
            <a:pPr>
              <a:spcAft>
                <a:spcPts val="400"/>
              </a:spcAft>
            </a:pPr>
            <a:r>
              <a:rPr lang="en-US" sz="3000" b="1" dirty="0" smtClean="0">
                <a:solidFill>
                  <a:schemeClr val="bg1"/>
                </a:solidFill>
                <a:latin typeface="Arial"/>
                <a:cs typeface="Arial"/>
              </a:rPr>
              <a:t>Array Syntax II</a:t>
            </a:r>
          </a:p>
          <a:p>
            <a:pPr>
              <a:spcAft>
                <a:spcPts val="400"/>
              </a:spcAft>
            </a:pPr>
            <a:r>
              <a:rPr lang="en-US" sz="2000" dirty="0" smtClean="0">
                <a:solidFill>
                  <a:schemeClr val="bg1"/>
                </a:solidFill>
                <a:latin typeface="Arial"/>
                <a:cs typeface="Arial"/>
              </a:rPr>
              <a:t>CS 124 – Intro to Software Development</a:t>
            </a:r>
          </a:p>
          <a:p>
            <a:pPr>
              <a:spcAft>
                <a:spcPts val="400"/>
              </a:spcAft>
            </a:pPr>
            <a:r>
              <a:rPr lang="en-US" sz="1400" dirty="0" smtClean="0">
                <a:solidFill>
                  <a:schemeClr val="bg1"/>
                </a:solidFill>
                <a:latin typeface="Arial"/>
                <a:cs typeface="Arial"/>
              </a:rPr>
              <a:t>Macbeth – Lesson 8.2</a:t>
            </a:r>
            <a:endParaRPr lang="en-US" sz="1400" dirty="0">
              <a:solidFill>
                <a:schemeClr val="bg1"/>
              </a:solidFill>
              <a:latin typeface="Arial"/>
              <a:cs typeface="Arial"/>
            </a:endParaRPr>
          </a:p>
        </p:txBody>
      </p:sp>
    </p:spTree>
    <p:extLst>
      <p:ext uri="{BB962C8B-B14F-4D97-AF65-F5344CB8AC3E}">
        <p14:creationId xmlns:p14="http://schemas.microsoft.com/office/powerpoint/2010/main" val="1752845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Quiz</a:t>
            </a:r>
            <a:endParaRPr lang="en-US" dirty="0"/>
          </a:p>
        </p:txBody>
      </p:sp>
      <p:sp>
        <p:nvSpPr>
          <p:cNvPr id="3" name="Content Placeholder 2"/>
          <p:cNvSpPr>
            <a:spLocks noGrp="1"/>
          </p:cNvSpPr>
          <p:nvPr>
            <p:ph idx="1"/>
          </p:nvPr>
        </p:nvSpPr>
        <p:spPr/>
        <p:txBody>
          <a:bodyPr/>
          <a:lstStyle/>
          <a:p>
            <a:pPr marL="0" indent="0">
              <a:buNone/>
            </a:pPr>
            <a:r>
              <a:rPr lang="en-US" dirty="0" smtClean="0"/>
              <a:t>What is the maximum length of a word that can fit into char word[20];</a:t>
            </a:r>
          </a:p>
          <a:p>
            <a:pPr marL="0" indent="0">
              <a:buNone/>
            </a:pPr>
            <a:endParaRPr lang="en-US" dirty="0"/>
          </a:p>
          <a:p>
            <a:pPr marL="457200" indent="-457200">
              <a:buAutoNum type="alphaUcParenR"/>
            </a:pPr>
            <a:r>
              <a:rPr lang="en-US" dirty="0" smtClean="0"/>
              <a:t>18</a:t>
            </a:r>
          </a:p>
          <a:p>
            <a:pPr marL="457200" indent="-457200">
              <a:buAutoNum type="alphaUcParenR"/>
            </a:pPr>
            <a:r>
              <a:rPr lang="en-US" dirty="0" smtClean="0"/>
              <a:t>19</a:t>
            </a:r>
          </a:p>
          <a:p>
            <a:pPr marL="457200" indent="-457200">
              <a:buAutoNum type="alphaUcParenR"/>
            </a:pPr>
            <a:r>
              <a:rPr lang="en-US" dirty="0" smtClean="0"/>
              <a:t>20</a:t>
            </a:r>
          </a:p>
          <a:p>
            <a:pPr marL="457200" indent="-457200">
              <a:buAutoNum type="alphaUcParenR"/>
            </a:pPr>
            <a:r>
              <a:rPr lang="en-US" dirty="0" smtClean="0"/>
              <a:t>21</a:t>
            </a:r>
            <a:endParaRPr lang="en-US" dirty="0"/>
          </a:p>
        </p:txBody>
      </p:sp>
      <p:sp>
        <p:nvSpPr>
          <p:cNvPr id="5" name="TextBox 4"/>
          <p:cNvSpPr txBox="1"/>
          <p:nvPr/>
        </p:nvSpPr>
        <p:spPr>
          <a:xfrm>
            <a:off x="7467600" y="4038600"/>
            <a:ext cx="1524000" cy="923330"/>
          </a:xfrm>
          <a:prstGeom prst="rect">
            <a:avLst/>
          </a:prstGeom>
          <a:noFill/>
        </p:spPr>
        <p:txBody>
          <a:bodyPr wrap="square" rtlCol="0">
            <a:spAutoFit/>
          </a:bodyPr>
          <a:lstStyle/>
          <a:p>
            <a:r>
              <a:rPr lang="en-US" sz="5400" b="1" dirty="0"/>
              <a:t>B</a:t>
            </a:r>
          </a:p>
        </p:txBody>
      </p:sp>
    </p:spTree>
    <p:extLst>
      <p:ext uri="{BB962C8B-B14F-4D97-AF65-F5344CB8AC3E}">
        <p14:creationId xmlns:p14="http://schemas.microsoft.com/office/powerpoint/2010/main" val="1324229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Quiz</a:t>
            </a:r>
            <a:endParaRPr lang="en-US" dirty="0"/>
          </a:p>
        </p:txBody>
      </p:sp>
      <p:sp>
        <p:nvSpPr>
          <p:cNvPr id="3" name="Content Placeholder 2"/>
          <p:cNvSpPr>
            <a:spLocks noGrp="1"/>
          </p:cNvSpPr>
          <p:nvPr>
            <p:ph idx="1"/>
          </p:nvPr>
        </p:nvSpPr>
        <p:spPr/>
        <p:txBody>
          <a:bodyPr/>
          <a:lstStyle/>
          <a:p>
            <a:pPr marL="0" indent="0">
              <a:buNone/>
            </a:pPr>
            <a:r>
              <a:rPr lang="en-US" dirty="0" smtClean="0"/>
              <a:t>What for loop would you </a:t>
            </a:r>
            <a:r>
              <a:rPr lang="en-US" dirty="0" smtClean="0"/>
              <a:t>most likely use </a:t>
            </a:r>
            <a:r>
              <a:rPr lang="en-US" dirty="0" smtClean="0"/>
              <a:t>to traverse an array of 20 elements?</a:t>
            </a:r>
          </a:p>
          <a:p>
            <a:pPr marL="0" indent="0">
              <a:buNone/>
            </a:pPr>
            <a:endParaRPr lang="en-US" dirty="0"/>
          </a:p>
          <a:p>
            <a:pPr marL="457200" indent="-457200">
              <a:buAutoNum type="alphaUcParenR"/>
            </a:pPr>
            <a:r>
              <a:rPr lang="en-US" dirty="0" smtClean="0"/>
              <a:t>for (int </a:t>
            </a:r>
            <a:r>
              <a:rPr lang="en-US" dirty="0" err="1" smtClean="0"/>
              <a:t>i</a:t>
            </a:r>
            <a:r>
              <a:rPr lang="en-US" dirty="0" smtClean="0"/>
              <a:t>=1; </a:t>
            </a:r>
            <a:r>
              <a:rPr lang="en-US" dirty="0" err="1" smtClean="0"/>
              <a:t>i</a:t>
            </a:r>
            <a:r>
              <a:rPr lang="en-US" dirty="0" smtClean="0"/>
              <a:t>&lt;=20; </a:t>
            </a:r>
            <a:r>
              <a:rPr lang="en-US" dirty="0" err="1" smtClean="0"/>
              <a:t>i</a:t>
            </a:r>
            <a:r>
              <a:rPr lang="en-US" dirty="0" smtClean="0"/>
              <a:t>++)</a:t>
            </a:r>
          </a:p>
          <a:p>
            <a:pPr marL="457200" indent="-457200">
              <a:buAutoNum type="alphaUcParenR"/>
            </a:pPr>
            <a:r>
              <a:rPr lang="en-US" dirty="0" smtClean="0"/>
              <a:t>for (int </a:t>
            </a:r>
            <a:r>
              <a:rPr lang="en-US" dirty="0" err="1" smtClean="0"/>
              <a:t>i</a:t>
            </a:r>
            <a:r>
              <a:rPr lang="en-US" dirty="0" smtClean="0"/>
              <a:t>=0; </a:t>
            </a:r>
            <a:r>
              <a:rPr lang="en-US" dirty="0" err="1" smtClean="0"/>
              <a:t>i</a:t>
            </a:r>
            <a:r>
              <a:rPr lang="en-US" dirty="0" smtClean="0"/>
              <a:t>&lt;=20; </a:t>
            </a:r>
            <a:r>
              <a:rPr lang="en-US" dirty="0" err="1" smtClean="0"/>
              <a:t>i</a:t>
            </a:r>
            <a:r>
              <a:rPr lang="en-US" dirty="0" smtClean="0"/>
              <a:t>++)</a:t>
            </a:r>
          </a:p>
          <a:p>
            <a:pPr marL="457200" indent="-457200">
              <a:buAutoNum type="alphaUcParenR"/>
            </a:pPr>
            <a:r>
              <a:rPr lang="en-US" dirty="0" smtClean="0"/>
              <a:t>for (int </a:t>
            </a:r>
            <a:r>
              <a:rPr lang="en-US" dirty="0" err="1" smtClean="0"/>
              <a:t>i</a:t>
            </a:r>
            <a:r>
              <a:rPr lang="en-US" dirty="0" smtClean="0"/>
              <a:t>=0; </a:t>
            </a:r>
            <a:r>
              <a:rPr lang="en-US" dirty="0" err="1" smtClean="0"/>
              <a:t>i</a:t>
            </a:r>
            <a:r>
              <a:rPr lang="en-US" dirty="0" smtClean="0"/>
              <a:t>&lt;20; </a:t>
            </a:r>
            <a:r>
              <a:rPr lang="en-US" dirty="0" err="1" smtClean="0"/>
              <a:t>i</a:t>
            </a:r>
            <a:r>
              <a:rPr lang="en-US" dirty="0" smtClean="0"/>
              <a:t>++)</a:t>
            </a:r>
          </a:p>
          <a:p>
            <a:pPr marL="457200" indent="-457200">
              <a:buAutoNum type="alphaUcParenR"/>
            </a:pPr>
            <a:r>
              <a:rPr lang="en-US" dirty="0" smtClean="0"/>
              <a:t>for (int </a:t>
            </a:r>
            <a:r>
              <a:rPr lang="en-US" dirty="0" err="1" smtClean="0"/>
              <a:t>i</a:t>
            </a:r>
            <a:r>
              <a:rPr lang="en-US" dirty="0" smtClean="0"/>
              <a:t>=0; </a:t>
            </a:r>
            <a:r>
              <a:rPr lang="en-US" dirty="0" err="1" smtClean="0"/>
              <a:t>i</a:t>
            </a:r>
            <a:r>
              <a:rPr lang="en-US" dirty="0" smtClean="0"/>
              <a:t>&gt;20; </a:t>
            </a:r>
            <a:r>
              <a:rPr lang="en-US" dirty="0" err="1" smtClean="0"/>
              <a:t>i</a:t>
            </a:r>
            <a:r>
              <a:rPr lang="en-US" dirty="0" smtClean="0"/>
              <a:t>++)</a:t>
            </a:r>
            <a:endParaRPr lang="en-US" dirty="0"/>
          </a:p>
        </p:txBody>
      </p:sp>
      <p:sp>
        <p:nvSpPr>
          <p:cNvPr id="5" name="TextBox 4"/>
          <p:cNvSpPr txBox="1"/>
          <p:nvPr/>
        </p:nvSpPr>
        <p:spPr>
          <a:xfrm>
            <a:off x="7467600" y="4038600"/>
            <a:ext cx="1524000" cy="923330"/>
          </a:xfrm>
          <a:prstGeom prst="rect">
            <a:avLst/>
          </a:prstGeom>
          <a:noFill/>
        </p:spPr>
        <p:txBody>
          <a:bodyPr wrap="square" rtlCol="0">
            <a:spAutoFit/>
          </a:bodyPr>
          <a:lstStyle/>
          <a:p>
            <a:r>
              <a:rPr lang="en-US" sz="5400" b="1" dirty="0" smtClean="0"/>
              <a:t>C</a:t>
            </a:r>
            <a:endParaRPr lang="en-US" sz="5400" b="1" dirty="0"/>
          </a:p>
        </p:txBody>
      </p:sp>
    </p:spTree>
    <p:extLst>
      <p:ext uri="{BB962C8B-B14F-4D97-AF65-F5344CB8AC3E}">
        <p14:creationId xmlns:p14="http://schemas.microsoft.com/office/powerpoint/2010/main" val="30400378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Quiz</a:t>
            </a:r>
            <a:endParaRPr lang="en-US" dirty="0"/>
          </a:p>
        </p:txBody>
      </p:sp>
      <p:sp>
        <p:nvSpPr>
          <p:cNvPr id="3" name="Content Placeholder 2"/>
          <p:cNvSpPr>
            <a:spLocks noGrp="1"/>
          </p:cNvSpPr>
          <p:nvPr>
            <p:ph idx="1"/>
          </p:nvPr>
        </p:nvSpPr>
        <p:spPr/>
        <p:txBody>
          <a:bodyPr/>
          <a:lstStyle/>
          <a:p>
            <a:pPr marL="0" indent="0">
              <a:buNone/>
            </a:pPr>
            <a:r>
              <a:rPr lang="en-US" dirty="0" smtClean="0"/>
              <a:t>What for loop would you use </a:t>
            </a:r>
            <a:r>
              <a:rPr lang="en-US" dirty="0" smtClean="0"/>
              <a:t>most likely use to </a:t>
            </a:r>
            <a:r>
              <a:rPr lang="en-US" dirty="0" smtClean="0"/>
              <a:t>traverse an array of 20 elements backwards?</a:t>
            </a:r>
          </a:p>
          <a:p>
            <a:pPr marL="0" indent="0">
              <a:buNone/>
            </a:pPr>
            <a:endParaRPr lang="en-US" dirty="0"/>
          </a:p>
          <a:p>
            <a:pPr marL="457200" indent="-457200">
              <a:buAutoNum type="alphaUcParenR"/>
            </a:pPr>
            <a:r>
              <a:rPr lang="en-US" dirty="0" smtClean="0"/>
              <a:t>for (int </a:t>
            </a:r>
            <a:r>
              <a:rPr lang="en-US" dirty="0" err="1" smtClean="0"/>
              <a:t>i</a:t>
            </a:r>
            <a:r>
              <a:rPr lang="en-US" dirty="0" smtClean="0"/>
              <a:t>=20; </a:t>
            </a:r>
            <a:r>
              <a:rPr lang="en-US" dirty="0" err="1" smtClean="0"/>
              <a:t>i</a:t>
            </a:r>
            <a:r>
              <a:rPr lang="en-US" dirty="0"/>
              <a:t>&gt;</a:t>
            </a:r>
            <a:r>
              <a:rPr lang="en-US" dirty="0" smtClean="0"/>
              <a:t>=1; </a:t>
            </a:r>
            <a:r>
              <a:rPr lang="en-US" dirty="0" err="1" smtClean="0"/>
              <a:t>i</a:t>
            </a:r>
            <a:r>
              <a:rPr lang="en-US" dirty="0" smtClean="0"/>
              <a:t>--)</a:t>
            </a:r>
          </a:p>
          <a:p>
            <a:pPr marL="457200" indent="-457200">
              <a:buAutoNum type="alphaUcParenR"/>
            </a:pPr>
            <a:r>
              <a:rPr lang="en-US" dirty="0" smtClean="0"/>
              <a:t>for (int </a:t>
            </a:r>
            <a:r>
              <a:rPr lang="en-US" dirty="0" err="1" smtClean="0"/>
              <a:t>i</a:t>
            </a:r>
            <a:r>
              <a:rPr lang="en-US" dirty="0" smtClean="0"/>
              <a:t>=19; </a:t>
            </a:r>
            <a:r>
              <a:rPr lang="en-US" dirty="0" err="1" smtClean="0"/>
              <a:t>i</a:t>
            </a:r>
            <a:r>
              <a:rPr lang="en-US" dirty="0"/>
              <a:t>&gt;</a:t>
            </a:r>
            <a:r>
              <a:rPr lang="en-US" dirty="0" smtClean="0"/>
              <a:t>=0; </a:t>
            </a:r>
            <a:r>
              <a:rPr lang="en-US" dirty="0" err="1" smtClean="0"/>
              <a:t>i</a:t>
            </a:r>
            <a:r>
              <a:rPr lang="en-US" dirty="0" smtClean="0"/>
              <a:t>--)</a:t>
            </a:r>
          </a:p>
          <a:p>
            <a:pPr marL="457200" indent="-457200">
              <a:buAutoNum type="alphaUcParenR"/>
            </a:pPr>
            <a:r>
              <a:rPr lang="en-US" dirty="0" smtClean="0"/>
              <a:t>for (int </a:t>
            </a:r>
            <a:r>
              <a:rPr lang="en-US" dirty="0" err="1" smtClean="0"/>
              <a:t>i</a:t>
            </a:r>
            <a:r>
              <a:rPr lang="en-US" dirty="0" smtClean="0"/>
              <a:t>=20; </a:t>
            </a:r>
            <a:r>
              <a:rPr lang="en-US" dirty="0" err="1" smtClean="0"/>
              <a:t>i</a:t>
            </a:r>
            <a:r>
              <a:rPr lang="en-US" dirty="0" smtClean="0"/>
              <a:t>&gt;0; </a:t>
            </a:r>
            <a:r>
              <a:rPr lang="en-US" dirty="0" err="1" smtClean="0"/>
              <a:t>i</a:t>
            </a:r>
            <a:r>
              <a:rPr lang="en-US" dirty="0" smtClean="0"/>
              <a:t>--)</a:t>
            </a:r>
          </a:p>
          <a:p>
            <a:pPr marL="457200" indent="-457200">
              <a:buAutoNum type="alphaUcParenR"/>
            </a:pPr>
            <a:r>
              <a:rPr lang="en-US" dirty="0" smtClean="0"/>
              <a:t>for (int </a:t>
            </a:r>
            <a:r>
              <a:rPr lang="en-US" dirty="0" err="1" smtClean="0"/>
              <a:t>i</a:t>
            </a:r>
            <a:r>
              <a:rPr lang="en-US" dirty="0" smtClean="0"/>
              <a:t>=19; </a:t>
            </a:r>
            <a:r>
              <a:rPr lang="en-US" dirty="0" err="1" smtClean="0"/>
              <a:t>i</a:t>
            </a:r>
            <a:r>
              <a:rPr lang="en-US" dirty="0" smtClean="0"/>
              <a:t>&gt;0; </a:t>
            </a:r>
            <a:r>
              <a:rPr lang="en-US" dirty="0" err="1" smtClean="0"/>
              <a:t>i</a:t>
            </a:r>
            <a:r>
              <a:rPr lang="en-US" dirty="0" smtClean="0"/>
              <a:t>--)</a:t>
            </a:r>
            <a:endParaRPr lang="en-US" dirty="0"/>
          </a:p>
        </p:txBody>
      </p:sp>
      <p:sp>
        <p:nvSpPr>
          <p:cNvPr id="5" name="TextBox 4"/>
          <p:cNvSpPr txBox="1"/>
          <p:nvPr/>
        </p:nvSpPr>
        <p:spPr>
          <a:xfrm>
            <a:off x="7467600" y="4038600"/>
            <a:ext cx="1524000" cy="923330"/>
          </a:xfrm>
          <a:prstGeom prst="rect">
            <a:avLst/>
          </a:prstGeom>
          <a:noFill/>
        </p:spPr>
        <p:txBody>
          <a:bodyPr wrap="square" rtlCol="0">
            <a:spAutoFit/>
          </a:bodyPr>
          <a:lstStyle/>
          <a:p>
            <a:r>
              <a:rPr lang="en-US" sz="5400" b="1" dirty="0"/>
              <a:t>B</a:t>
            </a:r>
          </a:p>
        </p:txBody>
      </p:sp>
    </p:spTree>
    <p:extLst>
      <p:ext uri="{BB962C8B-B14F-4D97-AF65-F5344CB8AC3E}">
        <p14:creationId xmlns:p14="http://schemas.microsoft.com/office/powerpoint/2010/main" val="449010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Quiz</a:t>
            </a:r>
            <a:endParaRPr lang="en-US" dirty="0"/>
          </a:p>
        </p:txBody>
      </p:sp>
      <p:sp>
        <p:nvSpPr>
          <p:cNvPr id="3" name="Content Placeholder 2"/>
          <p:cNvSpPr>
            <a:spLocks noGrp="1"/>
          </p:cNvSpPr>
          <p:nvPr>
            <p:ph idx="1"/>
          </p:nvPr>
        </p:nvSpPr>
        <p:spPr/>
        <p:txBody>
          <a:bodyPr/>
          <a:lstStyle/>
          <a:p>
            <a:pPr marL="0" indent="0">
              <a:buNone/>
            </a:pPr>
            <a:r>
              <a:rPr lang="en-US" dirty="0" smtClean="0"/>
              <a:t>What while loop would you </a:t>
            </a:r>
            <a:r>
              <a:rPr lang="en-US" dirty="0" smtClean="0"/>
              <a:t>most likely use </a:t>
            </a:r>
            <a:r>
              <a:rPr lang="en-US" dirty="0" smtClean="0"/>
              <a:t>to traverse a char array?</a:t>
            </a:r>
          </a:p>
          <a:p>
            <a:pPr marL="0" indent="0">
              <a:buNone/>
            </a:pPr>
            <a:endParaRPr lang="en-US" dirty="0"/>
          </a:p>
          <a:p>
            <a:pPr marL="457200" indent="-457200">
              <a:buAutoNum type="alphaUcParenR"/>
            </a:pPr>
            <a:r>
              <a:rPr lang="en-US" dirty="0" smtClean="0"/>
              <a:t>while(data)</a:t>
            </a:r>
          </a:p>
          <a:p>
            <a:pPr marL="457200" indent="-457200">
              <a:buAutoNum type="alphaUcParenR"/>
            </a:pPr>
            <a:r>
              <a:rPr lang="en-US" dirty="0" smtClean="0"/>
              <a:t>while(data[</a:t>
            </a:r>
            <a:r>
              <a:rPr lang="en-US" dirty="0" err="1" smtClean="0"/>
              <a:t>i</a:t>
            </a:r>
            <a:r>
              <a:rPr lang="en-US" dirty="0" smtClean="0"/>
              <a:t>] != 0)</a:t>
            </a:r>
          </a:p>
          <a:p>
            <a:pPr marL="457200" indent="-457200">
              <a:buAutoNum type="alphaUcParenR"/>
            </a:pPr>
            <a:r>
              <a:rPr lang="en-US" dirty="0" smtClean="0"/>
              <a:t>while(data[</a:t>
            </a:r>
            <a:r>
              <a:rPr lang="en-US" dirty="0" err="1" smtClean="0"/>
              <a:t>i</a:t>
            </a:r>
            <a:r>
              <a:rPr lang="en-US" dirty="0" smtClean="0"/>
              <a:t>] == 0)</a:t>
            </a:r>
          </a:p>
          <a:p>
            <a:pPr marL="457200" indent="-457200">
              <a:buAutoNum type="alphaUcParenR"/>
            </a:pPr>
            <a:r>
              <a:rPr lang="en-US" dirty="0" smtClean="0"/>
              <a:t>while(data[</a:t>
            </a:r>
            <a:r>
              <a:rPr lang="en-US" dirty="0" err="1" smtClean="0"/>
              <a:t>i</a:t>
            </a:r>
            <a:r>
              <a:rPr lang="en-US" dirty="0" smtClean="0"/>
              <a:t>] &gt; 0)</a:t>
            </a:r>
            <a:endParaRPr lang="en-US" dirty="0"/>
          </a:p>
        </p:txBody>
      </p:sp>
      <p:sp>
        <p:nvSpPr>
          <p:cNvPr id="5" name="TextBox 4"/>
          <p:cNvSpPr txBox="1"/>
          <p:nvPr/>
        </p:nvSpPr>
        <p:spPr>
          <a:xfrm>
            <a:off x="7467600" y="4038600"/>
            <a:ext cx="1524000" cy="923330"/>
          </a:xfrm>
          <a:prstGeom prst="rect">
            <a:avLst/>
          </a:prstGeom>
          <a:noFill/>
        </p:spPr>
        <p:txBody>
          <a:bodyPr wrap="square" rtlCol="0">
            <a:spAutoFit/>
          </a:bodyPr>
          <a:lstStyle/>
          <a:p>
            <a:r>
              <a:rPr lang="en-US" sz="5400" b="1" dirty="0"/>
              <a:t>B</a:t>
            </a:r>
          </a:p>
        </p:txBody>
      </p:sp>
    </p:spTree>
    <p:extLst>
      <p:ext uri="{BB962C8B-B14F-4D97-AF65-F5344CB8AC3E}">
        <p14:creationId xmlns:p14="http://schemas.microsoft.com/office/powerpoint/2010/main" val="2587789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Quiz</a:t>
            </a:r>
            <a:endParaRPr lang="en-US" dirty="0"/>
          </a:p>
        </p:txBody>
      </p:sp>
      <p:sp>
        <p:nvSpPr>
          <p:cNvPr id="3" name="Content Placeholder 2"/>
          <p:cNvSpPr>
            <a:spLocks noGrp="1"/>
          </p:cNvSpPr>
          <p:nvPr>
            <p:ph idx="1"/>
          </p:nvPr>
        </p:nvSpPr>
        <p:spPr/>
        <p:txBody>
          <a:bodyPr/>
          <a:lstStyle/>
          <a:p>
            <a:pPr marL="0" indent="0">
              <a:buNone/>
            </a:pPr>
            <a:r>
              <a:rPr lang="en-US" dirty="0" smtClean="0"/>
              <a:t>If you need a function to </a:t>
            </a:r>
            <a:r>
              <a:rPr lang="en-US" dirty="0" smtClean="0"/>
              <a:t>traverse </a:t>
            </a:r>
            <a:r>
              <a:rPr lang="en-US" dirty="0" smtClean="0"/>
              <a:t>an </a:t>
            </a:r>
            <a:r>
              <a:rPr lang="en-US" dirty="0" smtClean="0"/>
              <a:t>integer array</a:t>
            </a:r>
            <a:r>
              <a:rPr lang="en-US" dirty="0" smtClean="0"/>
              <a:t>, which of the following might you use:</a:t>
            </a:r>
          </a:p>
          <a:p>
            <a:pPr marL="0" indent="0">
              <a:buNone/>
            </a:pPr>
            <a:endParaRPr lang="en-US" dirty="0"/>
          </a:p>
          <a:p>
            <a:pPr marL="457200" indent="-457200">
              <a:buAutoNum type="alphaUcParenR"/>
            </a:pPr>
            <a:r>
              <a:rPr lang="en-US" dirty="0" smtClean="0"/>
              <a:t>void </a:t>
            </a:r>
            <a:r>
              <a:rPr lang="en-US" dirty="0" err="1" smtClean="0"/>
              <a:t>traverseArray</a:t>
            </a:r>
            <a:r>
              <a:rPr lang="en-US" dirty="0" smtClean="0"/>
              <a:t>(int </a:t>
            </a:r>
            <a:r>
              <a:rPr lang="en-US" dirty="0" smtClean="0"/>
              <a:t>data[], int size)</a:t>
            </a:r>
          </a:p>
          <a:p>
            <a:pPr marL="457200" indent="-457200">
              <a:buAutoNum type="alphaUcParenR"/>
            </a:pPr>
            <a:r>
              <a:rPr lang="en-US" dirty="0" smtClean="0"/>
              <a:t>void </a:t>
            </a:r>
            <a:r>
              <a:rPr lang="en-US" dirty="0" err="1"/>
              <a:t>traverseArray</a:t>
            </a:r>
            <a:r>
              <a:rPr lang="en-US" dirty="0"/>
              <a:t>(int </a:t>
            </a:r>
            <a:r>
              <a:rPr lang="en-US" dirty="0" smtClean="0"/>
              <a:t>data[10])</a:t>
            </a:r>
          </a:p>
          <a:p>
            <a:pPr marL="457200" indent="-457200">
              <a:buAutoNum type="alphaUcParenR"/>
            </a:pPr>
            <a:r>
              <a:rPr lang="en-US" dirty="0" smtClean="0"/>
              <a:t>void </a:t>
            </a:r>
            <a:r>
              <a:rPr lang="en-US" dirty="0" err="1"/>
              <a:t>traverseArray</a:t>
            </a:r>
            <a:r>
              <a:rPr lang="en-US" dirty="0"/>
              <a:t>(int </a:t>
            </a:r>
            <a:r>
              <a:rPr lang="en-US" dirty="0" smtClean="0"/>
              <a:t>data[])</a:t>
            </a:r>
          </a:p>
          <a:p>
            <a:pPr marL="457200" indent="-457200">
              <a:buAutoNum type="alphaUcParenR"/>
            </a:pPr>
            <a:r>
              <a:rPr lang="en-US" dirty="0" smtClean="0"/>
              <a:t>void </a:t>
            </a:r>
            <a:r>
              <a:rPr lang="en-US" dirty="0" err="1"/>
              <a:t>traverseArray</a:t>
            </a:r>
            <a:r>
              <a:rPr lang="en-US" dirty="0"/>
              <a:t>(int </a:t>
            </a:r>
            <a:r>
              <a:rPr lang="en-US" dirty="0" smtClean="0"/>
              <a:t>&amp;data, int size)</a:t>
            </a:r>
            <a:endParaRPr lang="en-US" dirty="0"/>
          </a:p>
        </p:txBody>
      </p:sp>
      <p:sp>
        <p:nvSpPr>
          <p:cNvPr id="5" name="TextBox 4"/>
          <p:cNvSpPr txBox="1"/>
          <p:nvPr/>
        </p:nvSpPr>
        <p:spPr>
          <a:xfrm>
            <a:off x="7467600" y="4038600"/>
            <a:ext cx="1524000" cy="923330"/>
          </a:xfrm>
          <a:prstGeom prst="rect">
            <a:avLst/>
          </a:prstGeom>
          <a:noFill/>
        </p:spPr>
        <p:txBody>
          <a:bodyPr wrap="square" rtlCol="0">
            <a:spAutoFit/>
          </a:bodyPr>
          <a:lstStyle/>
          <a:p>
            <a:r>
              <a:rPr lang="en-US" sz="5400" b="1" dirty="0" smtClean="0"/>
              <a:t>A</a:t>
            </a:r>
            <a:endParaRPr lang="en-US" sz="5400" b="1" dirty="0"/>
          </a:p>
        </p:txBody>
      </p:sp>
    </p:spTree>
    <p:extLst>
      <p:ext uri="{BB962C8B-B14F-4D97-AF65-F5344CB8AC3E}">
        <p14:creationId xmlns:p14="http://schemas.microsoft.com/office/powerpoint/2010/main" val="7344513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Quiz</a:t>
            </a:r>
            <a:endParaRPr lang="en-US" dirty="0"/>
          </a:p>
        </p:txBody>
      </p:sp>
      <p:sp>
        <p:nvSpPr>
          <p:cNvPr id="3" name="Content Placeholder 2"/>
          <p:cNvSpPr>
            <a:spLocks noGrp="1"/>
          </p:cNvSpPr>
          <p:nvPr>
            <p:ph idx="1"/>
          </p:nvPr>
        </p:nvSpPr>
        <p:spPr/>
        <p:txBody>
          <a:bodyPr/>
          <a:lstStyle/>
          <a:p>
            <a:pPr marL="0" indent="0">
              <a:buNone/>
            </a:pPr>
            <a:r>
              <a:rPr lang="en-US" dirty="0" smtClean="0"/>
              <a:t>If you need a function to </a:t>
            </a:r>
            <a:r>
              <a:rPr lang="en-US" dirty="0" smtClean="0"/>
              <a:t>traverse </a:t>
            </a:r>
            <a:r>
              <a:rPr lang="en-US" dirty="0" smtClean="0"/>
              <a:t>an </a:t>
            </a:r>
            <a:r>
              <a:rPr lang="en-US" dirty="0" smtClean="0"/>
              <a:t>char array</a:t>
            </a:r>
            <a:r>
              <a:rPr lang="en-US" dirty="0" smtClean="0"/>
              <a:t>, which of the following might you use:</a:t>
            </a:r>
          </a:p>
          <a:p>
            <a:pPr marL="0" indent="0">
              <a:buNone/>
            </a:pPr>
            <a:endParaRPr lang="en-US" dirty="0"/>
          </a:p>
          <a:p>
            <a:pPr marL="457200" indent="-457200">
              <a:buAutoNum type="alphaUcParenR"/>
            </a:pPr>
            <a:r>
              <a:rPr lang="en-US" dirty="0" smtClean="0"/>
              <a:t>void </a:t>
            </a:r>
            <a:r>
              <a:rPr lang="en-US" dirty="0" err="1" smtClean="0"/>
              <a:t>traverseArray</a:t>
            </a:r>
            <a:r>
              <a:rPr lang="en-US" dirty="0" smtClean="0"/>
              <a:t>(</a:t>
            </a:r>
            <a:r>
              <a:rPr lang="en-US" dirty="0" smtClean="0"/>
              <a:t>char</a:t>
            </a:r>
            <a:r>
              <a:rPr lang="en-US" dirty="0" smtClean="0"/>
              <a:t> </a:t>
            </a:r>
            <a:r>
              <a:rPr lang="en-US" dirty="0" smtClean="0"/>
              <a:t>data[], int size)</a:t>
            </a:r>
          </a:p>
          <a:p>
            <a:pPr marL="457200" indent="-457200">
              <a:buAutoNum type="alphaUcParenR"/>
            </a:pPr>
            <a:r>
              <a:rPr lang="en-US" dirty="0" smtClean="0"/>
              <a:t>void </a:t>
            </a:r>
            <a:r>
              <a:rPr lang="en-US" dirty="0" err="1"/>
              <a:t>traverseArray</a:t>
            </a:r>
            <a:r>
              <a:rPr lang="en-US" dirty="0"/>
              <a:t>(char </a:t>
            </a:r>
            <a:r>
              <a:rPr lang="en-US" dirty="0" smtClean="0"/>
              <a:t>data[10])</a:t>
            </a:r>
          </a:p>
          <a:p>
            <a:pPr marL="457200" indent="-457200">
              <a:buAutoNum type="alphaUcParenR"/>
            </a:pPr>
            <a:r>
              <a:rPr lang="en-US" dirty="0" smtClean="0"/>
              <a:t>void </a:t>
            </a:r>
            <a:r>
              <a:rPr lang="en-US" dirty="0" err="1"/>
              <a:t>traverseArray</a:t>
            </a:r>
            <a:r>
              <a:rPr lang="en-US" dirty="0"/>
              <a:t>(char </a:t>
            </a:r>
            <a:r>
              <a:rPr lang="en-US" dirty="0" smtClean="0"/>
              <a:t>data[])</a:t>
            </a:r>
          </a:p>
          <a:p>
            <a:pPr marL="457200" indent="-457200">
              <a:buAutoNum type="alphaUcParenR"/>
            </a:pPr>
            <a:r>
              <a:rPr lang="en-US" dirty="0" smtClean="0"/>
              <a:t>void </a:t>
            </a:r>
            <a:r>
              <a:rPr lang="en-US" dirty="0" err="1"/>
              <a:t>traverseArray</a:t>
            </a:r>
            <a:r>
              <a:rPr lang="en-US" dirty="0"/>
              <a:t>(char </a:t>
            </a:r>
            <a:r>
              <a:rPr lang="en-US" dirty="0" smtClean="0"/>
              <a:t>&amp;data, int size)</a:t>
            </a:r>
            <a:endParaRPr lang="en-US" dirty="0"/>
          </a:p>
        </p:txBody>
      </p:sp>
      <p:sp>
        <p:nvSpPr>
          <p:cNvPr id="5" name="TextBox 4"/>
          <p:cNvSpPr txBox="1"/>
          <p:nvPr/>
        </p:nvSpPr>
        <p:spPr>
          <a:xfrm>
            <a:off x="7467600" y="4038600"/>
            <a:ext cx="1524000" cy="923330"/>
          </a:xfrm>
          <a:prstGeom prst="rect">
            <a:avLst/>
          </a:prstGeom>
          <a:noFill/>
        </p:spPr>
        <p:txBody>
          <a:bodyPr wrap="square" rtlCol="0">
            <a:spAutoFit/>
          </a:bodyPr>
          <a:lstStyle/>
          <a:p>
            <a:r>
              <a:rPr lang="en-US" sz="5400" b="1" dirty="0" smtClean="0"/>
              <a:t>C</a:t>
            </a:r>
            <a:endParaRPr lang="en-US" sz="5400" b="1" dirty="0"/>
          </a:p>
        </p:txBody>
      </p:sp>
    </p:spTree>
    <p:extLst>
      <p:ext uri="{BB962C8B-B14F-4D97-AF65-F5344CB8AC3E}">
        <p14:creationId xmlns:p14="http://schemas.microsoft.com/office/powerpoint/2010/main" val="212554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Quiz</a:t>
            </a:r>
            <a:endParaRPr lang="en-US" dirty="0"/>
          </a:p>
        </p:txBody>
      </p:sp>
      <p:sp>
        <p:nvSpPr>
          <p:cNvPr id="3" name="Content Placeholder 2"/>
          <p:cNvSpPr>
            <a:spLocks noGrp="1"/>
          </p:cNvSpPr>
          <p:nvPr>
            <p:ph idx="1"/>
          </p:nvPr>
        </p:nvSpPr>
        <p:spPr/>
        <p:txBody>
          <a:bodyPr/>
          <a:lstStyle/>
          <a:p>
            <a:pPr marL="0" indent="0">
              <a:buNone/>
            </a:pPr>
            <a:r>
              <a:rPr lang="en-US" dirty="0" smtClean="0"/>
              <a:t>Which of the following statements is false about passing arrays:</a:t>
            </a:r>
          </a:p>
          <a:p>
            <a:pPr marL="0" indent="0">
              <a:buNone/>
            </a:pPr>
            <a:endParaRPr lang="en-US" dirty="0"/>
          </a:p>
          <a:p>
            <a:pPr marL="457200" indent="-457200">
              <a:buAutoNum type="alphaUcParenR"/>
            </a:pPr>
            <a:r>
              <a:rPr lang="en-US" dirty="0" smtClean="0"/>
              <a:t>The array is passed by reference (it can be updated) but "&amp;" is not used</a:t>
            </a:r>
          </a:p>
          <a:p>
            <a:pPr marL="457200" indent="-457200">
              <a:buAutoNum type="alphaUcParenR"/>
            </a:pPr>
            <a:r>
              <a:rPr lang="en-US" dirty="0" smtClean="0"/>
              <a:t>The size of the array is unknown so an additional size variable is recommended.  For char arrays, the size is not needed since you can search for the NULL (0) character with a while loop.</a:t>
            </a:r>
          </a:p>
          <a:p>
            <a:pPr marL="457200" indent="-457200">
              <a:buAutoNum type="alphaUcParenR"/>
            </a:pPr>
            <a:r>
              <a:rPr lang="en-US" dirty="0" smtClean="0"/>
              <a:t>A parameter shown as "int data[]" tells the compiler that the parameter represents an array of unknown size that contains integers.</a:t>
            </a:r>
          </a:p>
          <a:p>
            <a:pPr marL="457200" indent="-457200">
              <a:buAutoNum type="alphaUcParenR"/>
            </a:pPr>
            <a:r>
              <a:rPr lang="en-US" dirty="0" smtClean="0"/>
              <a:t>When you pass an array into a function you must put []'s next to it.  For example, if you have a function called update that takes an integer array as an input, you would write: update(data[]);</a:t>
            </a:r>
            <a:endParaRPr lang="en-US" dirty="0"/>
          </a:p>
        </p:txBody>
      </p:sp>
      <p:sp>
        <p:nvSpPr>
          <p:cNvPr id="5" name="TextBox 4"/>
          <p:cNvSpPr txBox="1"/>
          <p:nvPr/>
        </p:nvSpPr>
        <p:spPr>
          <a:xfrm>
            <a:off x="7620000" y="5253633"/>
            <a:ext cx="1524000" cy="923330"/>
          </a:xfrm>
          <a:prstGeom prst="rect">
            <a:avLst/>
          </a:prstGeom>
          <a:noFill/>
        </p:spPr>
        <p:txBody>
          <a:bodyPr wrap="square" rtlCol="0">
            <a:spAutoFit/>
          </a:bodyPr>
          <a:lstStyle/>
          <a:p>
            <a:r>
              <a:rPr lang="en-US" sz="5400" b="1" dirty="0" smtClean="0"/>
              <a:t>D</a:t>
            </a:r>
            <a:endParaRPr lang="en-US" sz="5400" b="1" dirty="0"/>
          </a:p>
        </p:txBody>
      </p:sp>
    </p:spTree>
    <p:extLst>
      <p:ext uri="{BB962C8B-B14F-4D97-AF65-F5344CB8AC3E}">
        <p14:creationId xmlns:p14="http://schemas.microsoft.com/office/powerpoint/2010/main" val="38980620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Quiz</a:t>
            </a:r>
            <a:endParaRPr lang="en-US" dirty="0"/>
          </a:p>
        </p:txBody>
      </p:sp>
      <p:sp>
        <p:nvSpPr>
          <p:cNvPr id="3" name="Content Placeholder 2"/>
          <p:cNvSpPr>
            <a:spLocks noGrp="1"/>
          </p:cNvSpPr>
          <p:nvPr>
            <p:ph idx="1"/>
          </p:nvPr>
        </p:nvSpPr>
        <p:spPr/>
        <p:txBody>
          <a:bodyPr/>
          <a:lstStyle/>
          <a:p>
            <a:pPr marL="0" indent="0">
              <a:buNone/>
            </a:pPr>
            <a:r>
              <a:rPr lang="en-US" dirty="0" smtClean="0"/>
              <a:t>If declaring an integer array of size 10 looks like this: int data[10];</a:t>
            </a:r>
          </a:p>
          <a:p>
            <a:pPr marL="0" indent="0">
              <a:buNone/>
            </a:pPr>
            <a:r>
              <a:rPr lang="en-US" dirty="0" smtClean="0"/>
              <a:t>Then how would I declare an array of size 20 where each element contains an array of 10 integers inside it?</a:t>
            </a:r>
          </a:p>
          <a:p>
            <a:pPr marL="0" indent="0">
              <a:buNone/>
            </a:pPr>
            <a:endParaRPr lang="en-US" dirty="0"/>
          </a:p>
          <a:p>
            <a:pPr marL="457200" indent="-457200">
              <a:buAutoNum type="alphaUcParenR"/>
            </a:pPr>
            <a:r>
              <a:rPr lang="en-US" dirty="0" smtClean="0"/>
              <a:t>int data[10][20];</a:t>
            </a:r>
          </a:p>
          <a:p>
            <a:pPr marL="457200" indent="-457200">
              <a:buAutoNum type="alphaUcParenR"/>
            </a:pPr>
            <a:r>
              <a:rPr lang="en-US" dirty="0" smtClean="0"/>
              <a:t>int (data[10])[20];</a:t>
            </a:r>
          </a:p>
          <a:p>
            <a:pPr marL="457200" indent="-457200">
              <a:buAutoNum type="alphaUcParenR"/>
            </a:pPr>
            <a:r>
              <a:rPr lang="en-US" dirty="0" smtClean="0"/>
              <a:t>int data[20][10];</a:t>
            </a:r>
          </a:p>
          <a:p>
            <a:pPr marL="457200" indent="-457200">
              <a:buAutoNum type="alphaUcParenR"/>
            </a:pPr>
            <a:r>
              <a:rPr lang="en-US" dirty="0" smtClean="0"/>
              <a:t>int[20] data[10];</a:t>
            </a:r>
            <a:endParaRPr lang="en-US" dirty="0"/>
          </a:p>
        </p:txBody>
      </p:sp>
      <p:sp>
        <p:nvSpPr>
          <p:cNvPr id="5" name="TextBox 4"/>
          <p:cNvSpPr txBox="1"/>
          <p:nvPr/>
        </p:nvSpPr>
        <p:spPr>
          <a:xfrm>
            <a:off x="7620000" y="4648200"/>
            <a:ext cx="1524000" cy="923330"/>
          </a:xfrm>
          <a:prstGeom prst="rect">
            <a:avLst/>
          </a:prstGeom>
          <a:noFill/>
        </p:spPr>
        <p:txBody>
          <a:bodyPr wrap="square" rtlCol="0">
            <a:spAutoFit/>
          </a:bodyPr>
          <a:lstStyle/>
          <a:p>
            <a:r>
              <a:rPr lang="en-US" sz="5400" b="1" dirty="0"/>
              <a:t>C</a:t>
            </a:r>
          </a:p>
        </p:txBody>
      </p:sp>
    </p:spTree>
    <p:extLst>
      <p:ext uri="{BB962C8B-B14F-4D97-AF65-F5344CB8AC3E}">
        <p14:creationId xmlns:p14="http://schemas.microsoft.com/office/powerpoint/2010/main" val="13866372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Quiz</a:t>
            </a:r>
            <a:endParaRPr lang="en-US" dirty="0"/>
          </a:p>
        </p:txBody>
      </p:sp>
      <p:sp>
        <p:nvSpPr>
          <p:cNvPr id="3" name="Content Placeholder 2"/>
          <p:cNvSpPr>
            <a:spLocks noGrp="1"/>
          </p:cNvSpPr>
          <p:nvPr>
            <p:ph idx="1"/>
          </p:nvPr>
        </p:nvSpPr>
        <p:spPr/>
        <p:txBody>
          <a:bodyPr/>
          <a:lstStyle/>
          <a:p>
            <a:pPr marL="0" indent="0">
              <a:buNone/>
            </a:pPr>
            <a:r>
              <a:rPr lang="en-US" dirty="0" smtClean="0"/>
              <a:t>How would I declare an array of 20 words where each word can be </a:t>
            </a:r>
            <a:r>
              <a:rPr lang="en-US" dirty="0" err="1" smtClean="0"/>
              <a:t>upto</a:t>
            </a:r>
            <a:r>
              <a:rPr lang="en-US" dirty="0" smtClean="0"/>
              <a:t> 100 characters in length (including the null character added by the compiler)?</a:t>
            </a:r>
          </a:p>
          <a:p>
            <a:pPr marL="0" indent="0">
              <a:buNone/>
            </a:pPr>
            <a:endParaRPr lang="en-US" dirty="0"/>
          </a:p>
          <a:p>
            <a:pPr marL="457200" indent="-457200">
              <a:buAutoNum type="alphaUcParenR"/>
            </a:pPr>
            <a:r>
              <a:rPr lang="en-US" dirty="0" smtClean="0"/>
              <a:t>char words[20][100];</a:t>
            </a:r>
          </a:p>
          <a:p>
            <a:pPr marL="457200" indent="-457200">
              <a:buAutoNum type="alphaUcParenR"/>
            </a:pPr>
            <a:r>
              <a:rPr lang="en-US" dirty="0" smtClean="0"/>
              <a:t>char words[100][20];</a:t>
            </a:r>
          </a:p>
          <a:p>
            <a:pPr marL="457200" indent="-457200">
              <a:buAutoNum type="alphaUcParenR"/>
            </a:pPr>
            <a:r>
              <a:rPr lang="en-US" dirty="0" smtClean="0"/>
              <a:t>char words[][20];</a:t>
            </a:r>
          </a:p>
          <a:p>
            <a:pPr marL="457200" indent="-457200">
              <a:buAutoNum type="alphaUcParenR"/>
            </a:pPr>
            <a:r>
              <a:rPr lang="en-US" dirty="0" smtClean="0"/>
              <a:t>char words[][100];</a:t>
            </a:r>
            <a:endParaRPr lang="en-US" dirty="0"/>
          </a:p>
        </p:txBody>
      </p:sp>
      <p:sp>
        <p:nvSpPr>
          <p:cNvPr id="5" name="TextBox 4"/>
          <p:cNvSpPr txBox="1"/>
          <p:nvPr/>
        </p:nvSpPr>
        <p:spPr>
          <a:xfrm>
            <a:off x="7620000" y="4648200"/>
            <a:ext cx="1524000" cy="923330"/>
          </a:xfrm>
          <a:prstGeom prst="rect">
            <a:avLst/>
          </a:prstGeom>
          <a:noFill/>
        </p:spPr>
        <p:txBody>
          <a:bodyPr wrap="square" rtlCol="0">
            <a:spAutoFit/>
          </a:bodyPr>
          <a:lstStyle/>
          <a:p>
            <a:r>
              <a:rPr lang="en-US" sz="5400" b="1" dirty="0" smtClean="0"/>
              <a:t>A</a:t>
            </a:r>
            <a:endParaRPr lang="en-US" sz="5400" b="1" dirty="0"/>
          </a:p>
        </p:txBody>
      </p:sp>
    </p:spTree>
    <p:extLst>
      <p:ext uri="{BB962C8B-B14F-4D97-AF65-F5344CB8AC3E}">
        <p14:creationId xmlns:p14="http://schemas.microsoft.com/office/powerpoint/2010/main" val="37146108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MadLib</a:t>
            </a:r>
            <a:endParaRPr lang="en-US" dirty="0"/>
          </a:p>
        </p:txBody>
      </p:sp>
      <p:sp>
        <p:nvSpPr>
          <p:cNvPr id="3" name="Content Placeholder 2"/>
          <p:cNvSpPr>
            <a:spLocks noGrp="1"/>
          </p:cNvSpPr>
          <p:nvPr>
            <p:ph idx="1"/>
          </p:nvPr>
        </p:nvSpPr>
        <p:spPr/>
        <p:txBody>
          <a:bodyPr/>
          <a:lstStyle/>
          <a:p>
            <a:pPr marL="0" indent="0">
              <a:buNone/>
            </a:pPr>
            <a:r>
              <a:rPr lang="en-US" dirty="0" smtClean="0"/>
              <a:t>Country</a:t>
            </a:r>
          </a:p>
          <a:p>
            <a:pPr marL="0" indent="0">
              <a:buNone/>
            </a:pPr>
            <a:r>
              <a:rPr lang="en-US" dirty="0" smtClean="0"/>
              <a:t>Number</a:t>
            </a:r>
          </a:p>
          <a:p>
            <a:pPr marL="0" indent="0">
              <a:buNone/>
            </a:pPr>
            <a:r>
              <a:rPr lang="en-US" dirty="0" smtClean="0"/>
              <a:t>Adjective</a:t>
            </a:r>
          </a:p>
          <a:p>
            <a:pPr marL="0" indent="0">
              <a:buNone/>
            </a:pPr>
            <a:r>
              <a:rPr lang="en-US" dirty="0" smtClean="0"/>
              <a:t>Adjective</a:t>
            </a:r>
            <a:endParaRPr lang="en-US" dirty="0" smtClean="0"/>
          </a:p>
        </p:txBody>
      </p:sp>
    </p:spTree>
    <p:extLst>
      <p:ext uri="{BB962C8B-B14F-4D97-AF65-F5344CB8AC3E}">
        <p14:creationId xmlns:p14="http://schemas.microsoft.com/office/powerpoint/2010/main" val="173020324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Opening Prayer</a:t>
            </a:r>
          </a:p>
          <a:p>
            <a:r>
              <a:rPr lang="en-US" dirty="0" smtClean="0"/>
              <a:t>Spiritual Thought</a:t>
            </a:r>
          </a:p>
          <a:p>
            <a:r>
              <a:rPr lang="en-US" dirty="0" smtClean="0"/>
              <a:t>Array Syntax Review</a:t>
            </a:r>
          </a:p>
          <a:p>
            <a:r>
              <a:rPr lang="en-US" dirty="0" err="1" smtClean="0"/>
              <a:t>MadLib</a:t>
            </a:r>
            <a:r>
              <a:rPr lang="en-US" dirty="0" smtClean="0"/>
              <a:t> Project</a:t>
            </a:r>
          </a:p>
          <a:p>
            <a:r>
              <a:rPr lang="en-US" dirty="0" smtClean="0"/>
              <a:t>Looking Ahead</a:t>
            </a:r>
            <a:endParaRPr lang="en-US" dirty="0"/>
          </a:p>
        </p:txBody>
      </p:sp>
    </p:spTree>
    <p:extLst>
      <p:ext uri="{BB962C8B-B14F-4D97-AF65-F5344CB8AC3E}">
        <p14:creationId xmlns:p14="http://schemas.microsoft.com/office/powerpoint/2010/main" val="337173943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MadLib</a:t>
            </a:r>
            <a:endParaRPr lang="en-US" dirty="0"/>
          </a:p>
        </p:txBody>
      </p:sp>
      <p:sp>
        <p:nvSpPr>
          <p:cNvPr id="3" name="Content Placeholder 2"/>
          <p:cNvSpPr>
            <a:spLocks noGrp="1"/>
          </p:cNvSpPr>
          <p:nvPr>
            <p:ph idx="1"/>
          </p:nvPr>
        </p:nvSpPr>
        <p:spPr/>
        <p:txBody>
          <a:bodyPr/>
          <a:lstStyle/>
          <a:p>
            <a:pPr marL="0" indent="0">
              <a:buNone/>
            </a:pPr>
            <a:r>
              <a:rPr lang="en-US" dirty="0" smtClean="0"/>
              <a:t>For vacation we went to &lt;country&gt; for &lt;number&gt; days . The weather was &lt;adjective&gt; but &lt;#&gt; that was okay because my friend always said &lt;{&gt; When the going gets tough , the tough get &lt;#&gt; &lt;adjective&gt; . &lt;}&gt; .  </a:t>
            </a:r>
          </a:p>
          <a:p>
            <a:pPr marL="0" indent="0">
              <a:buNone/>
            </a:pPr>
            <a:endParaRPr lang="en-US" dirty="0" smtClean="0"/>
          </a:p>
          <a:p>
            <a:pPr marL="0" indent="0">
              <a:buNone/>
            </a:pPr>
            <a:r>
              <a:rPr lang="en-US" u="sng" dirty="0" smtClean="0"/>
              <a:t>Special Punctuation Tags</a:t>
            </a:r>
            <a:endParaRPr lang="en-US" u="sng" dirty="0"/>
          </a:p>
          <a:p>
            <a:pPr marL="0" indent="0">
              <a:buNone/>
            </a:pPr>
            <a:r>
              <a:rPr lang="en-US" dirty="0" smtClean="0"/>
              <a:t>&lt;#&gt; = Newline</a:t>
            </a:r>
          </a:p>
          <a:p>
            <a:pPr marL="0" indent="0">
              <a:buNone/>
            </a:pPr>
            <a:r>
              <a:rPr lang="en-US" dirty="0" smtClean="0"/>
              <a:t>&lt;{&gt; = Open Double Quote</a:t>
            </a:r>
          </a:p>
          <a:p>
            <a:pPr marL="0" indent="0">
              <a:buNone/>
            </a:pPr>
            <a:r>
              <a:rPr lang="en-US" dirty="0" smtClean="0"/>
              <a:t>&lt;}&gt; = Close Double Quote</a:t>
            </a:r>
          </a:p>
          <a:p>
            <a:pPr marL="0" indent="0">
              <a:buNone/>
            </a:pPr>
            <a:r>
              <a:rPr lang="en-US" dirty="0" smtClean="0"/>
              <a:t>&lt;[&gt; = Open Single Quote</a:t>
            </a:r>
          </a:p>
          <a:p>
            <a:pPr marL="0" indent="0">
              <a:buNone/>
            </a:pPr>
            <a:r>
              <a:rPr lang="en-US" dirty="0" smtClean="0"/>
              <a:t>&lt;]&gt; = Close Single Quote</a:t>
            </a:r>
          </a:p>
          <a:p>
            <a:pPr marL="0" indent="0">
              <a:buNone/>
            </a:pPr>
            <a:endParaRPr lang="en-US" dirty="0"/>
          </a:p>
          <a:p>
            <a:pPr marL="0" indent="0">
              <a:buNone/>
            </a:pPr>
            <a:r>
              <a:rPr lang="en-US" dirty="0" smtClean="0"/>
              <a:t>All the other &lt;word&gt; tags are called </a:t>
            </a:r>
            <a:r>
              <a:rPr lang="en-US" u="sng" dirty="0" smtClean="0"/>
              <a:t>Question Tags</a:t>
            </a:r>
            <a:r>
              <a:rPr lang="en-US" dirty="0" smtClean="0"/>
              <a:t>.  These need to be replaced with user input.</a:t>
            </a:r>
            <a:endParaRPr lang="en-US" dirty="0"/>
          </a:p>
        </p:txBody>
      </p:sp>
    </p:spTree>
    <p:extLst>
      <p:ext uri="{BB962C8B-B14F-4D97-AF65-F5344CB8AC3E}">
        <p14:creationId xmlns:p14="http://schemas.microsoft.com/office/powerpoint/2010/main" val="92790557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a:t>
            </a:r>
            <a:endParaRPr lang="en-US" dirty="0"/>
          </a:p>
        </p:txBody>
      </p:sp>
      <p:sp>
        <p:nvSpPr>
          <p:cNvPr id="3" name="Content Placeholder 2"/>
          <p:cNvSpPr>
            <a:spLocks noGrp="1"/>
          </p:cNvSpPr>
          <p:nvPr>
            <p:ph idx="1"/>
          </p:nvPr>
        </p:nvSpPr>
        <p:spPr>
          <a:xfrm>
            <a:off x="533400" y="1066800"/>
            <a:ext cx="11049000" cy="4805363"/>
          </a:xfrm>
        </p:spPr>
        <p:txBody>
          <a:bodyPr/>
          <a:lstStyle/>
          <a:p>
            <a:r>
              <a:rPr lang="en-US" dirty="0" smtClean="0"/>
              <a:t>Read the textbook chapter shown in I-Learn</a:t>
            </a:r>
          </a:p>
          <a:p>
            <a:r>
              <a:rPr lang="en-US" dirty="0" smtClean="0"/>
              <a:t>Attempt the assignment and be prepared with questions that you want to get answer to during the next class</a:t>
            </a:r>
          </a:p>
          <a:p>
            <a:r>
              <a:rPr lang="en-US" dirty="0" smtClean="0"/>
              <a:t>Work on your </a:t>
            </a:r>
            <a:r>
              <a:rPr lang="en-US" dirty="0" err="1" smtClean="0"/>
              <a:t>MadLib</a:t>
            </a:r>
            <a:r>
              <a:rPr lang="en-US" dirty="0" smtClean="0"/>
              <a:t> Project 08</a:t>
            </a:r>
          </a:p>
          <a:p>
            <a:pPr lvl="1"/>
            <a:endParaRPr lang="en-US" dirty="0"/>
          </a:p>
          <a:p>
            <a:pPr marL="0" indent="0">
              <a:buNone/>
            </a:pPr>
            <a:endParaRPr lang="en-US" dirty="0"/>
          </a:p>
        </p:txBody>
      </p:sp>
    </p:spTree>
    <p:extLst>
      <p:ext uri="{BB962C8B-B14F-4D97-AF65-F5344CB8AC3E}">
        <p14:creationId xmlns:p14="http://schemas.microsoft.com/office/powerpoint/2010/main" val="325627093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Spiritual Thought</a:t>
            </a:r>
            <a:endParaRPr lang="en-US" dirty="0"/>
          </a:p>
        </p:txBody>
      </p:sp>
      <p:sp>
        <p:nvSpPr>
          <p:cNvPr id="3" name="Content Placeholder 2"/>
          <p:cNvSpPr>
            <a:spLocks noGrp="1"/>
          </p:cNvSpPr>
          <p:nvPr>
            <p:ph idx="1"/>
          </p:nvPr>
        </p:nvSpPr>
        <p:spPr>
          <a:xfrm>
            <a:off x="533400" y="1295400"/>
            <a:ext cx="9829800" cy="4805363"/>
          </a:xfrm>
        </p:spPr>
        <p:txBody>
          <a:bodyPr/>
          <a:lstStyle/>
          <a:p>
            <a:pPr marL="0" indent="0">
              <a:buNone/>
            </a:pPr>
            <a:r>
              <a:rPr lang="en-US" b="1" u="sng" smtClean="0"/>
              <a:t>Sue Clark (BYUI Devotional - 2015</a:t>
            </a:r>
            <a:r>
              <a:rPr lang="en-US" b="1" u="sng" dirty="0" smtClean="0"/>
              <a:t>)</a:t>
            </a:r>
          </a:p>
          <a:p>
            <a:pPr marL="0" indent="0">
              <a:buNone/>
            </a:pPr>
            <a:endParaRPr lang="en-US" b="1" u="sng" dirty="0"/>
          </a:p>
          <a:p>
            <a:pPr marL="0" indent="0">
              <a:buNone/>
            </a:pPr>
            <a:r>
              <a:rPr lang="en-US" dirty="0" smtClean="0"/>
              <a:t>"Make it your motto: Be </a:t>
            </a:r>
            <a:r>
              <a:rPr lang="en-US" dirty="0"/>
              <a:t>where I am supposed to be when I am supposed to be there, and be prepared.  If you follow this pattern in your life, it will help you lay the foundation for accepting the Savior's invitation to come unto Him and qualify for exaltation and eternal life with our Father in Heaven</a:t>
            </a:r>
            <a:r>
              <a:rPr lang="en-US" dirty="0" smtClean="0"/>
              <a:t>."</a:t>
            </a:r>
          </a:p>
        </p:txBody>
      </p:sp>
    </p:spTree>
    <p:extLst>
      <p:ext uri="{BB962C8B-B14F-4D97-AF65-F5344CB8AC3E}">
        <p14:creationId xmlns:p14="http://schemas.microsoft.com/office/powerpoint/2010/main" val="29103167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Quiz</a:t>
            </a:r>
            <a:endParaRPr lang="en-US" dirty="0"/>
          </a:p>
        </p:txBody>
      </p:sp>
      <p:sp>
        <p:nvSpPr>
          <p:cNvPr id="3" name="Content Placeholder 2"/>
          <p:cNvSpPr>
            <a:spLocks noGrp="1"/>
          </p:cNvSpPr>
          <p:nvPr>
            <p:ph idx="1"/>
          </p:nvPr>
        </p:nvSpPr>
        <p:spPr/>
        <p:txBody>
          <a:bodyPr/>
          <a:lstStyle/>
          <a:p>
            <a:pPr marL="0" indent="0">
              <a:buNone/>
            </a:pPr>
            <a:r>
              <a:rPr lang="en-US" dirty="0" smtClean="0"/>
              <a:t>All 4 of these array declarations will compile, however, one of these is discouraged:</a:t>
            </a:r>
          </a:p>
          <a:p>
            <a:pPr marL="0" indent="0">
              <a:buNone/>
            </a:pPr>
            <a:endParaRPr lang="en-US" dirty="0"/>
          </a:p>
          <a:p>
            <a:pPr marL="457200" indent="-457200">
              <a:buAutoNum type="alphaUcParenR"/>
            </a:pPr>
            <a:r>
              <a:rPr lang="en-US" dirty="0" smtClean="0"/>
              <a:t>int data[5];</a:t>
            </a:r>
          </a:p>
          <a:p>
            <a:pPr marL="457200" indent="-457200">
              <a:buAutoNum type="alphaUcParenR"/>
            </a:pPr>
            <a:r>
              <a:rPr lang="en-US" dirty="0" smtClean="0"/>
              <a:t>int data[x];</a:t>
            </a:r>
          </a:p>
          <a:p>
            <a:pPr marL="457200" indent="-457200">
              <a:buAutoNum type="alphaUcParenR"/>
            </a:pPr>
            <a:r>
              <a:rPr lang="en-US" dirty="0" smtClean="0"/>
              <a:t>int data[] = {1, 1, 2, 3, 5};</a:t>
            </a:r>
          </a:p>
          <a:p>
            <a:pPr marL="457200" indent="-457200">
              <a:buAutoNum type="alphaUcParenR"/>
            </a:pPr>
            <a:r>
              <a:rPr lang="en-US" dirty="0" smtClean="0"/>
              <a:t>int data[5] = {1, 1, 2, 3, 5};</a:t>
            </a:r>
            <a:endParaRPr lang="en-US" dirty="0"/>
          </a:p>
        </p:txBody>
      </p:sp>
      <p:sp>
        <p:nvSpPr>
          <p:cNvPr id="5" name="TextBox 4"/>
          <p:cNvSpPr txBox="1"/>
          <p:nvPr/>
        </p:nvSpPr>
        <p:spPr>
          <a:xfrm>
            <a:off x="7467600" y="3505200"/>
            <a:ext cx="1524000" cy="923330"/>
          </a:xfrm>
          <a:prstGeom prst="rect">
            <a:avLst/>
          </a:prstGeom>
          <a:noFill/>
        </p:spPr>
        <p:txBody>
          <a:bodyPr wrap="square" rtlCol="0">
            <a:spAutoFit/>
          </a:bodyPr>
          <a:lstStyle/>
          <a:p>
            <a:r>
              <a:rPr lang="en-US" sz="5400" b="1" dirty="0" smtClean="0"/>
              <a:t>B</a:t>
            </a:r>
            <a:endParaRPr lang="en-US" sz="5400" b="1" dirty="0"/>
          </a:p>
        </p:txBody>
      </p:sp>
    </p:spTree>
    <p:extLst>
      <p:ext uri="{BB962C8B-B14F-4D97-AF65-F5344CB8AC3E}">
        <p14:creationId xmlns:p14="http://schemas.microsoft.com/office/powerpoint/2010/main" val="23939108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Quiz</a:t>
            </a:r>
            <a:endParaRPr lang="en-US" dirty="0"/>
          </a:p>
        </p:txBody>
      </p:sp>
      <p:sp>
        <p:nvSpPr>
          <p:cNvPr id="3" name="Content Placeholder 2"/>
          <p:cNvSpPr>
            <a:spLocks noGrp="1"/>
          </p:cNvSpPr>
          <p:nvPr>
            <p:ph idx="1"/>
          </p:nvPr>
        </p:nvSpPr>
        <p:spPr/>
        <p:txBody>
          <a:bodyPr/>
          <a:lstStyle/>
          <a:p>
            <a:pPr marL="0" indent="0">
              <a:buNone/>
            </a:pPr>
            <a:r>
              <a:rPr lang="en-US" dirty="0" smtClean="0"/>
              <a:t>Which statement will set the last element of an integer array of size 10:</a:t>
            </a:r>
          </a:p>
          <a:p>
            <a:pPr marL="0" indent="0">
              <a:buNone/>
            </a:pPr>
            <a:endParaRPr lang="en-US" dirty="0"/>
          </a:p>
          <a:p>
            <a:pPr marL="457200" indent="-457200">
              <a:buAutoNum type="alphaUcParenR"/>
            </a:pPr>
            <a:r>
              <a:rPr lang="en-US" dirty="0" smtClean="0"/>
              <a:t>data[9] = 32;</a:t>
            </a:r>
          </a:p>
          <a:p>
            <a:pPr marL="457200" indent="-457200">
              <a:buAutoNum type="alphaUcParenR"/>
            </a:pPr>
            <a:r>
              <a:rPr lang="en-US" dirty="0" smtClean="0"/>
              <a:t>data[10] = 32;</a:t>
            </a:r>
          </a:p>
          <a:p>
            <a:pPr marL="457200" indent="-457200">
              <a:buAutoNum type="alphaUcParenR"/>
            </a:pPr>
            <a:r>
              <a:rPr lang="en-US" dirty="0" smtClean="0"/>
              <a:t>data[11] = 32;</a:t>
            </a:r>
          </a:p>
          <a:p>
            <a:pPr marL="457200" indent="-457200">
              <a:buAutoNum type="alphaUcParenR"/>
            </a:pPr>
            <a:r>
              <a:rPr lang="en-US" dirty="0" smtClean="0"/>
              <a:t>data + 10 = 32;</a:t>
            </a:r>
            <a:endParaRPr lang="en-US" dirty="0"/>
          </a:p>
        </p:txBody>
      </p:sp>
      <p:sp>
        <p:nvSpPr>
          <p:cNvPr id="5" name="TextBox 4"/>
          <p:cNvSpPr txBox="1"/>
          <p:nvPr/>
        </p:nvSpPr>
        <p:spPr>
          <a:xfrm>
            <a:off x="7467600" y="3505200"/>
            <a:ext cx="1524000" cy="923330"/>
          </a:xfrm>
          <a:prstGeom prst="rect">
            <a:avLst/>
          </a:prstGeom>
          <a:noFill/>
        </p:spPr>
        <p:txBody>
          <a:bodyPr wrap="square" rtlCol="0">
            <a:spAutoFit/>
          </a:bodyPr>
          <a:lstStyle/>
          <a:p>
            <a:r>
              <a:rPr lang="en-US" sz="5400" b="1" dirty="0" smtClean="0"/>
              <a:t>A</a:t>
            </a:r>
            <a:endParaRPr lang="en-US" sz="5400" b="1" dirty="0"/>
          </a:p>
        </p:txBody>
      </p:sp>
    </p:spTree>
    <p:extLst>
      <p:ext uri="{BB962C8B-B14F-4D97-AF65-F5344CB8AC3E}">
        <p14:creationId xmlns:p14="http://schemas.microsoft.com/office/powerpoint/2010/main" val="3867293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Quiz</a:t>
            </a:r>
            <a:endParaRPr lang="en-US" dirty="0"/>
          </a:p>
        </p:txBody>
      </p:sp>
      <p:sp>
        <p:nvSpPr>
          <p:cNvPr id="3" name="Content Placeholder 2"/>
          <p:cNvSpPr>
            <a:spLocks noGrp="1"/>
          </p:cNvSpPr>
          <p:nvPr>
            <p:ph idx="1"/>
          </p:nvPr>
        </p:nvSpPr>
        <p:spPr/>
        <p:txBody>
          <a:bodyPr/>
          <a:lstStyle/>
          <a:p>
            <a:pPr marL="0" indent="0">
              <a:buNone/>
            </a:pPr>
            <a:r>
              <a:rPr lang="en-US" dirty="0" smtClean="0"/>
              <a:t>Which of the following expressions will cause a compiler error with a integer array of size 10:</a:t>
            </a:r>
          </a:p>
          <a:p>
            <a:pPr marL="0" indent="0">
              <a:buNone/>
            </a:pPr>
            <a:endParaRPr lang="en-US" dirty="0"/>
          </a:p>
          <a:p>
            <a:pPr marL="457200" indent="-457200">
              <a:buAutoNum type="alphaUcParenR"/>
            </a:pPr>
            <a:r>
              <a:rPr lang="en-US" dirty="0" smtClean="0"/>
              <a:t>data[100] = 987;</a:t>
            </a:r>
          </a:p>
          <a:p>
            <a:pPr marL="457200" indent="-457200">
              <a:buAutoNum type="alphaUcParenR"/>
            </a:pPr>
            <a:r>
              <a:rPr lang="en-US" dirty="0" smtClean="0"/>
              <a:t>data[9] = data[8];</a:t>
            </a:r>
          </a:p>
          <a:p>
            <a:pPr marL="457200" indent="-457200">
              <a:buAutoNum type="alphaUcParenR"/>
            </a:pPr>
            <a:r>
              <a:rPr lang="en-US" dirty="0" smtClean="0"/>
              <a:t>data = {1, 2, 3, 4, 5, 6, 7, 8, 9, 10};</a:t>
            </a:r>
          </a:p>
          <a:p>
            <a:pPr marL="457200" indent="-457200">
              <a:buAutoNum type="alphaUcParenR"/>
            </a:pPr>
            <a:r>
              <a:rPr lang="en-US" dirty="0" smtClean="0"/>
              <a:t>data[0] = (int)(data[1] == data[2]);</a:t>
            </a:r>
            <a:endParaRPr lang="en-US" dirty="0"/>
          </a:p>
        </p:txBody>
      </p:sp>
      <p:sp>
        <p:nvSpPr>
          <p:cNvPr id="5" name="TextBox 4"/>
          <p:cNvSpPr txBox="1"/>
          <p:nvPr/>
        </p:nvSpPr>
        <p:spPr>
          <a:xfrm>
            <a:off x="7467600" y="3505200"/>
            <a:ext cx="1524000" cy="923330"/>
          </a:xfrm>
          <a:prstGeom prst="rect">
            <a:avLst/>
          </a:prstGeom>
          <a:noFill/>
        </p:spPr>
        <p:txBody>
          <a:bodyPr wrap="square" rtlCol="0">
            <a:spAutoFit/>
          </a:bodyPr>
          <a:lstStyle/>
          <a:p>
            <a:r>
              <a:rPr lang="en-US" sz="5400" b="1" dirty="0"/>
              <a:t>C</a:t>
            </a:r>
          </a:p>
        </p:txBody>
      </p:sp>
    </p:spTree>
    <p:extLst>
      <p:ext uri="{BB962C8B-B14F-4D97-AF65-F5344CB8AC3E}">
        <p14:creationId xmlns:p14="http://schemas.microsoft.com/office/powerpoint/2010/main" val="887899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Quiz</a:t>
            </a:r>
            <a:endParaRPr lang="en-US" dirty="0"/>
          </a:p>
        </p:txBody>
      </p:sp>
      <p:sp>
        <p:nvSpPr>
          <p:cNvPr id="3" name="Content Placeholder 2"/>
          <p:cNvSpPr>
            <a:spLocks noGrp="1"/>
          </p:cNvSpPr>
          <p:nvPr>
            <p:ph idx="1"/>
          </p:nvPr>
        </p:nvSpPr>
        <p:spPr/>
        <p:txBody>
          <a:bodyPr/>
          <a:lstStyle/>
          <a:p>
            <a:pPr marL="0" indent="0">
              <a:buNone/>
            </a:pPr>
            <a:r>
              <a:rPr lang="en-US" dirty="0" smtClean="0"/>
              <a:t>What is the best loop to traverse an array of floats:</a:t>
            </a:r>
          </a:p>
          <a:p>
            <a:pPr marL="0" indent="0">
              <a:buNone/>
            </a:pPr>
            <a:endParaRPr lang="en-US" dirty="0"/>
          </a:p>
          <a:p>
            <a:pPr marL="457200" indent="-457200">
              <a:buAutoNum type="alphaUcParenR"/>
            </a:pPr>
            <a:r>
              <a:rPr lang="en-US" dirty="0" smtClean="0"/>
              <a:t>while loop</a:t>
            </a:r>
          </a:p>
          <a:p>
            <a:pPr marL="457200" indent="-457200">
              <a:buAutoNum type="alphaUcParenR"/>
            </a:pPr>
            <a:r>
              <a:rPr lang="en-US" dirty="0" smtClean="0"/>
              <a:t>do-while loop</a:t>
            </a:r>
          </a:p>
          <a:p>
            <a:pPr marL="457200" indent="-457200">
              <a:buAutoNum type="alphaUcParenR"/>
            </a:pPr>
            <a:r>
              <a:rPr lang="en-US" dirty="0" smtClean="0"/>
              <a:t>for loop</a:t>
            </a:r>
          </a:p>
          <a:p>
            <a:pPr marL="457200" indent="-457200">
              <a:buAutoNum type="alphaUcParenR"/>
            </a:pPr>
            <a:r>
              <a:rPr lang="en-US" dirty="0" smtClean="0"/>
              <a:t>loops are not the best tool to use</a:t>
            </a:r>
            <a:endParaRPr lang="en-US" dirty="0"/>
          </a:p>
        </p:txBody>
      </p:sp>
      <p:sp>
        <p:nvSpPr>
          <p:cNvPr id="5" name="TextBox 4"/>
          <p:cNvSpPr txBox="1"/>
          <p:nvPr/>
        </p:nvSpPr>
        <p:spPr>
          <a:xfrm>
            <a:off x="7467600" y="3505200"/>
            <a:ext cx="1524000" cy="923330"/>
          </a:xfrm>
          <a:prstGeom prst="rect">
            <a:avLst/>
          </a:prstGeom>
          <a:noFill/>
        </p:spPr>
        <p:txBody>
          <a:bodyPr wrap="square" rtlCol="0">
            <a:spAutoFit/>
          </a:bodyPr>
          <a:lstStyle/>
          <a:p>
            <a:r>
              <a:rPr lang="en-US" sz="5400" b="1" dirty="0"/>
              <a:t>C</a:t>
            </a:r>
          </a:p>
        </p:txBody>
      </p:sp>
    </p:spTree>
    <p:extLst>
      <p:ext uri="{BB962C8B-B14F-4D97-AF65-F5344CB8AC3E}">
        <p14:creationId xmlns:p14="http://schemas.microsoft.com/office/powerpoint/2010/main" val="29998535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Quiz</a:t>
            </a:r>
            <a:endParaRPr lang="en-US" dirty="0"/>
          </a:p>
        </p:txBody>
      </p:sp>
      <p:sp>
        <p:nvSpPr>
          <p:cNvPr id="3" name="Content Placeholder 2"/>
          <p:cNvSpPr>
            <a:spLocks noGrp="1"/>
          </p:cNvSpPr>
          <p:nvPr>
            <p:ph idx="1"/>
          </p:nvPr>
        </p:nvSpPr>
        <p:spPr/>
        <p:txBody>
          <a:bodyPr/>
          <a:lstStyle/>
          <a:p>
            <a:pPr marL="0" indent="0">
              <a:buNone/>
            </a:pPr>
            <a:r>
              <a:rPr lang="en-US" dirty="0" smtClean="0"/>
              <a:t>What is the best loop to traverse an array of chars:</a:t>
            </a:r>
          </a:p>
          <a:p>
            <a:pPr marL="0" indent="0">
              <a:buNone/>
            </a:pPr>
            <a:endParaRPr lang="en-US" dirty="0"/>
          </a:p>
          <a:p>
            <a:pPr marL="457200" indent="-457200">
              <a:buAutoNum type="alphaUcParenR"/>
            </a:pPr>
            <a:r>
              <a:rPr lang="en-US" dirty="0" smtClean="0"/>
              <a:t>while loop</a:t>
            </a:r>
          </a:p>
          <a:p>
            <a:pPr marL="457200" indent="-457200">
              <a:buAutoNum type="alphaUcParenR"/>
            </a:pPr>
            <a:r>
              <a:rPr lang="en-US" dirty="0" smtClean="0"/>
              <a:t>do-while loop</a:t>
            </a:r>
          </a:p>
          <a:p>
            <a:pPr marL="457200" indent="-457200">
              <a:buAutoNum type="alphaUcParenR"/>
            </a:pPr>
            <a:r>
              <a:rPr lang="en-US" dirty="0" smtClean="0"/>
              <a:t>for loop</a:t>
            </a:r>
          </a:p>
          <a:p>
            <a:pPr marL="457200" indent="-457200">
              <a:buAutoNum type="alphaUcParenR"/>
            </a:pPr>
            <a:r>
              <a:rPr lang="en-US" dirty="0" smtClean="0"/>
              <a:t>loops are not the best tool to use</a:t>
            </a:r>
            <a:endParaRPr lang="en-US" dirty="0"/>
          </a:p>
        </p:txBody>
      </p:sp>
      <p:sp>
        <p:nvSpPr>
          <p:cNvPr id="5" name="TextBox 4"/>
          <p:cNvSpPr txBox="1"/>
          <p:nvPr/>
        </p:nvSpPr>
        <p:spPr>
          <a:xfrm>
            <a:off x="7467600" y="3505200"/>
            <a:ext cx="1524000" cy="923330"/>
          </a:xfrm>
          <a:prstGeom prst="rect">
            <a:avLst/>
          </a:prstGeom>
          <a:noFill/>
        </p:spPr>
        <p:txBody>
          <a:bodyPr wrap="square" rtlCol="0">
            <a:spAutoFit/>
          </a:bodyPr>
          <a:lstStyle/>
          <a:p>
            <a:r>
              <a:rPr lang="en-US" sz="5400" b="1" dirty="0" smtClean="0"/>
              <a:t>A</a:t>
            </a:r>
            <a:endParaRPr lang="en-US" sz="5400" b="1" dirty="0"/>
          </a:p>
        </p:txBody>
      </p:sp>
    </p:spTree>
    <p:extLst>
      <p:ext uri="{BB962C8B-B14F-4D97-AF65-F5344CB8AC3E}">
        <p14:creationId xmlns:p14="http://schemas.microsoft.com/office/powerpoint/2010/main" val="9157639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Quiz</a:t>
            </a:r>
            <a:endParaRPr lang="en-US" dirty="0"/>
          </a:p>
        </p:txBody>
      </p:sp>
      <p:sp>
        <p:nvSpPr>
          <p:cNvPr id="3" name="Content Placeholder 2"/>
          <p:cNvSpPr>
            <a:spLocks noGrp="1"/>
          </p:cNvSpPr>
          <p:nvPr>
            <p:ph idx="1"/>
          </p:nvPr>
        </p:nvSpPr>
        <p:spPr/>
        <p:txBody>
          <a:bodyPr/>
          <a:lstStyle/>
          <a:p>
            <a:pPr marL="0" indent="0">
              <a:buNone/>
            </a:pPr>
            <a:r>
              <a:rPr lang="en-US" dirty="0" smtClean="0"/>
              <a:t>Which of the following is not a true statement about the difference between int arrays and char arrays:</a:t>
            </a:r>
          </a:p>
          <a:p>
            <a:pPr marL="0" indent="0">
              <a:buNone/>
            </a:pPr>
            <a:endParaRPr lang="en-US" dirty="0"/>
          </a:p>
          <a:p>
            <a:pPr marL="457200" indent="-457200">
              <a:buAutoNum type="alphaUcParenR"/>
            </a:pPr>
            <a:r>
              <a:rPr lang="en-US" dirty="0" smtClean="0"/>
              <a:t>Compiler does not know what an int array represents but it knows that a char array represents text (e.g. sentence)</a:t>
            </a:r>
          </a:p>
          <a:p>
            <a:pPr marL="457200" indent="-457200">
              <a:buAutoNum type="alphaUcParenR"/>
            </a:pPr>
            <a:r>
              <a:rPr lang="en-US" dirty="0" smtClean="0"/>
              <a:t>You can compare the contents of the entire char array with "==" but you can't do that with an int array.</a:t>
            </a:r>
          </a:p>
          <a:p>
            <a:pPr marL="457200" indent="-457200">
              <a:buAutoNum type="alphaUcParenR"/>
            </a:pPr>
            <a:r>
              <a:rPr lang="en-US" dirty="0" smtClean="0"/>
              <a:t>You can cout an entire char array but you can't cout an entire int array.</a:t>
            </a:r>
          </a:p>
          <a:p>
            <a:pPr marL="457200" indent="-457200">
              <a:buAutoNum type="alphaUcParenR"/>
            </a:pPr>
            <a:r>
              <a:rPr lang="en-US" dirty="0" smtClean="0"/>
              <a:t>You can populate a char array using </a:t>
            </a:r>
            <a:r>
              <a:rPr lang="en-US" dirty="0" err="1" smtClean="0"/>
              <a:t>cin</a:t>
            </a:r>
            <a:r>
              <a:rPr lang="en-US" dirty="0" smtClean="0"/>
              <a:t> but an int array must be populated one element at a time.</a:t>
            </a:r>
            <a:endParaRPr lang="en-US" dirty="0"/>
          </a:p>
        </p:txBody>
      </p:sp>
      <p:sp>
        <p:nvSpPr>
          <p:cNvPr id="5" name="TextBox 4"/>
          <p:cNvSpPr txBox="1"/>
          <p:nvPr/>
        </p:nvSpPr>
        <p:spPr>
          <a:xfrm>
            <a:off x="7467600" y="4953000"/>
            <a:ext cx="1524000" cy="923330"/>
          </a:xfrm>
          <a:prstGeom prst="rect">
            <a:avLst/>
          </a:prstGeom>
          <a:noFill/>
        </p:spPr>
        <p:txBody>
          <a:bodyPr wrap="square" rtlCol="0">
            <a:spAutoFit/>
          </a:bodyPr>
          <a:lstStyle/>
          <a:p>
            <a:r>
              <a:rPr lang="en-US" sz="5400" b="1" dirty="0" smtClean="0"/>
              <a:t>B</a:t>
            </a:r>
            <a:endParaRPr lang="en-US" sz="5400" b="1" dirty="0"/>
          </a:p>
        </p:txBody>
      </p:sp>
    </p:spTree>
    <p:extLst>
      <p:ext uri="{BB962C8B-B14F-4D97-AF65-F5344CB8AC3E}">
        <p14:creationId xmlns:p14="http://schemas.microsoft.com/office/powerpoint/2010/main" val="20228484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Blue Background">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ue Background">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15807</TotalTime>
  <Words>1077</Words>
  <Application>Microsoft Office PowerPoint</Application>
  <PresentationFormat>Widescreen</PresentationFormat>
  <Paragraphs>157</Paragraphs>
  <Slides>21</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ＭＳ Ｐゴシック</vt:lpstr>
      <vt:lpstr>ＭＳ Ｐゴシック</vt:lpstr>
      <vt:lpstr>Arial</vt:lpstr>
      <vt:lpstr>Times</vt:lpstr>
      <vt:lpstr>Blue Background</vt:lpstr>
      <vt:lpstr>1_Blue Background</vt:lpstr>
      <vt:lpstr>PowerPoint Presentation</vt:lpstr>
      <vt:lpstr>Agenda</vt:lpstr>
      <vt:lpstr>Spiritual Thought</vt:lpstr>
      <vt:lpstr>Array Quiz</vt:lpstr>
      <vt:lpstr>Array Quiz</vt:lpstr>
      <vt:lpstr>Array Quiz</vt:lpstr>
      <vt:lpstr>Array Quiz</vt:lpstr>
      <vt:lpstr>Array Quiz</vt:lpstr>
      <vt:lpstr>Array Quiz</vt:lpstr>
      <vt:lpstr>Array Quiz</vt:lpstr>
      <vt:lpstr>Array Quiz</vt:lpstr>
      <vt:lpstr>Array Quiz</vt:lpstr>
      <vt:lpstr>Array Quiz</vt:lpstr>
      <vt:lpstr>Array Quiz</vt:lpstr>
      <vt:lpstr>Array Quiz</vt:lpstr>
      <vt:lpstr>Array Quiz</vt:lpstr>
      <vt:lpstr>Array Quiz</vt:lpstr>
      <vt:lpstr>Array Quiz</vt:lpstr>
      <vt:lpstr>MadLib</vt:lpstr>
      <vt:lpstr>MadLib</vt:lpstr>
      <vt:lpstr>Looking Forward</vt:lpstr>
    </vt:vector>
  </TitlesOfParts>
  <Manager/>
  <Company>© Brigham Young University-Idaho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CS124 Lesson 1.1</dc:title>
  <dc:subject/>
  <dc:creator>Chad Macbeth</dc:creator>
  <cp:keywords>CS124</cp:keywords>
  <dc:description/>
  <cp:lastModifiedBy>Macbeth, Chad</cp:lastModifiedBy>
  <cp:revision>649</cp:revision>
  <cp:lastPrinted>2017-09-16T00:00:51Z</cp:lastPrinted>
  <dcterms:created xsi:type="dcterms:W3CDTF">2010-11-02T18:22:43Z</dcterms:created>
  <dcterms:modified xsi:type="dcterms:W3CDTF">2017-11-01T14:47:12Z</dcterms:modified>
  <cp:category/>
</cp:coreProperties>
</file>