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97" r:id="rId2"/>
    <p:sldId id="650" r:id="rId3"/>
    <p:sldId id="651" r:id="rId4"/>
    <p:sldId id="656" r:id="rId5"/>
    <p:sldId id="652" r:id="rId6"/>
    <p:sldId id="655" r:id="rId7"/>
    <p:sldId id="657" r:id="rId8"/>
  </p:sldIdLst>
  <p:sldSz cx="9144000" cy="5143500" type="screen16x9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23C5093-0194-4C88-8689-E6E962BDD843}">
          <p14:sldIdLst>
            <p14:sldId id="297"/>
            <p14:sldId id="650"/>
            <p14:sldId id="651"/>
            <p14:sldId id="656"/>
            <p14:sldId id="652"/>
            <p14:sldId id="655"/>
            <p14:sldId id="657"/>
          </p14:sldIdLst>
        </p14:section>
      </p14:sectionLst>
    </p:ext>
    <p:ext uri="{EFAFB233-063F-42B5-8137-9DF3F51BA10A}">
      <p15:sldGuideLst xmlns:p15="http://schemas.microsoft.com/office/powerpoint/2012/main">
        <p15:guide id="6" orient="horz" pos="1620" userDrawn="1">
          <p15:clr>
            <a:srgbClr val="A4A3A4"/>
          </p15:clr>
        </p15:guide>
        <p15:guide id="7" pos="5470">
          <p15:clr>
            <a:srgbClr val="A4A3A4"/>
          </p15:clr>
        </p15:guide>
        <p15:guide id="8" pos="2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1800"/>
    <a:srgbClr val="575757"/>
    <a:srgbClr val="009925"/>
    <a:srgbClr val="008DC3"/>
    <a:srgbClr val="E9693A"/>
    <a:srgbClr val="E4272D"/>
    <a:srgbClr val="274979"/>
    <a:srgbClr val="23826C"/>
    <a:srgbClr val="0071C5"/>
    <a:srgbClr val="F833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54" autoAdjust="0"/>
    <p:restoredTop sz="92025" autoAdjust="0"/>
  </p:normalViewPr>
  <p:slideViewPr>
    <p:cSldViewPr snapToGrid="0">
      <p:cViewPr varScale="1">
        <p:scale>
          <a:sx n="148" d="100"/>
          <a:sy n="148" d="100"/>
        </p:scale>
        <p:origin x="156" y="222"/>
      </p:cViewPr>
      <p:guideLst>
        <p:guide orient="horz" pos="1620"/>
        <p:guide pos="5470"/>
        <p:guide pos="2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044"/>
    </p:cViewPr>
  </p:sorterViewPr>
  <p:notesViewPr>
    <p:cSldViewPr snapToGrid="0" showGuides="1">
      <p:cViewPr varScale="1">
        <p:scale>
          <a:sx n="63" d="100"/>
          <a:sy n="63" d="100"/>
        </p:scale>
        <p:origin x="2285" y="5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FD7B2-88A6-E34E-8EF8-CB0C7BA47ADD}" type="datetimeFigureOut">
              <a:rPr lang="en-US" smtClean="0">
                <a:latin typeface="Intel Clear"/>
              </a:rPr>
              <a:pPr/>
              <a:t>5/10/2018</a:t>
            </a:fld>
            <a:endParaRPr lang="en-US" dirty="0">
              <a:latin typeface="Intel Clea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FA4E-18EB-6D49-8DE2-7A74038C2C1C}" type="slidenum">
              <a:rPr lang="en-US" smtClean="0">
                <a:latin typeface="Intel Clear"/>
              </a:rPr>
              <a:pPr/>
              <a:t>‹#›</a:t>
            </a:fld>
            <a:endParaRPr lang="en-US" dirty="0">
              <a:latin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912994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ntel Clear"/>
              </a:defRPr>
            </a:lvl1pPr>
          </a:lstStyle>
          <a:p>
            <a:fld id="{ED7FC5FE-6F0D-D34A-8EE6-C95B4F5F4DC8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ntel Clear"/>
              </a:defRPr>
            </a:lvl1pPr>
          </a:lstStyle>
          <a:p>
            <a:fld id="{D61C8689-8455-3546-ADF9-3B7273760F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29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836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394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697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337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677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176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19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1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>
              <a:defRPr sz="2800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290042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white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111011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40pt Intel Clear Light Body.</a:t>
            </a:r>
            <a:br>
              <a:rPr lang="en-US" dirty="0"/>
            </a:br>
            <a:r>
              <a:rPr lang="en-US" dirty="0"/>
              <a:t>For content that is not a section, but has a big idea in text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40pt Intel Clear Heading</a:t>
            </a:r>
          </a:p>
        </p:txBody>
      </p:sp>
    </p:spTree>
    <p:extLst>
      <p:ext uri="{BB962C8B-B14F-4D97-AF65-F5344CB8AC3E}">
        <p14:creationId xmlns:p14="http://schemas.microsoft.com/office/powerpoint/2010/main" val="400125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 blue 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</p:spTree>
    <p:extLst>
      <p:ext uri="{BB962C8B-B14F-4D97-AF65-F5344CB8AC3E}">
        <p14:creationId xmlns:p14="http://schemas.microsoft.com/office/powerpoint/2010/main" val="384376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41371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6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432" y="1875130"/>
            <a:ext cx="2108795" cy="13898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00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t_experience_hrz_wht_rgb_3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779" y="1874822"/>
            <a:ext cx="3646443" cy="151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3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5" name="Picture 4" descr="int_experience_hrz_wht_rgb_1500.png"/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93" y="389228"/>
            <a:ext cx="2121766" cy="88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0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image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</p:spTree>
    <p:extLst>
      <p:ext uri="{BB962C8B-B14F-4D97-AF65-F5344CB8AC3E}">
        <p14:creationId xmlns:p14="http://schemas.microsoft.com/office/powerpoint/2010/main" val="180832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135851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891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406206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/>
              <a:t>“36pt Intel Clear Bold Text”</a:t>
            </a:r>
          </a:p>
          <a:p>
            <a:pPr lvl="1"/>
            <a:r>
              <a:rPr lang="en-US" dirty="0" err="1"/>
              <a:t>12pt</a:t>
            </a:r>
            <a:r>
              <a:rPr lang="en-US" dirty="0"/>
              <a:t> Attribution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119294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363820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>
              <a:solidFill>
                <a:schemeClr val="tx2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239268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587" y="4759452"/>
            <a:ext cx="9144000" cy="384048"/>
          </a:xfrm>
          <a:prstGeom prst="rect">
            <a:avLst/>
          </a:prstGeom>
          <a:gradFill flip="none" rotWithShape="1">
            <a:gsLst>
              <a:gs pos="32000">
                <a:schemeClr val="tx2"/>
              </a:gs>
              <a:gs pos="95000">
                <a:srgbClr val="009FDF"/>
              </a:gs>
              <a:gs pos="78000">
                <a:srgbClr val="0071C5"/>
              </a:gs>
            </a:gsLst>
            <a:lin ang="1986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915" y="4830589"/>
            <a:ext cx="364336" cy="2401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8718551" y="4824510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310130"/>
            <a:ext cx="8229600" cy="868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28pt Intel Clear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203325"/>
            <a:ext cx="8228012" cy="3425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16pt Intel Clear bullet one</a:t>
            </a:r>
          </a:p>
          <a:p>
            <a:pPr lvl="2"/>
            <a:r>
              <a:rPr lang="en-US" dirty="0"/>
              <a:t>16pt Intel Clear sub-bullet</a:t>
            </a:r>
          </a:p>
          <a:p>
            <a:pPr lvl="3"/>
            <a:r>
              <a:rPr lang="en-US" dirty="0" err="1"/>
              <a:t>14pt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2352" y="4824387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22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74" r:id="rId3"/>
    <p:sldLayoutId id="2147483650" r:id="rId4"/>
    <p:sldLayoutId id="2147483684" r:id="rId5"/>
    <p:sldLayoutId id="2147483652" r:id="rId6"/>
    <p:sldLayoutId id="2147483660" r:id="rId7"/>
    <p:sldLayoutId id="2147483668" r:id="rId8"/>
    <p:sldLayoutId id="2147483669" r:id="rId9"/>
    <p:sldLayoutId id="2147483670" r:id="rId10"/>
    <p:sldLayoutId id="2147483672" r:id="rId11"/>
    <p:sldLayoutId id="2147483651" r:id="rId12"/>
    <p:sldLayoutId id="2147483677" r:id="rId13"/>
    <p:sldLayoutId id="2147483665" r:id="rId14"/>
    <p:sldLayoutId id="2147483654" r:id="rId15"/>
    <p:sldLayoutId id="2147483655" r:id="rId16"/>
    <p:sldLayoutId id="2147483676" r:id="rId17"/>
    <p:sldLayoutId id="2147483681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i="0" kern="1200" spc="0" baseline="0">
          <a:solidFill>
            <a:schemeClr val="tx2"/>
          </a:solidFill>
          <a:latin typeface="Intel Clear"/>
          <a:ea typeface="Intel Clear"/>
          <a:cs typeface="Intel Clear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Wingdings" panose="05000000000000000000" pitchFamily="2" charset="2"/>
        <a:buNone/>
        <a:defRPr sz="18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225425" indent="-225425" algn="l" defTabSz="457200" rtl="0" eaLnBrk="1" latinLnBrk="0" hangingPunct="1">
        <a:spcBef>
          <a:spcPts val="1200"/>
        </a:spcBef>
        <a:buFont typeface="Wingdings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571500" indent="-228600" algn="l" defTabSz="457200" rtl="0" eaLnBrk="1" latinLnBrk="0" hangingPunct="1">
        <a:spcBef>
          <a:spcPts val="800"/>
        </a:spcBef>
        <a:buFont typeface="Intel Clear" panose="020B0604020203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969963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319213" indent="-228600" algn="l" defTabSz="45720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4" Type="http://schemas.openxmlformats.org/officeDocument/2006/relationships/hyperlink" Target="https://cli.angular.io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4687" y="2421694"/>
            <a:ext cx="8212886" cy="1102519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alpha val="90000"/>
                  </a:schemeClr>
                </a:solidFill>
              </a:rPr>
              <a:t>NG TDD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0" dirty="0"/>
          </a:p>
          <a:p>
            <a:r>
              <a:rPr lang="en-US" b="0" dirty="0"/>
              <a:t>Josh Harrison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009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50922" y="935290"/>
            <a:ext cx="8228012" cy="3425825"/>
          </a:xfrm>
        </p:spPr>
        <p:txBody>
          <a:bodyPr>
            <a:noAutofit/>
          </a:bodyPr>
          <a:lstStyle/>
          <a:p>
            <a:pPr marL="568325" lvl="1" indent="-342900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568325" lvl="1" indent="-3429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Angular CLI</a:t>
            </a:r>
          </a:p>
          <a:p>
            <a:pPr marL="568325" lvl="1" indent="-342900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568325" lvl="1" indent="-3429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Demo App Setup</a:t>
            </a:r>
          </a:p>
          <a:p>
            <a:pPr marL="914400" lvl="2" indent="-3429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Component</a:t>
            </a:r>
          </a:p>
          <a:p>
            <a:pPr marL="914400" lvl="2" indent="-3429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Service</a:t>
            </a:r>
          </a:p>
          <a:p>
            <a:pPr marL="568325" lvl="1" indent="-342900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568325" lvl="1" indent="-3429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Code</a:t>
            </a:r>
          </a:p>
          <a:p>
            <a:pPr marL="285750" indent="-285750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19" y="0"/>
            <a:ext cx="85344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5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contents</a:t>
            </a:r>
            <a:endParaRPr lang="en-US" sz="405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451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50922" y="935290"/>
            <a:ext cx="8228012" cy="3425825"/>
          </a:xfrm>
        </p:spPr>
        <p:txBody>
          <a:bodyPr>
            <a:noAutofit/>
          </a:bodyPr>
          <a:lstStyle/>
          <a:p>
            <a:pPr marL="568325" lvl="1" indent="-342900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568325" lvl="1" indent="-3429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Angular-provided CLI</a:t>
            </a:r>
          </a:p>
          <a:p>
            <a:pPr marL="568325" lvl="1" indent="-3429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Generate components, services, etc.</a:t>
            </a:r>
          </a:p>
          <a:p>
            <a:pPr marL="914400" lvl="2" indent="-3429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ng generate &lt;type&gt; &lt;name&gt;</a:t>
            </a:r>
          </a:p>
          <a:p>
            <a:pPr marL="568325" lvl="1" indent="-3429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Serve application, run tests, etc.</a:t>
            </a:r>
          </a:p>
          <a:p>
            <a:pPr marL="914400" lvl="2" indent="-3429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ng serve</a:t>
            </a:r>
          </a:p>
          <a:p>
            <a:pPr marL="914400" lvl="2" indent="-3429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ng test [-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sm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=false]</a:t>
            </a:r>
          </a:p>
          <a:p>
            <a:pPr marL="568325" lvl="1" indent="-3429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Installed globally from NPM</a:t>
            </a:r>
          </a:p>
          <a:p>
            <a:pPr marL="568325" lvl="1" indent="-3429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hlinkClick r:id="rId4"/>
              </a:rPr>
              <a:t>https://cli.angular.io/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519" y="0"/>
            <a:ext cx="85344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5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Angular cli</a:t>
            </a:r>
            <a:endParaRPr lang="en-US" sz="405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964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50922" y="935290"/>
            <a:ext cx="8228012" cy="3425825"/>
          </a:xfrm>
        </p:spPr>
        <p:txBody>
          <a:bodyPr>
            <a:noAutofit/>
          </a:bodyPr>
          <a:lstStyle/>
          <a:p>
            <a:pPr marL="568325" lvl="1" indent="-342900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568325" lvl="1" indent="-3429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ng test</a:t>
            </a:r>
          </a:p>
          <a:p>
            <a:pPr marL="568325" lvl="1" indent="-342900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568325" lvl="1" indent="-342900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568325" lvl="1" indent="-342900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568325" lvl="1" indent="-3429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ng test -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sm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=false</a:t>
            </a:r>
          </a:p>
          <a:p>
            <a:pPr marL="568325" lvl="1" indent="-342900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19" y="0"/>
            <a:ext cx="85344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5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Angular cli</a:t>
            </a:r>
            <a:endParaRPr lang="en-US" sz="405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D90639-75E0-4C19-B53D-0EB87B6FF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32" y="1791910"/>
            <a:ext cx="8020373" cy="3620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5D19B9-44A6-405F-A9E9-89A9E3BFF1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2" y="3282413"/>
            <a:ext cx="8020373" cy="7174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500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50922" y="935290"/>
            <a:ext cx="8228012" cy="3425825"/>
          </a:xfrm>
        </p:spPr>
        <p:txBody>
          <a:bodyPr>
            <a:noAutofit/>
          </a:bodyPr>
          <a:lstStyle/>
          <a:p>
            <a:pPr marL="568325" lvl="1" indent="-342900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568325" lvl="1" indent="-3429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Start with the end in mind</a:t>
            </a:r>
          </a:p>
          <a:p>
            <a:pPr marL="568325" lvl="1" indent="-342900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568325" lvl="1" indent="-3429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Keep tests independent and isolated</a:t>
            </a:r>
          </a:p>
          <a:p>
            <a:pPr marL="568325" lvl="1" indent="-342900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568325" lvl="1" indent="-3429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Group test suites into nested blocks</a:t>
            </a:r>
          </a:p>
          <a:p>
            <a:pPr marL="568325" lvl="1" indent="-342900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568325" lvl="1" indent="-3429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Single assert for each test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519" y="0"/>
            <a:ext cx="85344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5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Initial thoughts</a:t>
            </a:r>
            <a:endParaRPr lang="en-US" sz="405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994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7519" y="0"/>
            <a:ext cx="85344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5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Demo app setup</a:t>
            </a:r>
            <a:endParaRPr lang="en-US" sz="405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29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7519" y="0"/>
            <a:ext cx="85344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5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Demo app setup</a:t>
            </a:r>
            <a:endParaRPr lang="en-US" sz="405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91F201D-106E-471F-828B-BE6C61D30F33}"/>
              </a:ext>
            </a:extLst>
          </p:cNvPr>
          <p:cNvGrpSpPr/>
          <p:nvPr/>
        </p:nvGrpSpPr>
        <p:grpSpPr>
          <a:xfrm>
            <a:off x="959376" y="2410537"/>
            <a:ext cx="1603947" cy="1775398"/>
            <a:chOff x="2428407" y="1957153"/>
            <a:chExt cx="1603947" cy="1775398"/>
          </a:xfrm>
        </p:grpSpPr>
        <p:sp>
          <p:nvSpPr>
            <p:cNvPr id="2" name="Flowchart: Alternate Process 1">
              <a:extLst>
                <a:ext uri="{FF2B5EF4-FFF2-40B4-BE49-F238E27FC236}">
                  <a16:creationId xmlns:a16="http://schemas.microsoft.com/office/drawing/2014/main" id="{7816AFC4-704F-4160-85BB-D89F8E78EEC9}"/>
                </a:ext>
              </a:extLst>
            </p:cNvPr>
            <p:cNvSpPr/>
            <p:nvPr/>
          </p:nvSpPr>
          <p:spPr>
            <a:xfrm>
              <a:off x="2428407" y="1957153"/>
              <a:ext cx="1603947" cy="1775398"/>
            </a:xfrm>
            <a:prstGeom prst="flowChartAlternateProcess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28A47ED4-9DE1-4FF0-8614-C7F7C23A5425}"/>
                </a:ext>
              </a:extLst>
            </p:cNvPr>
            <p:cNvSpPr/>
            <p:nvPr/>
          </p:nvSpPr>
          <p:spPr>
            <a:xfrm>
              <a:off x="2533339" y="2081134"/>
              <a:ext cx="1386589" cy="459698"/>
            </a:xfrm>
            <a:prstGeom prst="flowChartAlternateProcess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component</a:t>
              </a:r>
              <a:endParaRPr lang="en-US" sz="1600" dirty="0"/>
            </a:p>
          </p:txBody>
        </p:sp>
        <p:sp>
          <p:nvSpPr>
            <p:cNvPr id="9" name="Flowchart: Alternate Process 8">
              <a:extLst>
                <a:ext uri="{FF2B5EF4-FFF2-40B4-BE49-F238E27FC236}">
                  <a16:creationId xmlns:a16="http://schemas.microsoft.com/office/drawing/2014/main" id="{CE6A0983-1418-4F2A-8FC6-A08384CB81C9}"/>
                </a:ext>
              </a:extLst>
            </p:cNvPr>
            <p:cNvSpPr/>
            <p:nvPr/>
          </p:nvSpPr>
          <p:spPr>
            <a:xfrm>
              <a:off x="2533339" y="2609224"/>
              <a:ext cx="1386589" cy="459698"/>
            </a:xfrm>
            <a:prstGeom prst="flowChartAlternateProcess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spec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lowchart: Alternate Process 9">
              <a:extLst>
                <a:ext uri="{FF2B5EF4-FFF2-40B4-BE49-F238E27FC236}">
                  <a16:creationId xmlns:a16="http://schemas.microsoft.com/office/drawing/2014/main" id="{46625B38-7DF2-4EE2-AFAD-D05C3526E7C5}"/>
                </a:ext>
              </a:extLst>
            </p:cNvPr>
            <p:cNvSpPr/>
            <p:nvPr/>
          </p:nvSpPr>
          <p:spPr>
            <a:xfrm>
              <a:off x="2533339" y="3137314"/>
              <a:ext cx="1386589" cy="459698"/>
            </a:xfrm>
            <a:prstGeom prst="flowChartAlternateProcess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html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03D50C6-5780-425A-9230-808604EE2A9A}"/>
              </a:ext>
            </a:extLst>
          </p:cNvPr>
          <p:cNvGrpSpPr/>
          <p:nvPr/>
        </p:nvGrpSpPr>
        <p:grpSpPr>
          <a:xfrm>
            <a:off x="4129797" y="2635391"/>
            <a:ext cx="1603947" cy="1250742"/>
            <a:chOff x="5111648" y="1957153"/>
            <a:chExt cx="1603947" cy="1250742"/>
          </a:xfrm>
        </p:grpSpPr>
        <p:sp>
          <p:nvSpPr>
            <p:cNvPr id="11" name="Flowchart: Alternate Process 10">
              <a:extLst>
                <a:ext uri="{FF2B5EF4-FFF2-40B4-BE49-F238E27FC236}">
                  <a16:creationId xmlns:a16="http://schemas.microsoft.com/office/drawing/2014/main" id="{D76909E9-DFE1-438E-8308-681502E3F1A9}"/>
                </a:ext>
              </a:extLst>
            </p:cNvPr>
            <p:cNvSpPr/>
            <p:nvPr/>
          </p:nvSpPr>
          <p:spPr>
            <a:xfrm>
              <a:off x="5111648" y="1957153"/>
              <a:ext cx="1603947" cy="1250742"/>
            </a:xfrm>
            <a:prstGeom prst="flowChartAlternateProcess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Alternate Process 11">
              <a:extLst>
                <a:ext uri="{FF2B5EF4-FFF2-40B4-BE49-F238E27FC236}">
                  <a16:creationId xmlns:a16="http://schemas.microsoft.com/office/drawing/2014/main" id="{13F444AE-A512-49A7-A58C-8FFBE9FFDBF5}"/>
                </a:ext>
              </a:extLst>
            </p:cNvPr>
            <p:cNvSpPr/>
            <p:nvPr/>
          </p:nvSpPr>
          <p:spPr>
            <a:xfrm>
              <a:off x="5216580" y="2081134"/>
              <a:ext cx="1386589" cy="459698"/>
            </a:xfrm>
            <a:prstGeom prst="flowChartAlternateProcess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service</a:t>
              </a:r>
              <a:endParaRPr lang="en-US" sz="1600" dirty="0"/>
            </a:p>
          </p:txBody>
        </p:sp>
        <p:sp>
          <p:nvSpPr>
            <p:cNvPr id="13" name="Flowchart: Alternate Process 12">
              <a:extLst>
                <a:ext uri="{FF2B5EF4-FFF2-40B4-BE49-F238E27FC236}">
                  <a16:creationId xmlns:a16="http://schemas.microsoft.com/office/drawing/2014/main" id="{47010C6D-39B6-45B9-B963-846219471748}"/>
                </a:ext>
              </a:extLst>
            </p:cNvPr>
            <p:cNvSpPr/>
            <p:nvPr/>
          </p:nvSpPr>
          <p:spPr>
            <a:xfrm>
              <a:off x="5216580" y="2609224"/>
              <a:ext cx="1386589" cy="459698"/>
            </a:xfrm>
            <a:prstGeom prst="flowChartAlternateProcess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spec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Cloud 15">
            <a:extLst>
              <a:ext uri="{FF2B5EF4-FFF2-40B4-BE49-F238E27FC236}">
                <a16:creationId xmlns:a16="http://schemas.microsoft.com/office/drawing/2014/main" id="{E3E1B0C3-E367-4C8D-95FF-8FF487F22E5C}"/>
              </a:ext>
            </a:extLst>
          </p:cNvPr>
          <p:cNvSpPr/>
          <p:nvPr/>
        </p:nvSpPr>
        <p:spPr>
          <a:xfrm>
            <a:off x="7067863" y="2587376"/>
            <a:ext cx="1663908" cy="1346771"/>
          </a:xfrm>
          <a:prstGeom prst="cloud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API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E13F59-DD81-48A8-B5B8-569547CAE41F}"/>
              </a:ext>
            </a:extLst>
          </p:cNvPr>
          <p:cNvCxnSpPr/>
          <p:nvPr/>
        </p:nvCxnSpPr>
        <p:spPr>
          <a:xfrm>
            <a:off x="2660754" y="2877576"/>
            <a:ext cx="1364105" cy="25483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DABA829-29CD-466F-AF45-D28F4C84466A}"/>
              </a:ext>
            </a:extLst>
          </p:cNvPr>
          <p:cNvCxnSpPr>
            <a:cxnSpLocks/>
          </p:cNvCxnSpPr>
          <p:nvPr/>
        </p:nvCxnSpPr>
        <p:spPr>
          <a:xfrm>
            <a:off x="5786215" y="3043403"/>
            <a:ext cx="1169222" cy="17566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9D1B2FF-3D9B-4E67-BD1D-0E79F2734CEA}"/>
              </a:ext>
            </a:extLst>
          </p:cNvPr>
          <p:cNvCxnSpPr>
            <a:cxnSpLocks/>
          </p:cNvCxnSpPr>
          <p:nvPr/>
        </p:nvCxnSpPr>
        <p:spPr>
          <a:xfrm flipH="1">
            <a:off x="5786215" y="3298236"/>
            <a:ext cx="1169222" cy="21907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9AF953A-016E-4F72-86B0-246C8061AA6A}"/>
              </a:ext>
            </a:extLst>
          </p:cNvPr>
          <p:cNvCxnSpPr>
            <a:cxnSpLocks/>
          </p:cNvCxnSpPr>
          <p:nvPr/>
        </p:nvCxnSpPr>
        <p:spPr>
          <a:xfrm flipH="1">
            <a:off x="2645771" y="3548381"/>
            <a:ext cx="1371600" cy="19877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BFD4FE8E-A22E-428D-A815-455CCD33956A}"/>
              </a:ext>
            </a:extLst>
          </p:cNvPr>
          <p:cNvSpPr/>
          <p:nvPr/>
        </p:nvSpPr>
        <p:spPr>
          <a:xfrm>
            <a:off x="3200402" y="2114952"/>
            <a:ext cx="194872" cy="2548328"/>
          </a:xfrm>
          <a:prstGeom prst="flowChartProcess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5D78B4C8-E99B-40C9-951F-2178AF756494}"/>
              </a:ext>
            </a:extLst>
          </p:cNvPr>
          <p:cNvSpPr/>
          <p:nvPr/>
        </p:nvSpPr>
        <p:spPr>
          <a:xfrm>
            <a:off x="6273395" y="2114952"/>
            <a:ext cx="194872" cy="2548328"/>
          </a:xfrm>
          <a:prstGeom prst="flowChartProcess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F0B21C-5622-4147-8204-A9794ADB3CF5}"/>
              </a:ext>
            </a:extLst>
          </p:cNvPr>
          <p:cNvSpPr txBox="1"/>
          <p:nvPr/>
        </p:nvSpPr>
        <p:spPr>
          <a:xfrm>
            <a:off x="1416570" y="1918205"/>
            <a:ext cx="547141" cy="43088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2800" dirty="0">
                <a:solidFill>
                  <a:srgbClr val="003C71"/>
                </a:solidFill>
              </a:rPr>
              <a:t>1</a:t>
            </a:r>
            <a:endParaRPr lang="en-US" sz="1100" dirty="0">
              <a:solidFill>
                <a:srgbClr val="003C7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CA7C33-C942-4A92-A385-9579EA69C615}"/>
              </a:ext>
            </a:extLst>
          </p:cNvPr>
          <p:cNvSpPr txBox="1"/>
          <p:nvPr/>
        </p:nvSpPr>
        <p:spPr>
          <a:xfrm>
            <a:off x="4654452" y="1954865"/>
            <a:ext cx="547141" cy="43088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2800" dirty="0">
                <a:solidFill>
                  <a:srgbClr val="003C71"/>
                </a:solidFill>
              </a:rPr>
              <a:t>2</a:t>
            </a:r>
            <a:endParaRPr lang="en-US" sz="1100" dirty="0">
              <a:solidFill>
                <a:srgbClr val="003C7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06BEDE-645A-40A5-98FA-FEF7B5282A8B}"/>
              </a:ext>
            </a:extLst>
          </p:cNvPr>
          <p:cNvSpPr txBox="1"/>
          <p:nvPr/>
        </p:nvSpPr>
        <p:spPr>
          <a:xfrm>
            <a:off x="7626246" y="1950060"/>
            <a:ext cx="547141" cy="43088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2800" dirty="0">
                <a:solidFill>
                  <a:srgbClr val="003C71"/>
                </a:solidFill>
              </a:rPr>
              <a:t>X</a:t>
            </a:r>
            <a:endParaRPr lang="en-US" sz="1100" dirty="0">
              <a:solidFill>
                <a:srgbClr val="003C7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457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7" grpId="0" animBg="1"/>
      <p:bldP spid="28" grpId="0" animBg="1"/>
      <p:bldP spid="7" grpId="0"/>
      <p:bldP spid="22" grpId="0"/>
      <p:bldP spid="2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CONTAIN_GUIDS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224e3f0c-9a6c-44e0-91e6-620799ab8ed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3885d96c-0764-4eca-bda1-48b55509053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3885d96c-0764-4eca-bda1-48b55509053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3885d96c-0764-4eca-bda1-48b55509053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3885d96c-0764-4eca-bda1-48b55509053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3885d96c-0764-4eca-bda1-48b55509053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3885d96c-0764-4eca-bda1-48b55509053c"/>
</p:tagLst>
</file>

<file path=ppt/theme/theme1.xml><?xml version="1.0" encoding="utf-8"?>
<a:theme xmlns:a="http://schemas.openxmlformats.org/drawingml/2006/main" name="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ntel_PPT_PREFERRED_Template_ClearPro_16x9_061715.pptx [Read-Only]" id="{A4671098-8C7E-485D-B0AB-82A1F2ACF47F}" vid="{CAE91FE4-5F3C-40A4-880D-3287CCEA0B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Intel_PPT_PREFERRED_Template_ClearPro_16x9_061715</Template>
  <TotalTime>0</TotalTime>
  <Words>117</Words>
  <Application>Microsoft Office PowerPoint</Application>
  <PresentationFormat>On-screen Show (16:9)</PresentationFormat>
  <Paragraphs>55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Intel Clear</vt:lpstr>
      <vt:lpstr>Intel Clear Pro</vt:lpstr>
      <vt:lpstr>Wingdings</vt:lpstr>
      <vt:lpstr>Int_PPT Template_ClearPro_16x9</vt:lpstr>
      <vt:lpstr>NG TDD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CTPClassification=CTP_IC:VisualMarkings=</cp:keywords>
  <cp:lastModifiedBy/>
  <cp:revision>1</cp:revision>
  <dcterms:created xsi:type="dcterms:W3CDTF">2016-12-02T18:09:39Z</dcterms:created>
  <dcterms:modified xsi:type="dcterms:W3CDTF">2018-05-11T18:09:49Z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d70156e8-2c51-455e-84b4-4a3f05d2a927</vt:lpwstr>
  </property>
  <property fmtid="{D5CDD505-2E9C-101B-9397-08002B2CF9AE}" pid="3" name="CTP_BU">
    <vt:lpwstr>INFORMATION TECHNOLOGY GRP</vt:lpwstr>
  </property>
  <property fmtid="{D5CDD505-2E9C-101B-9397-08002B2CF9AE}" pid="4" name="CTP_TimeStamp">
    <vt:lpwstr>2017-11-30 22:26:00Z</vt:lpwstr>
  </property>
  <property fmtid="{D5CDD505-2E9C-101B-9397-08002B2CF9AE}" pid="5" name="CTPClassification">
    <vt:lpwstr>CTP_IC</vt:lpwstr>
  </property>
</Properties>
</file>