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idgen</a:t>
            </a:r>
            <a:r>
              <a:t>使用说明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环境信息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774700" y="1742281"/>
          <a:ext cx="10287000" cy="51181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163764"/>
                <a:gridCol w="7097835"/>
              </a:tblGrid>
              <a:tr h="585118"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环境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dubbo版本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73841"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开发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sz="1800"/>
                      </a:pPr>
                      <a:r>
                        <a:rPr sz="2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LATEST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463934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463934"/>
                      </a:solidFill>
                      <a:miter lim="400000"/>
                    </a:lnB>
                    <a:noFill/>
                  </a:tcPr>
                </a:tc>
              </a:tr>
              <a:tr h="796804"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测试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sz="1800"/>
                      </a:pPr>
                      <a:r>
                        <a:rPr sz="2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TEST-0.2.0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463934"/>
                      </a:solidFill>
                      <a:miter lim="400000"/>
                    </a:lnR>
                    <a:lnT w="12700">
                      <a:solidFill>
                        <a:srgbClr val="463934"/>
                      </a:solidFill>
                      <a:miter lim="400000"/>
                    </a:lnT>
                    <a:lnB w="12700">
                      <a:solidFill>
                        <a:srgbClr val="463934"/>
                      </a:solidFill>
                      <a:miter lim="400000"/>
                    </a:lnB>
                    <a:noFill/>
                  </a:tcPr>
                </a:tc>
              </a:tr>
              <a:tr h="699216"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预发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sz="1800"/>
                      </a:pPr>
                      <a:r>
                        <a:rPr sz="2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PRE-0.2.0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463934"/>
                      </a:solidFill>
                      <a:miter lim="400000"/>
                    </a:lnR>
                    <a:lnT w="12700">
                      <a:solidFill>
                        <a:srgbClr val="463934"/>
                      </a:solidFill>
                      <a:miter lim="400000"/>
                    </a:lnT>
                    <a:lnB w="12700">
                      <a:solidFill>
                        <a:srgbClr val="463934"/>
                      </a:solidFill>
                      <a:miter lim="400000"/>
                    </a:lnB>
                    <a:noFill/>
                  </a:tcPr>
                </a:tc>
              </a:tr>
              <a:tr h="797869"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线上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  <a:defRPr sz="1800"/>
                      </a:pPr>
                      <a:r>
                        <a:rPr sz="2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PROD-0.2.0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463934"/>
                      </a:solidFill>
                      <a:miter lim="400000"/>
                    </a:lnR>
                    <a:lnT w="12700">
                      <a:solidFill>
                        <a:srgbClr val="463934"/>
                      </a:solidFill>
                      <a:miter lim="400000"/>
                    </a:lnT>
                    <a:lnB w="12700">
                      <a:solidFill>
                        <a:srgbClr val="463934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idgen资源申请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756276" y="2103717"/>
            <a:ext cx="10679448" cy="4195483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lnSpc>
                <a:spcPct val="100000"/>
              </a:lnSpc>
              <a:buClr>
                <a:srgbClr val="8AD0D6"/>
              </a:buClr>
              <a:buSzPct val="80000"/>
              <a:buFont typeface="Wingdings 3"/>
              <a:buChar char="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申请模版：http://doc.pajk-ent.com/pages/viewpage.action?pageId=23299193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308610" indent="-308610" defTabSz="457200">
              <a:lnSpc>
                <a:spcPct val="100000"/>
              </a:lnSpc>
              <a:buClr>
                <a:srgbClr val="8AD0D6"/>
              </a:buClr>
              <a:buSzPct val="80000"/>
              <a:buFont typeface="Wingdings 3"/>
              <a:buChar char="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1800"/>
              <a:t>发邮件给chenhao@jk.cn，抄送liqingdong911@jk.cn, sunzhibo726@jk.cn, 申请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Idgen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Idgen</a:t>
            </a:r>
            <a:r>
              <a:t>简介</a:t>
            </a:r>
          </a:p>
          <a:p>
            <a:pPr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简介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Idgen</a:t>
            </a:r>
            <a:r>
              <a:t>是一个基于</a:t>
            </a:r>
            <a:r>
              <a:t>dubbo</a:t>
            </a:r>
            <a:r>
              <a:t>框架编写的唯一</a:t>
            </a:r>
            <a:r>
              <a:t>ID</a:t>
            </a:r>
            <a:r>
              <a:t>生成服务。支持</a:t>
            </a:r>
            <a:r>
              <a:t>ID</a:t>
            </a:r>
            <a:r>
              <a:t>的获取，归还和实际消费。</a:t>
            </a:r>
          </a:p>
          <a:p>
            <a:pPr/>
            <a:r>
              <a:t>ID</a:t>
            </a:r>
            <a:r>
              <a:t>的获取</a:t>
            </a:r>
            <a:r>
              <a:t>(borrow)</a:t>
            </a:r>
            <a:r>
              <a:t>：是从</a:t>
            </a:r>
            <a:r>
              <a:t>ID</a:t>
            </a:r>
            <a:r>
              <a:t>池中获取一个唯一</a:t>
            </a:r>
            <a:r>
              <a:t>ID</a:t>
            </a:r>
            <a:r>
              <a:t>，当业务端发生异常或者其它情况导致该</a:t>
            </a:r>
            <a:r>
              <a:t>ID</a:t>
            </a:r>
            <a:r>
              <a:t>未被实际使用，</a:t>
            </a:r>
            <a:r>
              <a:t>可以归还该id。</a:t>
            </a:r>
          </a:p>
          <a:p>
            <a:pPr/>
            <a:r>
              <a:t>ID</a:t>
            </a:r>
            <a:r>
              <a:t>的归还</a:t>
            </a:r>
            <a:r>
              <a:t>(giveback)</a:t>
            </a:r>
            <a:r>
              <a:t>：当从</a:t>
            </a:r>
            <a:r>
              <a:t>idgen</a:t>
            </a:r>
            <a:r>
              <a:t>获取的</a:t>
            </a:r>
            <a:r>
              <a:t>ID</a:t>
            </a:r>
            <a:r>
              <a:t>没有被使用时，</a:t>
            </a:r>
            <a:r>
              <a:t>可以</a:t>
            </a:r>
            <a:r>
              <a:t>归还，该</a:t>
            </a:r>
            <a:r>
              <a:t>ID可以被再次使用</a:t>
            </a:r>
          </a:p>
          <a:p>
            <a:pPr/>
            <a:r>
              <a:t>ID</a:t>
            </a:r>
            <a:r>
              <a:t>的消费</a:t>
            </a:r>
            <a:r>
              <a:t>(consumer)</a:t>
            </a:r>
            <a:r>
              <a:t>：实际使用从</a:t>
            </a:r>
            <a:r>
              <a:t>ID</a:t>
            </a:r>
            <a:r>
              <a:t>池中获取的</a:t>
            </a: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id生成规则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非分库分表，生成顺序id，可以配置初始值。</a:t>
            </a:r>
          </a:p>
          <a:p>
            <a:pPr/>
            <a:r>
              <a:t>分库分表，生产顺序id＋分库分表规则id，可以配置初始值。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</a:t>
            </a:r>
            <a:r>
              <a:t>：</a:t>
            </a:r>
          </a:p>
          <a:p>
            <a:pPr lvl="1" marL="0" indent="723900">
              <a:buSzTx/>
              <a:buNone/>
            </a:pPr>
            <a:r>
              <a:t>&lt;</a:t>
            </a:r>
            <a:r>
              <a:rPr b="1">
                <a:solidFill>
                  <a:srgbClr val="011993"/>
                </a:solidFill>
              </a:rPr>
              <a:t>groupId</a:t>
            </a:r>
            <a:r>
              <a:t>&gt;</a:t>
            </a:r>
            <a:r>
              <a:t>com.pajk.idgen</a:t>
            </a:r>
            <a:r>
              <a:t>&lt;/</a:t>
            </a:r>
            <a:r>
              <a:rPr b="1">
                <a:solidFill>
                  <a:srgbClr val="011993"/>
                </a:solidFill>
              </a:rPr>
              <a:t>groupId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993"/>
                </a:solidFill>
              </a:rPr>
              <a:t>artifactId</a:t>
            </a:r>
            <a:r>
              <a:t>&gt;</a:t>
            </a:r>
            <a:r>
              <a:t>idgen-client</a:t>
            </a:r>
            <a:r>
              <a:t>&lt;/</a:t>
            </a:r>
            <a:r>
              <a:rPr b="1">
                <a:solidFill>
                  <a:srgbClr val="011993"/>
                </a:solidFill>
              </a:rPr>
              <a:t>artifactId</a:t>
            </a:r>
            <a:r>
              <a:t>&gt;</a:t>
            </a:r>
            <a:br/>
            <a:r>
              <a:t>&lt;</a:t>
            </a:r>
            <a:r>
              <a:rPr b="1">
                <a:solidFill>
                  <a:srgbClr val="011993"/>
                </a:solidFill>
              </a:rPr>
              <a:t>version</a:t>
            </a:r>
            <a:r>
              <a:t>&gt;</a:t>
            </a:r>
            <a:r>
              <a:t>0.2.0</a:t>
            </a:r>
            <a:r>
              <a:t>&lt;/</a:t>
            </a:r>
            <a:r>
              <a:rPr b="1">
                <a:solidFill>
                  <a:srgbClr val="011993"/>
                </a:solidFill>
              </a:rPr>
              <a:t>version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Idgen consumer</a:t>
            </a:r>
            <a:r>
              <a:t>部署：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   --</a:t>
            </a:r>
            <a:r>
              <a:t>因为</a:t>
            </a:r>
            <a:r>
              <a:t>idgen</a:t>
            </a:r>
            <a:r>
              <a:t>是基于</a:t>
            </a:r>
            <a:r>
              <a:t>dubbo</a:t>
            </a:r>
            <a:r>
              <a:t>框架编写的一个服务，具体细节请参见</a:t>
            </a:r>
            <a:r>
              <a:t>dubbo</a:t>
            </a:r>
            <a:r>
              <a:t>使用说明，这里只对</a:t>
            </a:r>
            <a:r>
              <a:t>idgen</a:t>
            </a:r>
            <a:r>
              <a:t>相关的服务接口做些说明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    </a:t>
            </a:r>
            <a:r>
              <a:t>服务的</a:t>
            </a:r>
            <a:r>
              <a:t>引用</a:t>
            </a:r>
            <a:r>
              <a:t>：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&lt;dubbo:reference id="idGenService"                          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                                    interface="com.pajk.idgen.IDGenService"   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                                     version="STABLE-0.2.0"&gt;&lt;/dubbo:reference&gt;</a:t>
            </a:r>
          </a:p>
          <a:p>
            <a:pPr marL="0" indent="0" defTabSz="877823">
              <a:spcBef>
                <a:spcPts val="900"/>
              </a:spcBef>
              <a:buSzTx/>
              <a:buNone/>
              <a:defRPr sz="2688"/>
            </a:pPr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838200" y="1431925"/>
            <a:ext cx="10881370" cy="50897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ID</a:t>
            </a:r>
            <a:r>
              <a:t>池的实例化：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&lt;bean id="memIdPool" class="com.pajk.idgen.client.MemIDPool"&gt;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    &lt;constructor-arg name="allocCount" value="${idgen.pool.size}"&gt;&lt;/constructor-arg&gt;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    &lt;constructor-arg name="configDomain" value="${idgen.domain}"&gt;&lt;/constructor-arg&gt;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    &lt;constructor-arg name="configKey" value="${idgen.key}"&gt;&lt;/constructor-arg&gt;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    &lt;constructor-arg name="generator" ref="idGenService"&gt;&lt;/constructor-arg&gt;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    &lt;/bean&gt;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838200" y="1431925"/>
            <a:ext cx="10881370" cy="5089724"/>
          </a:xfrm>
          <a:prstGeom prst="rect">
            <a:avLst/>
          </a:prstGeom>
        </p:spPr>
        <p:txBody>
          <a:bodyPr/>
          <a:lstStyle/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ID</a:t>
            </a:r>
            <a:r>
              <a:t>池的实例化：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&lt;bean id="memIdPool" class="com.pajk.idgen.client.MemIDPool"&gt;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    &lt;constructor-arg name="allocCount" value="${idgen.pool.size}"&gt;&lt;/constructor-arg&gt;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    &lt;constructor-arg name="configDomain" value="${idgen.domain}"&gt;&lt;/constructor-arg&gt;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    &lt;constructor-arg name="configKey" value="${idgen.key}"&gt;&lt;/constructor-arg&gt;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    &lt;constructor-arg name="generator" ref="idGenService"&gt;&lt;/constructor-arg&gt;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    &lt;/bean&gt;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allocCount：表示每次id池向idgen获取id的个数，为了避免分布式锁的争用，请根据tps来配置合适的值，如果不清楚建议配置成200起。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configDomain：也叫namespace，业务方提供，一般以应用为维度</a:t>
            </a:r>
          </a:p>
          <a:p>
            <a:pPr marL="0" indent="0" defTabSz="786384">
              <a:lnSpc>
                <a:spcPct val="81000"/>
              </a:lnSpc>
              <a:spcBef>
                <a:spcPts val="800"/>
              </a:spcBef>
              <a:buSzTx/>
              <a:buNone/>
              <a:defRPr sz="2150"/>
            </a:pPr>
            <a:r>
              <a:t>configKey：业务方提供，一般指应用下面具体的一个业务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Idgen</a:t>
            </a:r>
            <a:r>
              <a:t> </a:t>
            </a:r>
            <a:r>
              <a:t>consumer</a:t>
            </a:r>
            <a:r>
              <a:t>使用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Idgen service</a:t>
            </a:r>
            <a:r>
              <a:t>提供的接口：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IDPool idPool</a:t>
            </a:r>
            <a:r>
              <a:t>，该接口共提供三个方法：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consumer(String id),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giveback(String id),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borrow(),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</a:t>
            </a:r>
            <a:r>
              <a:t>该接口是使用上面实例化的</a:t>
            </a:r>
            <a:r>
              <a:t>MemIdPool</a:t>
            </a:r>
            <a:r>
              <a:t>对象进行调用，所以一般有如下配置：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 &lt;bean class="com.pajk.xxx"&gt;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     &lt;property name="idPool" ref="memIdPool"&gt;&lt;/property&gt;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475"/>
            </a:pPr>
            <a:r>
              <a:t>    &lt;/bean&gt;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