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280" autoAdjust="0"/>
  </p:normalViewPr>
  <p:slideViewPr>
    <p:cSldViewPr>
      <p:cViewPr varScale="1">
        <p:scale>
          <a:sx n="106" d="100"/>
          <a:sy n="106" d="100"/>
        </p:scale>
        <p:origin x="144" y="18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9/15/2023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9/15/2023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 and Ski Feature 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FFC4-8211-4742-9C8E-7AC3F525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8CF8-7BE5-4940-9DE3-D0E7FCFD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Price Strategy – Currently Big Mountain has an Adult Weekend Ticket price of $81.00 per Day compared to the average US Adult Weekend Ticket price of $63.81.</a:t>
            </a:r>
          </a:p>
          <a:p>
            <a:pPr lvl="1"/>
            <a:r>
              <a:rPr lang="en-US" dirty="0"/>
              <a:t>Is there room to increase the price?</a:t>
            </a:r>
          </a:p>
          <a:p>
            <a:pPr lvl="1"/>
            <a:r>
              <a:rPr lang="en-US" dirty="0"/>
              <a:t>If so, by how much?</a:t>
            </a:r>
          </a:p>
          <a:p>
            <a:pPr lvl="1"/>
            <a:r>
              <a:rPr lang="en-US" dirty="0"/>
              <a:t>Which features contribute the most to ticket price?</a:t>
            </a:r>
          </a:p>
          <a:p>
            <a:pPr lvl="1"/>
            <a:r>
              <a:rPr lang="en-US" dirty="0"/>
              <a:t>By how much?</a:t>
            </a:r>
          </a:p>
          <a:p>
            <a:r>
              <a:rPr lang="en-US" dirty="0"/>
              <a:t>Feature Development Strategy – Which features of the ski resort should be developed and invested in and which should be cut.</a:t>
            </a:r>
          </a:p>
          <a:p>
            <a:pPr lvl="1"/>
            <a:r>
              <a:rPr lang="en-US" dirty="0"/>
              <a:t>Runs</a:t>
            </a:r>
          </a:p>
          <a:p>
            <a:pPr lvl="1"/>
            <a:r>
              <a:rPr lang="en-US" dirty="0"/>
              <a:t>Snowmaking</a:t>
            </a:r>
          </a:p>
          <a:p>
            <a:pPr lvl="1"/>
            <a:r>
              <a:rPr lang="en-US" dirty="0"/>
              <a:t>Skiable Terrain, etc.</a:t>
            </a:r>
          </a:p>
        </p:txBody>
      </p:sp>
    </p:spTree>
    <p:extLst>
      <p:ext uri="{BB962C8B-B14F-4D97-AF65-F5344CB8AC3E}">
        <p14:creationId xmlns:p14="http://schemas.microsoft.com/office/powerpoint/2010/main" val="19657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D2C0-49AD-4051-90EE-6BFB81FC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6372-8DE7-4479-857C-0030C37A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5105399" cy="4495800"/>
          </a:xfrm>
        </p:spPr>
        <p:txBody>
          <a:bodyPr/>
          <a:lstStyle/>
          <a:p>
            <a:r>
              <a:rPr lang="en-US" dirty="0"/>
              <a:t>Close six of its least utilized ski runs.</a:t>
            </a:r>
          </a:p>
          <a:p>
            <a:r>
              <a:rPr lang="en-US" dirty="0"/>
              <a:t>Increase the Vertical Drop of the Resort by adding a 150 foot run at the bottom of the skiable terrain.</a:t>
            </a:r>
          </a:p>
          <a:p>
            <a:r>
              <a:rPr lang="en-US" dirty="0"/>
              <a:t>Install a chair lift to service the lower run.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F5EA5-0D87-4D22-BCF3-44BD184A8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752600"/>
            <a:ext cx="5636429" cy="3172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4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EF11-FD6A-4689-9DC9-6DD28DC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D259-7085-4FB2-B428-737214EC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5333999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Mountain is at the top of the MT Ski Resort Price Point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58846-AF78-4B96-B0D4-40FC0C1378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613325"/>
            <a:ext cx="4800600" cy="26219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901CF-0F65-44CB-B8A6-E4F5EEFD7B46}"/>
              </a:ext>
            </a:extLst>
          </p:cNvPr>
          <p:cNvSpPr txBox="1"/>
          <p:nvPr/>
        </p:nvSpPr>
        <p:spPr>
          <a:xfrm>
            <a:off x="7237412" y="1676400"/>
            <a:ext cx="4572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Utilizing our model to analyze ski resort pricing data we found that Big Mountain had a modelled price of $95.87 with an error of give or take $10.39.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Big Mountain erred on the conservative side and subtracted the error of $10.39 from the modelled price a possible price increase of up to $85.87 is feasible.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11FB-6042-4082-ACB6-59C7A75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B429-256A-4DB3-A3AE-11C45E11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4419599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Pricing was derived from Correlations found between ski resort features of the US and their relationship to price.</a:t>
            </a:r>
          </a:p>
          <a:p>
            <a:pPr marL="0" indent="0">
              <a:buNone/>
            </a:pPr>
            <a:r>
              <a:rPr lang="en-US" dirty="0"/>
              <a:t>The highest correlated items were:</a:t>
            </a:r>
          </a:p>
          <a:p>
            <a:pPr marL="342900" indent="-342900"/>
            <a:r>
              <a:rPr lang="en-US" dirty="0"/>
              <a:t>Vertical Drop</a:t>
            </a:r>
          </a:p>
          <a:p>
            <a:pPr marL="342900" indent="-342900"/>
            <a:r>
              <a:rPr lang="en-US" dirty="0"/>
              <a:t>Snow Making</a:t>
            </a:r>
          </a:p>
          <a:p>
            <a:pPr marL="342900" indent="-342900"/>
            <a:r>
              <a:rPr lang="en-US" dirty="0"/>
              <a:t>Runs</a:t>
            </a:r>
          </a:p>
          <a:p>
            <a:pPr marL="342900" indent="-342900"/>
            <a:r>
              <a:rPr lang="en-US" dirty="0"/>
              <a:t>Fast Quads</a:t>
            </a:r>
          </a:p>
          <a:p>
            <a:pPr marL="342900" indent="-342900"/>
            <a:r>
              <a:rPr lang="en-US" dirty="0"/>
              <a:t>Total Chairs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AEB10-0DBC-4F54-8044-B6ADD7DB53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679892"/>
            <a:ext cx="3994150" cy="3498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55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CD9-6018-48EE-B0FA-15B70747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Amounts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89C8-E85C-4E47-8C0A-C4C43DF1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3962401" cy="4495800"/>
          </a:xfrm>
        </p:spPr>
        <p:txBody>
          <a:bodyPr/>
          <a:lstStyle/>
          <a:p>
            <a:pPr marL="342900" indent="-342900"/>
            <a:r>
              <a:rPr lang="en-US" dirty="0"/>
              <a:t>When runs were modelled we found that price decreases change with number of runs closed but not evenly.</a:t>
            </a:r>
          </a:p>
          <a:p>
            <a:pPr marL="342900" indent="-342900"/>
            <a:r>
              <a:rPr lang="en-US" dirty="0"/>
              <a:t>A close of five runs would decrease ticket price by $0.70 per ticket.</a:t>
            </a:r>
          </a:p>
          <a:p>
            <a:pPr marL="342900" indent="-342900"/>
            <a:r>
              <a:rPr lang="en-US" dirty="0"/>
              <a:t>Also adding 150’ to the vertical drop would increase resort pricing by $1.99 per ticket.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8B7F3-CCC2-4D5D-9BF1-BCD30F9D1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981200"/>
            <a:ext cx="5943600" cy="31121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5080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AA63-121B-47DC-B16C-44727854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1440-5870-42F1-B921-06228C82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lower run that extends the vertical drop by 150’.</a:t>
            </a:r>
          </a:p>
          <a:p>
            <a:r>
              <a:rPr lang="en-US" dirty="0"/>
              <a:t>Close 6 less used runs for a net run closure of 5 runs.</a:t>
            </a:r>
          </a:p>
          <a:p>
            <a:r>
              <a:rPr lang="en-US" dirty="0"/>
              <a:t>Install a new chair lift for the new run at a cost of $1.54M.</a:t>
            </a:r>
          </a:p>
          <a:p>
            <a:r>
              <a:rPr lang="en-US" dirty="0"/>
              <a:t>Increase the Adult Weekend Ticket price by $1.29 ($1.99 Vertical Drop Increase – 5 run closures at $0.70) that is still below the modelled conservative threshold of $85.87.</a:t>
            </a:r>
          </a:p>
          <a:p>
            <a:r>
              <a:rPr lang="en-US" dirty="0"/>
              <a:t>The additional Revenue from the increased ticket price of $2.25M would easily offset the cost of a new chair lift of $1.54M.</a:t>
            </a:r>
          </a:p>
          <a:p>
            <a:r>
              <a:rPr lang="en-US" dirty="0"/>
              <a:t>All of these changes theoretically won’t lose any current customers but may actually capture more with the new vertical drop extension, plus the cost of five runs decreases operational expenses!</a:t>
            </a:r>
          </a:p>
        </p:txBody>
      </p:sp>
    </p:spTree>
    <p:extLst>
      <p:ext uri="{BB962C8B-B14F-4D97-AF65-F5344CB8AC3E}">
        <p14:creationId xmlns:p14="http://schemas.microsoft.com/office/powerpoint/2010/main" val="13213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da671a9c-6937-4cf6-9460-6cdeca6e884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8125A37E86B4D973BF2ACCD77B257" ma:contentTypeVersion="18" ma:contentTypeDescription="Create a new document." ma:contentTypeScope="" ma:versionID="68d40749ee76ec529b264237854d8f2a">
  <xsd:schema xmlns:xsd="http://www.w3.org/2001/XMLSchema" xmlns:xs="http://www.w3.org/2001/XMLSchema" xmlns:p="http://schemas.microsoft.com/office/2006/metadata/properties" xmlns:ns1="http://schemas.microsoft.com/sharepoint/v3" xmlns:ns3="da671a9c-6937-4cf6-9460-6cdeca6e8849" xmlns:ns4="4d716ed6-279f-439e-a22b-07722c421ff9" targetNamespace="http://schemas.microsoft.com/office/2006/metadata/properties" ma:root="true" ma:fieldsID="6e333f76a07a1bc650d7906c2056eb47" ns1:_="" ns3:_="" ns4:_="">
    <xsd:import namespace="http://schemas.microsoft.com/sharepoint/v3"/>
    <xsd:import namespace="da671a9c-6937-4cf6-9460-6cdeca6e8849"/>
    <xsd:import namespace="4d716ed6-279f-439e-a22b-07722c421f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71a9c-6937-4cf6-9460-6cdeca6e8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16ed6-279f-439e-a22b-07722c421ff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da671a9c-6937-4cf6-9460-6cdeca6e8849"/>
    <ds:schemaRef ds:uri="http://schemas.microsoft.com/office/2006/metadata/properties"/>
    <ds:schemaRef ds:uri="http://purl.org/dc/dcmitype/"/>
    <ds:schemaRef ds:uri="4d716ed6-279f-439e-a22b-07722c421ff9"/>
    <ds:schemaRef ds:uri="http://schemas.microsoft.com/office/infopath/2007/PartnerControls"/>
    <ds:schemaRef ds:uri="http://schemas.microsoft.com/sharepoint/v3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9C7B5D-C4B9-4339-9C06-B078B7AD9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671a9c-6937-4cf6-9460-6cdeca6e8849"/>
    <ds:schemaRef ds:uri="4d716ed6-279f-439e-a22b-07722c421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E290F-5077-486E-8114-49945C641F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46</TotalTime>
  <Words>444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Euphemia</vt:lpstr>
      <vt:lpstr>Serenity 16x9</vt:lpstr>
      <vt:lpstr>Big Mountain Ski Resort</vt:lpstr>
      <vt:lpstr>Problem</vt:lpstr>
      <vt:lpstr>Recommendations</vt:lpstr>
      <vt:lpstr>Price Market</vt:lpstr>
      <vt:lpstr>Price Correlation</vt:lpstr>
      <vt:lpstr>Price Amounts – Key Findings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Joshua J. Hiatt</dc:creator>
  <cp:lastModifiedBy>Joshua J. Hiatt</cp:lastModifiedBy>
  <cp:revision>6</cp:revision>
  <dcterms:created xsi:type="dcterms:W3CDTF">2023-09-15T16:21:06Z</dcterms:created>
  <dcterms:modified xsi:type="dcterms:W3CDTF">2023-09-15T17:07:47Z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0x010100AAD8125A37E86B4D973BF2ACCD77B257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