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1"/>
  </p:notesMasterIdLst>
  <p:sldIdLst>
    <p:sldId id="258" r:id="rId2"/>
    <p:sldId id="277" r:id="rId3"/>
    <p:sldId id="278" r:id="rId4"/>
    <p:sldId id="280" r:id="rId5"/>
    <p:sldId id="279" r:id="rId6"/>
    <p:sldId id="281" r:id="rId7"/>
    <p:sldId id="261" r:id="rId8"/>
    <p:sldId id="282" r:id="rId9"/>
    <p:sldId id="262" r:id="rId10"/>
  </p:sldIdLst>
  <p:sldSz cx="12192000" cy="6858000"/>
  <p:notesSz cx="6807200" cy="9939338"/>
  <p:embeddedFontLst>
    <p:embeddedFont>
      <p:font typeface="Open Sans" panose="020B0606030504020204" pitchFamily="34" charset="0"/>
      <p:regular r:id="rId12"/>
      <p:bold r:id="rId13"/>
      <p:italic r:id="rId14"/>
      <p:boldItalic r:id="rId15"/>
    </p:embeddedFont>
    <p:embeddedFont>
      <p:font typeface="Quattrocento Sans" panose="020B0502050000020003" pitchFamily="3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5" roundtripDataSignature="AMtx7milzTUxcVBoRT2/oaiz+AmF3hin3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244E"/>
    <a:srgbClr val="D8D8D8"/>
    <a:srgbClr val="F2F2F2"/>
    <a:srgbClr val="1841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2F0B3E3-E105-4EE7-BF58-DA315E52D3AA}">
  <a:tblStyle styleId="{82F0B3E3-E105-4EE7-BF58-DA315E52D3AA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52350C6-AA09-4F7B-B8D3-D769990824E1}" styleName="Table_1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 b="off" i="off"/>
      <a:tcStyle>
        <a:tcBdr/>
        <a:fill>
          <a:solidFill>
            <a:srgbClr val="CDD4EA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CDD4EA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B22DFB2E-84F4-459F-A17D-20FE8B488089}" styleName="Table_2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0" d="100"/>
          <a:sy n="150" d="100"/>
        </p:scale>
        <p:origin x="65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35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93663" y="746125"/>
            <a:ext cx="6621462" cy="37258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0720" y="4721186"/>
            <a:ext cx="5445760" cy="4472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:notes"/>
          <p:cNvSpPr txBox="1">
            <a:spLocks noGrp="1"/>
          </p:cNvSpPr>
          <p:nvPr>
            <p:ph type="body" idx="1"/>
          </p:nvPr>
        </p:nvSpPr>
        <p:spPr>
          <a:xfrm>
            <a:off x="680720" y="4721186"/>
            <a:ext cx="5445760" cy="4472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ko-KR" dirty="0"/>
              <a:t>오늘은 쾌적한 주거 환경 중에서 온도와 습도, 통풍과 환기에 대해 생각해 보는 시간을 가지겠습니다.</a:t>
            </a:r>
            <a:endParaRPr dirty="0"/>
          </a:p>
        </p:txBody>
      </p:sp>
      <p:sp>
        <p:nvSpPr>
          <p:cNvPr id="50" name="Google Shape;50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3050" cy="37258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:notes"/>
          <p:cNvSpPr txBox="1">
            <a:spLocks noGrp="1"/>
          </p:cNvSpPr>
          <p:nvPr>
            <p:ph type="body" idx="1"/>
          </p:nvPr>
        </p:nvSpPr>
        <p:spPr>
          <a:xfrm>
            <a:off x="680720" y="4721186"/>
            <a:ext cx="5445760" cy="4472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60" name="Google Shape;6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3050" cy="37258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688861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:notes"/>
          <p:cNvSpPr txBox="1">
            <a:spLocks noGrp="1"/>
          </p:cNvSpPr>
          <p:nvPr>
            <p:ph type="body" idx="1"/>
          </p:nvPr>
        </p:nvSpPr>
        <p:spPr>
          <a:xfrm>
            <a:off x="680720" y="4721186"/>
            <a:ext cx="5445760" cy="4472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60" name="Google Shape;6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3050" cy="37258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08305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:notes"/>
          <p:cNvSpPr txBox="1">
            <a:spLocks noGrp="1"/>
          </p:cNvSpPr>
          <p:nvPr>
            <p:ph type="body" idx="1"/>
          </p:nvPr>
        </p:nvSpPr>
        <p:spPr>
          <a:xfrm>
            <a:off x="680720" y="4721186"/>
            <a:ext cx="5445760" cy="4472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60" name="Google Shape;6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3050" cy="37258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0929414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:notes"/>
          <p:cNvSpPr txBox="1">
            <a:spLocks noGrp="1"/>
          </p:cNvSpPr>
          <p:nvPr>
            <p:ph type="body" idx="1"/>
          </p:nvPr>
        </p:nvSpPr>
        <p:spPr>
          <a:xfrm>
            <a:off x="680720" y="4721186"/>
            <a:ext cx="5445760" cy="4472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60" name="Google Shape;6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3050" cy="37258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078929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:notes"/>
          <p:cNvSpPr txBox="1">
            <a:spLocks noGrp="1"/>
          </p:cNvSpPr>
          <p:nvPr>
            <p:ph type="body" idx="1"/>
          </p:nvPr>
        </p:nvSpPr>
        <p:spPr>
          <a:xfrm>
            <a:off x="680720" y="4721186"/>
            <a:ext cx="5445760" cy="4472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60" name="Google Shape;60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3050" cy="37258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002202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5:notes"/>
          <p:cNvSpPr txBox="1">
            <a:spLocks noGrp="1"/>
          </p:cNvSpPr>
          <p:nvPr>
            <p:ph type="body" idx="1"/>
          </p:nvPr>
        </p:nvSpPr>
        <p:spPr>
          <a:xfrm>
            <a:off x="680720" y="4721186"/>
            <a:ext cx="5445760" cy="4472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08" name="Google Shape;108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3050" cy="37258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5:notes"/>
          <p:cNvSpPr txBox="1">
            <a:spLocks noGrp="1"/>
          </p:cNvSpPr>
          <p:nvPr>
            <p:ph type="body" idx="1"/>
          </p:nvPr>
        </p:nvSpPr>
        <p:spPr>
          <a:xfrm>
            <a:off x="680720" y="4721186"/>
            <a:ext cx="5445760" cy="4472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08" name="Google Shape;108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3050" cy="37258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143129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6:notes"/>
          <p:cNvSpPr txBox="1">
            <a:spLocks noGrp="1"/>
          </p:cNvSpPr>
          <p:nvPr>
            <p:ph type="body" idx="1"/>
          </p:nvPr>
        </p:nvSpPr>
        <p:spPr>
          <a:xfrm>
            <a:off x="680720" y="4721186"/>
            <a:ext cx="5445760" cy="44727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26" name="Google Shape;126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2075" y="746125"/>
            <a:ext cx="6623050" cy="37258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>
  <p:cSld name="제목 슬라이드"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5"/>
          <p:cNvSpPr/>
          <p:nvPr/>
        </p:nvSpPr>
        <p:spPr>
          <a:xfrm>
            <a:off x="235224" y="727587"/>
            <a:ext cx="8992777" cy="5711314"/>
          </a:xfrm>
          <a:prstGeom prst="rect">
            <a:avLst/>
          </a:prstGeom>
          <a:noFill/>
          <a:ln w="9525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8;p5"/>
          <p:cNvSpPr/>
          <p:nvPr/>
        </p:nvSpPr>
        <p:spPr>
          <a:xfrm>
            <a:off x="9350477" y="275288"/>
            <a:ext cx="2606298" cy="303847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9;p5"/>
          <p:cNvSpPr/>
          <p:nvPr/>
        </p:nvSpPr>
        <p:spPr>
          <a:xfrm>
            <a:off x="235225" y="275289"/>
            <a:ext cx="6047588" cy="334311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10;p5"/>
          <p:cNvSpPr/>
          <p:nvPr/>
        </p:nvSpPr>
        <p:spPr>
          <a:xfrm>
            <a:off x="6405289" y="275289"/>
            <a:ext cx="2822713" cy="334311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5"/>
          <p:cNvSpPr txBox="1"/>
          <p:nvPr/>
        </p:nvSpPr>
        <p:spPr>
          <a:xfrm>
            <a:off x="362419" y="350111"/>
            <a:ext cx="487313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-KR" sz="1200" b="1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파일명    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5"/>
          <p:cNvSpPr txBox="1"/>
          <p:nvPr/>
        </p:nvSpPr>
        <p:spPr>
          <a:xfrm>
            <a:off x="6517412" y="350111"/>
            <a:ext cx="740587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-KR" sz="1200" b="1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페이지 번호  l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5"/>
          <p:cNvSpPr txBox="1"/>
          <p:nvPr/>
        </p:nvSpPr>
        <p:spPr>
          <a:xfrm>
            <a:off x="10376307" y="362083"/>
            <a:ext cx="554640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-KR" sz="1200" b="1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내용 설명</a:t>
            </a:r>
            <a:endParaRPr sz="1200" b="1" i="0" u="none" strike="noStrike" cap="non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5"/>
          <p:cNvSpPr txBox="1"/>
          <p:nvPr/>
        </p:nvSpPr>
        <p:spPr>
          <a:xfrm>
            <a:off x="341540" y="808383"/>
            <a:ext cx="314638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-KR" sz="1200" b="1" i="0" u="none" strike="noStrike" cap="non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rPr>
              <a:t>Title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" name="Google Shape;15;p5"/>
          <p:cNvCxnSpPr/>
          <p:nvPr/>
        </p:nvCxnSpPr>
        <p:spPr>
          <a:xfrm>
            <a:off x="341540" y="1037159"/>
            <a:ext cx="8780145" cy="0"/>
          </a:xfrm>
          <a:prstGeom prst="straightConnector1">
            <a:avLst/>
          </a:prstGeom>
          <a:noFill/>
          <a:ln w="9525" cap="flat" cmpd="sng">
            <a:solidFill>
              <a:srgbClr val="26262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6" name="Google Shape;16;p5"/>
          <p:cNvSpPr/>
          <p:nvPr/>
        </p:nvSpPr>
        <p:spPr>
          <a:xfrm>
            <a:off x="9350477" y="3400425"/>
            <a:ext cx="2606298" cy="3038476"/>
          </a:xfrm>
          <a:prstGeom prst="rect">
            <a:avLst/>
          </a:prstGeom>
          <a:solidFill>
            <a:srgbClr val="F2F2F2"/>
          </a:solidFill>
          <a:ln w="9525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5"/>
          <p:cNvSpPr txBox="1"/>
          <p:nvPr/>
        </p:nvSpPr>
        <p:spPr>
          <a:xfrm>
            <a:off x="10241655" y="3487220"/>
            <a:ext cx="823945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ko-KR" sz="1200" b="1" i="0" u="none" strike="noStrike" cap="none">
                <a:solidFill>
                  <a:srgbClr val="262626"/>
                </a:solidFill>
                <a:latin typeface="Calibri"/>
                <a:ea typeface="Calibri"/>
                <a:cs typeface="Calibri"/>
                <a:sym typeface="Calibri"/>
              </a:rPr>
              <a:t>슬라이드 노트</a:t>
            </a:r>
            <a:endParaRPr sz="1200" b="1" i="0" u="none" strike="noStrike" cap="none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8" name="Google Shape;18;p5"/>
          <p:cNvGrpSpPr/>
          <p:nvPr/>
        </p:nvGrpSpPr>
        <p:grpSpPr>
          <a:xfrm>
            <a:off x="11122733" y="6574667"/>
            <a:ext cx="834042" cy="135788"/>
            <a:chOff x="0" y="2436650"/>
            <a:chExt cx="12192171" cy="1984966"/>
          </a:xfrm>
        </p:grpSpPr>
        <p:sp>
          <p:nvSpPr>
            <p:cNvPr id="19" name="Google Shape;19;p5"/>
            <p:cNvSpPr/>
            <p:nvPr/>
          </p:nvSpPr>
          <p:spPr>
            <a:xfrm>
              <a:off x="1254665" y="2436650"/>
              <a:ext cx="521393" cy="317018"/>
            </a:xfrm>
            <a:custGeom>
              <a:avLst/>
              <a:gdLst/>
              <a:ahLst/>
              <a:cxnLst/>
              <a:rect l="l" t="t" r="r" b="b"/>
              <a:pathLst>
                <a:path w="521393" h="317018" extrusionOk="0">
                  <a:moveTo>
                    <a:pt x="0" y="0"/>
                  </a:moveTo>
                  <a:lnTo>
                    <a:pt x="521393" y="0"/>
                  </a:lnTo>
                  <a:lnTo>
                    <a:pt x="521393" y="317019"/>
                  </a:lnTo>
                  <a:lnTo>
                    <a:pt x="0" y="317019"/>
                  </a:lnTo>
                  <a:close/>
                </a:path>
              </a:pathLst>
            </a:custGeom>
            <a:solidFill>
              <a:srgbClr val="231F1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5"/>
            <p:cNvSpPr/>
            <p:nvPr/>
          </p:nvSpPr>
          <p:spPr>
            <a:xfrm>
              <a:off x="7947675" y="3118343"/>
              <a:ext cx="619846" cy="621580"/>
            </a:xfrm>
            <a:custGeom>
              <a:avLst/>
              <a:gdLst/>
              <a:ahLst/>
              <a:cxnLst/>
              <a:rect l="l" t="t" r="r" b="b"/>
              <a:pathLst>
                <a:path w="619846" h="621580" extrusionOk="0">
                  <a:moveTo>
                    <a:pt x="309057" y="0"/>
                  </a:moveTo>
                  <a:cubicBezTo>
                    <a:pt x="138909" y="0"/>
                    <a:pt x="0" y="138910"/>
                    <a:pt x="0" y="310790"/>
                  </a:cubicBezTo>
                  <a:cubicBezTo>
                    <a:pt x="0" y="482671"/>
                    <a:pt x="138909" y="621581"/>
                    <a:pt x="309057" y="621581"/>
                  </a:cubicBezTo>
                  <a:cubicBezTo>
                    <a:pt x="479204" y="621581"/>
                    <a:pt x="619847" y="480937"/>
                    <a:pt x="619847" y="310790"/>
                  </a:cubicBezTo>
                  <a:cubicBezTo>
                    <a:pt x="619847" y="140643"/>
                    <a:pt x="480937" y="0"/>
                    <a:pt x="309057" y="0"/>
                  </a:cubicBezTo>
                  <a:close/>
                </a:path>
              </a:pathLst>
            </a:custGeom>
            <a:solidFill>
              <a:srgbClr val="231F1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5"/>
            <p:cNvSpPr/>
            <p:nvPr/>
          </p:nvSpPr>
          <p:spPr>
            <a:xfrm>
              <a:off x="10806138" y="3043373"/>
              <a:ext cx="408349" cy="378026"/>
            </a:xfrm>
            <a:custGeom>
              <a:avLst/>
              <a:gdLst/>
              <a:ahLst/>
              <a:cxnLst/>
              <a:rect l="l" t="t" r="r" b="b"/>
              <a:pathLst>
                <a:path w="408349" h="378026" extrusionOk="0">
                  <a:moveTo>
                    <a:pt x="216603" y="19"/>
                  </a:moveTo>
                  <a:lnTo>
                    <a:pt x="0" y="19"/>
                  </a:lnTo>
                  <a:lnTo>
                    <a:pt x="0" y="378026"/>
                  </a:lnTo>
                  <a:lnTo>
                    <a:pt x="216603" y="378026"/>
                  </a:lnTo>
                  <a:cubicBezTo>
                    <a:pt x="323133" y="378026"/>
                    <a:pt x="408349" y="298276"/>
                    <a:pt x="408349" y="191746"/>
                  </a:cubicBezTo>
                  <a:cubicBezTo>
                    <a:pt x="408349" y="85216"/>
                    <a:pt x="323133" y="0"/>
                    <a:pt x="216603" y="0"/>
                  </a:cubicBezTo>
                  <a:close/>
                </a:path>
              </a:pathLst>
            </a:custGeom>
            <a:solidFill>
              <a:srgbClr val="231F1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5"/>
            <p:cNvSpPr/>
            <p:nvPr/>
          </p:nvSpPr>
          <p:spPr>
            <a:xfrm>
              <a:off x="9475474" y="3037526"/>
              <a:ext cx="410654" cy="383873"/>
            </a:xfrm>
            <a:custGeom>
              <a:avLst/>
              <a:gdLst/>
              <a:ahLst/>
              <a:cxnLst/>
              <a:rect l="l" t="t" r="r" b="b"/>
              <a:pathLst>
                <a:path w="410654" h="383873" extrusionOk="0">
                  <a:moveTo>
                    <a:pt x="217822" y="19"/>
                  </a:moveTo>
                  <a:lnTo>
                    <a:pt x="0" y="19"/>
                  </a:lnTo>
                  <a:lnTo>
                    <a:pt x="0" y="383874"/>
                  </a:lnTo>
                  <a:lnTo>
                    <a:pt x="217822" y="383874"/>
                  </a:lnTo>
                  <a:cubicBezTo>
                    <a:pt x="324942" y="383874"/>
                    <a:pt x="410654" y="299953"/>
                    <a:pt x="410654" y="192832"/>
                  </a:cubicBezTo>
                  <a:cubicBezTo>
                    <a:pt x="410654" y="85712"/>
                    <a:pt x="324962" y="0"/>
                    <a:pt x="217822" y="0"/>
                  </a:cubicBezTo>
                  <a:close/>
                </a:path>
              </a:pathLst>
            </a:custGeom>
            <a:solidFill>
              <a:srgbClr val="231F1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5"/>
            <p:cNvSpPr/>
            <p:nvPr/>
          </p:nvSpPr>
          <p:spPr>
            <a:xfrm>
              <a:off x="0" y="2436650"/>
              <a:ext cx="12192171" cy="1984966"/>
            </a:xfrm>
            <a:custGeom>
              <a:avLst/>
              <a:gdLst/>
              <a:ahLst/>
              <a:cxnLst/>
              <a:rect l="l" t="t" r="r" b="b"/>
              <a:pathLst>
                <a:path w="12192171" h="1984966" extrusionOk="0">
                  <a:moveTo>
                    <a:pt x="5735459" y="0"/>
                  </a:moveTo>
                  <a:lnTo>
                    <a:pt x="5735459" y="936904"/>
                  </a:lnTo>
                  <a:lnTo>
                    <a:pt x="4692539" y="0"/>
                  </a:lnTo>
                  <a:lnTo>
                    <a:pt x="4480794" y="0"/>
                  </a:lnTo>
                  <a:lnTo>
                    <a:pt x="4480794" y="1460945"/>
                  </a:lnTo>
                  <a:lnTo>
                    <a:pt x="4002275" y="1460945"/>
                  </a:lnTo>
                  <a:cubicBezTo>
                    <a:pt x="4077130" y="1321406"/>
                    <a:pt x="4119586" y="1161907"/>
                    <a:pt x="4119586" y="992483"/>
                  </a:cubicBezTo>
                  <a:cubicBezTo>
                    <a:pt x="4119586" y="444348"/>
                    <a:pt x="3675219" y="0"/>
                    <a:pt x="3127083" y="0"/>
                  </a:cubicBezTo>
                  <a:cubicBezTo>
                    <a:pt x="2578948" y="0"/>
                    <a:pt x="2134600" y="444348"/>
                    <a:pt x="2134600" y="992483"/>
                  </a:cubicBezTo>
                  <a:cubicBezTo>
                    <a:pt x="2134600" y="1161907"/>
                    <a:pt x="2177075" y="1321406"/>
                    <a:pt x="2251911" y="1460945"/>
                  </a:cubicBezTo>
                  <a:lnTo>
                    <a:pt x="1776059" y="1460945"/>
                  </a:lnTo>
                  <a:lnTo>
                    <a:pt x="1776059" y="425434"/>
                  </a:lnTo>
                  <a:lnTo>
                    <a:pt x="1254666" y="425434"/>
                  </a:lnTo>
                  <a:lnTo>
                    <a:pt x="1254666" y="1460945"/>
                  </a:lnTo>
                  <a:lnTo>
                    <a:pt x="521374" y="1460945"/>
                  </a:lnTo>
                  <a:lnTo>
                    <a:pt x="521374" y="0"/>
                  </a:lnTo>
                  <a:lnTo>
                    <a:pt x="0" y="0"/>
                  </a:lnTo>
                  <a:lnTo>
                    <a:pt x="0" y="1984967"/>
                  </a:lnTo>
                  <a:lnTo>
                    <a:pt x="12192171" y="1984967"/>
                  </a:lnTo>
                  <a:lnTo>
                    <a:pt x="12192171" y="0"/>
                  </a:lnTo>
                  <a:lnTo>
                    <a:pt x="5735459" y="0"/>
                  </a:lnTo>
                  <a:close/>
                  <a:moveTo>
                    <a:pt x="2658641" y="992483"/>
                  </a:moveTo>
                  <a:cubicBezTo>
                    <a:pt x="2658641" y="733768"/>
                    <a:pt x="2868368" y="524022"/>
                    <a:pt x="3127102" y="524022"/>
                  </a:cubicBezTo>
                  <a:cubicBezTo>
                    <a:pt x="3385837" y="524022"/>
                    <a:pt x="3595564" y="733749"/>
                    <a:pt x="3595564" y="992483"/>
                  </a:cubicBezTo>
                  <a:cubicBezTo>
                    <a:pt x="3595564" y="1251218"/>
                    <a:pt x="3385837" y="1460945"/>
                    <a:pt x="3127102" y="1460945"/>
                  </a:cubicBezTo>
                  <a:cubicBezTo>
                    <a:pt x="2868368" y="1460945"/>
                    <a:pt x="2658641" y="1251218"/>
                    <a:pt x="2658641" y="992483"/>
                  </a:cubicBezTo>
                  <a:close/>
                  <a:moveTo>
                    <a:pt x="5002206" y="1460945"/>
                  </a:moveTo>
                  <a:lnTo>
                    <a:pt x="5002206" y="1045415"/>
                  </a:lnTo>
                  <a:lnTo>
                    <a:pt x="5462268" y="1460945"/>
                  </a:lnTo>
                  <a:lnTo>
                    <a:pt x="5002206" y="1460945"/>
                  </a:lnTo>
                  <a:close/>
                  <a:moveTo>
                    <a:pt x="6957612" y="1643587"/>
                  </a:moveTo>
                  <a:cubicBezTo>
                    <a:pt x="6598213" y="1643587"/>
                    <a:pt x="6306508" y="1351901"/>
                    <a:pt x="6306508" y="992483"/>
                  </a:cubicBezTo>
                  <a:cubicBezTo>
                    <a:pt x="6306508" y="633066"/>
                    <a:pt x="6598194" y="341380"/>
                    <a:pt x="6957612" y="341380"/>
                  </a:cubicBezTo>
                  <a:cubicBezTo>
                    <a:pt x="7136444" y="341380"/>
                    <a:pt x="7297925" y="412559"/>
                    <a:pt x="7415978" y="530631"/>
                  </a:cubicBezTo>
                  <a:lnTo>
                    <a:pt x="7176366" y="771976"/>
                  </a:lnTo>
                  <a:cubicBezTo>
                    <a:pt x="7122540" y="718149"/>
                    <a:pt x="7046142" y="686893"/>
                    <a:pt x="6957593" y="686893"/>
                  </a:cubicBezTo>
                  <a:cubicBezTo>
                    <a:pt x="6780493" y="686893"/>
                    <a:pt x="6652002" y="815384"/>
                    <a:pt x="6652002" y="992483"/>
                  </a:cubicBezTo>
                  <a:cubicBezTo>
                    <a:pt x="6652002" y="1169583"/>
                    <a:pt x="6780493" y="1298074"/>
                    <a:pt x="6957593" y="1298074"/>
                  </a:cubicBezTo>
                  <a:cubicBezTo>
                    <a:pt x="7046142" y="1298074"/>
                    <a:pt x="7122540" y="1266818"/>
                    <a:pt x="7176366" y="1211258"/>
                  </a:cubicBezTo>
                  <a:lnTo>
                    <a:pt x="7419445" y="1450869"/>
                  </a:lnTo>
                  <a:cubicBezTo>
                    <a:pt x="7301372" y="1568942"/>
                    <a:pt x="7138177" y="1643587"/>
                    <a:pt x="6957593" y="1643587"/>
                  </a:cubicBezTo>
                  <a:close/>
                  <a:moveTo>
                    <a:pt x="8256733" y="1643587"/>
                  </a:moveTo>
                  <a:cubicBezTo>
                    <a:pt x="7897334" y="1643587"/>
                    <a:pt x="7607363" y="1353634"/>
                    <a:pt x="7607363" y="994217"/>
                  </a:cubicBezTo>
                  <a:cubicBezTo>
                    <a:pt x="7607363" y="634799"/>
                    <a:pt x="7897316" y="341380"/>
                    <a:pt x="8256733" y="341380"/>
                  </a:cubicBezTo>
                  <a:cubicBezTo>
                    <a:pt x="8616150" y="341380"/>
                    <a:pt x="8907836" y="634799"/>
                    <a:pt x="8907836" y="994217"/>
                  </a:cubicBezTo>
                  <a:cubicBezTo>
                    <a:pt x="8907836" y="1353634"/>
                    <a:pt x="8616150" y="1643587"/>
                    <a:pt x="8256733" y="1643587"/>
                  </a:cubicBezTo>
                  <a:close/>
                  <a:moveTo>
                    <a:pt x="9938279" y="1643587"/>
                  </a:moveTo>
                  <a:lnTo>
                    <a:pt x="9773447" y="1244285"/>
                  </a:lnTo>
                  <a:lnTo>
                    <a:pt x="9475475" y="1244285"/>
                  </a:lnTo>
                  <a:lnTo>
                    <a:pt x="9475475" y="1643587"/>
                  </a:lnTo>
                  <a:lnTo>
                    <a:pt x="9181885" y="1643587"/>
                  </a:lnTo>
                  <a:lnTo>
                    <a:pt x="9181885" y="341380"/>
                  </a:lnTo>
                  <a:lnTo>
                    <a:pt x="9687945" y="341380"/>
                  </a:lnTo>
                  <a:cubicBezTo>
                    <a:pt x="9959327" y="341380"/>
                    <a:pt x="10180711" y="525907"/>
                    <a:pt x="10180711" y="797289"/>
                  </a:cubicBezTo>
                  <a:cubicBezTo>
                    <a:pt x="10180711" y="940123"/>
                    <a:pt x="10118217" y="1068672"/>
                    <a:pt x="10021801" y="1157945"/>
                  </a:cubicBezTo>
                  <a:lnTo>
                    <a:pt x="10231852" y="1643587"/>
                  </a:lnTo>
                  <a:lnTo>
                    <a:pt x="9938261" y="1643587"/>
                  </a:lnTo>
                  <a:close/>
                  <a:moveTo>
                    <a:pt x="11024512" y="1243923"/>
                  </a:moveTo>
                  <a:lnTo>
                    <a:pt x="10806138" y="1243923"/>
                  </a:lnTo>
                  <a:lnTo>
                    <a:pt x="10806138" y="1643587"/>
                  </a:lnTo>
                  <a:lnTo>
                    <a:pt x="10505919" y="1643587"/>
                  </a:lnTo>
                  <a:lnTo>
                    <a:pt x="10505919" y="341380"/>
                  </a:lnTo>
                  <a:lnTo>
                    <a:pt x="11017408" y="341380"/>
                  </a:lnTo>
                  <a:cubicBezTo>
                    <a:pt x="11287266" y="341380"/>
                    <a:pt x="11507412" y="532174"/>
                    <a:pt x="11507412" y="802032"/>
                  </a:cubicBezTo>
                  <a:cubicBezTo>
                    <a:pt x="11507412" y="1071890"/>
                    <a:pt x="11289038" y="1243904"/>
                    <a:pt x="11024512" y="1243904"/>
                  </a:cubicBezTo>
                  <a:close/>
                  <a:moveTo>
                    <a:pt x="11769232" y="1643587"/>
                  </a:moveTo>
                  <a:lnTo>
                    <a:pt x="11551791" y="1643587"/>
                  </a:lnTo>
                  <a:lnTo>
                    <a:pt x="11551791" y="1426146"/>
                  </a:lnTo>
                  <a:lnTo>
                    <a:pt x="11769232" y="1426146"/>
                  </a:lnTo>
                  <a:lnTo>
                    <a:pt x="11769232" y="1643587"/>
                  </a:lnTo>
                  <a:close/>
                </a:path>
              </a:pathLst>
            </a:custGeom>
            <a:solidFill>
              <a:srgbClr val="231F1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990600" y="274638"/>
            <a:ext cx="5292725" cy="334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2"/>
          </p:nvPr>
        </p:nvSpPr>
        <p:spPr>
          <a:xfrm>
            <a:off x="7380288" y="274638"/>
            <a:ext cx="1847850" cy="334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3"/>
          </p:nvPr>
        </p:nvSpPr>
        <p:spPr>
          <a:xfrm>
            <a:off x="9350375" y="609600"/>
            <a:ext cx="2606675" cy="2703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4"/>
          </p:nvPr>
        </p:nvSpPr>
        <p:spPr>
          <a:xfrm>
            <a:off x="9350375" y="3671888"/>
            <a:ext cx="2606675" cy="27670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5"/>
          </p:nvPr>
        </p:nvSpPr>
        <p:spPr>
          <a:xfrm>
            <a:off x="849732" y="745934"/>
            <a:ext cx="8272462" cy="309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2"/>
          <p:cNvSpPr txBox="1">
            <a:spLocks noGrp="1"/>
          </p:cNvSpPr>
          <p:nvPr>
            <p:ph type="body" idx="1"/>
          </p:nvPr>
        </p:nvSpPr>
        <p:spPr>
          <a:xfrm>
            <a:off x="990600" y="274638"/>
            <a:ext cx="5292725" cy="334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75"/>
              <a:buNone/>
            </a:pPr>
            <a:r>
              <a:rPr lang="ko-KR"/>
              <a:t>디지털 교과서_ 쾌적한 주거 환경_ 쾌적하고 안전한 주거 관리 방안 </a:t>
            </a:r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body" idx="2"/>
          </p:nvPr>
        </p:nvSpPr>
        <p:spPr>
          <a:xfrm>
            <a:off x="7380288" y="274638"/>
            <a:ext cx="1847850" cy="334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100"/>
              <a:buNone/>
            </a:pPr>
            <a:r>
              <a:rPr lang="en-US" altLang="ko-KR" dirty="0"/>
              <a:t>1</a:t>
            </a:r>
            <a:endParaRPr dirty="0"/>
          </a:p>
        </p:txBody>
      </p:sp>
      <p:sp>
        <p:nvSpPr>
          <p:cNvPr id="54" name="Google Shape;54;p12"/>
          <p:cNvSpPr txBox="1">
            <a:spLocks noGrp="1"/>
          </p:cNvSpPr>
          <p:nvPr>
            <p:ph type="body" idx="3"/>
          </p:nvPr>
        </p:nvSpPr>
        <p:spPr>
          <a:xfrm>
            <a:off x="9350375" y="609600"/>
            <a:ext cx="2606675" cy="2703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lvl="0" indent="-1714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100"/>
              <a:buFont typeface="Calibri"/>
              <a:buChar char="-"/>
            </a:pPr>
            <a:r>
              <a:rPr lang="ko-KR">
                <a:solidFill>
                  <a:srgbClr val="244071"/>
                </a:solidFill>
              </a:rPr>
              <a:t>[내레이션] </a:t>
            </a:r>
            <a:r>
              <a:rPr lang="ko-KR"/>
              <a:t>학습 목표 제시 </a:t>
            </a:r>
            <a:endParaRPr/>
          </a:p>
        </p:txBody>
      </p:sp>
      <p:sp>
        <p:nvSpPr>
          <p:cNvPr id="55" name="Google Shape;55;p12"/>
          <p:cNvSpPr txBox="1">
            <a:spLocks noGrp="1"/>
          </p:cNvSpPr>
          <p:nvPr>
            <p:ph type="body" idx="5"/>
          </p:nvPr>
        </p:nvSpPr>
        <p:spPr>
          <a:xfrm>
            <a:off x="849732" y="745934"/>
            <a:ext cx="8272462" cy="309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100"/>
              <a:buNone/>
            </a:pPr>
            <a:r>
              <a:rPr lang="ko-K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도입 공부할 문제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2"/>
          <p:cNvSpPr txBox="1"/>
          <p:nvPr/>
        </p:nvSpPr>
        <p:spPr>
          <a:xfrm>
            <a:off x="923544" y="1474987"/>
            <a:ext cx="194157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❖"/>
            </a:pPr>
            <a:r>
              <a:rPr lang="ko-KR" sz="14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학습 목표</a:t>
            </a:r>
            <a:endParaRPr sz="1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2"/>
          <p:cNvSpPr txBox="1"/>
          <p:nvPr/>
        </p:nvSpPr>
        <p:spPr>
          <a:xfrm>
            <a:off x="1070133" y="2337721"/>
            <a:ext cx="7559516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❖"/>
            </a:pPr>
            <a:r>
              <a:rPr lang="ko-KR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자연재해를 대비한 쾌적하고 안전한 주거</a:t>
            </a:r>
            <a:r>
              <a:rPr lang="en-US" altLang="ko-KR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관리 방안을 설명할 수 있다.</a:t>
            </a:r>
            <a:endParaRPr dirty="0"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❖"/>
            </a:pPr>
            <a:r>
              <a:rPr lang="ko-KR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쾌적하고 안전한 주거 관리 방안을 탐색하여 실생활에 적용할 수 있다.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28372" y="2037565"/>
            <a:ext cx="2426400" cy="185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2113410" y="2024944"/>
            <a:ext cx="2426400" cy="18576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3"/>
          <p:cNvSpPr txBox="1">
            <a:spLocks noGrp="1"/>
          </p:cNvSpPr>
          <p:nvPr>
            <p:ph type="body" idx="1"/>
          </p:nvPr>
        </p:nvSpPr>
        <p:spPr>
          <a:xfrm>
            <a:off x="990600" y="274638"/>
            <a:ext cx="5292725" cy="334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75"/>
              <a:buNone/>
            </a:pPr>
            <a:r>
              <a:rPr lang="ko-KR"/>
              <a:t>디지털 교과서_ 쾌적한 주거 환경_ 쾌적하고 안전한 주거 관리 방안 </a:t>
            </a:r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body" idx="2"/>
          </p:nvPr>
        </p:nvSpPr>
        <p:spPr>
          <a:xfrm>
            <a:off x="7380288" y="274638"/>
            <a:ext cx="1847850" cy="334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100"/>
              <a:buNone/>
            </a:pPr>
            <a:r>
              <a:rPr lang="en-US" altLang="ko-KR" dirty="0"/>
              <a:t>2</a:t>
            </a:r>
            <a:endParaRPr dirty="0"/>
          </a:p>
        </p:txBody>
      </p:sp>
      <p:sp>
        <p:nvSpPr>
          <p:cNvPr id="66" name="Google Shape;66;p13"/>
          <p:cNvSpPr txBox="1">
            <a:spLocks noGrp="1"/>
          </p:cNvSpPr>
          <p:nvPr>
            <p:ph type="body" idx="5"/>
          </p:nvPr>
        </p:nvSpPr>
        <p:spPr>
          <a:xfrm>
            <a:off x="849732" y="745934"/>
            <a:ext cx="8272462" cy="309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100"/>
              <a:buNone/>
            </a:pPr>
            <a:r>
              <a:rPr lang="ko-KR" sz="1200">
                <a:latin typeface="Quattrocento Sans"/>
                <a:ea typeface="Quattrocento Sans"/>
                <a:cs typeface="Quattrocento Sans"/>
                <a:sym typeface="Quattrocento Sans"/>
              </a:rPr>
              <a:t>전개 - 학습내용1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3"/>
          <p:cNvSpPr txBox="1"/>
          <p:nvPr/>
        </p:nvSpPr>
        <p:spPr>
          <a:xfrm>
            <a:off x="878522" y="1117129"/>
            <a:ext cx="551688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ko-KR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자연재해를 대비한 쾌적하고 안전한 주거 관리 방안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3"/>
          <p:cNvSpPr/>
          <p:nvPr/>
        </p:nvSpPr>
        <p:spPr>
          <a:xfrm>
            <a:off x="506288" y="1806065"/>
            <a:ext cx="287338" cy="288925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3"/>
          <p:cNvSpPr/>
          <p:nvPr/>
        </p:nvSpPr>
        <p:spPr>
          <a:xfrm>
            <a:off x="840468" y="2024944"/>
            <a:ext cx="1162981" cy="389466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태풍</a:t>
            </a:r>
            <a:endParaRPr/>
          </a:p>
        </p:txBody>
      </p:sp>
      <p:sp>
        <p:nvSpPr>
          <p:cNvPr id="71" name="Google Shape;71;p13"/>
          <p:cNvSpPr/>
          <p:nvPr/>
        </p:nvSpPr>
        <p:spPr>
          <a:xfrm>
            <a:off x="4730786" y="2037565"/>
            <a:ext cx="1162981" cy="389466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호우, 침수</a:t>
            </a:r>
            <a:endParaRPr dirty="0"/>
          </a:p>
        </p:txBody>
      </p:sp>
      <p:sp>
        <p:nvSpPr>
          <p:cNvPr id="72" name="Google Shape;72;p13"/>
          <p:cNvSpPr/>
          <p:nvPr/>
        </p:nvSpPr>
        <p:spPr>
          <a:xfrm>
            <a:off x="830918" y="4176362"/>
            <a:ext cx="1162981" cy="389466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지진</a:t>
            </a:r>
            <a:endParaRPr sz="1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3"/>
          <p:cNvSpPr/>
          <p:nvPr/>
        </p:nvSpPr>
        <p:spPr>
          <a:xfrm>
            <a:off x="4730786" y="4174231"/>
            <a:ext cx="1162981" cy="389466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대설, 한파</a:t>
            </a:r>
            <a:endParaRPr dirty="0"/>
          </a:p>
        </p:txBody>
      </p:sp>
      <p:pic>
        <p:nvPicPr>
          <p:cNvPr id="74" name="Google Shape;74;p1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131673" y="4174190"/>
            <a:ext cx="2426400" cy="185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021991" y="4174190"/>
            <a:ext cx="2426400" cy="18576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3"/>
          <p:cNvSpPr txBox="1"/>
          <p:nvPr/>
        </p:nvSpPr>
        <p:spPr>
          <a:xfrm>
            <a:off x="9867901" y="945071"/>
            <a:ext cx="2012340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자연재해를 대비한 쾌적하고 안전한 주거 관리 방안의 기본 화면</a:t>
            </a:r>
            <a:endParaRPr sz="1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68;p13">
            <a:extLst>
              <a:ext uri="{FF2B5EF4-FFF2-40B4-BE49-F238E27FC236}">
                <a16:creationId xmlns:a16="http://schemas.microsoft.com/office/drawing/2014/main" id="{7E44F408-EE30-96AD-1C59-D7C2102D3DCA}"/>
              </a:ext>
            </a:extLst>
          </p:cNvPr>
          <p:cNvSpPr/>
          <p:nvPr/>
        </p:nvSpPr>
        <p:spPr>
          <a:xfrm>
            <a:off x="9475202" y="945071"/>
            <a:ext cx="287338" cy="288925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68;p13">
            <a:extLst>
              <a:ext uri="{FF2B5EF4-FFF2-40B4-BE49-F238E27FC236}">
                <a16:creationId xmlns:a16="http://schemas.microsoft.com/office/drawing/2014/main" id="{DF8E3FA1-4B9E-C346-77C9-5B40344910E7}"/>
              </a:ext>
            </a:extLst>
          </p:cNvPr>
          <p:cNvSpPr/>
          <p:nvPr/>
        </p:nvSpPr>
        <p:spPr>
          <a:xfrm>
            <a:off x="2138519" y="1802888"/>
            <a:ext cx="287338" cy="288925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76;p13">
            <a:extLst>
              <a:ext uri="{FF2B5EF4-FFF2-40B4-BE49-F238E27FC236}">
                <a16:creationId xmlns:a16="http://schemas.microsoft.com/office/drawing/2014/main" id="{99228CB8-33E7-6FB5-73CB-503CB205FF23}"/>
              </a:ext>
            </a:extLst>
          </p:cNvPr>
          <p:cNvSpPr txBox="1"/>
          <p:nvPr/>
        </p:nvSpPr>
        <p:spPr>
          <a:xfrm>
            <a:off x="9867901" y="1668971"/>
            <a:ext cx="2012340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각각의 용어 </a:t>
            </a:r>
            <a:r>
              <a:rPr lang="ko-KR" altLang="en-US" sz="1000" dirty="0"/>
              <a:t>버튼 </a:t>
            </a:r>
            <a:r>
              <a:rPr lang="ko-KR" altLang="en-US" sz="1000" dirty="0" err="1"/>
              <a:t>호버</a:t>
            </a:r>
            <a:r>
              <a:rPr lang="ko-KR" altLang="en-US" sz="1000" dirty="0"/>
              <a:t> 시</a:t>
            </a:r>
            <a:r>
              <a:rPr lang="ko-KR" altLang="en-US" sz="1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슬라이드 </a:t>
            </a:r>
            <a:r>
              <a:rPr lang="en-US" altLang="ko-KR" sz="1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ko-KR" altLang="en-US" sz="1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번 처럼 해당하는 용어 하단에 용어 설명 보여 주기</a:t>
            </a:r>
            <a:endParaRPr lang="en-US" altLang="ko-KR" sz="1000" dirty="0"/>
          </a:p>
        </p:txBody>
      </p:sp>
      <p:sp>
        <p:nvSpPr>
          <p:cNvPr id="10" name="Google Shape;68;p13">
            <a:extLst>
              <a:ext uri="{FF2B5EF4-FFF2-40B4-BE49-F238E27FC236}">
                <a16:creationId xmlns:a16="http://schemas.microsoft.com/office/drawing/2014/main" id="{3B0AA979-40E6-9C70-25D1-7908508784C6}"/>
              </a:ext>
            </a:extLst>
          </p:cNvPr>
          <p:cNvSpPr/>
          <p:nvPr/>
        </p:nvSpPr>
        <p:spPr>
          <a:xfrm>
            <a:off x="9475202" y="1668971"/>
            <a:ext cx="287338" cy="288925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68;p13">
            <a:extLst>
              <a:ext uri="{FF2B5EF4-FFF2-40B4-BE49-F238E27FC236}">
                <a16:creationId xmlns:a16="http://schemas.microsoft.com/office/drawing/2014/main" id="{8B82CF93-32E3-F165-F330-CCE906213AC8}"/>
              </a:ext>
            </a:extLst>
          </p:cNvPr>
          <p:cNvSpPr/>
          <p:nvPr/>
        </p:nvSpPr>
        <p:spPr>
          <a:xfrm>
            <a:off x="629492" y="1122905"/>
            <a:ext cx="287338" cy="288925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76;p13">
            <a:extLst>
              <a:ext uri="{FF2B5EF4-FFF2-40B4-BE49-F238E27FC236}">
                <a16:creationId xmlns:a16="http://schemas.microsoft.com/office/drawing/2014/main" id="{9BF5E1F7-3116-7A8C-C1E0-743F6869FC06}"/>
              </a:ext>
            </a:extLst>
          </p:cNvPr>
          <p:cNvSpPr txBox="1"/>
          <p:nvPr/>
        </p:nvSpPr>
        <p:spPr>
          <a:xfrm>
            <a:off x="9867901" y="2392871"/>
            <a:ext cx="2012340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각각의 사진 클릭 시 </a:t>
            </a:r>
            <a:r>
              <a:rPr lang="ko-KR" altLang="en-US" sz="1000" dirty="0"/>
              <a:t>슬라이드 </a:t>
            </a:r>
            <a:r>
              <a:rPr lang="en-US" altLang="ko-KR" sz="1000" dirty="0"/>
              <a:t>5</a:t>
            </a:r>
            <a:r>
              <a:rPr lang="ko-KR" altLang="en-US" sz="1000" dirty="0"/>
              <a:t>번 처럼 </a:t>
            </a:r>
            <a:r>
              <a:rPr lang="ko-KR" altLang="en-US" sz="1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자연재해의 예방과 대처 방법을 보여 주기</a:t>
            </a:r>
            <a:endParaRPr sz="1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68;p13">
            <a:extLst>
              <a:ext uri="{FF2B5EF4-FFF2-40B4-BE49-F238E27FC236}">
                <a16:creationId xmlns:a16="http://schemas.microsoft.com/office/drawing/2014/main" id="{543ED814-D2DD-A3C9-62D9-BAA60BA77528}"/>
              </a:ext>
            </a:extLst>
          </p:cNvPr>
          <p:cNvSpPr/>
          <p:nvPr/>
        </p:nvSpPr>
        <p:spPr>
          <a:xfrm>
            <a:off x="9475202" y="2392871"/>
            <a:ext cx="287338" cy="288925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12998335"/>
      </p:ext>
    </p:extLst>
  </p:cSld>
  <p:clrMapOvr>
    <a:masterClrMapping/>
  </p:clrMapOvr>
  <p:transition spd="med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28372" y="2037565"/>
            <a:ext cx="2426400" cy="185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2113410" y="2024944"/>
            <a:ext cx="2426400" cy="18576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3"/>
          <p:cNvSpPr txBox="1">
            <a:spLocks noGrp="1"/>
          </p:cNvSpPr>
          <p:nvPr>
            <p:ph type="body" idx="1"/>
          </p:nvPr>
        </p:nvSpPr>
        <p:spPr>
          <a:xfrm>
            <a:off x="990600" y="274638"/>
            <a:ext cx="5292725" cy="334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75"/>
              <a:buNone/>
            </a:pPr>
            <a:r>
              <a:rPr lang="ko-KR"/>
              <a:t>디지털교과서_쾌적한 주거 환경_쾌적하고 안전한 주거 관리 방안 </a:t>
            </a:r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body" idx="2"/>
          </p:nvPr>
        </p:nvSpPr>
        <p:spPr>
          <a:xfrm>
            <a:off x="7380288" y="274638"/>
            <a:ext cx="1847850" cy="334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100"/>
              <a:buNone/>
            </a:pPr>
            <a:r>
              <a:rPr lang="en-US" altLang="ko-KR" dirty="0"/>
              <a:t>2</a:t>
            </a:r>
            <a:endParaRPr dirty="0"/>
          </a:p>
        </p:txBody>
      </p:sp>
      <p:sp>
        <p:nvSpPr>
          <p:cNvPr id="66" name="Google Shape;66;p13"/>
          <p:cNvSpPr txBox="1">
            <a:spLocks noGrp="1"/>
          </p:cNvSpPr>
          <p:nvPr>
            <p:ph type="body" idx="5"/>
          </p:nvPr>
        </p:nvSpPr>
        <p:spPr>
          <a:xfrm>
            <a:off x="849732" y="745934"/>
            <a:ext cx="8272462" cy="309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100"/>
              <a:buNone/>
            </a:pPr>
            <a:r>
              <a:rPr lang="ko-KR" sz="1200">
                <a:latin typeface="Quattrocento Sans"/>
                <a:ea typeface="Quattrocento Sans"/>
                <a:cs typeface="Quattrocento Sans"/>
                <a:sym typeface="Quattrocento Sans"/>
              </a:rPr>
              <a:t>전개 - 학습내용1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3"/>
          <p:cNvSpPr txBox="1"/>
          <p:nvPr/>
        </p:nvSpPr>
        <p:spPr>
          <a:xfrm>
            <a:off x="878522" y="1117129"/>
            <a:ext cx="551688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ko-KR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자연재해를 대비한 쾌적하고 안전한 주거 관리 방안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3"/>
          <p:cNvSpPr/>
          <p:nvPr/>
        </p:nvSpPr>
        <p:spPr>
          <a:xfrm>
            <a:off x="840468" y="2024944"/>
            <a:ext cx="1162981" cy="389466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태풍</a:t>
            </a:r>
            <a:endParaRPr/>
          </a:p>
        </p:txBody>
      </p:sp>
      <p:sp>
        <p:nvSpPr>
          <p:cNvPr id="71" name="Google Shape;71;p13"/>
          <p:cNvSpPr/>
          <p:nvPr/>
        </p:nvSpPr>
        <p:spPr>
          <a:xfrm>
            <a:off x="4730786" y="2037565"/>
            <a:ext cx="1162981" cy="389466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호우, 침수</a:t>
            </a:r>
            <a:endParaRPr dirty="0"/>
          </a:p>
        </p:txBody>
      </p:sp>
      <p:sp>
        <p:nvSpPr>
          <p:cNvPr id="72" name="Google Shape;72;p13"/>
          <p:cNvSpPr/>
          <p:nvPr/>
        </p:nvSpPr>
        <p:spPr>
          <a:xfrm>
            <a:off x="830918" y="4176362"/>
            <a:ext cx="1162981" cy="389466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지진</a:t>
            </a:r>
            <a:endParaRPr sz="1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3"/>
          <p:cNvSpPr/>
          <p:nvPr/>
        </p:nvSpPr>
        <p:spPr>
          <a:xfrm>
            <a:off x="4730786" y="4174231"/>
            <a:ext cx="1162981" cy="389466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대설, 한파</a:t>
            </a:r>
            <a:endParaRPr dirty="0"/>
          </a:p>
        </p:txBody>
      </p:sp>
      <p:pic>
        <p:nvPicPr>
          <p:cNvPr id="74" name="Google Shape;74;p1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131673" y="4174190"/>
            <a:ext cx="2426400" cy="185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021991" y="4174190"/>
            <a:ext cx="2426400" cy="18576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77;p13">
            <a:extLst>
              <a:ext uri="{FF2B5EF4-FFF2-40B4-BE49-F238E27FC236}">
                <a16:creationId xmlns:a16="http://schemas.microsoft.com/office/drawing/2014/main" id="{44108FF9-8EBA-991A-A85E-EEC2A7D96821}"/>
              </a:ext>
            </a:extLst>
          </p:cNvPr>
          <p:cNvSpPr/>
          <p:nvPr/>
        </p:nvSpPr>
        <p:spPr>
          <a:xfrm>
            <a:off x="834864" y="2497348"/>
            <a:ext cx="1169373" cy="138802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1C305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1400"/>
            </a:pPr>
            <a:r>
              <a:rPr lang="ko-KR" altLang="en-US" sz="1100" b="1" dirty="0">
                <a:solidFill>
                  <a:schemeClr val="dk1"/>
                </a:solidFill>
              </a:rPr>
              <a:t>태풍</a:t>
            </a:r>
            <a:r>
              <a:rPr lang="en-US" altLang="ko-KR" sz="1100" b="1" dirty="0">
                <a:solidFill>
                  <a:schemeClr val="dk1"/>
                </a:solidFill>
              </a:rPr>
              <a:t>:</a:t>
            </a:r>
          </a:p>
          <a:p>
            <a:pPr lvl="0">
              <a:buSzPts val="1400"/>
            </a:pPr>
            <a:r>
              <a:rPr lang="ko-KR" altLang="en-US" sz="1100" b="1" dirty="0">
                <a:solidFill>
                  <a:schemeClr val="dk1"/>
                </a:solidFill>
              </a:rPr>
              <a:t>북태평양 서남부에서 발생하여 아시아 대륙 동부로 불어오는</a:t>
            </a:r>
            <a:r>
              <a:rPr lang="en-US" altLang="ko-KR" sz="1100" b="1" dirty="0">
                <a:solidFill>
                  <a:schemeClr val="dk1"/>
                </a:solidFill>
              </a:rPr>
              <a:t>, </a:t>
            </a:r>
            <a:r>
              <a:rPr lang="ko-KR" altLang="en-US" sz="1100" b="1" dirty="0">
                <a:solidFill>
                  <a:schemeClr val="dk1"/>
                </a:solidFill>
              </a:rPr>
              <a:t>폭풍우를 수반한 맹렬한 열대 저기압</a:t>
            </a:r>
            <a:r>
              <a:rPr lang="en-US" altLang="ko-KR" sz="1100" b="1" dirty="0">
                <a:solidFill>
                  <a:schemeClr val="dk1"/>
                </a:solidFill>
              </a:rPr>
              <a:t>.</a:t>
            </a:r>
            <a:endParaRPr sz="1100" dirty="0"/>
          </a:p>
        </p:txBody>
      </p:sp>
      <p:sp>
        <p:nvSpPr>
          <p:cNvPr id="2" name="Google Shape;68;p13">
            <a:extLst>
              <a:ext uri="{FF2B5EF4-FFF2-40B4-BE49-F238E27FC236}">
                <a16:creationId xmlns:a16="http://schemas.microsoft.com/office/drawing/2014/main" id="{C272E6B6-5043-28AC-519D-5FA14539AEA0}"/>
              </a:ext>
            </a:extLst>
          </p:cNvPr>
          <p:cNvSpPr/>
          <p:nvPr/>
        </p:nvSpPr>
        <p:spPr>
          <a:xfrm>
            <a:off x="506288" y="1806065"/>
            <a:ext cx="287338" cy="288925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6;p13">
            <a:extLst>
              <a:ext uri="{FF2B5EF4-FFF2-40B4-BE49-F238E27FC236}">
                <a16:creationId xmlns:a16="http://schemas.microsoft.com/office/drawing/2014/main" id="{14B25FE5-FDF3-0BA0-B8D2-D80C1C157054}"/>
              </a:ext>
            </a:extLst>
          </p:cNvPr>
          <p:cNvSpPr txBox="1"/>
          <p:nvPr/>
        </p:nvSpPr>
        <p:spPr>
          <a:xfrm>
            <a:off x="9867901" y="945071"/>
            <a:ext cx="2012340" cy="1169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용어 </a:t>
            </a:r>
            <a:r>
              <a:rPr lang="ko-KR" altLang="en-US" sz="1000"/>
              <a:t>버튼 마우스 오버 </a:t>
            </a:r>
            <a:r>
              <a:rPr lang="ko-KR" altLang="en-US" sz="1000" dirty="0"/>
              <a:t>시</a:t>
            </a:r>
            <a:r>
              <a:rPr lang="ko-KR" altLang="en-US" sz="1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용어 하단에 용어 설명이 나오게 만들어 주세요</a:t>
            </a:r>
            <a:r>
              <a:rPr lang="en-US" altLang="ko-KR" sz="1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0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ko-KR" altLang="en-US" sz="1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용어 안의 내용은 변경될 수 있습니다</a:t>
            </a:r>
            <a:r>
              <a:rPr lang="en-US" altLang="ko-KR" sz="1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ko-KR" altLang="en-US" sz="1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참고하여 개발 부탁드립니다</a:t>
            </a:r>
            <a:r>
              <a:rPr lang="en-US" altLang="ko-KR" sz="1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r>
              <a:rPr lang="en-US" sz="1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1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68;p13">
            <a:extLst>
              <a:ext uri="{FF2B5EF4-FFF2-40B4-BE49-F238E27FC236}">
                <a16:creationId xmlns:a16="http://schemas.microsoft.com/office/drawing/2014/main" id="{D969EC79-8832-4097-DE5B-055D409FC703}"/>
              </a:ext>
            </a:extLst>
          </p:cNvPr>
          <p:cNvSpPr/>
          <p:nvPr/>
        </p:nvSpPr>
        <p:spPr>
          <a:xfrm>
            <a:off x="9475202" y="945071"/>
            <a:ext cx="287338" cy="288925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03112045"/>
      </p:ext>
    </p:extLst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28372" y="2037565"/>
            <a:ext cx="2426400" cy="185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2113410" y="2024944"/>
            <a:ext cx="2426400" cy="18576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3"/>
          <p:cNvSpPr txBox="1">
            <a:spLocks noGrp="1"/>
          </p:cNvSpPr>
          <p:nvPr>
            <p:ph type="body" idx="1"/>
          </p:nvPr>
        </p:nvSpPr>
        <p:spPr>
          <a:xfrm>
            <a:off x="990600" y="274638"/>
            <a:ext cx="5292725" cy="334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75"/>
              <a:buNone/>
            </a:pPr>
            <a:r>
              <a:rPr lang="ko-KR"/>
              <a:t>디지털교과서_쾌적한 주거 환경_쾌적하고 안전한 주거 관리 방안 </a:t>
            </a:r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body" idx="2"/>
          </p:nvPr>
        </p:nvSpPr>
        <p:spPr>
          <a:xfrm>
            <a:off x="7380288" y="274638"/>
            <a:ext cx="1847850" cy="334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100"/>
              <a:buNone/>
            </a:pPr>
            <a:r>
              <a:rPr lang="en-US" altLang="ko-KR" dirty="0"/>
              <a:t>2</a:t>
            </a:r>
            <a:endParaRPr dirty="0"/>
          </a:p>
        </p:txBody>
      </p:sp>
      <p:sp>
        <p:nvSpPr>
          <p:cNvPr id="66" name="Google Shape;66;p13"/>
          <p:cNvSpPr txBox="1">
            <a:spLocks noGrp="1"/>
          </p:cNvSpPr>
          <p:nvPr>
            <p:ph type="body" idx="5"/>
          </p:nvPr>
        </p:nvSpPr>
        <p:spPr>
          <a:xfrm>
            <a:off x="849732" y="745934"/>
            <a:ext cx="8272462" cy="309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100"/>
              <a:buNone/>
            </a:pPr>
            <a:r>
              <a:rPr lang="ko-KR" sz="1200">
                <a:latin typeface="Quattrocento Sans"/>
                <a:ea typeface="Quattrocento Sans"/>
                <a:cs typeface="Quattrocento Sans"/>
                <a:sym typeface="Quattrocento Sans"/>
              </a:rPr>
              <a:t>전개 - 학습내용1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3"/>
          <p:cNvSpPr txBox="1"/>
          <p:nvPr/>
        </p:nvSpPr>
        <p:spPr>
          <a:xfrm>
            <a:off x="878522" y="1117129"/>
            <a:ext cx="551688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ko-KR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자연재해를 대비한 쾌적하고 안전한 주거 관리 방안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3"/>
          <p:cNvSpPr/>
          <p:nvPr/>
        </p:nvSpPr>
        <p:spPr>
          <a:xfrm>
            <a:off x="840468" y="2024944"/>
            <a:ext cx="1162981" cy="389466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태풍</a:t>
            </a:r>
            <a:endParaRPr/>
          </a:p>
        </p:txBody>
      </p:sp>
      <p:sp>
        <p:nvSpPr>
          <p:cNvPr id="71" name="Google Shape;71;p13"/>
          <p:cNvSpPr/>
          <p:nvPr/>
        </p:nvSpPr>
        <p:spPr>
          <a:xfrm>
            <a:off x="4730786" y="2037565"/>
            <a:ext cx="1162981" cy="389466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호우, 침수</a:t>
            </a:r>
            <a:endParaRPr dirty="0"/>
          </a:p>
        </p:txBody>
      </p:sp>
      <p:sp>
        <p:nvSpPr>
          <p:cNvPr id="72" name="Google Shape;72;p13"/>
          <p:cNvSpPr/>
          <p:nvPr/>
        </p:nvSpPr>
        <p:spPr>
          <a:xfrm>
            <a:off x="830918" y="4176362"/>
            <a:ext cx="1162981" cy="389466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지진</a:t>
            </a:r>
            <a:endParaRPr sz="1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3"/>
          <p:cNvSpPr/>
          <p:nvPr/>
        </p:nvSpPr>
        <p:spPr>
          <a:xfrm>
            <a:off x="4730786" y="4174231"/>
            <a:ext cx="1162981" cy="389466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대설, 한파</a:t>
            </a:r>
            <a:endParaRPr dirty="0"/>
          </a:p>
        </p:txBody>
      </p:sp>
      <p:pic>
        <p:nvPicPr>
          <p:cNvPr id="74" name="Google Shape;74;p1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131673" y="4174190"/>
            <a:ext cx="2426400" cy="185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021991" y="4174190"/>
            <a:ext cx="2426400" cy="18576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77;p13">
            <a:extLst>
              <a:ext uri="{FF2B5EF4-FFF2-40B4-BE49-F238E27FC236}">
                <a16:creationId xmlns:a16="http://schemas.microsoft.com/office/drawing/2014/main" id="{44108FF9-8EBA-991A-A85E-EEC2A7D96821}"/>
              </a:ext>
            </a:extLst>
          </p:cNvPr>
          <p:cNvSpPr/>
          <p:nvPr/>
        </p:nvSpPr>
        <p:spPr>
          <a:xfrm>
            <a:off x="834864" y="2497348"/>
            <a:ext cx="1169373" cy="138802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1C305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1400"/>
            </a:pPr>
            <a:r>
              <a:rPr lang="ko-KR" altLang="en-US" sz="1100" b="1" dirty="0">
                <a:solidFill>
                  <a:schemeClr val="dk1"/>
                </a:solidFill>
              </a:rPr>
              <a:t>태풍</a:t>
            </a:r>
            <a:r>
              <a:rPr lang="en-US" altLang="ko-KR" sz="1100" b="1" dirty="0">
                <a:solidFill>
                  <a:schemeClr val="dk1"/>
                </a:solidFill>
              </a:rPr>
              <a:t>:</a:t>
            </a:r>
          </a:p>
          <a:p>
            <a:pPr lvl="0">
              <a:buSzPts val="1400"/>
            </a:pPr>
            <a:r>
              <a:rPr lang="ko-KR" altLang="en-US" sz="1100" b="1" dirty="0">
                <a:solidFill>
                  <a:schemeClr val="dk1"/>
                </a:solidFill>
              </a:rPr>
              <a:t>북태평양 서남부에서 발생하여 아시아 대륙 동부로 불어오는</a:t>
            </a:r>
            <a:r>
              <a:rPr lang="en-US" altLang="ko-KR" sz="1100" b="1" dirty="0">
                <a:solidFill>
                  <a:schemeClr val="dk1"/>
                </a:solidFill>
              </a:rPr>
              <a:t>, </a:t>
            </a:r>
            <a:r>
              <a:rPr lang="ko-KR" altLang="en-US" sz="1100" b="1" dirty="0">
                <a:solidFill>
                  <a:schemeClr val="dk1"/>
                </a:solidFill>
              </a:rPr>
              <a:t>폭풍우를 수반한 맹렬한 열대 저기압</a:t>
            </a:r>
            <a:r>
              <a:rPr lang="en-US" altLang="ko-KR" sz="1100" b="1" dirty="0">
                <a:solidFill>
                  <a:schemeClr val="dk1"/>
                </a:solidFill>
              </a:rPr>
              <a:t>.</a:t>
            </a:r>
            <a:endParaRPr sz="1100" dirty="0"/>
          </a:p>
        </p:txBody>
      </p:sp>
      <p:sp>
        <p:nvSpPr>
          <p:cNvPr id="4" name="Google Shape;77;p13">
            <a:extLst>
              <a:ext uri="{FF2B5EF4-FFF2-40B4-BE49-F238E27FC236}">
                <a16:creationId xmlns:a16="http://schemas.microsoft.com/office/drawing/2014/main" id="{CA418B4B-6C9B-B0AA-2B2F-CA15036E8EC1}"/>
              </a:ext>
            </a:extLst>
          </p:cNvPr>
          <p:cNvSpPr/>
          <p:nvPr/>
        </p:nvSpPr>
        <p:spPr>
          <a:xfrm>
            <a:off x="4725182" y="2510842"/>
            <a:ext cx="1169373" cy="138802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1C305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1400"/>
            </a:pPr>
            <a:r>
              <a:rPr lang="ko-KR" altLang="en-US" sz="1100" b="1" dirty="0">
                <a:solidFill>
                  <a:schemeClr val="dk1"/>
                </a:solidFill>
              </a:rPr>
              <a:t>호우</a:t>
            </a:r>
            <a:r>
              <a:rPr lang="en-US" altLang="ko-KR" sz="1100" b="1" dirty="0">
                <a:solidFill>
                  <a:schemeClr val="dk1"/>
                </a:solidFill>
              </a:rPr>
              <a:t>: </a:t>
            </a:r>
            <a:r>
              <a:rPr lang="ko-KR" altLang="en-US" sz="1100" b="1" dirty="0">
                <a:solidFill>
                  <a:schemeClr val="dk1"/>
                </a:solidFill>
              </a:rPr>
              <a:t>줄기차게 내리는 크고 많은 비</a:t>
            </a:r>
            <a:r>
              <a:rPr lang="en-US" altLang="ko-KR" sz="1100" b="1" dirty="0">
                <a:solidFill>
                  <a:schemeClr val="dk1"/>
                </a:solidFill>
              </a:rPr>
              <a:t>.</a:t>
            </a:r>
          </a:p>
          <a:p>
            <a:pPr lvl="0">
              <a:buSzPts val="1400"/>
            </a:pPr>
            <a:endParaRPr lang="en-US" altLang="ko-KR" sz="1100" b="1" dirty="0">
              <a:solidFill>
                <a:schemeClr val="dk1"/>
              </a:solidFill>
            </a:endParaRPr>
          </a:p>
          <a:p>
            <a:pPr lvl="0">
              <a:buSzPts val="1400"/>
            </a:pPr>
            <a:r>
              <a:rPr lang="ko-KR" altLang="en-US" sz="1100" b="1" dirty="0">
                <a:solidFill>
                  <a:schemeClr val="dk1"/>
                </a:solidFill>
              </a:rPr>
              <a:t>침수</a:t>
            </a:r>
            <a:r>
              <a:rPr lang="en-US" altLang="ko-KR" sz="1100" b="1" dirty="0">
                <a:solidFill>
                  <a:schemeClr val="dk1"/>
                </a:solidFill>
              </a:rPr>
              <a:t>: </a:t>
            </a:r>
            <a:r>
              <a:rPr lang="ko-KR" altLang="en-US" sz="1100" b="1" dirty="0">
                <a:solidFill>
                  <a:schemeClr val="dk1"/>
                </a:solidFill>
              </a:rPr>
              <a:t>물에 잠김</a:t>
            </a:r>
            <a:r>
              <a:rPr lang="en-US" altLang="ko-KR" sz="1100" b="1" dirty="0">
                <a:solidFill>
                  <a:schemeClr val="dk1"/>
                </a:solidFill>
              </a:rPr>
              <a:t>.</a:t>
            </a:r>
          </a:p>
        </p:txBody>
      </p:sp>
      <p:sp>
        <p:nvSpPr>
          <p:cNvPr id="5" name="Google Shape;77;p13">
            <a:extLst>
              <a:ext uri="{FF2B5EF4-FFF2-40B4-BE49-F238E27FC236}">
                <a16:creationId xmlns:a16="http://schemas.microsoft.com/office/drawing/2014/main" id="{C2A91B1E-D575-EC34-163A-82D3188F6339}"/>
              </a:ext>
            </a:extLst>
          </p:cNvPr>
          <p:cNvSpPr/>
          <p:nvPr/>
        </p:nvSpPr>
        <p:spPr>
          <a:xfrm>
            <a:off x="834864" y="4645371"/>
            <a:ext cx="1169373" cy="138802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1C305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1400"/>
            </a:pPr>
            <a:r>
              <a:rPr lang="ko-KR" altLang="en-US" sz="1100" b="1" dirty="0">
                <a:solidFill>
                  <a:schemeClr val="dk1"/>
                </a:solidFill>
              </a:rPr>
              <a:t>지진</a:t>
            </a:r>
            <a:r>
              <a:rPr lang="en-US" altLang="ko-KR" sz="1100" b="1" dirty="0">
                <a:solidFill>
                  <a:schemeClr val="dk1"/>
                </a:solidFill>
              </a:rPr>
              <a:t>: </a:t>
            </a:r>
            <a:r>
              <a:rPr lang="ko-KR" altLang="en-US" sz="1100" b="1" dirty="0">
                <a:solidFill>
                  <a:schemeClr val="dk1"/>
                </a:solidFill>
              </a:rPr>
              <a:t>오랫동안 누적된 변형 에너지가 갑자기 방출되면서 지각이 흔들리는 일</a:t>
            </a:r>
            <a:r>
              <a:rPr lang="en-US" altLang="ko-KR" sz="1100" b="1" dirty="0">
                <a:solidFill>
                  <a:schemeClr val="dk1"/>
                </a:solidFill>
              </a:rPr>
              <a:t>. </a:t>
            </a:r>
          </a:p>
        </p:txBody>
      </p:sp>
      <p:sp>
        <p:nvSpPr>
          <p:cNvPr id="6" name="Google Shape;77;p13">
            <a:extLst>
              <a:ext uri="{FF2B5EF4-FFF2-40B4-BE49-F238E27FC236}">
                <a16:creationId xmlns:a16="http://schemas.microsoft.com/office/drawing/2014/main" id="{97A9D0F2-8BA9-658B-6F04-095A9B81B05F}"/>
              </a:ext>
            </a:extLst>
          </p:cNvPr>
          <p:cNvSpPr/>
          <p:nvPr/>
        </p:nvSpPr>
        <p:spPr>
          <a:xfrm>
            <a:off x="4725182" y="4645371"/>
            <a:ext cx="1169373" cy="138802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1C305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1400"/>
            </a:pPr>
            <a:r>
              <a:rPr lang="ko-KR" altLang="en-US" sz="1100" b="1" dirty="0">
                <a:solidFill>
                  <a:schemeClr val="dk1"/>
                </a:solidFill>
              </a:rPr>
              <a:t>대설 </a:t>
            </a:r>
            <a:r>
              <a:rPr lang="en-US" altLang="ko-KR" sz="1100" b="1" dirty="0">
                <a:solidFill>
                  <a:schemeClr val="dk1"/>
                </a:solidFill>
              </a:rPr>
              <a:t>: </a:t>
            </a:r>
            <a:r>
              <a:rPr lang="ko-KR" altLang="en-US" sz="1100" b="1" dirty="0">
                <a:solidFill>
                  <a:schemeClr val="dk1"/>
                </a:solidFill>
              </a:rPr>
              <a:t>아주 많이 오는 눈</a:t>
            </a:r>
            <a:r>
              <a:rPr lang="en-US" altLang="ko-KR" sz="1100" b="1" dirty="0">
                <a:solidFill>
                  <a:schemeClr val="dk1"/>
                </a:solidFill>
              </a:rPr>
              <a:t>.</a:t>
            </a:r>
          </a:p>
          <a:p>
            <a:pPr lvl="0">
              <a:buSzPts val="1400"/>
            </a:pPr>
            <a:endParaRPr lang="en-US" altLang="ko-KR" sz="1100" b="1" dirty="0">
              <a:solidFill>
                <a:schemeClr val="dk1"/>
              </a:solidFill>
            </a:endParaRPr>
          </a:p>
          <a:p>
            <a:pPr lvl="0">
              <a:buSzPts val="1400"/>
            </a:pPr>
            <a:r>
              <a:rPr lang="ko-KR" altLang="en-US" sz="1100" b="1" dirty="0">
                <a:solidFill>
                  <a:schemeClr val="dk1"/>
                </a:solidFill>
              </a:rPr>
              <a:t>한파 </a:t>
            </a:r>
            <a:r>
              <a:rPr lang="en-US" altLang="ko-KR" sz="1100" b="1" dirty="0">
                <a:solidFill>
                  <a:schemeClr val="dk1"/>
                </a:solidFill>
              </a:rPr>
              <a:t>: </a:t>
            </a:r>
            <a:r>
              <a:rPr lang="ko-KR" altLang="en-US" sz="1100" b="1" dirty="0">
                <a:solidFill>
                  <a:schemeClr val="dk1"/>
                </a:solidFill>
              </a:rPr>
              <a:t>겨울철에 기온이 갑자기 내려가는 현상</a:t>
            </a:r>
            <a:r>
              <a:rPr lang="en-US" altLang="ko-KR" sz="1100" b="1" dirty="0">
                <a:solidFill>
                  <a:schemeClr val="dk1"/>
                </a:solidFill>
              </a:rPr>
              <a:t>. </a:t>
            </a:r>
          </a:p>
        </p:txBody>
      </p:sp>
      <p:sp>
        <p:nvSpPr>
          <p:cNvPr id="2" name="Google Shape;76;p13">
            <a:extLst>
              <a:ext uri="{FF2B5EF4-FFF2-40B4-BE49-F238E27FC236}">
                <a16:creationId xmlns:a16="http://schemas.microsoft.com/office/drawing/2014/main" id="{30506073-6F37-7F42-7392-B01BF852DE1D}"/>
              </a:ext>
            </a:extLst>
          </p:cNvPr>
          <p:cNvSpPr txBox="1"/>
          <p:nvPr/>
        </p:nvSpPr>
        <p:spPr>
          <a:xfrm>
            <a:off x="9867901" y="945071"/>
            <a:ext cx="2012340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/>
              <a:t>각각의 용어 버튼의 내용 서술한 슬라이드입니다</a:t>
            </a:r>
            <a:r>
              <a:rPr lang="en-US" altLang="ko-KR" sz="1000" dirty="0"/>
              <a:t>.</a:t>
            </a:r>
            <a:endParaRPr sz="1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48522809"/>
      </p:ext>
    </p:extLst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28372" y="2037565"/>
            <a:ext cx="2426400" cy="185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2113410" y="2024944"/>
            <a:ext cx="2426400" cy="18576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3"/>
          <p:cNvSpPr txBox="1">
            <a:spLocks noGrp="1"/>
          </p:cNvSpPr>
          <p:nvPr>
            <p:ph type="body" idx="1"/>
          </p:nvPr>
        </p:nvSpPr>
        <p:spPr>
          <a:xfrm>
            <a:off x="990600" y="274638"/>
            <a:ext cx="5292725" cy="334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75"/>
              <a:buNone/>
            </a:pPr>
            <a:r>
              <a:rPr lang="ko-KR"/>
              <a:t>디지털교과서_쾌적한 주거 환경_쾌적하고 안전한 주거 관리 방안 </a:t>
            </a:r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body" idx="2"/>
          </p:nvPr>
        </p:nvSpPr>
        <p:spPr>
          <a:xfrm>
            <a:off x="7380288" y="274638"/>
            <a:ext cx="1847850" cy="334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100"/>
              <a:buNone/>
            </a:pPr>
            <a:r>
              <a:rPr lang="en-US" altLang="ko-KR" dirty="0"/>
              <a:t>2</a:t>
            </a:r>
            <a:endParaRPr dirty="0"/>
          </a:p>
        </p:txBody>
      </p:sp>
      <p:sp>
        <p:nvSpPr>
          <p:cNvPr id="66" name="Google Shape;66;p13"/>
          <p:cNvSpPr txBox="1">
            <a:spLocks noGrp="1"/>
          </p:cNvSpPr>
          <p:nvPr>
            <p:ph type="body" idx="5"/>
          </p:nvPr>
        </p:nvSpPr>
        <p:spPr>
          <a:xfrm>
            <a:off x="849732" y="745934"/>
            <a:ext cx="8272462" cy="309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100"/>
              <a:buNone/>
            </a:pPr>
            <a:r>
              <a:rPr lang="ko-KR" sz="1200">
                <a:latin typeface="Quattrocento Sans"/>
                <a:ea typeface="Quattrocento Sans"/>
                <a:cs typeface="Quattrocento Sans"/>
                <a:sym typeface="Quattrocento Sans"/>
              </a:rPr>
              <a:t>전개 - 학습내용1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3"/>
          <p:cNvSpPr txBox="1"/>
          <p:nvPr/>
        </p:nvSpPr>
        <p:spPr>
          <a:xfrm>
            <a:off x="878522" y="1117129"/>
            <a:ext cx="551688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ko-KR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자연재해를 대비한 쾌적하고 안전한 주거 관리 방안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3"/>
          <p:cNvSpPr/>
          <p:nvPr/>
        </p:nvSpPr>
        <p:spPr>
          <a:xfrm>
            <a:off x="840468" y="2024944"/>
            <a:ext cx="1162981" cy="389466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태풍</a:t>
            </a:r>
            <a:endParaRPr/>
          </a:p>
        </p:txBody>
      </p:sp>
      <p:sp>
        <p:nvSpPr>
          <p:cNvPr id="71" name="Google Shape;71;p13"/>
          <p:cNvSpPr/>
          <p:nvPr/>
        </p:nvSpPr>
        <p:spPr>
          <a:xfrm>
            <a:off x="4730786" y="2037565"/>
            <a:ext cx="1162981" cy="389466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호우, 침수</a:t>
            </a:r>
            <a:endParaRPr dirty="0"/>
          </a:p>
        </p:txBody>
      </p:sp>
      <p:sp>
        <p:nvSpPr>
          <p:cNvPr id="72" name="Google Shape;72;p13"/>
          <p:cNvSpPr/>
          <p:nvPr/>
        </p:nvSpPr>
        <p:spPr>
          <a:xfrm>
            <a:off x="830918" y="4176362"/>
            <a:ext cx="1162981" cy="389466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지진</a:t>
            </a:r>
            <a:endParaRPr sz="1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3"/>
          <p:cNvSpPr/>
          <p:nvPr/>
        </p:nvSpPr>
        <p:spPr>
          <a:xfrm>
            <a:off x="4730786" y="4174231"/>
            <a:ext cx="1162981" cy="389466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대설, 한파</a:t>
            </a:r>
            <a:endParaRPr dirty="0"/>
          </a:p>
        </p:txBody>
      </p:sp>
      <p:pic>
        <p:nvPicPr>
          <p:cNvPr id="74" name="Google Shape;74;p1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131673" y="4174190"/>
            <a:ext cx="2426400" cy="185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021991" y="4174190"/>
            <a:ext cx="2426400" cy="185760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3"/>
          <p:cNvSpPr/>
          <p:nvPr/>
        </p:nvSpPr>
        <p:spPr>
          <a:xfrm>
            <a:off x="2102457" y="2024944"/>
            <a:ext cx="2426400" cy="18576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1C305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ko-KR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유리창에 테이프를 </a:t>
            </a:r>
            <a:r>
              <a:rPr lang="ko-KR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x자로</a:t>
            </a:r>
            <a:r>
              <a:rPr lang="ko-KR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붙인다</a:t>
            </a:r>
            <a:r>
              <a:rPr lang="en-US" altLang="ko-KR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2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ko-KR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태풍에 날아갈 물건이나 시설물이 없는지 점검한다</a:t>
            </a:r>
            <a:r>
              <a:rPr lang="en-US" altLang="ko-KR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2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ko-KR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집과 주변에 무너져 내릴 곳은 없는지 주변 환경을 점검한다.</a:t>
            </a:r>
            <a:endParaRPr sz="1200" dirty="0"/>
          </a:p>
        </p:txBody>
      </p:sp>
      <p:sp>
        <p:nvSpPr>
          <p:cNvPr id="68" name="Google Shape;68;p13"/>
          <p:cNvSpPr/>
          <p:nvPr/>
        </p:nvSpPr>
        <p:spPr>
          <a:xfrm>
            <a:off x="1958788" y="1922629"/>
            <a:ext cx="287338" cy="288925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 i="0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00" b="1" i="0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76;p13">
            <a:extLst>
              <a:ext uri="{FF2B5EF4-FFF2-40B4-BE49-F238E27FC236}">
                <a16:creationId xmlns:a16="http://schemas.microsoft.com/office/drawing/2014/main" id="{CB0BC402-1A44-A081-CCC8-1395A4BA9F5A}"/>
              </a:ext>
            </a:extLst>
          </p:cNvPr>
          <p:cNvSpPr txBox="1"/>
          <p:nvPr/>
        </p:nvSpPr>
        <p:spPr>
          <a:xfrm>
            <a:off x="9867901" y="1019194"/>
            <a:ext cx="2012340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사진 클릭 시 자연재해의 예방과 대처 방법이 나오게 만들어 주세요</a:t>
            </a:r>
            <a:r>
              <a:rPr lang="en-US" altLang="ko-KR" sz="1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68;p13">
            <a:extLst>
              <a:ext uri="{FF2B5EF4-FFF2-40B4-BE49-F238E27FC236}">
                <a16:creationId xmlns:a16="http://schemas.microsoft.com/office/drawing/2014/main" id="{4369FAA4-7AB6-5A67-ACF7-692F12D8AFE9}"/>
              </a:ext>
            </a:extLst>
          </p:cNvPr>
          <p:cNvSpPr/>
          <p:nvPr/>
        </p:nvSpPr>
        <p:spPr>
          <a:xfrm>
            <a:off x="9475202" y="1019194"/>
            <a:ext cx="287338" cy="288925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27015177"/>
      </p:ext>
    </p:extLst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28372" y="2037565"/>
            <a:ext cx="2426400" cy="185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flipH="1">
            <a:off x="2113410" y="2024944"/>
            <a:ext cx="2426400" cy="18576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3"/>
          <p:cNvSpPr txBox="1">
            <a:spLocks noGrp="1"/>
          </p:cNvSpPr>
          <p:nvPr>
            <p:ph type="body" idx="1"/>
          </p:nvPr>
        </p:nvSpPr>
        <p:spPr>
          <a:xfrm>
            <a:off x="990600" y="274638"/>
            <a:ext cx="5292725" cy="334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75"/>
              <a:buNone/>
            </a:pPr>
            <a:r>
              <a:rPr lang="ko-KR"/>
              <a:t>디지털 교과서_쾌적한 주거 환경_ 쾌적하고 안전한 주거 관리 방안 </a:t>
            </a:r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body" idx="2"/>
          </p:nvPr>
        </p:nvSpPr>
        <p:spPr>
          <a:xfrm>
            <a:off x="7380288" y="274638"/>
            <a:ext cx="1847850" cy="334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100"/>
              <a:buNone/>
            </a:pPr>
            <a:r>
              <a:rPr lang="en-US" altLang="ko-KR" dirty="0"/>
              <a:t>2</a:t>
            </a:r>
            <a:endParaRPr dirty="0"/>
          </a:p>
        </p:txBody>
      </p:sp>
      <p:sp>
        <p:nvSpPr>
          <p:cNvPr id="66" name="Google Shape;66;p13"/>
          <p:cNvSpPr txBox="1">
            <a:spLocks noGrp="1"/>
          </p:cNvSpPr>
          <p:nvPr>
            <p:ph type="body" idx="5"/>
          </p:nvPr>
        </p:nvSpPr>
        <p:spPr>
          <a:xfrm>
            <a:off x="849732" y="745934"/>
            <a:ext cx="8272462" cy="309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100"/>
              <a:buNone/>
            </a:pPr>
            <a:r>
              <a:rPr lang="ko-KR" sz="1200">
                <a:latin typeface="Quattrocento Sans"/>
                <a:ea typeface="Quattrocento Sans"/>
                <a:cs typeface="Quattrocento Sans"/>
                <a:sym typeface="Quattrocento Sans"/>
              </a:rPr>
              <a:t>전개 - 학습내용1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3"/>
          <p:cNvSpPr txBox="1"/>
          <p:nvPr/>
        </p:nvSpPr>
        <p:spPr>
          <a:xfrm>
            <a:off x="878522" y="1117129"/>
            <a:ext cx="5516880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AutoNum type="arabicPeriod"/>
            </a:pPr>
            <a:r>
              <a:rPr lang="ko-KR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자연재해를 대비한 쾌적하고 안전한 주거 관리 방안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13"/>
          <p:cNvSpPr/>
          <p:nvPr/>
        </p:nvSpPr>
        <p:spPr>
          <a:xfrm>
            <a:off x="840468" y="2024944"/>
            <a:ext cx="1162981" cy="389466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태풍</a:t>
            </a:r>
            <a:endParaRPr/>
          </a:p>
        </p:txBody>
      </p:sp>
      <p:sp>
        <p:nvSpPr>
          <p:cNvPr id="71" name="Google Shape;71;p13"/>
          <p:cNvSpPr/>
          <p:nvPr/>
        </p:nvSpPr>
        <p:spPr>
          <a:xfrm>
            <a:off x="4730786" y="2037565"/>
            <a:ext cx="1162981" cy="389466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 dirty="0" err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호우, 침수</a:t>
            </a:r>
            <a:endParaRPr dirty="0"/>
          </a:p>
        </p:txBody>
      </p:sp>
      <p:sp>
        <p:nvSpPr>
          <p:cNvPr id="72" name="Google Shape;72;p13"/>
          <p:cNvSpPr/>
          <p:nvPr/>
        </p:nvSpPr>
        <p:spPr>
          <a:xfrm>
            <a:off x="830918" y="4176362"/>
            <a:ext cx="1162981" cy="389466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지진</a:t>
            </a:r>
            <a:endParaRPr sz="1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13"/>
          <p:cNvSpPr/>
          <p:nvPr/>
        </p:nvSpPr>
        <p:spPr>
          <a:xfrm>
            <a:off x="4730786" y="4174231"/>
            <a:ext cx="1162981" cy="389466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대설, 한파</a:t>
            </a:r>
            <a:endParaRPr dirty="0"/>
          </a:p>
        </p:txBody>
      </p:sp>
      <p:pic>
        <p:nvPicPr>
          <p:cNvPr id="74" name="Google Shape;74;p1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131673" y="4174190"/>
            <a:ext cx="2426400" cy="1857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021991" y="4174190"/>
            <a:ext cx="2426400" cy="185760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3"/>
          <p:cNvSpPr/>
          <p:nvPr/>
        </p:nvSpPr>
        <p:spPr>
          <a:xfrm>
            <a:off x="2102457" y="2024944"/>
            <a:ext cx="2426400" cy="18576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1C305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ko-KR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유리창에 테이프를 </a:t>
            </a:r>
            <a:r>
              <a:rPr lang="ko-KR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x자로</a:t>
            </a:r>
            <a:r>
              <a:rPr lang="ko-KR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붙인다</a:t>
            </a:r>
            <a:r>
              <a:rPr lang="en-US" altLang="ko-KR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2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ko-KR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태풍에 날아갈 물건이나 시설물이 없는지 점검한다</a:t>
            </a:r>
            <a:r>
              <a:rPr lang="en-US" altLang="ko-KR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2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ko-KR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집과 주변에 무너져 내릴 곳은 없는지 주변 환경을 점검한다.</a:t>
            </a:r>
            <a:endParaRPr sz="1200" dirty="0"/>
          </a:p>
        </p:txBody>
      </p:sp>
      <p:sp>
        <p:nvSpPr>
          <p:cNvPr id="78" name="Google Shape;78;p13"/>
          <p:cNvSpPr/>
          <p:nvPr/>
        </p:nvSpPr>
        <p:spPr>
          <a:xfrm>
            <a:off x="6036602" y="2024944"/>
            <a:ext cx="2426400" cy="18576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1C305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ko-KR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하수구가 막히지 않도록 점검한다</a:t>
            </a:r>
            <a:r>
              <a:rPr lang="en-US" altLang="ko-KR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2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ko-KR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피해 예상 지역에 모래주머니를 쌓거나 </a:t>
            </a:r>
            <a:r>
              <a:rPr lang="ko-KR" sz="1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물막이를</a:t>
            </a:r>
            <a:r>
              <a:rPr lang="ko-KR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설치하여 2차 피해를 예방한다.</a:t>
            </a:r>
            <a:endParaRPr sz="1200" dirty="0"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ko-KR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제습기를 돌린다.</a:t>
            </a:r>
            <a:endParaRPr sz="1200" dirty="0"/>
          </a:p>
          <a:p>
            <a:pPr marL="285750" marR="0" lvl="0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ko-KR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홍수로 침수</a:t>
            </a:r>
            <a:r>
              <a:rPr lang="en-US" altLang="ko-KR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시 전기를 차단하고 가스</a:t>
            </a:r>
            <a:r>
              <a:rPr lang="en-US" altLang="ko-KR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1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밸브를 잠근다.</a:t>
            </a:r>
            <a:endParaRPr sz="1200" dirty="0"/>
          </a:p>
        </p:txBody>
      </p:sp>
      <p:sp>
        <p:nvSpPr>
          <p:cNvPr id="79" name="Google Shape;79;p13"/>
          <p:cNvSpPr/>
          <p:nvPr/>
        </p:nvSpPr>
        <p:spPr>
          <a:xfrm>
            <a:off x="2112893" y="4186811"/>
            <a:ext cx="2426400" cy="18576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1C305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85750" lvl="0" indent="-285750">
              <a:buSzPts val="1400"/>
              <a:buFont typeface="Arial" panose="020B0604020202020204" pitchFamily="34" charset="0"/>
              <a:buChar char="•"/>
            </a:pPr>
            <a:r>
              <a:rPr lang="ko-KR" altLang="en-US" sz="1200" b="1" dirty="0">
                <a:solidFill>
                  <a:schemeClr val="dk1"/>
                </a:solidFill>
              </a:rPr>
              <a:t>평소 바닥과 벽에 가구를 고정해 두거나 붙박이장을 사용한다</a:t>
            </a:r>
            <a:r>
              <a:rPr lang="en-US" altLang="ko-KR" sz="1200" b="1" dirty="0">
                <a:solidFill>
                  <a:schemeClr val="dk1"/>
                </a:solidFill>
              </a:rPr>
              <a:t>.</a:t>
            </a:r>
          </a:p>
          <a:p>
            <a:pPr marL="285750" lvl="0" indent="-285750">
              <a:buSzPts val="1400"/>
              <a:buFont typeface="Arial" panose="020B0604020202020204" pitchFamily="34" charset="0"/>
              <a:buChar char="•"/>
            </a:pPr>
            <a:r>
              <a:rPr lang="ko-KR" altLang="en-US" sz="1200" b="1" dirty="0">
                <a:solidFill>
                  <a:schemeClr val="dk1"/>
                </a:solidFill>
              </a:rPr>
              <a:t>깨질 수 있는 물건은 안전한 장소에 보관한다</a:t>
            </a:r>
            <a:r>
              <a:rPr lang="en-US" altLang="ko-KR" sz="1200" b="1" dirty="0">
                <a:solidFill>
                  <a:schemeClr val="dk1"/>
                </a:solidFill>
              </a:rPr>
              <a:t>.</a:t>
            </a:r>
          </a:p>
          <a:p>
            <a:pPr marL="285750" lvl="0" indent="-285750">
              <a:buSzPts val="1400"/>
              <a:buFont typeface="Arial" panose="020B0604020202020204" pitchFamily="34" charset="0"/>
              <a:buChar char="•"/>
            </a:pPr>
            <a:r>
              <a:rPr lang="ko-KR" altLang="en-US" sz="1200" b="1" dirty="0">
                <a:solidFill>
                  <a:schemeClr val="dk1"/>
                </a:solidFill>
              </a:rPr>
              <a:t>건물에 금이 갔는지</a:t>
            </a:r>
            <a:r>
              <a:rPr lang="en-US" altLang="ko-KR" sz="1200" b="1" dirty="0">
                <a:solidFill>
                  <a:schemeClr val="dk1"/>
                </a:solidFill>
              </a:rPr>
              <a:t>, </a:t>
            </a:r>
            <a:r>
              <a:rPr lang="ko-KR" altLang="en-US" sz="1200" b="1" dirty="0">
                <a:solidFill>
                  <a:schemeClr val="dk1"/>
                </a:solidFill>
              </a:rPr>
              <a:t>무너지기 쉬운 벽이 있는지 등을 점검한다</a:t>
            </a:r>
            <a:r>
              <a:rPr lang="en-US" altLang="ko-KR" sz="1200" b="1" dirty="0">
                <a:solidFill>
                  <a:schemeClr val="dk1"/>
                </a:solidFill>
              </a:rPr>
              <a:t>.</a:t>
            </a:r>
          </a:p>
        </p:txBody>
      </p:sp>
      <p:sp>
        <p:nvSpPr>
          <p:cNvPr id="80" name="Google Shape;80;p13"/>
          <p:cNvSpPr/>
          <p:nvPr/>
        </p:nvSpPr>
        <p:spPr>
          <a:xfrm>
            <a:off x="6003211" y="4186811"/>
            <a:ext cx="2426400" cy="1857600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1C305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85750" lvl="0" indent="-285750">
              <a:buSzPts val="1400"/>
              <a:buFont typeface="Arial" panose="020B0604020202020204" pitchFamily="34" charset="0"/>
              <a:buChar char="•"/>
            </a:pPr>
            <a:r>
              <a:rPr lang="ko-KR" altLang="en-US" sz="1200" b="1" dirty="0">
                <a:solidFill>
                  <a:schemeClr val="dk1"/>
                </a:solidFill>
              </a:rPr>
              <a:t>수도관이 동파되지 않도록 점검한다</a:t>
            </a:r>
            <a:r>
              <a:rPr lang="en-US" altLang="ko-KR" sz="1200" b="1" dirty="0">
                <a:solidFill>
                  <a:schemeClr val="dk1"/>
                </a:solidFill>
              </a:rPr>
              <a:t>.</a:t>
            </a:r>
          </a:p>
          <a:p>
            <a:pPr marL="285750" lvl="0" indent="-285750">
              <a:buSzPts val="1400"/>
              <a:buFont typeface="Arial" panose="020B0604020202020204" pitchFamily="34" charset="0"/>
              <a:buChar char="•"/>
            </a:pPr>
            <a:r>
              <a:rPr lang="ko-KR" altLang="en-US" sz="1200" b="1" dirty="0">
                <a:solidFill>
                  <a:schemeClr val="dk1"/>
                </a:solidFill>
              </a:rPr>
              <a:t>낡은 가옥은 미리 점검하여 붕괴 사고를 예방한다</a:t>
            </a:r>
            <a:r>
              <a:rPr lang="en-US" altLang="ko-KR" sz="1200" b="1" dirty="0">
                <a:solidFill>
                  <a:schemeClr val="dk1"/>
                </a:solidFill>
              </a:rPr>
              <a:t>.</a:t>
            </a:r>
          </a:p>
          <a:p>
            <a:pPr marL="285750" lvl="0" indent="-285750">
              <a:buSzPts val="1400"/>
              <a:buFont typeface="Arial" panose="020B0604020202020204" pitchFamily="34" charset="0"/>
              <a:buChar char="•"/>
            </a:pPr>
            <a:r>
              <a:rPr lang="ko-KR" altLang="en-US" sz="1200" b="1" dirty="0">
                <a:solidFill>
                  <a:schemeClr val="dk1"/>
                </a:solidFill>
              </a:rPr>
              <a:t>미끄럼 사고가 일어나지 않도록 눈을 신속하게 치우고 흙 등을 뿌린다</a:t>
            </a:r>
            <a:r>
              <a:rPr lang="en-US" altLang="ko-KR" sz="1200" b="1" dirty="0">
                <a:solidFill>
                  <a:schemeClr val="dk1"/>
                </a:solidFill>
              </a:rPr>
              <a:t>.</a:t>
            </a:r>
          </a:p>
        </p:txBody>
      </p:sp>
      <p:sp>
        <p:nvSpPr>
          <p:cNvPr id="68" name="Google Shape;68;p13"/>
          <p:cNvSpPr/>
          <p:nvPr/>
        </p:nvSpPr>
        <p:spPr>
          <a:xfrm>
            <a:off x="1958788" y="1922629"/>
            <a:ext cx="287338" cy="288925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 i="0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00" b="1" i="0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76;p13">
            <a:extLst>
              <a:ext uri="{FF2B5EF4-FFF2-40B4-BE49-F238E27FC236}">
                <a16:creationId xmlns:a16="http://schemas.microsoft.com/office/drawing/2014/main" id="{CB0BC402-1A44-A081-CCC8-1395A4BA9F5A}"/>
              </a:ext>
            </a:extLst>
          </p:cNvPr>
          <p:cNvSpPr txBox="1"/>
          <p:nvPr/>
        </p:nvSpPr>
        <p:spPr>
          <a:xfrm>
            <a:off x="9867901" y="1019194"/>
            <a:ext cx="2012340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각각의 사진에 대한 자연재해의 예방과 대처 방법을 </a:t>
            </a:r>
            <a:r>
              <a:rPr lang="ko-KR" altLang="en-US" sz="1000" dirty="0"/>
              <a:t>서술한 슬라이드 입니다</a:t>
            </a:r>
            <a:r>
              <a:rPr lang="en-US" altLang="ko-KR" sz="1000" dirty="0"/>
              <a:t>.</a:t>
            </a:r>
            <a:endParaRPr sz="1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83771527"/>
      </p:ext>
    </p:extLst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>
            <a:spLocks noGrp="1"/>
          </p:cNvSpPr>
          <p:nvPr>
            <p:ph type="body" idx="1"/>
          </p:nvPr>
        </p:nvSpPr>
        <p:spPr>
          <a:xfrm>
            <a:off x="990600" y="274638"/>
            <a:ext cx="5292725" cy="334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75"/>
              <a:buNone/>
            </a:pPr>
            <a:r>
              <a:rPr lang="ko-KR"/>
              <a:t>디지털교과서_ 쾌적한 주거 환경_ 쾌적하고 안전한 주거 관리 방안 </a:t>
            </a:r>
            <a:endParaRPr/>
          </a:p>
        </p:txBody>
      </p:sp>
      <p:sp>
        <p:nvSpPr>
          <p:cNvPr id="111" name="Google Shape;111;p15"/>
          <p:cNvSpPr txBox="1">
            <a:spLocks noGrp="1"/>
          </p:cNvSpPr>
          <p:nvPr>
            <p:ph type="body" idx="2"/>
          </p:nvPr>
        </p:nvSpPr>
        <p:spPr>
          <a:xfrm>
            <a:off x="7380288" y="274638"/>
            <a:ext cx="1847850" cy="334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100"/>
              <a:buNone/>
            </a:pPr>
            <a:r>
              <a:rPr lang="en-US" altLang="ko-KR" dirty="0"/>
              <a:t>3</a:t>
            </a:r>
            <a:endParaRPr dirty="0"/>
          </a:p>
        </p:txBody>
      </p:sp>
      <p:sp>
        <p:nvSpPr>
          <p:cNvPr id="112" name="Google Shape;112;p15"/>
          <p:cNvSpPr txBox="1">
            <a:spLocks noGrp="1"/>
          </p:cNvSpPr>
          <p:nvPr>
            <p:ph type="body" idx="5"/>
          </p:nvPr>
        </p:nvSpPr>
        <p:spPr>
          <a:xfrm>
            <a:off x="849732" y="745934"/>
            <a:ext cx="8272462" cy="309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100"/>
              <a:buNone/>
            </a:pPr>
            <a:r>
              <a:rPr lang="ko-KR" sz="1200">
                <a:latin typeface="Quattrocento Sans"/>
                <a:ea typeface="Quattrocento Sans"/>
                <a:cs typeface="Quattrocento Sans"/>
                <a:sym typeface="Quattrocento Sans"/>
              </a:rPr>
              <a:t>전개 – 학습내용2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5"/>
          <p:cNvSpPr txBox="1"/>
          <p:nvPr/>
        </p:nvSpPr>
        <p:spPr>
          <a:xfrm>
            <a:off x="878522" y="1117129"/>
            <a:ext cx="5516880" cy="4560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가정에서 실천하기 쉬운 쾌적하고 안전한 주거 관리 방안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5"/>
          <p:cNvSpPr/>
          <p:nvPr/>
        </p:nvSpPr>
        <p:spPr>
          <a:xfrm>
            <a:off x="2620309" y="1662847"/>
            <a:ext cx="287338" cy="288925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5"/>
          <p:cNvSpPr txBox="1"/>
          <p:nvPr/>
        </p:nvSpPr>
        <p:spPr>
          <a:xfrm>
            <a:off x="401216" y="6429473"/>
            <a:ext cx="832357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1" i="0" u="none" strike="noStrike" cap="none" dirty="0">
                <a:solidFill>
                  <a:srgbClr val="244071"/>
                </a:solidFill>
                <a:latin typeface="Arial"/>
                <a:ea typeface="Arial"/>
                <a:cs typeface="Arial"/>
                <a:sym typeface="Arial"/>
              </a:rPr>
              <a:t>출처 : 한국 소비자원(</a:t>
            </a:r>
            <a:r>
              <a:rPr lang="ko-KR" sz="1400" b="0" i="0" u="none" strike="noStrike" cap="none" dirty="0">
                <a:solidFill>
                  <a:srgbClr val="686868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2019년 소비자 위해동향 분석 어린이, 고령자 가정 내 안전사고 주의하세요!, 2024년 1분기 </a:t>
            </a:r>
            <a:r>
              <a:rPr lang="ko-KR" sz="1400" b="0" i="0" u="none" strike="noStrike" cap="none" dirty="0" err="1">
                <a:solidFill>
                  <a:srgbClr val="686868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소비자위해감시시스템</a:t>
            </a:r>
            <a:r>
              <a:rPr lang="ko-KR" sz="1400" b="0" i="0" u="none" strike="noStrike" cap="none" dirty="0">
                <a:solidFill>
                  <a:srgbClr val="686868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(CISS) 소비자위해동향 분석 </a:t>
            </a:r>
            <a:endParaRPr sz="1400" b="1" i="0" u="none" strike="noStrike" cap="none" dirty="0">
              <a:solidFill>
                <a:srgbClr val="24407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1" name="Google Shape;121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7187" y="2016098"/>
            <a:ext cx="8625007" cy="4378423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5"/>
          <p:cNvSpPr txBox="1"/>
          <p:nvPr/>
        </p:nvSpPr>
        <p:spPr>
          <a:xfrm>
            <a:off x="3047223" y="1643995"/>
            <a:ext cx="3348179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 i="0" u="none" strike="noStrike" cap="none" dirty="0">
                <a:solidFill>
                  <a:srgbClr val="244071"/>
                </a:solidFill>
                <a:latin typeface="Arial"/>
                <a:ea typeface="Arial"/>
                <a:cs typeface="Arial"/>
                <a:sym typeface="Arial"/>
              </a:rPr>
              <a:t>2024 1분기 소비자 위해</a:t>
            </a:r>
            <a:r>
              <a:rPr lang="en-US" altLang="ko-KR" sz="1400" b="1" i="0" u="none" strike="noStrike" cap="none" dirty="0">
                <a:solidFill>
                  <a:srgbClr val="24407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1400" b="1" i="0" u="none" strike="noStrike" cap="none" dirty="0">
                <a:solidFill>
                  <a:srgbClr val="244071"/>
                </a:solidFill>
                <a:latin typeface="Arial"/>
                <a:ea typeface="Arial"/>
                <a:cs typeface="Arial"/>
                <a:sym typeface="Arial"/>
              </a:rPr>
              <a:t>발생</a:t>
            </a:r>
            <a:r>
              <a:rPr lang="en-US" altLang="ko-KR" sz="1400" b="1" i="0" u="none" strike="noStrike" cap="none" dirty="0">
                <a:solidFill>
                  <a:srgbClr val="24407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1400" b="1" i="0" u="none" strike="noStrike" cap="none" dirty="0">
                <a:solidFill>
                  <a:srgbClr val="244071"/>
                </a:solidFill>
                <a:latin typeface="Arial"/>
                <a:ea typeface="Arial"/>
                <a:cs typeface="Arial"/>
                <a:sym typeface="Arial"/>
              </a:rPr>
              <a:t>장소 동향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9" name="Google Shape;119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55317" y="4138021"/>
            <a:ext cx="1726034" cy="1057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455317" y="5195153"/>
            <a:ext cx="1726034" cy="105713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76;p13">
            <a:extLst>
              <a:ext uri="{FF2B5EF4-FFF2-40B4-BE49-F238E27FC236}">
                <a16:creationId xmlns:a16="http://schemas.microsoft.com/office/drawing/2014/main" id="{F17E67DC-2E42-F164-DB13-E51178535097}"/>
              </a:ext>
            </a:extLst>
          </p:cNvPr>
          <p:cNvSpPr txBox="1"/>
          <p:nvPr/>
        </p:nvSpPr>
        <p:spPr>
          <a:xfrm>
            <a:off x="9867901" y="1019194"/>
            <a:ext cx="201234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000" dirty="0"/>
              <a:t>2024 1</a:t>
            </a:r>
            <a:r>
              <a:rPr lang="ko-KR" altLang="en-US" sz="1000" dirty="0"/>
              <a:t>분기 소비자 위해 발생 장소 동향으로 가정에서 위해 발생 장소가 가장 크다는 것을 보여주는 슬라이드 입니다</a:t>
            </a:r>
            <a:r>
              <a:rPr lang="en-US" altLang="ko-KR" sz="1000" dirty="0"/>
              <a:t>.</a:t>
            </a:r>
            <a:endParaRPr lang="ko-KR" altLang="en-US" sz="1000" dirty="0"/>
          </a:p>
        </p:txBody>
      </p:sp>
      <p:sp>
        <p:nvSpPr>
          <p:cNvPr id="3" name="Google Shape;68;p13">
            <a:extLst>
              <a:ext uri="{FF2B5EF4-FFF2-40B4-BE49-F238E27FC236}">
                <a16:creationId xmlns:a16="http://schemas.microsoft.com/office/drawing/2014/main" id="{0D02948A-C33E-8480-5A47-AB093C8BD77E}"/>
              </a:ext>
            </a:extLst>
          </p:cNvPr>
          <p:cNvSpPr/>
          <p:nvPr/>
        </p:nvSpPr>
        <p:spPr>
          <a:xfrm>
            <a:off x="9475202" y="1019194"/>
            <a:ext cx="287338" cy="288925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8F38A07-4FC5-222F-85A7-70F97C8EE0AF}"/>
              </a:ext>
            </a:extLst>
          </p:cNvPr>
          <p:cNvSpPr/>
          <p:nvPr/>
        </p:nvSpPr>
        <p:spPr>
          <a:xfrm>
            <a:off x="4089400" y="2578100"/>
            <a:ext cx="704850" cy="307777"/>
          </a:xfrm>
          <a:prstGeom prst="rect">
            <a:avLst/>
          </a:prstGeom>
          <a:solidFill>
            <a:srgbClr val="1841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가정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9F82762-6A74-67B6-AED2-48796EEB3916}"/>
              </a:ext>
            </a:extLst>
          </p:cNvPr>
          <p:cNvSpPr/>
          <p:nvPr/>
        </p:nvSpPr>
        <p:spPr>
          <a:xfrm>
            <a:off x="4635500" y="1662847"/>
            <a:ext cx="387350" cy="28892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7D4716F-A0D5-D7A5-2657-662CEEE7BEF0}"/>
              </a:ext>
            </a:extLst>
          </p:cNvPr>
          <p:cNvSpPr/>
          <p:nvPr/>
        </p:nvSpPr>
        <p:spPr>
          <a:xfrm>
            <a:off x="1261642" y="3912356"/>
            <a:ext cx="2084808" cy="24185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Google Shape;114;p15">
            <a:extLst>
              <a:ext uri="{FF2B5EF4-FFF2-40B4-BE49-F238E27FC236}">
                <a16:creationId xmlns:a16="http://schemas.microsoft.com/office/drawing/2014/main" id="{602C44BF-6344-82EF-3275-11C3C0A4A5C0}"/>
              </a:ext>
            </a:extLst>
          </p:cNvPr>
          <p:cNvSpPr/>
          <p:nvPr/>
        </p:nvSpPr>
        <p:spPr>
          <a:xfrm>
            <a:off x="1068905" y="3732941"/>
            <a:ext cx="287338" cy="288925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114;p15">
            <a:extLst>
              <a:ext uri="{FF2B5EF4-FFF2-40B4-BE49-F238E27FC236}">
                <a16:creationId xmlns:a16="http://schemas.microsoft.com/office/drawing/2014/main" id="{7322E349-9F1C-66CC-F4B8-553465AEC192}"/>
              </a:ext>
            </a:extLst>
          </p:cNvPr>
          <p:cNvSpPr/>
          <p:nvPr/>
        </p:nvSpPr>
        <p:spPr>
          <a:xfrm>
            <a:off x="4879181" y="1435206"/>
            <a:ext cx="287338" cy="288925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76;p13">
            <a:extLst>
              <a:ext uri="{FF2B5EF4-FFF2-40B4-BE49-F238E27FC236}">
                <a16:creationId xmlns:a16="http://schemas.microsoft.com/office/drawing/2014/main" id="{523FBA4E-1859-11AD-48FE-EE58767E3292}"/>
              </a:ext>
            </a:extLst>
          </p:cNvPr>
          <p:cNvSpPr txBox="1"/>
          <p:nvPr/>
        </p:nvSpPr>
        <p:spPr>
          <a:xfrm>
            <a:off x="9865481" y="1857573"/>
            <a:ext cx="2012340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/>
              <a:t>용어 </a:t>
            </a:r>
            <a:r>
              <a:rPr lang="en-US" altLang="ko-KR" sz="1000" dirty="0"/>
              <a:t>‘</a:t>
            </a:r>
            <a:r>
              <a:rPr lang="ko-KR" altLang="en-US" sz="1000" dirty="0"/>
              <a:t>위해</a:t>
            </a:r>
            <a:r>
              <a:rPr lang="en-US" altLang="ko-KR" sz="1000" dirty="0"/>
              <a:t>’ </a:t>
            </a:r>
            <a:r>
              <a:rPr lang="ko-KR" altLang="en-US" sz="1000" dirty="0"/>
              <a:t>클릭 시 용어 설명 학습창이 뜨도록 설정해 주세요</a:t>
            </a:r>
            <a:r>
              <a:rPr lang="en-US" altLang="ko-KR" sz="1000" dirty="0"/>
              <a:t>.</a:t>
            </a:r>
            <a:r>
              <a:rPr lang="ko-KR" altLang="en-US" sz="1000" dirty="0"/>
              <a:t> </a:t>
            </a:r>
          </a:p>
        </p:txBody>
      </p:sp>
      <p:sp>
        <p:nvSpPr>
          <p:cNvPr id="10" name="Google Shape;68;p13">
            <a:extLst>
              <a:ext uri="{FF2B5EF4-FFF2-40B4-BE49-F238E27FC236}">
                <a16:creationId xmlns:a16="http://schemas.microsoft.com/office/drawing/2014/main" id="{1947D307-42ED-4BF3-B686-1F82996BE895}"/>
              </a:ext>
            </a:extLst>
          </p:cNvPr>
          <p:cNvSpPr/>
          <p:nvPr/>
        </p:nvSpPr>
        <p:spPr>
          <a:xfrm>
            <a:off x="9472782" y="1857573"/>
            <a:ext cx="287338" cy="288925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 sz="14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DC153C0-B798-5DBD-D795-5856086B60A6}"/>
              </a:ext>
            </a:extLst>
          </p:cNvPr>
          <p:cNvSpPr/>
          <p:nvPr/>
        </p:nvSpPr>
        <p:spPr>
          <a:xfrm>
            <a:off x="9353031" y="2986409"/>
            <a:ext cx="2616719" cy="189674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Google Shape;68;p13">
            <a:extLst>
              <a:ext uri="{FF2B5EF4-FFF2-40B4-BE49-F238E27FC236}">
                <a16:creationId xmlns:a16="http://schemas.microsoft.com/office/drawing/2014/main" id="{25246BCD-A9A9-316E-A120-8BBC48F862CB}"/>
              </a:ext>
            </a:extLst>
          </p:cNvPr>
          <p:cNvSpPr/>
          <p:nvPr/>
        </p:nvSpPr>
        <p:spPr>
          <a:xfrm>
            <a:off x="9472782" y="2388175"/>
            <a:ext cx="287338" cy="288925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 sz="14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76;p13">
            <a:extLst>
              <a:ext uri="{FF2B5EF4-FFF2-40B4-BE49-F238E27FC236}">
                <a16:creationId xmlns:a16="http://schemas.microsoft.com/office/drawing/2014/main" id="{7805EE72-0F37-7008-91D4-E440C25D85B7}"/>
              </a:ext>
            </a:extLst>
          </p:cNvPr>
          <p:cNvSpPr txBox="1"/>
          <p:nvPr/>
        </p:nvSpPr>
        <p:spPr>
          <a:xfrm>
            <a:off x="9865481" y="2388175"/>
            <a:ext cx="2012340" cy="1477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/>
              <a:t>가정에서 어떤 사고가 많이 발생했을지와 가정 내 안전 사고 예방을 위한 요소 점검을 아파트 내에 표시되도록 설정해 주세요</a:t>
            </a:r>
            <a:r>
              <a:rPr lang="en-US" altLang="ko-KR" sz="1000" dirty="0"/>
              <a:t>.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/>
              <a:t>만약 크기가 들어가지 않는다면 아파트를 클릭 시 해당 내용이 보일 수 있게 구성해 주세요</a:t>
            </a:r>
            <a:r>
              <a:rPr lang="en-US" altLang="ko-KR" sz="1000" dirty="0"/>
              <a:t>,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ko-KR" altLang="en-US" sz="1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 txBox="1">
            <a:spLocks noGrp="1"/>
          </p:cNvSpPr>
          <p:nvPr>
            <p:ph type="body" idx="1"/>
          </p:nvPr>
        </p:nvSpPr>
        <p:spPr>
          <a:xfrm>
            <a:off x="990600" y="274638"/>
            <a:ext cx="5292725" cy="334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75"/>
              <a:buNone/>
            </a:pPr>
            <a:r>
              <a:rPr lang="ko-KR"/>
              <a:t>디지털교과서_ 쾌적한 주거 환경_ 쾌적하고 안전한 주거 관리 방안 </a:t>
            </a:r>
            <a:endParaRPr/>
          </a:p>
        </p:txBody>
      </p:sp>
      <p:sp>
        <p:nvSpPr>
          <p:cNvPr id="111" name="Google Shape;111;p15"/>
          <p:cNvSpPr txBox="1">
            <a:spLocks noGrp="1"/>
          </p:cNvSpPr>
          <p:nvPr>
            <p:ph type="body" idx="2"/>
          </p:nvPr>
        </p:nvSpPr>
        <p:spPr>
          <a:xfrm>
            <a:off x="7380288" y="274638"/>
            <a:ext cx="1847850" cy="334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100"/>
              <a:buNone/>
            </a:pPr>
            <a:r>
              <a:rPr lang="en-US" altLang="ko-KR" dirty="0"/>
              <a:t>3</a:t>
            </a:r>
            <a:endParaRPr dirty="0"/>
          </a:p>
        </p:txBody>
      </p:sp>
      <p:sp>
        <p:nvSpPr>
          <p:cNvPr id="112" name="Google Shape;112;p15"/>
          <p:cNvSpPr txBox="1">
            <a:spLocks noGrp="1"/>
          </p:cNvSpPr>
          <p:nvPr>
            <p:ph type="body" idx="5"/>
          </p:nvPr>
        </p:nvSpPr>
        <p:spPr>
          <a:xfrm>
            <a:off x="849732" y="745934"/>
            <a:ext cx="8272462" cy="309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100"/>
              <a:buNone/>
            </a:pPr>
            <a:r>
              <a:rPr lang="ko-KR" sz="1200">
                <a:latin typeface="Quattrocento Sans"/>
                <a:ea typeface="Quattrocento Sans"/>
                <a:cs typeface="Quattrocento Sans"/>
                <a:sym typeface="Quattrocento Sans"/>
              </a:rPr>
              <a:t>전개 – 학습내용2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5"/>
          <p:cNvSpPr txBox="1"/>
          <p:nvPr/>
        </p:nvSpPr>
        <p:spPr>
          <a:xfrm>
            <a:off x="878522" y="1117129"/>
            <a:ext cx="5516880" cy="4560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가정에서 실천하기 쉬운 쾌적하고 안전한 주거 관리 방안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15"/>
          <p:cNvSpPr/>
          <p:nvPr/>
        </p:nvSpPr>
        <p:spPr>
          <a:xfrm>
            <a:off x="4419333" y="1498444"/>
            <a:ext cx="287338" cy="288925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5"/>
          <p:cNvSpPr txBox="1"/>
          <p:nvPr/>
        </p:nvSpPr>
        <p:spPr>
          <a:xfrm>
            <a:off x="401216" y="6429473"/>
            <a:ext cx="8323572" cy="5232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1" i="0" u="none" strike="noStrike" cap="none" dirty="0">
                <a:solidFill>
                  <a:srgbClr val="244071"/>
                </a:solidFill>
                <a:latin typeface="Arial"/>
                <a:ea typeface="Arial"/>
                <a:cs typeface="Arial"/>
                <a:sym typeface="Arial"/>
              </a:rPr>
              <a:t>출처 : 한국 소비자원(</a:t>
            </a:r>
            <a:r>
              <a:rPr lang="ko-KR" sz="1400" b="0" i="0" u="none" strike="noStrike" cap="none" dirty="0">
                <a:solidFill>
                  <a:srgbClr val="686868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2019년 소비자 위해동향 분석 어린이, 고령자 가정 내 안전사고 주의하세요!, 2024년 1분기 </a:t>
            </a:r>
            <a:r>
              <a:rPr lang="ko-KR" sz="1400" b="0" i="0" u="none" strike="noStrike" cap="none" dirty="0" err="1">
                <a:solidFill>
                  <a:srgbClr val="686868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소비자위해감시시스템</a:t>
            </a:r>
            <a:r>
              <a:rPr lang="ko-KR" sz="1400" b="0" i="0" u="none" strike="noStrike" cap="none" dirty="0">
                <a:solidFill>
                  <a:srgbClr val="686868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(CISS) 소비자위해동향 분석 </a:t>
            </a:r>
            <a:endParaRPr sz="1400" b="1" i="0" u="none" strike="noStrike" cap="none" dirty="0">
              <a:solidFill>
                <a:srgbClr val="24407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1" name="Google Shape;121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97187" y="2016098"/>
            <a:ext cx="8625007" cy="4378423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5"/>
          <p:cNvSpPr txBox="1"/>
          <p:nvPr/>
        </p:nvSpPr>
        <p:spPr>
          <a:xfrm>
            <a:off x="3047223" y="1643995"/>
            <a:ext cx="3348179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 i="0" u="none" strike="noStrike" cap="none" dirty="0">
                <a:solidFill>
                  <a:srgbClr val="244071"/>
                </a:solidFill>
                <a:latin typeface="Arial"/>
                <a:ea typeface="Arial"/>
                <a:cs typeface="Arial"/>
                <a:sym typeface="Arial"/>
              </a:rPr>
              <a:t>2024 1분기 소비자 위해</a:t>
            </a:r>
            <a:r>
              <a:rPr lang="en-US" altLang="ko-KR" sz="1400" b="1" i="0" u="none" strike="noStrike" cap="none" dirty="0">
                <a:solidFill>
                  <a:srgbClr val="24407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1400" b="1" i="0" u="none" strike="noStrike" cap="none" dirty="0">
                <a:solidFill>
                  <a:srgbClr val="244071"/>
                </a:solidFill>
                <a:latin typeface="Arial"/>
                <a:ea typeface="Arial"/>
                <a:cs typeface="Arial"/>
                <a:sym typeface="Arial"/>
              </a:rPr>
              <a:t>발생</a:t>
            </a:r>
            <a:r>
              <a:rPr lang="en-US" altLang="ko-KR" sz="1400" b="1" i="0" u="none" strike="noStrike" cap="none" dirty="0">
                <a:solidFill>
                  <a:srgbClr val="24407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1400" b="1" i="0" u="none" strike="noStrike" cap="none" dirty="0">
                <a:solidFill>
                  <a:srgbClr val="244071"/>
                </a:solidFill>
                <a:latin typeface="Arial"/>
                <a:ea typeface="Arial"/>
                <a:cs typeface="Arial"/>
                <a:sym typeface="Arial"/>
              </a:rPr>
              <a:t>장소 동향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9" name="Google Shape;119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55317" y="4138021"/>
            <a:ext cx="1726034" cy="1057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455317" y="5195153"/>
            <a:ext cx="1726034" cy="105713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76;p13">
            <a:extLst>
              <a:ext uri="{FF2B5EF4-FFF2-40B4-BE49-F238E27FC236}">
                <a16:creationId xmlns:a16="http://schemas.microsoft.com/office/drawing/2014/main" id="{F17E67DC-2E42-F164-DB13-E51178535097}"/>
              </a:ext>
            </a:extLst>
          </p:cNvPr>
          <p:cNvSpPr txBox="1"/>
          <p:nvPr/>
        </p:nvSpPr>
        <p:spPr>
          <a:xfrm>
            <a:off x="9867901" y="1019194"/>
            <a:ext cx="2012340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/>
              <a:t>용어 </a:t>
            </a:r>
            <a:r>
              <a:rPr lang="en-US" altLang="ko-KR" sz="1000" dirty="0"/>
              <a:t>‘</a:t>
            </a:r>
            <a:r>
              <a:rPr lang="ko-KR" altLang="en-US" sz="1000" dirty="0"/>
              <a:t>위해</a:t>
            </a:r>
            <a:r>
              <a:rPr lang="en-US" altLang="ko-KR" sz="1000" dirty="0"/>
              <a:t>’ </a:t>
            </a:r>
            <a:r>
              <a:rPr lang="ko-KR" altLang="en-US" sz="1000" dirty="0"/>
              <a:t>클릭 시 용어 설명 학습창이 뜨도록 설정해 주세요</a:t>
            </a:r>
            <a:r>
              <a:rPr lang="en-US" altLang="ko-KR" sz="1000" dirty="0"/>
              <a:t>.</a:t>
            </a:r>
            <a:r>
              <a:rPr lang="ko-KR" altLang="en-US" sz="1000" dirty="0"/>
              <a:t> </a:t>
            </a:r>
          </a:p>
        </p:txBody>
      </p:sp>
      <p:sp>
        <p:nvSpPr>
          <p:cNvPr id="3" name="Google Shape;68;p13">
            <a:extLst>
              <a:ext uri="{FF2B5EF4-FFF2-40B4-BE49-F238E27FC236}">
                <a16:creationId xmlns:a16="http://schemas.microsoft.com/office/drawing/2014/main" id="{0D02948A-C33E-8480-5A47-AB093C8BD77E}"/>
              </a:ext>
            </a:extLst>
          </p:cNvPr>
          <p:cNvSpPr/>
          <p:nvPr/>
        </p:nvSpPr>
        <p:spPr>
          <a:xfrm>
            <a:off x="9475202" y="1019194"/>
            <a:ext cx="287338" cy="288925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8F38A07-4FC5-222F-85A7-70F97C8EE0AF}"/>
              </a:ext>
            </a:extLst>
          </p:cNvPr>
          <p:cNvSpPr/>
          <p:nvPr/>
        </p:nvSpPr>
        <p:spPr>
          <a:xfrm>
            <a:off x="4089400" y="2578100"/>
            <a:ext cx="704850" cy="307777"/>
          </a:xfrm>
          <a:prstGeom prst="rect">
            <a:avLst/>
          </a:prstGeom>
          <a:solidFill>
            <a:srgbClr val="1841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가정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9F82762-6A74-67B6-AED2-48796EEB3916}"/>
              </a:ext>
            </a:extLst>
          </p:cNvPr>
          <p:cNvSpPr/>
          <p:nvPr/>
        </p:nvSpPr>
        <p:spPr>
          <a:xfrm>
            <a:off x="4635500" y="1662847"/>
            <a:ext cx="387350" cy="28892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DC153C0-B798-5DBD-D795-5856086B60A6}"/>
              </a:ext>
            </a:extLst>
          </p:cNvPr>
          <p:cNvSpPr/>
          <p:nvPr/>
        </p:nvSpPr>
        <p:spPr>
          <a:xfrm>
            <a:off x="9353031" y="2986409"/>
            <a:ext cx="2616719" cy="189674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Google Shape;77;p13">
            <a:extLst>
              <a:ext uri="{FF2B5EF4-FFF2-40B4-BE49-F238E27FC236}">
                <a16:creationId xmlns:a16="http://schemas.microsoft.com/office/drawing/2014/main" id="{4798B892-52AB-CA47-0D75-214301BCFA45}"/>
              </a:ext>
            </a:extLst>
          </p:cNvPr>
          <p:cNvSpPr/>
          <p:nvPr/>
        </p:nvSpPr>
        <p:spPr>
          <a:xfrm>
            <a:off x="4635500" y="1951773"/>
            <a:ext cx="2184400" cy="456022"/>
          </a:xfrm>
          <a:prstGeom prst="rect">
            <a:avLst/>
          </a:prstGeom>
          <a:solidFill>
            <a:schemeClr val="lt1"/>
          </a:solidFill>
          <a:ln w="25400" cap="flat" cmpd="sng">
            <a:solidFill>
              <a:srgbClr val="1C305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>
              <a:buSzPts val="1400"/>
            </a:pPr>
            <a:r>
              <a:rPr lang="ko-KR" altLang="en-US" sz="1100" b="1" dirty="0">
                <a:solidFill>
                  <a:schemeClr val="dk1"/>
                </a:solidFill>
              </a:rPr>
              <a:t>위해</a:t>
            </a:r>
            <a:r>
              <a:rPr lang="en-US" altLang="ko-KR" sz="1100" b="1" dirty="0">
                <a:solidFill>
                  <a:schemeClr val="dk1"/>
                </a:solidFill>
              </a:rPr>
              <a:t>: </a:t>
            </a:r>
          </a:p>
          <a:p>
            <a:pPr lvl="0">
              <a:buSzPts val="1400"/>
            </a:pPr>
            <a:r>
              <a:rPr lang="ko-KR" altLang="en-US" sz="1100" b="1" dirty="0">
                <a:solidFill>
                  <a:schemeClr val="dk1"/>
                </a:solidFill>
              </a:rPr>
              <a:t>위험과 재해를 아울러 이르는 말</a:t>
            </a:r>
            <a:r>
              <a:rPr lang="en-US" altLang="ko-KR" sz="1100" b="1" dirty="0">
                <a:solidFill>
                  <a:schemeClr val="dk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31237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7492D2C-A917-A31D-F3CD-7F70963CDCBF}"/>
              </a:ext>
            </a:extLst>
          </p:cNvPr>
          <p:cNvSpPr/>
          <p:nvPr/>
        </p:nvSpPr>
        <p:spPr>
          <a:xfrm>
            <a:off x="561975" y="2234874"/>
            <a:ext cx="8366125" cy="2939503"/>
          </a:xfrm>
          <a:prstGeom prst="rect">
            <a:avLst/>
          </a:prstGeom>
          <a:solidFill>
            <a:srgbClr val="1F244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8" name="Google Shape;128;p16"/>
          <p:cNvSpPr txBox="1">
            <a:spLocks noGrp="1"/>
          </p:cNvSpPr>
          <p:nvPr>
            <p:ph type="body" idx="1"/>
          </p:nvPr>
        </p:nvSpPr>
        <p:spPr>
          <a:xfrm>
            <a:off x="990600" y="274638"/>
            <a:ext cx="5292725" cy="334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75"/>
              <a:buNone/>
            </a:pPr>
            <a:r>
              <a:rPr lang="ko-KR"/>
              <a:t>디지털교과서_쾌적한 주거 환경_쾌적하고 안전한 주거 관리 방안 </a:t>
            </a:r>
            <a:endParaRPr/>
          </a:p>
        </p:txBody>
      </p:sp>
      <p:sp>
        <p:nvSpPr>
          <p:cNvPr id="129" name="Google Shape;129;p16"/>
          <p:cNvSpPr txBox="1">
            <a:spLocks noGrp="1"/>
          </p:cNvSpPr>
          <p:nvPr>
            <p:ph type="body" idx="2"/>
          </p:nvPr>
        </p:nvSpPr>
        <p:spPr>
          <a:xfrm>
            <a:off x="7380288" y="274638"/>
            <a:ext cx="1847850" cy="334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100"/>
              <a:buNone/>
            </a:pPr>
            <a:r>
              <a:rPr lang="ko-KR"/>
              <a:t>4</a:t>
            </a:r>
            <a:endParaRPr/>
          </a:p>
        </p:txBody>
      </p:sp>
      <p:sp>
        <p:nvSpPr>
          <p:cNvPr id="130" name="Google Shape;130;p16"/>
          <p:cNvSpPr txBox="1">
            <a:spLocks noGrp="1"/>
          </p:cNvSpPr>
          <p:nvPr>
            <p:ph type="body" idx="5"/>
          </p:nvPr>
        </p:nvSpPr>
        <p:spPr>
          <a:xfrm>
            <a:off x="849732" y="745934"/>
            <a:ext cx="8272462" cy="309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100"/>
              <a:buNone/>
            </a:pPr>
            <a:r>
              <a:rPr lang="ko-KR" sz="1200">
                <a:latin typeface="Quattrocento Sans"/>
                <a:ea typeface="Quattrocento Sans"/>
                <a:cs typeface="Quattrocento Sans"/>
                <a:sym typeface="Quattrocento Sans"/>
              </a:rPr>
              <a:t>전개 – 학습내용2</a:t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6"/>
          <p:cNvSpPr txBox="1"/>
          <p:nvPr/>
        </p:nvSpPr>
        <p:spPr>
          <a:xfrm>
            <a:off x="878522" y="1117129"/>
            <a:ext cx="5516880" cy="4560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가정에서 실천하기 쉬운 쾌적하고 안전한 주거 관리 방안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16"/>
          <p:cNvSpPr/>
          <p:nvPr/>
        </p:nvSpPr>
        <p:spPr>
          <a:xfrm>
            <a:off x="1133471" y="1725771"/>
            <a:ext cx="287338" cy="288925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sz="1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6"/>
          <p:cNvSpPr txBox="1"/>
          <p:nvPr/>
        </p:nvSpPr>
        <p:spPr>
          <a:xfrm>
            <a:off x="1467640" y="1717219"/>
            <a:ext cx="502073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-KR" sz="1400" b="1" i="0" u="none" strike="noStrike" cap="none" dirty="0">
                <a:solidFill>
                  <a:srgbClr val="244071"/>
                </a:solidFill>
                <a:latin typeface="Arial"/>
                <a:ea typeface="Arial"/>
                <a:cs typeface="Arial"/>
                <a:sym typeface="Arial"/>
              </a:rPr>
              <a:t>가정 내 안전 사고 예방을 위한 주의</a:t>
            </a:r>
            <a:r>
              <a:rPr lang="en-US" altLang="ko-KR" sz="1400" b="1" i="0" u="none" strike="noStrike" cap="none" dirty="0">
                <a:solidFill>
                  <a:srgbClr val="24407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ko-KR" sz="1400" b="1" i="0" u="none" strike="noStrike" cap="none" dirty="0">
                <a:solidFill>
                  <a:srgbClr val="244071"/>
                </a:solidFill>
                <a:latin typeface="Arial"/>
                <a:ea typeface="Arial"/>
                <a:cs typeface="Arial"/>
                <a:sym typeface="Arial"/>
              </a:rPr>
              <a:t>사항</a:t>
            </a:r>
            <a:endParaRPr sz="1400" b="1" i="0" u="none" strike="noStrike" cap="none" dirty="0">
              <a:solidFill>
                <a:srgbClr val="24407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6" name="Google Shape;136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9762" y="2401193"/>
            <a:ext cx="4079624" cy="22501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708274" y="2541198"/>
            <a:ext cx="4105916" cy="224676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76;p13">
            <a:extLst>
              <a:ext uri="{FF2B5EF4-FFF2-40B4-BE49-F238E27FC236}">
                <a16:creationId xmlns:a16="http://schemas.microsoft.com/office/drawing/2014/main" id="{315C4A32-77BD-CFFC-4716-649378EDF421}"/>
              </a:ext>
            </a:extLst>
          </p:cNvPr>
          <p:cNvSpPr txBox="1"/>
          <p:nvPr/>
        </p:nvSpPr>
        <p:spPr>
          <a:xfrm>
            <a:off x="9867901" y="1019194"/>
            <a:ext cx="2012340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1000" dirty="0"/>
              <a:t>가정 내 안전 사고 예방을 위한 주의 사항을 알려주는 슬라이드입니다</a:t>
            </a:r>
            <a:r>
              <a:rPr lang="en-US" altLang="ko-KR" sz="1000" dirty="0"/>
              <a:t>. </a:t>
            </a:r>
          </a:p>
        </p:txBody>
      </p:sp>
      <p:sp>
        <p:nvSpPr>
          <p:cNvPr id="4" name="Google Shape;68;p13">
            <a:extLst>
              <a:ext uri="{FF2B5EF4-FFF2-40B4-BE49-F238E27FC236}">
                <a16:creationId xmlns:a16="http://schemas.microsoft.com/office/drawing/2014/main" id="{C6AD7DA8-6F38-ABC5-F8EC-EC95FAB8C769}"/>
              </a:ext>
            </a:extLst>
          </p:cNvPr>
          <p:cNvSpPr/>
          <p:nvPr/>
        </p:nvSpPr>
        <p:spPr>
          <a:xfrm>
            <a:off x="9475202" y="1019194"/>
            <a:ext cx="287338" cy="288925"/>
          </a:xfrm>
          <a:prstGeom prst="ellipse">
            <a:avLst/>
          </a:prstGeom>
          <a:solidFill>
            <a:srgbClr val="FF0000"/>
          </a:solidFill>
          <a:ln w="127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1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00" b="1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791</Words>
  <Application>Microsoft Office PowerPoint</Application>
  <PresentationFormat>와이드스크린</PresentationFormat>
  <Paragraphs>132</Paragraphs>
  <Slides>9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5" baseType="lpstr">
      <vt:lpstr>Arial</vt:lpstr>
      <vt:lpstr>Calibri</vt:lpstr>
      <vt:lpstr>Open Sans</vt:lpstr>
      <vt:lpstr>Noto Sans Symbols</vt:lpstr>
      <vt:lpstr>Quattrocento Sans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LionPPT</dc:creator>
  <cp:lastModifiedBy>희주 이</cp:lastModifiedBy>
  <cp:revision>12</cp:revision>
  <dcterms:created xsi:type="dcterms:W3CDTF">2023-08-16T09:11:50Z</dcterms:created>
  <dcterms:modified xsi:type="dcterms:W3CDTF">2024-08-09T03:05:16Z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0x010100A173FD8733B98A40BFBFDE3CFF963FFC</vt:lpwstr>
  </property>
</Properties>
</file>