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9" r:id="rId3"/>
    <p:sldId id="271" r:id="rId4"/>
    <p:sldId id="280" r:id="rId5"/>
    <p:sldId id="281" r:id="rId6"/>
    <p:sldId id="282" r:id="rId7"/>
    <p:sldId id="257" r:id="rId8"/>
    <p:sldId id="258" r:id="rId9"/>
    <p:sldId id="260" r:id="rId10"/>
    <p:sldId id="261" r:id="rId11"/>
    <p:sldId id="263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295" r:id="rId22"/>
    <p:sldId id="296" r:id="rId23"/>
    <p:sldId id="297" r:id="rId24"/>
    <p:sldId id="300" r:id="rId25"/>
    <p:sldId id="301" r:id="rId26"/>
    <p:sldId id="277" r:id="rId27"/>
    <p:sldId id="283" r:id="rId28"/>
    <p:sldId id="298" r:id="rId29"/>
    <p:sldId id="27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E890E91-D3EF-4511-AD42-F271FB402D4B}">
          <p14:sldIdLst>
            <p14:sldId id="256"/>
            <p14:sldId id="279"/>
            <p14:sldId id="271"/>
            <p14:sldId id="280"/>
            <p14:sldId id="281"/>
            <p14:sldId id="282"/>
          </p14:sldIdLst>
        </p14:section>
        <p14:section name="단원 진단 평가(대단원 도입)" id="{5395D0FD-BF16-424E-8C9D-8E547794B100}">
          <p14:sldIdLst>
            <p14:sldId id="257"/>
            <p14:sldId id="258"/>
            <p14:sldId id="260"/>
          </p14:sldIdLst>
        </p14:section>
        <p14:section name="01-1. 데이터 압축" id="{BA992970-D6EC-468A-8B5A-5C12C7116E1F}">
          <p14:sldIdLst>
            <p14:sldId id="261"/>
            <p14:sldId id="263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300"/>
            <p14:sldId id="301"/>
          </p14:sldIdLst>
        </p14:section>
        <p14:section name="[활동] 무손실 압축 방법 ② 적용해 보기" id="{8356B8B1-1292-4337-AB44-24C9AFE53ECA}">
          <p14:sldIdLst>
            <p14:sldId id="277"/>
          </p14:sldIdLst>
        </p14:section>
        <p14:section name="학습 내용 요약정리" id="{4BCEC556-4F52-4DD8-8789-06C6C6DACFF3}">
          <p14:sldIdLst>
            <p14:sldId id="283"/>
          </p14:sldIdLst>
        </p14:section>
        <p14:section name="중단원 정리(배운 내용 정리하기)" id="{197CDA9A-D702-4B0C-B024-B1C6534637B2}">
          <p14:sldIdLst>
            <p14:sldId id="29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  <a:srgbClr val="F0F4FC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36" autoAdjust="0"/>
  </p:normalViewPr>
  <p:slideViewPr>
    <p:cSldViewPr snapToGrid="0">
      <p:cViewPr>
        <p:scale>
          <a:sx n="100" d="100"/>
          <a:sy n="100" d="100"/>
        </p:scale>
        <p:origin x="91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85FCA-3F5C-4CAE-A7AB-4D4D82A3879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253F0-A017-49C5-A878-E479EA994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253F0-A017-49C5-A878-E479EA994F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2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B28A-D087-4C21-E9E8-1C1C2BD21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B4868-67A1-9D4B-2FA1-E184CA978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CA73A-C33F-3D01-BD69-E951B319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F12F6-FA5B-3176-86EC-F2E6D7C6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56913-A7D8-8D43-F88D-C442C858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A6E0A-24FC-AC7D-9772-7F291B3F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FF6594-5A89-67B1-CD27-51CA21CF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4F5D7-BA65-01E8-F917-365BB4DB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A44EA-800E-07F7-926F-89C1783F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1C87E-04A6-E6C5-0121-488BE71A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8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34897-0BE6-B6A5-53CD-163C9C52F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1D04D-DE8D-8FC8-5CCF-A754FBE76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71BF4-006B-1FDC-2A54-8A2AA829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9F249-EF2C-7FF5-021E-4D35831A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5C3A0-13FE-CE50-4117-6F41F2C3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0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FC0CB-D069-6D4F-3B6C-B9CDB4C8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3922" y="203579"/>
            <a:ext cx="1266676" cy="365125"/>
          </a:xfrm>
        </p:spPr>
        <p:txBody>
          <a:bodyPr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작성일 </a:t>
            </a:r>
            <a:fld id="{66E8CE3E-F375-45B6-B24C-4365F0335EE8}" type="datetimeFigureOut">
              <a:rPr lang="ko-KR" altLang="en-US" smtClean="0"/>
              <a:pPr/>
              <a:t>2025-02-17</a:t>
            </a:fld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5618B3-A382-8C86-D639-6331CB111D58}"/>
              </a:ext>
            </a:extLst>
          </p:cNvPr>
          <p:cNvSpPr/>
          <p:nvPr userDrawn="1"/>
        </p:nvSpPr>
        <p:spPr>
          <a:xfrm>
            <a:off x="179962" y="942975"/>
            <a:ext cx="914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2A4398-7F23-CE47-F673-D81019B97708}"/>
              </a:ext>
            </a:extLst>
          </p:cNvPr>
          <p:cNvSpPr/>
          <p:nvPr userDrawn="1"/>
        </p:nvSpPr>
        <p:spPr>
          <a:xfrm>
            <a:off x="9503923" y="942975"/>
            <a:ext cx="246900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내용 개체 틀 6">
            <a:extLst>
              <a:ext uri="{FF2B5EF4-FFF2-40B4-BE49-F238E27FC236}">
                <a16:creationId xmlns:a16="http://schemas.microsoft.com/office/drawing/2014/main" id="{F8327F63-380F-9617-7F8A-18899AAEA669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02773033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trike="noStrike" dirty="0">
                          <a:solidFill>
                            <a:schemeClr val="bg1"/>
                          </a:solidFill>
                        </a:rPr>
                        <a:t>대단원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코스명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코스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활동명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5627E20-0BAA-1919-E171-160C61FC0882}"/>
              </a:ext>
            </a:extLst>
          </p:cNvPr>
          <p:cNvSpPr/>
          <p:nvPr userDrawn="1"/>
        </p:nvSpPr>
        <p:spPr>
          <a:xfrm>
            <a:off x="169224" y="741871"/>
            <a:ext cx="9154737" cy="2011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PAGE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4E444AE-1350-10F1-8343-77D7C86A0A55}"/>
              </a:ext>
            </a:extLst>
          </p:cNvPr>
          <p:cNvSpPr/>
          <p:nvPr userDrawn="1"/>
        </p:nvSpPr>
        <p:spPr>
          <a:xfrm>
            <a:off x="9503922" y="741871"/>
            <a:ext cx="2469002" cy="2011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DESCRIPTION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189E044-4790-EF06-AA56-FA3E7656CF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7" y="200025"/>
            <a:ext cx="1266677" cy="3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8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38E56-0D55-CD07-65B4-DA35B10D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B9C6C-8359-7C29-580D-44E429BD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6EBC8-CE65-A4DD-5219-18FFFEB4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114D7-10CC-18F5-69A7-5F4D59A5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18FC0-B9CB-5AEE-5803-B4331191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8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575C4-1C15-5E6F-3F49-920AEDF5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9F3A4-F307-6A27-468C-807B79337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23CF6-EB61-17CF-70C4-D8BB187A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269CF-10B7-B7B6-41BB-C0C59563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64E9F-5D83-F42B-C43B-C645DA46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4F666-0BD6-FE8E-9AD8-BEF9DBF1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8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00C7C-CBDB-1A24-0AF2-77D2B28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E9672-9C73-9B72-F50F-28CD76DB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1030C-4753-570A-5AFF-9FB8A198C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4EC39-30DB-534B-9FAC-A3C0F59C9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F290EB-E06D-AC0F-7702-CC1CA2673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219E77-F777-B706-C72E-CF88F2E0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4A19A0-B731-D4CB-CFC1-355ADE7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B4CF2-B924-47B6-06ED-E1096789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BBBF-E1CE-2B4A-C3B6-D8E653BF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AF3E7F-3B57-C88C-66C7-7E2F3A39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C8DD91-7B89-F7DB-E992-169BB921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356DF-BD5E-B0C3-C3B2-399B90D1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0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011F5B-A2C4-FC49-9464-20EEE606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AB7C3E-EBCF-AA71-8DBC-0FBE1DD3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4F4A0-78C3-2A8A-5584-E1DC2E08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3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80AE0-5149-2537-6581-91E9409B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B3608-2A1A-1FA6-D4F0-C908C647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2797B-2B18-71B7-61F5-2A94A3940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35AF5-E223-B6D0-ACC6-73181DC6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266CA-E82C-215B-3E42-DFA03A32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709D1-936F-5325-8E05-9C8D492E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6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298AE-CA94-896F-69E2-AFD77848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EBCE7-6454-36E9-6504-99C5E167A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1C79C-30F9-B144-DF62-98A88C0DF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B04FA-E0D5-6108-62F1-C1201EB3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089FB-4910-60D3-54DA-23634B6B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83083-F89A-8805-26E8-FB468C73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89ECD8-DFE2-46AF-2FD4-0AA89697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A2FD6-3A52-2678-1058-ED772A47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02D95-DBA2-D72E-670C-CCEA10FD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2AB1D-E556-4C5E-140D-8E4053941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4F005-9CA4-492E-A3B5-67C8F43CF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1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E9D80EB-25C3-1EC2-9908-8C870E2C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58" y="6101442"/>
            <a:ext cx="1322531" cy="38493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2865F81-3A70-53C1-1C7E-8A7AD7EE06C6}"/>
              </a:ext>
            </a:extLst>
          </p:cNvPr>
          <p:cNvSpPr/>
          <p:nvPr/>
        </p:nvSpPr>
        <p:spPr>
          <a:xfrm>
            <a:off x="3999122" y="2548463"/>
            <a:ext cx="7634689" cy="562829"/>
          </a:xfrm>
          <a:prstGeom prst="roundRect">
            <a:avLst>
              <a:gd name="adj" fmla="val 225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ko-KR" altLang="en-US" sz="1600" spc="-150" dirty="0">
                <a:solidFill>
                  <a:sysClr val="windowText" lastClr="000000"/>
                </a:solidFill>
              </a:rPr>
              <a:t>단원 진단 평가</a:t>
            </a:r>
            <a:r>
              <a:rPr lang="en-US" altLang="ko-KR" sz="1600" spc="-150" dirty="0">
                <a:solidFill>
                  <a:sysClr val="windowText" lastClr="000000"/>
                </a:solidFill>
              </a:rPr>
              <a:t>, 02. </a:t>
            </a:r>
            <a:r>
              <a:rPr lang="ko-KR" altLang="en-US" sz="1600" spc="-150" dirty="0">
                <a:solidFill>
                  <a:sysClr val="windowText" lastClr="000000"/>
                </a:solidFill>
              </a:rPr>
              <a:t>데이터 압축과 암호화</a:t>
            </a:r>
            <a:r>
              <a:rPr lang="en-US" altLang="ko-KR" sz="1600" spc="-150" dirty="0">
                <a:solidFill>
                  <a:sysClr val="windowText" lastClr="000000"/>
                </a:solidFill>
              </a:rPr>
              <a:t>, 01-1 </a:t>
            </a:r>
            <a:r>
              <a:rPr lang="ko-KR" altLang="en-US" sz="1600" spc="-150" dirty="0">
                <a:solidFill>
                  <a:sysClr val="windowText" lastClr="000000"/>
                </a:solidFill>
              </a:rPr>
              <a:t>데이터 압축</a:t>
            </a:r>
            <a:r>
              <a:rPr lang="en-US" altLang="ko-KR" sz="1600" spc="-150" dirty="0">
                <a:solidFill>
                  <a:sysClr val="windowText" lastClr="000000"/>
                </a:solidFill>
              </a:rPr>
              <a:t>… </a:t>
            </a:r>
            <a:endParaRPr lang="ko-KR" altLang="en-US" sz="1600" spc="-15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BCF02-8268-E1F7-BC58-5A3AF05B73D5}"/>
              </a:ext>
            </a:extLst>
          </p:cNvPr>
          <p:cNvSpPr txBox="1"/>
          <p:nvPr/>
        </p:nvSpPr>
        <p:spPr>
          <a:xfrm>
            <a:off x="549836" y="3608443"/>
            <a:ext cx="2888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Revision History</a:t>
            </a:r>
          </a:p>
        </p:txBody>
      </p:sp>
      <p:graphicFrame>
        <p:nvGraphicFramePr>
          <p:cNvPr id="10" name="Group 52">
            <a:extLst>
              <a:ext uri="{FF2B5EF4-FFF2-40B4-BE49-F238E27FC236}">
                <a16:creationId xmlns:a16="http://schemas.microsoft.com/office/drawing/2014/main" id="{F927C0CE-59B1-6848-E6AD-70B8E3A6E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03322"/>
              </p:ext>
            </p:extLst>
          </p:nvPr>
        </p:nvGraphicFramePr>
        <p:xfrm>
          <a:off x="558189" y="4028122"/>
          <a:ext cx="11075624" cy="17767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5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144">
                  <a:extLst>
                    <a:ext uri="{9D8B030D-6E8A-4147-A177-3AD203B41FA5}">
                      <a16:colId xmlns:a16="http://schemas.microsoft.com/office/drawing/2014/main" val="1410893545"/>
                    </a:ext>
                  </a:extLst>
                </a:gridCol>
                <a:gridCol w="3077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715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날짜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버전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변경 </a:t>
                      </a:r>
                      <a:r>
                        <a:rPr kumimoji="1" lang="en-US" altLang="ko-KR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charset="0"/>
                        </a:rPr>
                        <a:t>/ </a:t>
                      </a: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추가</a:t>
                      </a: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내역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작성자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 자료 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2024. 02. 14.</a:t>
                      </a: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v.1.0</a:t>
                      </a: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스토리보드 최초 작성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이재직 과장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V1.0.</a:t>
                      </a:r>
                    </a:p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기능별 보드 작성을 위해</a:t>
                      </a:r>
                      <a:endParaRPr kumimoji="1" lang="en-US" altLang="ko-KR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무관한 단원의 </a:t>
                      </a:r>
                      <a:r>
                        <a:rPr kumimoji="1" lang="en-US" altLang="ko-KR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</a:t>
                      </a: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포함되어 있음</a:t>
                      </a:r>
                      <a:r>
                        <a:rPr kumimoji="1" lang="en-US" altLang="ko-KR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88055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67B89C-D2F7-627C-136C-48075552A291}"/>
              </a:ext>
            </a:extLst>
          </p:cNvPr>
          <p:cNvSpPr/>
          <p:nvPr/>
        </p:nvSpPr>
        <p:spPr>
          <a:xfrm>
            <a:off x="494428" y="2548463"/>
            <a:ext cx="3075037" cy="562829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</a:rPr>
              <a:t>2. </a:t>
            </a:r>
            <a:r>
              <a:rPr lang="ko-KR" altLang="en-US" sz="1600" b="1" spc="-150" dirty="0">
                <a:solidFill>
                  <a:schemeClr val="bg1"/>
                </a:solidFill>
              </a:rPr>
              <a:t>데이터</a:t>
            </a:r>
            <a:r>
              <a:rPr lang="en-US" altLang="ko-KR" sz="1600" b="1" spc="-150" dirty="0">
                <a:solidFill>
                  <a:schemeClr val="bg1"/>
                </a:solidFill>
              </a:rPr>
              <a:t>(</a:t>
            </a:r>
            <a:r>
              <a:rPr lang="ko-KR" altLang="en-US" sz="1600" b="1" spc="-150" dirty="0">
                <a:solidFill>
                  <a:schemeClr val="bg1"/>
                </a:solidFill>
              </a:rPr>
              <a:t>대단원</a:t>
            </a:r>
            <a:r>
              <a:rPr lang="en-US" altLang="ko-KR" sz="1600" b="1" spc="-150" dirty="0">
                <a:solidFill>
                  <a:schemeClr val="bg1"/>
                </a:solidFill>
              </a:rPr>
              <a:t>)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BE682-645D-6AA0-2416-E9397B7402A5}"/>
              </a:ext>
            </a:extLst>
          </p:cNvPr>
          <p:cNvSpPr txBox="1"/>
          <p:nvPr/>
        </p:nvSpPr>
        <p:spPr>
          <a:xfrm>
            <a:off x="549836" y="2169347"/>
            <a:ext cx="2888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Course Information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B5D72C-6D37-561C-95EB-06366A2D8C30}"/>
              </a:ext>
            </a:extLst>
          </p:cNvPr>
          <p:cNvGrpSpPr/>
          <p:nvPr/>
        </p:nvGrpSpPr>
        <p:grpSpPr>
          <a:xfrm rot="2700000">
            <a:off x="3689657" y="2735242"/>
            <a:ext cx="189272" cy="189272"/>
            <a:chOff x="3632288" y="2607147"/>
            <a:chExt cx="218317" cy="21831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E8561F-6EB5-49F8-4538-86E2AE8E53BE}"/>
                </a:ext>
              </a:extLst>
            </p:cNvPr>
            <p:cNvSpPr/>
            <p:nvPr/>
          </p:nvSpPr>
          <p:spPr>
            <a:xfrm>
              <a:off x="3632288" y="2607147"/>
              <a:ext cx="218317" cy="9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A88E01D-8FBF-98D1-FCA6-7942E29BD9A3}"/>
                </a:ext>
              </a:extLst>
            </p:cNvPr>
            <p:cNvSpPr/>
            <p:nvPr/>
          </p:nvSpPr>
          <p:spPr>
            <a:xfrm rot="5400000">
              <a:off x="3691616" y="2666476"/>
              <a:ext cx="218317" cy="996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7BECCB-FB6E-3215-CAEF-EEF9602FBF26}"/>
              </a:ext>
            </a:extLst>
          </p:cNvPr>
          <p:cNvSpPr/>
          <p:nvPr/>
        </p:nvSpPr>
        <p:spPr>
          <a:xfrm>
            <a:off x="549837" y="564090"/>
            <a:ext cx="11083975" cy="1306821"/>
          </a:xfrm>
          <a:prstGeom prst="roundRect">
            <a:avLst>
              <a:gd name="adj" fmla="val 917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고등학교 정보 </a:t>
            </a:r>
            <a:r>
              <a:rPr lang="en-US" altLang="ko-KR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AI </a:t>
            </a:r>
            <a:r>
              <a:rPr lang="ko-KR" altLang="en-US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디지털교과서</a:t>
            </a:r>
            <a:endParaRPr kumimoji="0" lang="en-US" altLang="ko-KR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교안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활동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(HTML) 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스토리보드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58DAB-ECF8-2AC7-4025-7C76449C2FB7}"/>
              </a:ext>
            </a:extLst>
          </p:cNvPr>
          <p:cNvSpPr txBox="1"/>
          <p:nvPr/>
        </p:nvSpPr>
        <p:spPr>
          <a:xfrm>
            <a:off x="9321800" y="1149966"/>
            <a:ext cx="21272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</a:rPr>
              <a:t>SAMPLE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79BC06C-2070-DC57-CAE0-374CFD83AFFF}"/>
              </a:ext>
            </a:extLst>
          </p:cNvPr>
          <p:cNvSpPr/>
          <p:nvPr/>
        </p:nvSpPr>
        <p:spPr>
          <a:xfrm>
            <a:off x="3999122" y="3168703"/>
            <a:ext cx="7634689" cy="562829"/>
          </a:xfrm>
          <a:prstGeom prst="roundRect">
            <a:avLst>
              <a:gd name="adj" fmla="val 225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ko-KR" altLang="en-US" sz="1600" spc="-150" dirty="0">
                <a:solidFill>
                  <a:sysClr val="windowText" lastClr="000000"/>
                </a:solidFill>
              </a:rPr>
              <a:t>↑파일에서 해당하는 각 </a:t>
            </a:r>
            <a:r>
              <a:rPr lang="ko-KR" altLang="en-US" sz="1600" spc="-150" dirty="0" err="1">
                <a:solidFill>
                  <a:sysClr val="windowText" lastClr="000000"/>
                </a:solidFill>
              </a:rPr>
              <a:t>코스명</a:t>
            </a:r>
            <a:r>
              <a:rPr lang="ko-KR" altLang="en-US" sz="1600" spc="-150" dirty="0">
                <a:solidFill>
                  <a:sysClr val="windowText" lastClr="000000"/>
                </a:solidFill>
              </a:rPr>
              <a:t> 기입</a:t>
            </a:r>
          </a:p>
        </p:txBody>
      </p:sp>
    </p:spTree>
    <p:extLst>
      <p:ext uri="{BB962C8B-B14F-4D97-AF65-F5344CB8AC3E}">
        <p14:creationId xmlns:p14="http://schemas.microsoft.com/office/powerpoint/2010/main" val="52333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663797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학습 목표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463996"/>
            <a:ext cx="1977930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학습 목표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756803" y="2149552"/>
            <a:ext cx="7977995" cy="3308855"/>
          </a:xfrm>
          <a:prstGeom prst="roundRect">
            <a:avLst>
              <a:gd name="adj" fmla="val 121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디지털 데이터 압축의 개념과 필요성을 이해할 수 있다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압축의 효율성을 분석하여 평가할 수 있다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760134" y="152331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데이터 압축</a:t>
            </a:r>
          </a:p>
        </p:txBody>
      </p:sp>
    </p:spTree>
    <p:extLst>
      <p:ext uri="{BB962C8B-B14F-4D97-AF65-F5344CB8AC3E}">
        <p14:creationId xmlns:p14="http://schemas.microsoft.com/office/powerpoint/2010/main" val="42624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3855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1. </a:t>
                      </a:r>
                      <a:r>
                        <a:rPr lang="ko-KR" altLang="en-US" sz="900" b="1" dirty="0"/>
                        <a:t>디지털 데이터의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1/2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1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2000047"/>
            <a:ext cx="7625197" cy="12231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문자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이미지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소리 등의 디지털 데이터 크기를 줄이는 것으로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반복적인 특성을 이용하여 비트의 수를 줄이거나 불필요한 부분을 제거해 더 적은 수의 비트를 사용하여 데이터를 표현하는 것을 말한다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디지털 데이터의 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162529"/>
              </p:ext>
            </p:extLst>
          </p:nvPr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물음표 형태로 가려져 있다가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각각의 내용을 클릭 시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이 모두 노출되었을 때 등장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27BEDC1-62CB-E76F-4604-C37A95584854}"/>
              </a:ext>
            </a:extLst>
          </p:cNvPr>
          <p:cNvSpPr/>
          <p:nvPr/>
        </p:nvSpPr>
        <p:spPr>
          <a:xfrm>
            <a:off x="4965094" y="2136787"/>
            <a:ext cx="407862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26DBC93-A46F-66FF-44F4-CEB086D073B4}"/>
              </a:ext>
            </a:extLst>
          </p:cNvPr>
          <p:cNvSpPr/>
          <p:nvPr/>
        </p:nvSpPr>
        <p:spPr>
          <a:xfrm>
            <a:off x="2144043" y="2434542"/>
            <a:ext cx="428912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C995DE3-2D99-3B07-B955-A9B382C81ED9}"/>
              </a:ext>
            </a:extLst>
          </p:cNvPr>
          <p:cNvSpPr/>
          <p:nvPr/>
        </p:nvSpPr>
        <p:spPr>
          <a:xfrm>
            <a:off x="6581837" y="2444263"/>
            <a:ext cx="677007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99E9709-C960-52D0-6FB1-9EE6B9DA95CC}"/>
              </a:ext>
            </a:extLst>
          </p:cNvPr>
          <p:cNvSpPr/>
          <p:nvPr/>
        </p:nvSpPr>
        <p:spPr>
          <a:xfrm>
            <a:off x="7640082" y="2444263"/>
            <a:ext cx="407862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F183545-3DAB-F6C0-17E9-CDF3BECD0CA5}"/>
              </a:ext>
            </a:extLst>
          </p:cNvPr>
          <p:cNvSpPr/>
          <p:nvPr/>
        </p:nvSpPr>
        <p:spPr>
          <a:xfrm>
            <a:off x="1168491" y="1717151"/>
            <a:ext cx="5965734" cy="395056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디지털 데이터의 압축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3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99875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1. </a:t>
                      </a:r>
                      <a:r>
                        <a:rPr lang="ko-KR" altLang="en-US" sz="900" b="1" dirty="0"/>
                        <a:t>디지털 데이터의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2/2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1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2110409"/>
            <a:ext cx="7625197" cy="1195499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컴퓨팅 시스템은 중앙 처리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주기억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입출력 장치 등의 자원이 한정되어 있어 이를 효율적으로 관리하는 것이 중요하다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압축된 디지털 데이터는 컴퓨팅 시스템의 자원 사용량을 줄일 수 있고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데이터를 주고받을 때 전송 속도를 높일 수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디지털 데이터의 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111975"/>
              </p:ext>
            </p:extLst>
          </p:nvPr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그림을 클릭하면 </a:t>
                      </a:r>
                      <a:r>
                        <a:rPr lang="en-US" altLang="ko-KR" sz="900" b="0" dirty="0"/>
                        <a:t>#2 </a:t>
                      </a:r>
                      <a:r>
                        <a:rPr lang="ko-KR" altLang="en-US" sz="900" b="0" dirty="0"/>
                        <a:t>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5795A-7B94-88C7-4AF6-B5356396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3815631"/>
            <a:ext cx="8139480" cy="198326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2DB901D-39DB-2CC8-F481-853AB408E8E8}"/>
              </a:ext>
            </a:extLst>
          </p:cNvPr>
          <p:cNvSpPr/>
          <p:nvPr/>
        </p:nvSpPr>
        <p:spPr>
          <a:xfrm>
            <a:off x="1168491" y="1717151"/>
            <a:ext cx="5965734" cy="395056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>
                <a:solidFill>
                  <a:sysClr val="windowText" lastClr="000000"/>
                </a:solidFill>
              </a:rPr>
              <a:t>압축의 필요성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F926071-2E64-2FE6-46B5-DBCEC48520F2}"/>
              </a:ext>
            </a:extLst>
          </p:cNvPr>
          <p:cNvSpPr/>
          <p:nvPr/>
        </p:nvSpPr>
        <p:spPr>
          <a:xfrm>
            <a:off x="837465" y="3928970"/>
            <a:ext cx="1351819" cy="126728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F8C216-AAAB-6F28-5D0A-5DA2F999EB42}"/>
              </a:ext>
            </a:extLst>
          </p:cNvPr>
          <p:cNvSpPr/>
          <p:nvPr/>
        </p:nvSpPr>
        <p:spPr>
          <a:xfrm>
            <a:off x="741071" y="3806648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128652-2AB4-2712-F4F8-CB85EF84DC1C}"/>
              </a:ext>
            </a:extLst>
          </p:cNvPr>
          <p:cNvSpPr/>
          <p:nvPr/>
        </p:nvSpPr>
        <p:spPr>
          <a:xfrm>
            <a:off x="1171430" y="3507941"/>
            <a:ext cx="2979928" cy="260380"/>
          </a:xfrm>
          <a:prstGeom prst="roundRect">
            <a:avLst>
              <a:gd name="adj" fmla="val 121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예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) 100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개의 사진 파일을 전송할 때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737FB6-1031-DD6A-F156-E48D7074BC02}"/>
              </a:ext>
            </a:extLst>
          </p:cNvPr>
          <p:cNvSpPr/>
          <p:nvPr/>
        </p:nvSpPr>
        <p:spPr>
          <a:xfrm>
            <a:off x="3176219" y="3928969"/>
            <a:ext cx="1439743" cy="1817831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F97FCE-BA84-1A52-4FD8-F8C090497501}"/>
              </a:ext>
            </a:extLst>
          </p:cNvPr>
          <p:cNvSpPr/>
          <p:nvPr/>
        </p:nvSpPr>
        <p:spPr>
          <a:xfrm>
            <a:off x="3079825" y="3806648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0A3C027-84BC-887A-4FFA-244348B8BC85}"/>
              </a:ext>
            </a:extLst>
          </p:cNvPr>
          <p:cNvSpPr/>
          <p:nvPr/>
        </p:nvSpPr>
        <p:spPr>
          <a:xfrm>
            <a:off x="4808750" y="3928969"/>
            <a:ext cx="1439743" cy="1817831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8A97529-000B-70A0-43F0-A8CC4EA8BEA1}"/>
              </a:ext>
            </a:extLst>
          </p:cNvPr>
          <p:cNvSpPr/>
          <p:nvPr/>
        </p:nvSpPr>
        <p:spPr>
          <a:xfrm>
            <a:off x="4712356" y="3806648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D411EC-1E19-11EB-1ED8-44E82691BD0A}"/>
              </a:ext>
            </a:extLst>
          </p:cNvPr>
          <p:cNvSpPr/>
          <p:nvPr/>
        </p:nvSpPr>
        <p:spPr>
          <a:xfrm>
            <a:off x="7503491" y="3928970"/>
            <a:ext cx="1351819" cy="126728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7BE90C-DFC2-F032-4E8D-4083D08FB4E6}"/>
              </a:ext>
            </a:extLst>
          </p:cNvPr>
          <p:cNvSpPr/>
          <p:nvPr/>
        </p:nvSpPr>
        <p:spPr>
          <a:xfrm>
            <a:off x="7407097" y="3806648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96FE6A6-09C6-EDF6-8963-3D645ABC6CC7}"/>
              </a:ext>
            </a:extLst>
          </p:cNvPr>
          <p:cNvSpPr/>
          <p:nvPr/>
        </p:nvSpPr>
        <p:spPr>
          <a:xfrm>
            <a:off x="2150145" y="4197164"/>
            <a:ext cx="986296" cy="1220194"/>
          </a:xfrm>
          <a:prstGeom prst="ellipse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9421C8-096F-C7EA-FE5A-A1B367EDA758}"/>
              </a:ext>
            </a:extLst>
          </p:cNvPr>
          <p:cNvSpPr/>
          <p:nvPr/>
        </p:nvSpPr>
        <p:spPr>
          <a:xfrm>
            <a:off x="6543124" y="4363099"/>
            <a:ext cx="986296" cy="1220194"/>
          </a:xfrm>
          <a:prstGeom prst="ellipse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3F2B8D1-8D40-7F4B-4494-89C7769B852F}"/>
              </a:ext>
            </a:extLst>
          </p:cNvPr>
          <p:cNvSpPr/>
          <p:nvPr/>
        </p:nvSpPr>
        <p:spPr>
          <a:xfrm>
            <a:off x="2382072" y="405118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865B6C8-B3FA-8F12-6029-111F5600588F}"/>
              </a:ext>
            </a:extLst>
          </p:cNvPr>
          <p:cNvSpPr/>
          <p:nvPr/>
        </p:nvSpPr>
        <p:spPr>
          <a:xfrm>
            <a:off x="6727608" y="427797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7311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32197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3" y="1644212"/>
            <a:ext cx="443554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디지털 데이터가 가지고 있는 원래의 내용을 그대로 유지하며 데이터 크기를 줄이는 방법으로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원본 데이터의 손실 없이 원래대로 복원할 수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918182"/>
              </p:ext>
            </p:extLst>
          </p:nvPr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좌</a:t>
                      </a:r>
                      <a:r>
                        <a:rPr lang="en-US" altLang="ko-KR" sz="900" b="0" dirty="0"/>
                        <a:t>-&gt;</a:t>
                      </a:r>
                      <a:r>
                        <a:rPr lang="ko-KR" altLang="en-US" sz="900" b="0" dirty="0"/>
                        <a:t>우로 등장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36E1BC-E64D-A750-5E72-4D570073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458" y="2029020"/>
            <a:ext cx="3064250" cy="129021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FD7D5D-7353-8A09-5353-B3B6E224A2C3}"/>
              </a:ext>
            </a:extLst>
          </p:cNvPr>
          <p:cNvSpPr/>
          <p:nvPr/>
        </p:nvSpPr>
        <p:spPr>
          <a:xfrm>
            <a:off x="1112402" y="3741524"/>
            <a:ext cx="7625197" cy="1487229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압축의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활용과 특징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모든 데이터 형식에 사용할 수 있으나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주로 정확한 정보를 저장해야 하는 숫자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문자 등의 데이터를 압축할 때 사용한다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무손실 압축은 데이터의 특징에 따라 다양한 방법으로 원래 정보를 유지하면서 데이터의 크기를 줄일 수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926AA-8565-B838-F680-B16EF64223EB}"/>
              </a:ext>
            </a:extLst>
          </p:cNvPr>
          <p:cNvSpPr/>
          <p:nvPr/>
        </p:nvSpPr>
        <p:spPr>
          <a:xfrm>
            <a:off x="5547947" y="1933267"/>
            <a:ext cx="1011115" cy="308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25C5F71-6463-70BD-2292-BB0C266218F9}"/>
              </a:ext>
            </a:extLst>
          </p:cNvPr>
          <p:cNvSpPr/>
          <p:nvPr/>
        </p:nvSpPr>
        <p:spPr>
          <a:xfrm>
            <a:off x="1580209" y="2411894"/>
            <a:ext cx="1050696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722F53A-38E7-6921-3EE3-BB4727BC3882}"/>
              </a:ext>
            </a:extLst>
          </p:cNvPr>
          <p:cNvSpPr/>
          <p:nvPr/>
        </p:nvSpPr>
        <p:spPr>
          <a:xfrm>
            <a:off x="3330175" y="2719370"/>
            <a:ext cx="88889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6EF873-D232-75CD-AD31-10A2F931435B}"/>
              </a:ext>
            </a:extLst>
          </p:cNvPr>
          <p:cNvSpPr/>
          <p:nvPr/>
        </p:nvSpPr>
        <p:spPr>
          <a:xfrm>
            <a:off x="1216659" y="3035596"/>
            <a:ext cx="475784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C2B7AB8-5A6F-9B3D-5C3C-F2988FB9FA93}"/>
              </a:ext>
            </a:extLst>
          </p:cNvPr>
          <p:cNvSpPr/>
          <p:nvPr/>
        </p:nvSpPr>
        <p:spPr>
          <a:xfrm>
            <a:off x="5475838" y="4177662"/>
            <a:ext cx="1083224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FE2F142-D5CB-BFAE-0EFE-D1C90536B09E}"/>
              </a:ext>
            </a:extLst>
          </p:cNvPr>
          <p:cNvSpPr/>
          <p:nvPr/>
        </p:nvSpPr>
        <p:spPr>
          <a:xfrm>
            <a:off x="3077542" y="4835388"/>
            <a:ext cx="158268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4A113F-D2B1-C24F-25BE-1FF1B1CCEA82}"/>
              </a:ext>
            </a:extLst>
          </p:cNvPr>
          <p:cNvSpPr/>
          <p:nvPr/>
        </p:nvSpPr>
        <p:spPr>
          <a:xfrm>
            <a:off x="5304655" y="4818716"/>
            <a:ext cx="2692334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23F2936-3DF1-CBF9-7E2A-D3536DB792EF}"/>
              </a:ext>
            </a:extLst>
          </p:cNvPr>
          <p:cNvSpPr/>
          <p:nvPr/>
        </p:nvSpPr>
        <p:spPr>
          <a:xfrm>
            <a:off x="5575765" y="1991948"/>
            <a:ext cx="3432768" cy="1350988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43AA824-366A-EA87-86A2-9AC992BC6E26}"/>
              </a:ext>
            </a:extLst>
          </p:cNvPr>
          <p:cNvSpPr/>
          <p:nvPr/>
        </p:nvSpPr>
        <p:spPr>
          <a:xfrm>
            <a:off x="5441818" y="185220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3644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817142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44212"/>
            <a:ext cx="7333765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①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데이터에서 연속으로 반복되는 값을 반복 횟수와 함께 표현하여 압축하는 것이다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연속된 데이터가 많을 때 효과적이지만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무작위로 패턴이 나타나는 데이터에서는 효율성이 낮아 동일한 색상이 넓은 면적에 사용되는 이미지나 아이콘에서 자주 사용되며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연속으로 반복되는 문자나 동일한 음정이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많은 소리 데이터에서도 사용된다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/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그림을 클릭하면 </a:t>
                      </a:r>
                      <a:r>
                        <a:rPr lang="en-US" altLang="ko-KR" sz="900" b="0" dirty="0"/>
                        <a:t>#2 </a:t>
                      </a:r>
                      <a:r>
                        <a:rPr lang="ko-KR" altLang="en-US" sz="900" b="0" dirty="0"/>
                        <a:t>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C6C5A-EB96-CAA8-6384-A446DE8051E2}"/>
              </a:ext>
            </a:extLst>
          </p:cNvPr>
          <p:cNvSpPr/>
          <p:nvPr/>
        </p:nvSpPr>
        <p:spPr>
          <a:xfrm>
            <a:off x="2518671" y="1933267"/>
            <a:ext cx="1924991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E79572-8E89-779F-EAA4-A75A4A13FD54}"/>
              </a:ext>
            </a:extLst>
          </p:cNvPr>
          <p:cNvSpPr/>
          <p:nvPr/>
        </p:nvSpPr>
        <p:spPr>
          <a:xfrm>
            <a:off x="4779284" y="1933267"/>
            <a:ext cx="819411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5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052964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3/6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44212"/>
            <a:ext cx="7333765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①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문자열 압축하기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데이터에서 연속으로 반복되는 값을 반복 횟수와 함께 표현하여 압축하는 것이다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연속된 데이터가 많을 때 효과적이지만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무작위로 패턴이 나타나는 데이터에서는 효율성이 낮아 동일한 색상이 넓은 면적에 사용되는 이미지나 아이콘에서 자주 사용되며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연속으로 반복되는 문자나 동일한 음정이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많은 소리 데이터에서도 사용된다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68A324-6D73-F96F-E221-04D99A447982}"/>
              </a:ext>
            </a:extLst>
          </p:cNvPr>
          <p:cNvSpPr/>
          <p:nvPr/>
        </p:nvSpPr>
        <p:spPr>
          <a:xfrm>
            <a:off x="385183" y="1933267"/>
            <a:ext cx="8790901" cy="3813533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반복되는 문자를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                       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                                                                                                                                 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개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                                                                                                                               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압축 데이터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8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98795"/>
              </p:ext>
            </p:extLst>
          </p:nvPr>
        </p:nvGraphicFramePr>
        <p:xfrm>
          <a:off x="9503922" y="954163"/>
          <a:ext cx="2514282" cy="5298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클릭하면 해당 칸을 다음과 같이 바꿈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클릭하면 해당 칸을 다음과 같이 바꿈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클릭하면 해당 칸을 다음과 같이 바꿈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87859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클릭하면 해당 칸을 다음과 같이 바꿈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05592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#1~4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클릭과 함께 등장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21950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#1~4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#1~4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560826" y="5213788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547602" y="509146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9CB403-1DCD-E1E8-9D13-075E4C03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8" y="2882196"/>
            <a:ext cx="7431351" cy="68217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9FBFF4-EBF1-C792-C76D-D69C9598F8EA}"/>
              </a:ext>
            </a:extLst>
          </p:cNvPr>
          <p:cNvSpPr/>
          <p:nvPr/>
        </p:nvSpPr>
        <p:spPr>
          <a:xfrm>
            <a:off x="523348" y="2882196"/>
            <a:ext cx="1896160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29B514-6A42-B5E8-A3B8-3700DA0DC718}"/>
              </a:ext>
            </a:extLst>
          </p:cNvPr>
          <p:cNvSpPr/>
          <p:nvPr/>
        </p:nvSpPr>
        <p:spPr>
          <a:xfrm>
            <a:off x="426954" y="275987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263AD9-C266-757E-6079-5F527A90E18F}"/>
              </a:ext>
            </a:extLst>
          </p:cNvPr>
          <p:cNvSpPr/>
          <p:nvPr/>
        </p:nvSpPr>
        <p:spPr>
          <a:xfrm>
            <a:off x="2471478" y="2882196"/>
            <a:ext cx="1206008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9EDB07C-1A16-D4A0-D232-EF65B70090B1}"/>
              </a:ext>
            </a:extLst>
          </p:cNvPr>
          <p:cNvSpPr/>
          <p:nvPr/>
        </p:nvSpPr>
        <p:spPr>
          <a:xfrm>
            <a:off x="2375084" y="275987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51C4DCC-881D-A431-B1E2-E08A4ADA1631}"/>
              </a:ext>
            </a:extLst>
          </p:cNvPr>
          <p:cNvSpPr/>
          <p:nvPr/>
        </p:nvSpPr>
        <p:spPr>
          <a:xfrm>
            <a:off x="3640937" y="2882196"/>
            <a:ext cx="1206008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9C7841B-6FD2-3BA5-AE68-8790AA7E0A94}"/>
              </a:ext>
            </a:extLst>
          </p:cNvPr>
          <p:cNvSpPr/>
          <p:nvPr/>
        </p:nvSpPr>
        <p:spPr>
          <a:xfrm>
            <a:off x="3544543" y="275987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65CC2B2-08FA-F4AD-7541-157EB17D6218}"/>
              </a:ext>
            </a:extLst>
          </p:cNvPr>
          <p:cNvSpPr/>
          <p:nvPr/>
        </p:nvSpPr>
        <p:spPr>
          <a:xfrm>
            <a:off x="4880373" y="2882196"/>
            <a:ext cx="3025533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CA7045C-335F-74D6-B2FF-0F6560CA398C}"/>
              </a:ext>
            </a:extLst>
          </p:cNvPr>
          <p:cNvSpPr/>
          <p:nvPr/>
        </p:nvSpPr>
        <p:spPr>
          <a:xfrm>
            <a:off x="4783980" y="275987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B7D1098-7E38-D779-32CF-BCA47C8B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71" y="4108580"/>
            <a:ext cx="6115904" cy="97168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647423B-947E-CA86-E20F-292900BF4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190" y="3665077"/>
            <a:ext cx="695422" cy="724001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6EAF3A1-5B87-FB66-F22F-9FAAEFF65ECD}"/>
              </a:ext>
            </a:extLst>
          </p:cNvPr>
          <p:cNvSpPr/>
          <p:nvPr/>
        </p:nvSpPr>
        <p:spPr>
          <a:xfrm>
            <a:off x="1360728" y="4464853"/>
            <a:ext cx="1429163" cy="50017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A76DB9-D231-CA7F-0BF5-73EBD4560469}"/>
              </a:ext>
            </a:extLst>
          </p:cNvPr>
          <p:cNvSpPr/>
          <p:nvPr/>
        </p:nvSpPr>
        <p:spPr>
          <a:xfrm>
            <a:off x="1226781" y="432511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DA23060-48B7-6CCB-F769-188BE954A096}"/>
              </a:ext>
            </a:extLst>
          </p:cNvPr>
          <p:cNvSpPr/>
          <p:nvPr/>
        </p:nvSpPr>
        <p:spPr>
          <a:xfrm>
            <a:off x="2829961" y="4464853"/>
            <a:ext cx="1429163" cy="50017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B645F5-E82E-6335-9549-09610F99E6D1}"/>
              </a:ext>
            </a:extLst>
          </p:cNvPr>
          <p:cNvSpPr/>
          <p:nvPr/>
        </p:nvSpPr>
        <p:spPr>
          <a:xfrm>
            <a:off x="2696014" y="432511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ECD140F-448F-2E05-AFC7-608D05CDE96B}"/>
              </a:ext>
            </a:extLst>
          </p:cNvPr>
          <p:cNvSpPr/>
          <p:nvPr/>
        </p:nvSpPr>
        <p:spPr>
          <a:xfrm>
            <a:off x="4297276" y="4464853"/>
            <a:ext cx="1429163" cy="50017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64AFA47-8E72-FCF0-2C67-5D00D655802C}"/>
              </a:ext>
            </a:extLst>
          </p:cNvPr>
          <p:cNvSpPr/>
          <p:nvPr/>
        </p:nvSpPr>
        <p:spPr>
          <a:xfrm>
            <a:off x="4163329" y="432511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D69919F-9EB8-14DF-CD4E-B5D3D30D2BCF}"/>
              </a:ext>
            </a:extLst>
          </p:cNvPr>
          <p:cNvSpPr/>
          <p:nvPr/>
        </p:nvSpPr>
        <p:spPr>
          <a:xfrm>
            <a:off x="5790286" y="4464853"/>
            <a:ext cx="2922912" cy="50017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99ACDE2-5520-996C-84EB-987A0ABBC9D1}"/>
              </a:ext>
            </a:extLst>
          </p:cNvPr>
          <p:cNvSpPr/>
          <p:nvPr/>
        </p:nvSpPr>
        <p:spPr>
          <a:xfrm>
            <a:off x="5656339" y="432511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BE2BE6B-D104-A703-D96F-D3453D260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6137" y="1370927"/>
            <a:ext cx="889674" cy="56134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655BC60-8031-7D90-6C30-C38701D68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738" y="2167272"/>
            <a:ext cx="730073" cy="64754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06737D1-1713-B4C1-A0B9-7F9F3C8CC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8866" y="3121222"/>
            <a:ext cx="730073" cy="69627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2A6D2BD-1AFD-8705-0CA8-74F8C96C4E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1012" y="4113128"/>
            <a:ext cx="1599833" cy="57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0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682288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4/6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44212"/>
            <a:ext cx="7333765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①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이미지 압축하기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데이터에서 연속으로 반복되는 값을 반복 횟수와 함께 표현하여 압축하는 것이다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연속된 데이터가 많을 때 효과적이지만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무작위로 패턴이 나타나는 데이터에서는 효율성이 낮아 동일한 색상이 넓은 면적에 사용되는 이미지나 아이콘에서 자주 사용되며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연속으로 반복되는 문자나 동일한 음정이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많은 소리 데이터에서도 사용된다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68A324-6D73-F96F-E221-04D99A447982}"/>
              </a:ext>
            </a:extLst>
          </p:cNvPr>
          <p:cNvSpPr/>
          <p:nvPr/>
        </p:nvSpPr>
        <p:spPr>
          <a:xfrm>
            <a:off x="385183" y="1933267"/>
            <a:ext cx="8790901" cy="4215863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이미지에서 반복되는 </a:t>
            </a:r>
            <a:r>
              <a:rPr lang="ko-KR" altLang="en-US" sz="1200" b="1" dirty="0">
                <a:solidFill>
                  <a:schemeClr val="tx1"/>
                </a:solidFill>
              </a:rPr>
              <a:t>픽셀을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표현한 후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원본 데이터와 크기를 비교해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                       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                                                                                                                                 </a:t>
            </a: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577955"/>
              </p:ext>
            </p:extLst>
          </p:nvPr>
        </p:nvGraphicFramePr>
        <p:xfrm>
          <a:off x="9503922" y="954163"/>
          <a:ext cx="2514282" cy="1431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251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클릭하면 각 행에 해당하는 답 노출</a:t>
                      </a:r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402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클릭하면 각 행에 해당하는 답 노출</a:t>
                      </a:r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43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87859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560826" y="567881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547602" y="555649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6526D6-4D5A-43BE-484C-E774AE2C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3" y="2319766"/>
            <a:ext cx="8537576" cy="321452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6E26B51-09C9-EC9B-7B4D-0CF951D10261}"/>
              </a:ext>
            </a:extLst>
          </p:cNvPr>
          <p:cNvSpPr/>
          <p:nvPr/>
        </p:nvSpPr>
        <p:spPr>
          <a:xfrm>
            <a:off x="3542128" y="2661077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B471E3-ADDE-6BDC-6F26-E5316798458A}"/>
              </a:ext>
            </a:extLst>
          </p:cNvPr>
          <p:cNvSpPr/>
          <p:nvPr/>
        </p:nvSpPr>
        <p:spPr>
          <a:xfrm>
            <a:off x="4723669" y="2661077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C4B99B-716A-510C-936A-6239F2B945C1}"/>
              </a:ext>
            </a:extLst>
          </p:cNvPr>
          <p:cNvSpPr/>
          <p:nvPr/>
        </p:nvSpPr>
        <p:spPr>
          <a:xfrm>
            <a:off x="3542128" y="3002388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6594254-3450-A95B-BA3B-1400E76BD84B}"/>
              </a:ext>
            </a:extLst>
          </p:cNvPr>
          <p:cNvSpPr/>
          <p:nvPr/>
        </p:nvSpPr>
        <p:spPr>
          <a:xfrm>
            <a:off x="4723669" y="3002388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6D18E2F-D7B0-2B0F-3197-79D59B5E0322}"/>
              </a:ext>
            </a:extLst>
          </p:cNvPr>
          <p:cNvSpPr/>
          <p:nvPr/>
        </p:nvSpPr>
        <p:spPr>
          <a:xfrm>
            <a:off x="3542128" y="3295803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98FD695-DF5B-2553-08DF-9962DEC66A1D}"/>
              </a:ext>
            </a:extLst>
          </p:cNvPr>
          <p:cNvSpPr/>
          <p:nvPr/>
        </p:nvSpPr>
        <p:spPr>
          <a:xfrm>
            <a:off x="4723669" y="3295803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2B342E1-432D-85C2-F7F3-242F568EACF8}"/>
              </a:ext>
            </a:extLst>
          </p:cNvPr>
          <p:cNvSpPr/>
          <p:nvPr/>
        </p:nvSpPr>
        <p:spPr>
          <a:xfrm>
            <a:off x="3542128" y="3599220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C560654-814B-3847-623F-D0B1DD2E1B52}"/>
              </a:ext>
            </a:extLst>
          </p:cNvPr>
          <p:cNvSpPr/>
          <p:nvPr/>
        </p:nvSpPr>
        <p:spPr>
          <a:xfrm>
            <a:off x="4723669" y="3599220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DBB3691-E83C-913F-7C33-1C9799BB27C1}"/>
              </a:ext>
            </a:extLst>
          </p:cNvPr>
          <p:cNvSpPr/>
          <p:nvPr/>
        </p:nvSpPr>
        <p:spPr>
          <a:xfrm>
            <a:off x="3542128" y="3941402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D5B9C4F-3557-6F71-4941-42023D7B7426}"/>
              </a:ext>
            </a:extLst>
          </p:cNvPr>
          <p:cNvSpPr/>
          <p:nvPr/>
        </p:nvSpPr>
        <p:spPr>
          <a:xfrm>
            <a:off x="4723669" y="3941402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0314235-4D07-4B5E-4129-1F4660074977}"/>
              </a:ext>
            </a:extLst>
          </p:cNvPr>
          <p:cNvSpPr/>
          <p:nvPr/>
        </p:nvSpPr>
        <p:spPr>
          <a:xfrm>
            <a:off x="3542128" y="4224571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0F389B6-4A29-7663-14D5-A68CAB311A5E}"/>
              </a:ext>
            </a:extLst>
          </p:cNvPr>
          <p:cNvSpPr/>
          <p:nvPr/>
        </p:nvSpPr>
        <p:spPr>
          <a:xfrm>
            <a:off x="4723669" y="4224571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CD57A0F-2B8B-D919-197D-E6973F4F2AA4}"/>
              </a:ext>
            </a:extLst>
          </p:cNvPr>
          <p:cNvSpPr/>
          <p:nvPr/>
        </p:nvSpPr>
        <p:spPr>
          <a:xfrm>
            <a:off x="3542128" y="4531032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01B4389-F5FF-4B54-75B5-4C1A212FE2ED}"/>
              </a:ext>
            </a:extLst>
          </p:cNvPr>
          <p:cNvSpPr/>
          <p:nvPr/>
        </p:nvSpPr>
        <p:spPr>
          <a:xfrm>
            <a:off x="4723669" y="4531032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C7F1332-08F6-18C6-A67B-7A0799948B31}"/>
              </a:ext>
            </a:extLst>
          </p:cNvPr>
          <p:cNvSpPr/>
          <p:nvPr/>
        </p:nvSpPr>
        <p:spPr>
          <a:xfrm>
            <a:off x="3542128" y="4824447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B61F7D8-2873-4839-F912-F51CB0375248}"/>
              </a:ext>
            </a:extLst>
          </p:cNvPr>
          <p:cNvSpPr/>
          <p:nvPr/>
        </p:nvSpPr>
        <p:spPr>
          <a:xfrm>
            <a:off x="4723669" y="4824447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8EE836-4CA5-73E0-4D2C-67CFFA738BE4}"/>
              </a:ext>
            </a:extLst>
          </p:cNvPr>
          <p:cNvSpPr/>
          <p:nvPr/>
        </p:nvSpPr>
        <p:spPr>
          <a:xfrm>
            <a:off x="3542128" y="5144738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E759F77-ED24-28F4-7D4C-F5276BA07E1E}"/>
              </a:ext>
            </a:extLst>
          </p:cNvPr>
          <p:cNvSpPr/>
          <p:nvPr/>
        </p:nvSpPr>
        <p:spPr>
          <a:xfrm>
            <a:off x="4723669" y="5144738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70A205F-C108-286B-3AE7-9404B232050A}"/>
              </a:ext>
            </a:extLst>
          </p:cNvPr>
          <p:cNvSpPr/>
          <p:nvPr/>
        </p:nvSpPr>
        <p:spPr>
          <a:xfrm>
            <a:off x="3478748" y="2685846"/>
            <a:ext cx="1021940" cy="295463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9489A45-50EC-5CF0-0DD1-3E76ABDC5572}"/>
              </a:ext>
            </a:extLst>
          </p:cNvPr>
          <p:cNvSpPr/>
          <p:nvPr/>
        </p:nvSpPr>
        <p:spPr>
          <a:xfrm>
            <a:off x="3419804" y="255487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F46C7C2-A474-E432-D74B-818B77F94619}"/>
              </a:ext>
            </a:extLst>
          </p:cNvPr>
          <p:cNvSpPr/>
          <p:nvPr/>
        </p:nvSpPr>
        <p:spPr>
          <a:xfrm>
            <a:off x="4599882" y="255487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9FACC7E-6B79-89CB-3A03-27A4FBA91027}"/>
              </a:ext>
            </a:extLst>
          </p:cNvPr>
          <p:cNvSpPr/>
          <p:nvPr/>
        </p:nvSpPr>
        <p:spPr>
          <a:xfrm>
            <a:off x="4738511" y="2685847"/>
            <a:ext cx="4397321" cy="279339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C01E99-D5DA-0A24-F7E0-933656AAF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96872"/>
              </p:ext>
            </p:extLst>
          </p:nvPr>
        </p:nvGraphicFramePr>
        <p:xfrm>
          <a:off x="9502042" y="2685846"/>
          <a:ext cx="2514282" cy="1685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3707475964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674171977"/>
                    </a:ext>
                  </a:extLst>
                </a:gridCol>
              </a:tblGrid>
              <a:tr h="2316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FFFF00"/>
                          </a:solidFill>
                        </a:rPr>
                        <a:t>용어 콕콕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레이어 팝업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76602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픽셀</a:t>
                      </a:r>
                      <a:r>
                        <a:rPr lang="en-US" altLang="ko-KR" sz="900" b="1" dirty="0"/>
                        <a:t>(Pixel) 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화면</a:t>
                      </a:r>
                      <a:r>
                        <a:rPr lang="en-US" altLang="ko-KR" sz="900" b="0" dirty="0"/>
                        <a:t>(</a:t>
                      </a:r>
                      <a:r>
                        <a:rPr lang="ko-KR" altLang="en-US" sz="900" b="0" dirty="0"/>
                        <a:t>이미지</a:t>
                      </a:r>
                      <a:r>
                        <a:rPr lang="en-US" altLang="ko-KR" sz="900" b="0" dirty="0"/>
                        <a:t>)</a:t>
                      </a:r>
                      <a:r>
                        <a:rPr lang="ko-KR" altLang="en-US" sz="900" b="0" dirty="0"/>
                        <a:t>을 구성하는 가장 기본이 되는 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9894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31253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8B9D3C0-AD0F-5B48-99A9-7F6DB968BE09}"/>
              </a:ext>
            </a:extLst>
          </p:cNvPr>
          <p:cNvSpPr/>
          <p:nvPr/>
        </p:nvSpPr>
        <p:spPr>
          <a:xfrm>
            <a:off x="2478280" y="2025353"/>
            <a:ext cx="316195" cy="272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3EA73DA-F783-F056-F5B6-C6A0563B93A2}"/>
              </a:ext>
            </a:extLst>
          </p:cNvPr>
          <p:cNvSpPr/>
          <p:nvPr/>
        </p:nvSpPr>
        <p:spPr>
          <a:xfrm>
            <a:off x="2355956" y="1844695"/>
            <a:ext cx="244647" cy="2446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4953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010495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5/6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/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그림을 클릭하면 </a:t>
                      </a:r>
                      <a:r>
                        <a:rPr lang="en-US" altLang="ko-KR" sz="900" b="0" dirty="0"/>
                        <a:t>#2 </a:t>
                      </a:r>
                      <a:r>
                        <a:rPr lang="ko-KR" altLang="en-US" sz="900" b="0" dirty="0"/>
                        <a:t>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C6C5A-EB96-CAA8-6384-A446DE8051E2}"/>
              </a:ext>
            </a:extLst>
          </p:cNvPr>
          <p:cNvSpPr/>
          <p:nvPr/>
        </p:nvSpPr>
        <p:spPr>
          <a:xfrm>
            <a:off x="7006437" y="2050713"/>
            <a:ext cx="108893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E79572-8E89-779F-EAA4-A75A4A13FD54}"/>
              </a:ext>
            </a:extLst>
          </p:cNvPr>
          <p:cNvSpPr/>
          <p:nvPr/>
        </p:nvSpPr>
        <p:spPr>
          <a:xfrm>
            <a:off x="4735273" y="2050713"/>
            <a:ext cx="2001087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B647BF-D471-F496-A996-4B5621ECD68A}"/>
              </a:ext>
            </a:extLst>
          </p:cNvPr>
          <p:cNvSpPr/>
          <p:nvPr/>
        </p:nvSpPr>
        <p:spPr>
          <a:xfrm>
            <a:off x="4514907" y="2735662"/>
            <a:ext cx="1298664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F11819C-797C-AC14-A5FB-1143F976F209}"/>
              </a:ext>
            </a:extLst>
          </p:cNvPr>
          <p:cNvSpPr/>
          <p:nvPr/>
        </p:nvSpPr>
        <p:spPr>
          <a:xfrm>
            <a:off x="6901573" y="2735662"/>
            <a:ext cx="1764225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8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31090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639899"/>
              </p:ext>
            </p:extLst>
          </p:nvPr>
        </p:nvGraphicFramePr>
        <p:xfrm>
          <a:off x="9503922" y="954163"/>
          <a:ext cx="2514282" cy="336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버튼 클릭하면 다음과 같이 모양 변경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#1~2 </a:t>
                      </a:r>
                      <a:r>
                        <a:rPr lang="ko-KR" altLang="en-US" sz="900" b="0" dirty="0"/>
                        <a:t>순차 재생</a:t>
                      </a:r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다음 슬라이드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868785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12040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첫 번째 문자       와 두 번째 문자        는 처음 등장하였으므로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그대로 등록한다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    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869386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48EFB34-AEE5-EF50-429F-E55ACC772642}"/>
              </a:ext>
            </a:extLst>
          </p:cNvPr>
          <p:cNvSpPr/>
          <p:nvPr/>
        </p:nvSpPr>
        <p:spPr>
          <a:xfrm>
            <a:off x="3186305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6B6AEFF-7995-9F91-65F8-C0B2CDC97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02" y="4409726"/>
            <a:ext cx="959896" cy="501874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7EB730B-9FA9-225F-FFB6-89FB238DF0CE}"/>
              </a:ext>
            </a:extLst>
          </p:cNvPr>
          <p:cNvSpPr/>
          <p:nvPr/>
        </p:nvSpPr>
        <p:spPr>
          <a:xfrm>
            <a:off x="1757142" y="2725277"/>
            <a:ext cx="386363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3A9C983-32F0-CB89-3A62-1D9518BFA131}"/>
              </a:ext>
            </a:extLst>
          </p:cNvPr>
          <p:cNvSpPr/>
          <p:nvPr/>
        </p:nvSpPr>
        <p:spPr>
          <a:xfrm>
            <a:off x="1623195" y="2585535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AFB4AE4-0B3F-8408-607C-272EFC3AC245}"/>
              </a:ext>
            </a:extLst>
          </p:cNvPr>
          <p:cNvSpPr/>
          <p:nvPr/>
        </p:nvSpPr>
        <p:spPr>
          <a:xfrm>
            <a:off x="2270606" y="2725277"/>
            <a:ext cx="386363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ADB4BE-183E-6224-5B1D-526D2ED135E6}"/>
              </a:ext>
            </a:extLst>
          </p:cNvPr>
          <p:cNvSpPr/>
          <p:nvPr/>
        </p:nvSpPr>
        <p:spPr>
          <a:xfrm>
            <a:off x="2136659" y="2585535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1C82EF6-B6D9-406C-A7C7-3D992603EE6F}"/>
              </a:ext>
            </a:extLst>
          </p:cNvPr>
          <p:cNvSpPr/>
          <p:nvPr/>
        </p:nvSpPr>
        <p:spPr>
          <a:xfrm>
            <a:off x="3781169" y="3237008"/>
            <a:ext cx="1896160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96C6BBF-2D9E-DB20-2101-3715B3816978}"/>
              </a:ext>
            </a:extLst>
          </p:cNvPr>
          <p:cNvSpPr/>
          <p:nvPr/>
        </p:nvSpPr>
        <p:spPr>
          <a:xfrm>
            <a:off x="3684775" y="3114686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0DBC106-3431-0784-90E5-88A6DD513382}"/>
              </a:ext>
            </a:extLst>
          </p:cNvPr>
          <p:cNvSpPr/>
          <p:nvPr/>
        </p:nvSpPr>
        <p:spPr>
          <a:xfrm>
            <a:off x="4216401" y="3366624"/>
            <a:ext cx="819774" cy="24464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</a:rPr>
              <a:t>압축하기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E2C3062-865E-E03D-7C82-8CDC637495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955" r="45433" b="44650"/>
          <a:stretch/>
        </p:blipFill>
        <p:spPr>
          <a:xfrm>
            <a:off x="10795000" y="1253219"/>
            <a:ext cx="463550" cy="393996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D6C180-0983-77EE-2208-F5EB4CC00525}"/>
              </a:ext>
            </a:extLst>
          </p:cNvPr>
          <p:cNvCxnSpPr/>
          <p:nvPr/>
        </p:nvCxnSpPr>
        <p:spPr>
          <a:xfrm>
            <a:off x="1936868" y="3237008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6C431F3-9B27-E155-D421-FA15CEAEE286}"/>
              </a:ext>
            </a:extLst>
          </p:cNvPr>
          <p:cNvCxnSpPr/>
          <p:nvPr/>
        </p:nvCxnSpPr>
        <p:spPr>
          <a:xfrm>
            <a:off x="2441364" y="3237008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9A020E5-AE00-1A29-237E-F906C9C8194B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0F80E4-E5A3-3DCA-6C54-9F2084EAE0A1}"/>
              </a:ext>
            </a:extLst>
          </p:cNvPr>
          <p:cNvSpPr/>
          <p:nvPr/>
        </p:nvSpPr>
        <p:spPr>
          <a:xfrm>
            <a:off x="513896" y="5370718"/>
            <a:ext cx="6445704" cy="43974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EBC81DC-B477-3C9E-AC10-8583A59B2C39}"/>
              </a:ext>
            </a:extLst>
          </p:cNvPr>
          <p:cNvSpPr/>
          <p:nvPr/>
        </p:nvSpPr>
        <p:spPr>
          <a:xfrm>
            <a:off x="379949" y="5230975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101D56-936A-6D1D-CBDB-D4CCC2BBB437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7F4A05-A871-424C-3782-5C5BD5CA9D1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0CD759E-B3D9-769A-5B51-C7137BC7C73E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6/6-1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1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957881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554454"/>
              </p:ext>
            </p:extLst>
          </p:nvPr>
        </p:nvGraphicFramePr>
        <p:xfrm>
          <a:off x="9503922" y="954163"/>
          <a:ext cx="2514282" cy="2683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#2~3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순차적으로 나타나기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해당 위치의 내용을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다음과 같이 변경 </a:t>
                      </a:r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71352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다음 문자                             는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칸 앞에서부터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자리 만큼과 같으므로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(2, 4)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로 압축할 수 있다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743787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48EFB34-AEE5-EF50-429F-E55ACC772642}"/>
              </a:ext>
            </a:extLst>
          </p:cNvPr>
          <p:cNvSpPr/>
          <p:nvPr/>
        </p:nvSpPr>
        <p:spPr>
          <a:xfrm>
            <a:off x="2074831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B5AD6F-A4DF-36B4-ACF5-4DC244749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22" y="4076513"/>
            <a:ext cx="3224684" cy="11331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F3EC58-30C1-6876-8547-EEF6DE60A678}"/>
              </a:ext>
            </a:extLst>
          </p:cNvPr>
          <p:cNvSpPr/>
          <p:nvPr/>
        </p:nvSpPr>
        <p:spPr>
          <a:xfrm>
            <a:off x="2734481" y="2727678"/>
            <a:ext cx="2271859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124FFA-0D96-1DF5-B9DE-16253C3321BF}"/>
              </a:ext>
            </a:extLst>
          </p:cNvPr>
          <p:cNvSpPr/>
          <p:nvPr/>
        </p:nvSpPr>
        <p:spPr>
          <a:xfrm>
            <a:off x="2600534" y="258793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F6A0CC9-BE0A-DD02-AE07-791F2C814504}"/>
              </a:ext>
            </a:extLst>
          </p:cNvPr>
          <p:cNvCxnSpPr/>
          <p:nvPr/>
        </p:nvCxnSpPr>
        <p:spPr>
          <a:xfrm>
            <a:off x="2914207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614E89-A787-F1B3-22B2-D789D110654F}"/>
              </a:ext>
            </a:extLst>
          </p:cNvPr>
          <p:cNvCxnSpPr/>
          <p:nvPr/>
        </p:nvCxnSpPr>
        <p:spPr>
          <a:xfrm>
            <a:off x="3363787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D61680C-27F8-7A85-3339-E14F96C78C10}"/>
              </a:ext>
            </a:extLst>
          </p:cNvPr>
          <p:cNvCxnSpPr/>
          <p:nvPr/>
        </p:nvCxnSpPr>
        <p:spPr>
          <a:xfrm>
            <a:off x="3820987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E0071E-0CB1-C829-89A0-CE0A1136DF6C}"/>
              </a:ext>
            </a:extLst>
          </p:cNvPr>
          <p:cNvCxnSpPr/>
          <p:nvPr/>
        </p:nvCxnSpPr>
        <p:spPr>
          <a:xfrm>
            <a:off x="4247553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D99800-5D04-7CFB-4F80-2940C49C2646}"/>
              </a:ext>
            </a:extLst>
          </p:cNvPr>
          <p:cNvCxnSpPr/>
          <p:nvPr/>
        </p:nvCxnSpPr>
        <p:spPr>
          <a:xfrm>
            <a:off x="4712373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17A741E-EDA5-90C0-AC84-F0B8B0EA37AF}"/>
              </a:ext>
            </a:extLst>
          </p:cNvPr>
          <p:cNvSpPr/>
          <p:nvPr/>
        </p:nvSpPr>
        <p:spPr>
          <a:xfrm>
            <a:off x="1702946" y="3969390"/>
            <a:ext cx="1312970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3E88BD4-57E1-6E33-7FCF-E6F615F23252}"/>
              </a:ext>
            </a:extLst>
          </p:cNvPr>
          <p:cNvSpPr/>
          <p:nvPr/>
        </p:nvSpPr>
        <p:spPr>
          <a:xfrm>
            <a:off x="1556471" y="396205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A0FE59-4FA1-4E13-97B4-7EF8E5877982}"/>
              </a:ext>
            </a:extLst>
          </p:cNvPr>
          <p:cNvSpPr/>
          <p:nvPr/>
        </p:nvSpPr>
        <p:spPr>
          <a:xfrm>
            <a:off x="1702946" y="4786045"/>
            <a:ext cx="1893694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2EF28B5-DDD0-90CA-21F3-1DAB44B3E5B7}"/>
              </a:ext>
            </a:extLst>
          </p:cNvPr>
          <p:cNvSpPr/>
          <p:nvPr/>
        </p:nvSpPr>
        <p:spPr>
          <a:xfrm>
            <a:off x="1556471" y="477870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5FEF325-7962-5984-18B5-9B3200100F68}"/>
              </a:ext>
            </a:extLst>
          </p:cNvPr>
          <p:cNvSpPr/>
          <p:nvPr/>
        </p:nvSpPr>
        <p:spPr>
          <a:xfrm>
            <a:off x="2405875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2C20D71-4E2B-E9EB-357F-0C9CAD5E7CC5}"/>
              </a:ext>
            </a:extLst>
          </p:cNvPr>
          <p:cNvSpPr/>
          <p:nvPr/>
        </p:nvSpPr>
        <p:spPr>
          <a:xfrm>
            <a:off x="2736919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FB8595-28EB-4ECF-5DD5-1E32F13CCCDA}"/>
              </a:ext>
            </a:extLst>
          </p:cNvPr>
          <p:cNvSpPr/>
          <p:nvPr/>
        </p:nvSpPr>
        <p:spPr>
          <a:xfrm>
            <a:off x="1702945" y="4415288"/>
            <a:ext cx="2715461" cy="36638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8D72FCD-08B3-088B-3B9B-32FEDB4D026D}"/>
              </a:ext>
            </a:extLst>
          </p:cNvPr>
          <p:cNvSpPr/>
          <p:nvPr/>
        </p:nvSpPr>
        <p:spPr>
          <a:xfrm>
            <a:off x="1556471" y="435067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692795D-EF6C-C7D3-2D03-9DADA58D8AAC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75B8C2D-303F-2F74-2353-3BCF307CB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447" y="2695651"/>
            <a:ext cx="1871923" cy="266737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3DB263-A73D-CF5C-BC9A-ABAB4375B890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8F1A41-4AA9-2B65-1212-070C736A9D4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4771831-47DD-B648-DFBA-04B0732F8E25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020D1F-4163-1FFA-B382-FD29F8C96A34}"/>
              </a:ext>
            </a:extLst>
          </p:cNvPr>
          <p:cNvSpPr/>
          <p:nvPr/>
        </p:nvSpPr>
        <p:spPr>
          <a:xfrm>
            <a:off x="0" y="1180862"/>
            <a:ext cx="12192000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38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단원 진단 평가</a:t>
            </a:r>
            <a:endParaRPr lang="en-US" altLang="ko-KR" sz="16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304505" y="1062206"/>
            <a:ext cx="4610395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단원 내용 예상하기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304505" y="2147617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이 단원에서 배울 내용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4D0CB9-4A74-D2A1-A7D6-FBA8CD1811D7}"/>
              </a:ext>
            </a:extLst>
          </p:cNvPr>
          <p:cNvSpPr/>
          <p:nvPr/>
        </p:nvSpPr>
        <p:spPr>
          <a:xfrm>
            <a:off x="304505" y="323302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사전 진단 평가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3543004" y="1208253"/>
            <a:ext cx="1262497" cy="31574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3543004" y="2293664"/>
            <a:ext cx="1262497" cy="31574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560C86-0787-8CE8-6CEA-555F29B96D90}"/>
              </a:ext>
            </a:extLst>
          </p:cNvPr>
          <p:cNvSpPr/>
          <p:nvPr/>
        </p:nvSpPr>
        <p:spPr>
          <a:xfrm>
            <a:off x="3543004" y="3379075"/>
            <a:ext cx="1262497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퀴즈 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09703" y="1670049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6F1F6C-29A9-18AF-BBF0-FCC22C0FC48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609703" y="2755460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5052484" y="1196850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고등은 그림에서 단원과 연관된 내용 예상하기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5052484" y="2282261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영역의 성격 및 핵심 아이디어를 </a:t>
            </a:r>
            <a:r>
              <a:rPr lang="en-US" altLang="ko-KR" sz="1600" b="1" spc="-150" dirty="0"/>
              <a:t>2P</a:t>
            </a:r>
            <a:r>
              <a:rPr lang="ko-KR" altLang="en-US" sz="1600" b="1" spc="-150" dirty="0"/>
              <a:t>로 제시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67C87-B6D7-D8E5-2F9D-CE129A2666BD}"/>
              </a:ext>
            </a:extLst>
          </p:cNvPr>
          <p:cNvSpPr txBox="1"/>
          <p:nvPr/>
        </p:nvSpPr>
        <p:spPr>
          <a:xfrm>
            <a:off x="5052484" y="3367672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영역 연계 중학교 정보 평가 문항 제시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9B7044-D6EC-5DDC-7C1C-111EDF9DE56C}"/>
              </a:ext>
            </a:extLst>
          </p:cNvPr>
          <p:cNvSpPr/>
          <p:nvPr/>
        </p:nvSpPr>
        <p:spPr>
          <a:xfrm>
            <a:off x="8627532" y="249873"/>
            <a:ext cx="1253067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2BF7A-2546-D10C-EA8A-5DA90BF73AD7}"/>
              </a:ext>
            </a:extLst>
          </p:cNvPr>
          <p:cNvSpPr txBox="1"/>
          <p:nvPr/>
        </p:nvSpPr>
        <p:spPr>
          <a:xfrm>
            <a:off x="9925921" y="264727"/>
            <a:ext cx="204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중학교와 별도 구성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209226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152633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449460"/>
              </p:ext>
            </p:extLst>
          </p:nvPr>
        </p:nvGraphicFramePr>
        <p:xfrm>
          <a:off x="9503922" y="954163"/>
          <a:ext cx="2514282" cy="359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다음 슬라이드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9035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2815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71352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다음 문자        는 처음 등장하므로 그대로 등록한다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743787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1C879F-CEF5-958C-A8DE-8C096C9E0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83" y="4355365"/>
            <a:ext cx="3281726" cy="5697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F3EC58-30C1-6876-8547-EEF6DE60A678}"/>
              </a:ext>
            </a:extLst>
          </p:cNvPr>
          <p:cNvSpPr/>
          <p:nvPr/>
        </p:nvSpPr>
        <p:spPr>
          <a:xfrm>
            <a:off x="4547030" y="2727678"/>
            <a:ext cx="499712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124FFA-0D96-1DF5-B9DE-16253C3321BF}"/>
              </a:ext>
            </a:extLst>
          </p:cNvPr>
          <p:cNvSpPr/>
          <p:nvPr/>
        </p:nvSpPr>
        <p:spPr>
          <a:xfrm>
            <a:off x="4583091" y="2616934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D99800-5D04-7CFB-4F80-2940C49C2646}"/>
              </a:ext>
            </a:extLst>
          </p:cNvPr>
          <p:cNvCxnSpPr/>
          <p:nvPr/>
        </p:nvCxnSpPr>
        <p:spPr>
          <a:xfrm>
            <a:off x="485394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692795D-EF6C-C7D3-2D03-9DADA58D8AAC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3DB263-A73D-CF5C-BC9A-ABAB4375B890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8F1A41-4AA9-2B65-1212-070C736A9D4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05E8545-9357-2D52-B9B5-DD18BEF1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979" y="4424995"/>
            <a:ext cx="2272345" cy="42914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CABC82-C7BC-A071-DDEA-354E273FA7E1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6/6-3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8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268573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838807"/>
              </p:ext>
            </p:extLst>
          </p:nvPr>
        </p:nvGraphicFramePr>
        <p:xfrm>
          <a:off x="9503922" y="954163"/>
          <a:ext cx="2514282" cy="446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다음과 같이 변경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9035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2815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#5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#1~4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다음 슬라이드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5390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#1~5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71352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다음 문자                                  는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칸 앞에서부터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5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자리 만큼과 같으므로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(3, 5)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로 압축할 수 있다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743787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1C879F-CEF5-958C-A8DE-8C096C9E0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83" y="4355365"/>
            <a:ext cx="3281726" cy="5697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F3EC58-30C1-6876-8547-EEF6DE60A678}"/>
              </a:ext>
            </a:extLst>
          </p:cNvPr>
          <p:cNvSpPr/>
          <p:nvPr/>
        </p:nvSpPr>
        <p:spPr>
          <a:xfrm>
            <a:off x="4986593" y="2727678"/>
            <a:ext cx="2534023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124FFA-0D96-1DF5-B9DE-16253C3321BF}"/>
              </a:ext>
            </a:extLst>
          </p:cNvPr>
          <p:cNvSpPr/>
          <p:nvPr/>
        </p:nvSpPr>
        <p:spPr>
          <a:xfrm>
            <a:off x="5022655" y="2616934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D99800-5D04-7CFB-4F80-2940C49C2646}"/>
              </a:ext>
            </a:extLst>
          </p:cNvPr>
          <p:cNvCxnSpPr/>
          <p:nvPr/>
        </p:nvCxnSpPr>
        <p:spPr>
          <a:xfrm>
            <a:off x="5221582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692795D-EF6C-C7D3-2D03-9DADA58D8AAC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3DB263-A73D-CF5C-BC9A-ABAB4375B890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8F1A41-4AA9-2B65-1212-070C736A9D4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05E8545-9357-2D52-B9B5-DD18BEF1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979" y="4424995"/>
            <a:ext cx="2272345" cy="429143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B39BD7-5583-4E9C-E118-B84E57C1E83E}"/>
              </a:ext>
            </a:extLst>
          </p:cNvPr>
          <p:cNvCxnSpPr/>
          <p:nvPr/>
        </p:nvCxnSpPr>
        <p:spPr>
          <a:xfrm>
            <a:off x="5721116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F9DFFF-0E43-5736-B8F9-5F769906D19B}"/>
              </a:ext>
            </a:extLst>
          </p:cNvPr>
          <p:cNvCxnSpPr/>
          <p:nvPr/>
        </p:nvCxnSpPr>
        <p:spPr>
          <a:xfrm>
            <a:off x="6253604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77EA53-498A-1D0F-C862-D522ED84FF96}"/>
              </a:ext>
            </a:extLst>
          </p:cNvPr>
          <p:cNvCxnSpPr/>
          <p:nvPr/>
        </p:nvCxnSpPr>
        <p:spPr>
          <a:xfrm>
            <a:off x="671927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BE58CDD-1A52-7063-E8E5-36806925D268}"/>
              </a:ext>
            </a:extLst>
          </p:cNvPr>
          <p:cNvCxnSpPr/>
          <p:nvPr/>
        </p:nvCxnSpPr>
        <p:spPr>
          <a:xfrm>
            <a:off x="715107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C5BE2A5-B15E-7B3D-CF4A-6EDD79EFE241}"/>
              </a:ext>
            </a:extLst>
          </p:cNvPr>
          <p:cNvSpPr/>
          <p:nvPr/>
        </p:nvSpPr>
        <p:spPr>
          <a:xfrm>
            <a:off x="2897555" y="4405521"/>
            <a:ext cx="2149186" cy="47825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DB2F59-D2B9-7143-4B94-D0328276666C}"/>
              </a:ext>
            </a:extLst>
          </p:cNvPr>
          <p:cNvSpPr/>
          <p:nvPr/>
        </p:nvSpPr>
        <p:spPr>
          <a:xfrm>
            <a:off x="2751081" y="4340913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5A8B4EB-6960-AE96-7B68-99FA8060F1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" t="22601" r="30865" b="29016"/>
          <a:stretch/>
        </p:blipFill>
        <p:spPr>
          <a:xfrm>
            <a:off x="10066285" y="1875505"/>
            <a:ext cx="1740532" cy="387569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430CF81-47F9-E2CE-8364-4C2AFD04C124}"/>
              </a:ext>
            </a:extLst>
          </p:cNvPr>
          <p:cNvSpPr/>
          <p:nvPr/>
        </p:nvSpPr>
        <p:spPr>
          <a:xfrm>
            <a:off x="3230716" y="3969390"/>
            <a:ext cx="1739441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F51245-6441-82CC-801A-9A075AAB193A}"/>
              </a:ext>
            </a:extLst>
          </p:cNvPr>
          <p:cNvSpPr/>
          <p:nvPr/>
        </p:nvSpPr>
        <p:spPr>
          <a:xfrm>
            <a:off x="3146191" y="385708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19EC9E2-E80F-8508-1E62-4464C2E5E3A1}"/>
              </a:ext>
            </a:extLst>
          </p:cNvPr>
          <p:cNvSpPr/>
          <p:nvPr/>
        </p:nvSpPr>
        <p:spPr>
          <a:xfrm>
            <a:off x="3230716" y="4933932"/>
            <a:ext cx="2865284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253E6A9-7239-4EC5-EDDF-B6AFF533B6E4}"/>
              </a:ext>
            </a:extLst>
          </p:cNvPr>
          <p:cNvSpPr/>
          <p:nvPr/>
        </p:nvSpPr>
        <p:spPr>
          <a:xfrm>
            <a:off x="3146191" y="482163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40BFC74-E42A-56B0-A730-04A5A809F10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1744"/>
          <a:stretch/>
        </p:blipFill>
        <p:spPr>
          <a:xfrm>
            <a:off x="10034732" y="2528217"/>
            <a:ext cx="1904093" cy="57058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617E8E3-C5AC-DD19-9958-6DFEC35445E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4127" b="-2383"/>
          <a:stretch/>
        </p:blipFill>
        <p:spPr>
          <a:xfrm>
            <a:off x="10034732" y="3408829"/>
            <a:ext cx="1904093" cy="57058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97D982-C978-E713-0EE6-A8BA477BC2FA}"/>
              </a:ext>
            </a:extLst>
          </p:cNvPr>
          <p:cNvSpPr/>
          <p:nvPr/>
        </p:nvSpPr>
        <p:spPr>
          <a:xfrm>
            <a:off x="2044765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78FA41-89FD-A19D-76ED-E7ED51734EAC}"/>
              </a:ext>
            </a:extLst>
          </p:cNvPr>
          <p:cNvSpPr/>
          <p:nvPr/>
        </p:nvSpPr>
        <p:spPr>
          <a:xfrm>
            <a:off x="2345743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D5AE63A-014E-64E0-5F2E-E91DD98568D1}"/>
              </a:ext>
            </a:extLst>
          </p:cNvPr>
          <p:cNvSpPr/>
          <p:nvPr/>
        </p:nvSpPr>
        <p:spPr>
          <a:xfrm>
            <a:off x="2663541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EDEC00-48FB-ABC2-BE83-9E773069EA4B}"/>
              </a:ext>
            </a:extLst>
          </p:cNvPr>
          <p:cNvSpPr/>
          <p:nvPr/>
        </p:nvSpPr>
        <p:spPr>
          <a:xfrm>
            <a:off x="2964519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04165D3-CC7A-8A47-DC2E-4ED0E53F9161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6/6-4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36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825712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484994"/>
              </p:ext>
            </p:extLst>
          </p:nvPr>
        </p:nvGraphicFramePr>
        <p:xfrm>
          <a:off x="9503922" y="954163"/>
          <a:ext cx="2514282" cy="5188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다음과 같이 변경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9035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2815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#5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다음과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같이 변경 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72681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#6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#1~5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다음 슬라이드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5390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#1~5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71352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다음 문자                                  는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칸 앞에서부터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5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자리 만큼과 같으므로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(3, 5)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로 압축할 수 있다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743787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1C879F-CEF5-958C-A8DE-8C096C9E0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83" y="4355365"/>
            <a:ext cx="3281726" cy="5697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F3EC58-30C1-6876-8547-EEF6DE60A678}"/>
              </a:ext>
            </a:extLst>
          </p:cNvPr>
          <p:cNvSpPr/>
          <p:nvPr/>
        </p:nvSpPr>
        <p:spPr>
          <a:xfrm>
            <a:off x="4986593" y="2727678"/>
            <a:ext cx="2534023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124FFA-0D96-1DF5-B9DE-16253C3321BF}"/>
              </a:ext>
            </a:extLst>
          </p:cNvPr>
          <p:cNvSpPr/>
          <p:nvPr/>
        </p:nvSpPr>
        <p:spPr>
          <a:xfrm>
            <a:off x="5022655" y="2616934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D99800-5D04-7CFB-4F80-2940C49C2646}"/>
              </a:ext>
            </a:extLst>
          </p:cNvPr>
          <p:cNvCxnSpPr/>
          <p:nvPr/>
        </p:nvCxnSpPr>
        <p:spPr>
          <a:xfrm>
            <a:off x="5221582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692795D-EF6C-C7D3-2D03-9DADA58D8AAC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3DB263-A73D-CF5C-BC9A-ABAB4375B890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8F1A41-4AA9-2B65-1212-070C736A9D4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05E8545-9357-2D52-B9B5-DD18BEF1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979" y="4424995"/>
            <a:ext cx="2272345" cy="429143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B39BD7-5583-4E9C-E118-B84E57C1E83E}"/>
              </a:ext>
            </a:extLst>
          </p:cNvPr>
          <p:cNvCxnSpPr/>
          <p:nvPr/>
        </p:nvCxnSpPr>
        <p:spPr>
          <a:xfrm>
            <a:off x="5721116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F9DFFF-0E43-5736-B8F9-5F769906D19B}"/>
              </a:ext>
            </a:extLst>
          </p:cNvPr>
          <p:cNvCxnSpPr/>
          <p:nvPr/>
        </p:nvCxnSpPr>
        <p:spPr>
          <a:xfrm>
            <a:off x="6253604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77EA53-498A-1D0F-C862-D522ED84FF96}"/>
              </a:ext>
            </a:extLst>
          </p:cNvPr>
          <p:cNvCxnSpPr/>
          <p:nvPr/>
        </p:nvCxnSpPr>
        <p:spPr>
          <a:xfrm>
            <a:off x="671927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BE58CDD-1A52-7063-E8E5-36806925D268}"/>
              </a:ext>
            </a:extLst>
          </p:cNvPr>
          <p:cNvCxnSpPr/>
          <p:nvPr/>
        </p:nvCxnSpPr>
        <p:spPr>
          <a:xfrm>
            <a:off x="715107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C5BE2A5-B15E-7B3D-CF4A-6EDD79EFE241}"/>
              </a:ext>
            </a:extLst>
          </p:cNvPr>
          <p:cNvSpPr/>
          <p:nvPr/>
        </p:nvSpPr>
        <p:spPr>
          <a:xfrm>
            <a:off x="2897555" y="4405521"/>
            <a:ext cx="2149186" cy="47825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DB2F59-D2B9-7143-4B94-D0328276666C}"/>
              </a:ext>
            </a:extLst>
          </p:cNvPr>
          <p:cNvSpPr/>
          <p:nvPr/>
        </p:nvSpPr>
        <p:spPr>
          <a:xfrm>
            <a:off x="2751081" y="4340913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5A8B4EB-6960-AE96-7B68-99FA8060F1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" t="22601" r="30865" b="29016"/>
          <a:stretch/>
        </p:blipFill>
        <p:spPr>
          <a:xfrm>
            <a:off x="10066285" y="1875505"/>
            <a:ext cx="1740532" cy="387569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430CF81-47F9-E2CE-8364-4C2AFD04C124}"/>
              </a:ext>
            </a:extLst>
          </p:cNvPr>
          <p:cNvSpPr/>
          <p:nvPr/>
        </p:nvSpPr>
        <p:spPr>
          <a:xfrm>
            <a:off x="3230716" y="3969390"/>
            <a:ext cx="1739441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F51245-6441-82CC-801A-9A075AAB193A}"/>
              </a:ext>
            </a:extLst>
          </p:cNvPr>
          <p:cNvSpPr/>
          <p:nvPr/>
        </p:nvSpPr>
        <p:spPr>
          <a:xfrm>
            <a:off x="3146191" y="385708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19EC9E2-E80F-8508-1E62-4464C2E5E3A1}"/>
              </a:ext>
            </a:extLst>
          </p:cNvPr>
          <p:cNvSpPr/>
          <p:nvPr/>
        </p:nvSpPr>
        <p:spPr>
          <a:xfrm>
            <a:off x="3230716" y="4933932"/>
            <a:ext cx="2865284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253E6A9-7239-4EC5-EDDF-B6AFF533B6E4}"/>
              </a:ext>
            </a:extLst>
          </p:cNvPr>
          <p:cNvSpPr/>
          <p:nvPr/>
        </p:nvSpPr>
        <p:spPr>
          <a:xfrm>
            <a:off x="3146191" y="482163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40BFC74-E42A-56B0-A730-04A5A809F10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1744"/>
          <a:stretch/>
        </p:blipFill>
        <p:spPr>
          <a:xfrm>
            <a:off x="10034732" y="2528217"/>
            <a:ext cx="1904093" cy="57058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617E8E3-C5AC-DD19-9958-6DFEC35445E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4127" b="-2383"/>
          <a:stretch/>
        </p:blipFill>
        <p:spPr>
          <a:xfrm>
            <a:off x="10034732" y="3408829"/>
            <a:ext cx="1904093" cy="57058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97D982-C978-E713-0EE6-A8BA477BC2FA}"/>
              </a:ext>
            </a:extLst>
          </p:cNvPr>
          <p:cNvSpPr/>
          <p:nvPr/>
        </p:nvSpPr>
        <p:spPr>
          <a:xfrm>
            <a:off x="2044765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78FA41-89FD-A19D-76ED-E7ED51734EAC}"/>
              </a:ext>
            </a:extLst>
          </p:cNvPr>
          <p:cNvSpPr/>
          <p:nvPr/>
        </p:nvSpPr>
        <p:spPr>
          <a:xfrm>
            <a:off x="2345743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D5AE63A-014E-64E0-5F2E-E91DD98568D1}"/>
              </a:ext>
            </a:extLst>
          </p:cNvPr>
          <p:cNvSpPr/>
          <p:nvPr/>
        </p:nvSpPr>
        <p:spPr>
          <a:xfrm>
            <a:off x="2663541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EDEC00-48FB-ABC2-BE83-9E773069EA4B}"/>
              </a:ext>
            </a:extLst>
          </p:cNvPr>
          <p:cNvSpPr/>
          <p:nvPr/>
        </p:nvSpPr>
        <p:spPr>
          <a:xfrm>
            <a:off x="2964519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B249C2-3C41-8B90-3185-217AFF882DA7}"/>
              </a:ext>
            </a:extLst>
          </p:cNvPr>
          <p:cNvSpPr/>
          <p:nvPr/>
        </p:nvSpPr>
        <p:spPr>
          <a:xfrm>
            <a:off x="5113480" y="4364138"/>
            <a:ext cx="2303844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C4EF33A-2771-67B3-E71F-30A309B79437}"/>
              </a:ext>
            </a:extLst>
          </p:cNvPr>
          <p:cNvSpPr/>
          <p:nvPr/>
        </p:nvSpPr>
        <p:spPr>
          <a:xfrm>
            <a:off x="5028955" y="4251837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75719E6-847C-73F3-2805-D2F528615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5451" y="4326352"/>
            <a:ext cx="851100" cy="277102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86C629E-9877-B4A2-87CE-DF230CDE1BC4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6/6-6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9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753200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705702"/>
              </p:ext>
            </p:extLst>
          </p:nvPr>
        </p:nvGraphicFramePr>
        <p:xfrm>
          <a:off x="9503922" y="954163"/>
          <a:ext cx="2514282" cy="4814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애니메이션의 첫 슬라이드부터 다시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9035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2815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72681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5390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3A84B36-A639-BCF1-CBA3-E3939BAD8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235" y="4366006"/>
            <a:ext cx="4647944" cy="648741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FA8A130-348E-F92D-E5C0-EDB52CFB7136}"/>
              </a:ext>
            </a:extLst>
          </p:cNvPr>
          <p:cNvSpPr/>
          <p:nvPr/>
        </p:nvSpPr>
        <p:spPr>
          <a:xfrm>
            <a:off x="7338887" y="447567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압축된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7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08380BB-E2F4-71AA-548F-82D08497A671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6/6-6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900555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3. </a:t>
                      </a:r>
                      <a:r>
                        <a:rPr lang="ko-KR" altLang="en-US" sz="900" b="1" dirty="0"/>
                        <a:t>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3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3" y="1644212"/>
            <a:ext cx="443554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데이터의 일부를 버리거나 변형하여 데이터의 크기를 줄이는 방법으로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압축 과정에서 데이터의 일부를 잃어버리기 때문에 원본 데이터와 똑같이 복원할 수 없다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6BC7D-B778-A768-B450-54E7E289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20" y="1983277"/>
            <a:ext cx="3227669" cy="1421980"/>
          </a:xfrm>
          <a:prstGeom prst="rect">
            <a:avLst/>
          </a:prstGeom>
        </p:spPr>
      </p:pic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/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좌</a:t>
                      </a:r>
                      <a:r>
                        <a:rPr lang="en-US" altLang="ko-KR" sz="900" b="0" dirty="0"/>
                        <a:t>-&gt;</a:t>
                      </a:r>
                      <a:r>
                        <a:rPr lang="ko-KR" altLang="en-US" sz="900" b="0" dirty="0"/>
                        <a:t>우로 등장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FD7D5D-7353-8A09-5353-B3B6E224A2C3}"/>
              </a:ext>
            </a:extLst>
          </p:cNvPr>
          <p:cNvSpPr/>
          <p:nvPr/>
        </p:nvSpPr>
        <p:spPr>
          <a:xfrm>
            <a:off x="1112402" y="3619192"/>
            <a:ext cx="7715404" cy="1487229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압축의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활용과 특징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손실 압축은 무손실 압축에 비해 압축률이 높다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그러나 이미지의 화질이나 소리의 음질을 낮추므로 품질이 떨어진다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손실 압축은 이미지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소리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동영상 등의 용량이 크거나 정보의 손실이 데이터의 성능에 크게 영향이 없을 때 주로 사용한다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926AA-8565-B838-F680-B16EF64223EB}"/>
              </a:ext>
            </a:extLst>
          </p:cNvPr>
          <p:cNvSpPr/>
          <p:nvPr/>
        </p:nvSpPr>
        <p:spPr>
          <a:xfrm>
            <a:off x="5547947" y="1933267"/>
            <a:ext cx="1011115" cy="308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25C5F71-6463-70BD-2292-BB0C266218F9}"/>
              </a:ext>
            </a:extLst>
          </p:cNvPr>
          <p:cNvSpPr/>
          <p:nvPr/>
        </p:nvSpPr>
        <p:spPr>
          <a:xfrm>
            <a:off x="2938483" y="2096853"/>
            <a:ext cx="1371050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722F53A-38E7-6921-3EE3-BB4727BC3882}"/>
              </a:ext>
            </a:extLst>
          </p:cNvPr>
          <p:cNvSpPr/>
          <p:nvPr/>
        </p:nvSpPr>
        <p:spPr>
          <a:xfrm>
            <a:off x="1923003" y="3035596"/>
            <a:ext cx="2039397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C2B7AB8-5A6F-9B3D-5C3C-F2988FB9FA93}"/>
              </a:ext>
            </a:extLst>
          </p:cNvPr>
          <p:cNvSpPr/>
          <p:nvPr/>
        </p:nvSpPr>
        <p:spPr>
          <a:xfrm>
            <a:off x="4358594" y="4041278"/>
            <a:ext cx="142690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FE2F142-D5CB-BFAE-0EFE-D1C90536B09E}"/>
              </a:ext>
            </a:extLst>
          </p:cNvPr>
          <p:cNvSpPr/>
          <p:nvPr/>
        </p:nvSpPr>
        <p:spPr>
          <a:xfrm>
            <a:off x="3088359" y="4327539"/>
            <a:ext cx="158268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23F2936-3DF1-CBF9-7E2A-D3536DB792EF}"/>
              </a:ext>
            </a:extLst>
          </p:cNvPr>
          <p:cNvSpPr/>
          <p:nvPr/>
        </p:nvSpPr>
        <p:spPr>
          <a:xfrm>
            <a:off x="5575765" y="1991948"/>
            <a:ext cx="3432768" cy="1350988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43AA824-366A-EA87-86A2-9AC992BC6E26}"/>
              </a:ext>
            </a:extLst>
          </p:cNvPr>
          <p:cNvSpPr/>
          <p:nvPr/>
        </p:nvSpPr>
        <p:spPr>
          <a:xfrm>
            <a:off x="5441818" y="185220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997FD7-EAD2-436D-69D3-49FFE16EC911}"/>
              </a:ext>
            </a:extLst>
          </p:cNvPr>
          <p:cNvSpPr/>
          <p:nvPr/>
        </p:nvSpPr>
        <p:spPr>
          <a:xfrm>
            <a:off x="2296638" y="4671469"/>
            <a:ext cx="474881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5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240445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01-2. </a:t>
                      </a:r>
                      <a:r>
                        <a:rPr lang="ko-KR" altLang="en-US" sz="900" b="0" dirty="0"/>
                        <a:t>데이터 암호화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3. </a:t>
                      </a:r>
                      <a:r>
                        <a:rPr lang="ko-KR" altLang="en-US" sz="900" b="1" dirty="0"/>
                        <a:t>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932812"/>
            <a:ext cx="8065154" cy="829100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데이터 암호화 사례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암호화는 컴퓨터를 분실하거나 악의적인 목적에 의해 데이터를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도난당했을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개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인 정보나 민감한 정보를 비공개로 유지해 데이터를 보호할 수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따라서 정부나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기업에서도 보안을 위해 데이터를 암호화하도록 노력하고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데이터 암호화의 사례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278907"/>
              </p:ext>
            </p:extLst>
          </p:nvPr>
        </p:nvGraphicFramePr>
        <p:xfrm>
          <a:off x="9503922" y="954163"/>
          <a:ext cx="2514282" cy="1231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? </a:t>
                      </a:r>
                      <a:r>
                        <a:rPr lang="ko-KR" altLang="en-US" sz="900" b="0" dirty="0"/>
                        <a:t>형태에서 클릭 시 내용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9BBEA8-2E2F-6CC6-AFB1-81C813C6CFE9}"/>
              </a:ext>
            </a:extLst>
          </p:cNvPr>
          <p:cNvSpPr/>
          <p:nvPr/>
        </p:nvSpPr>
        <p:spPr>
          <a:xfrm>
            <a:off x="1201783" y="3046582"/>
            <a:ext cx="7634399" cy="2557513"/>
          </a:xfrm>
          <a:prstGeom prst="roundRect">
            <a:avLst>
              <a:gd name="adj" fmla="val 5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8DEB39-DB57-1B69-7DA7-ED4D2464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76" y="3277442"/>
            <a:ext cx="2734057" cy="209579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99E0B9B-8A4B-9AED-4344-FEE49207DB76}"/>
              </a:ext>
            </a:extLst>
          </p:cNvPr>
          <p:cNvSpPr/>
          <p:nvPr/>
        </p:nvSpPr>
        <p:spPr>
          <a:xfrm>
            <a:off x="4212833" y="3277441"/>
            <a:ext cx="4452966" cy="1955461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인터넷으로 사회 관계망 서비스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이메일 등을 사용할 때 아이디와 비밀번호를 입력하여 본인임을 인증한다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비밀번호는 민감한 정보이므로 사이트에서는 비밀번호를 단방향으로 암호화하여 저장한다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13A68D-3AAC-B1B2-AF2E-6DF913FEC4ED}"/>
              </a:ext>
            </a:extLst>
          </p:cNvPr>
          <p:cNvGrpSpPr/>
          <p:nvPr/>
        </p:nvGrpSpPr>
        <p:grpSpPr>
          <a:xfrm>
            <a:off x="7659856" y="2669116"/>
            <a:ext cx="1145282" cy="325925"/>
            <a:chOff x="7659856" y="2669116"/>
            <a:chExt cx="1145282" cy="32592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2A14568-F4AF-8BCC-714E-66A226DC301F}"/>
                </a:ext>
              </a:extLst>
            </p:cNvPr>
            <p:cNvSpPr/>
            <p:nvPr/>
          </p:nvSpPr>
          <p:spPr>
            <a:xfrm>
              <a:off x="7659856" y="2669116"/>
              <a:ext cx="325925" cy="3259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+</a:t>
              </a:r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8CCDDC-3CF1-7CB8-5B4B-5DD8490770F5}"/>
                </a:ext>
              </a:extLst>
            </p:cNvPr>
            <p:cNvSpPr txBox="1"/>
            <p:nvPr/>
          </p:nvSpPr>
          <p:spPr>
            <a:xfrm>
              <a:off x="7985781" y="2718806"/>
              <a:ext cx="8193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pc="-150"/>
                <a:t>정보 더하기</a:t>
              </a:r>
              <a:endParaRPr lang="ko-KR" altLang="en-US" sz="1100" b="1" spc="-150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1A1795F-F3B0-DBF6-D2B5-710E4FD29AD0}"/>
              </a:ext>
            </a:extLst>
          </p:cNvPr>
          <p:cNvSpPr/>
          <p:nvPr/>
        </p:nvSpPr>
        <p:spPr>
          <a:xfrm>
            <a:off x="7438115" y="2650897"/>
            <a:ext cx="1398067" cy="37435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ADABBFE-33D1-C88D-37AB-B51D75B46A2D}"/>
              </a:ext>
            </a:extLst>
          </p:cNvPr>
          <p:cNvSpPr/>
          <p:nvPr/>
        </p:nvSpPr>
        <p:spPr>
          <a:xfrm>
            <a:off x="7353590" y="2538596"/>
            <a:ext cx="244647" cy="2446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390DAB5-1DEE-D1A5-0024-C17959C9BBF9}"/>
              </a:ext>
            </a:extLst>
          </p:cNvPr>
          <p:cNvSpPr/>
          <p:nvPr/>
        </p:nvSpPr>
        <p:spPr>
          <a:xfrm>
            <a:off x="4207703" y="3168242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79B12E7-C5DF-BABA-F408-4666DB064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25373"/>
              </p:ext>
            </p:extLst>
          </p:nvPr>
        </p:nvGraphicFramePr>
        <p:xfrm>
          <a:off x="9502042" y="2685846"/>
          <a:ext cx="2514282" cy="3244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3707475964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674171977"/>
                    </a:ext>
                  </a:extLst>
                </a:gridCol>
              </a:tblGrid>
              <a:tr h="2316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FFFF00"/>
                          </a:solidFill>
                        </a:rPr>
                        <a:t>정보 더하기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레이어 팝업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76602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암호화의 목적</a:t>
                      </a:r>
                    </a:p>
                    <a:p>
                      <a:pPr algn="l" latinLnBrk="1"/>
                      <a:r>
                        <a:rPr lang="en-US" altLang="ko-KR" sz="900" b="1" dirty="0"/>
                        <a:t>•</a:t>
                      </a:r>
                      <a:r>
                        <a:rPr lang="ko-KR" altLang="en-US" sz="900" b="1" dirty="0"/>
                        <a:t>기밀성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허락되지 않은 사용자 또는 객체가 정보의 내용을 알 수 없도록 하는 성질</a:t>
                      </a:r>
                    </a:p>
                    <a:p>
                      <a:pPr algn="l" latinLnBrk="1"/>
                      <a:r>
                        <a:rPr lang="en-US" altLang="ko-KR" sz="900" b="1" dirty="0"/>
                        <a:t>•</a:t>
                      </a:r>
                      <a:r>
                        <a:rPr lang="ko-KR" altLang="en-US" sz="900" b="1" dirty="0"/>
                        <a:t>무결성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허락되지 않은 사용자 또는 객체가 정보를 함부로 수정할 수 없도록 하는 성질</a:t>
                      </a:r>
                    </a:p>
                    <a:p>
                      <a:pPr algn="l" latinLnBrk="1"/>
                      <a:r>
                        <a:rPr lang="en-US" altLang="ko-KR" sz="900" b="1" dirty="0"/>
                        <a:t>•</a:t>
                      </a:r>
                      <a:r>
                        <a:rPr lang="ko-KR" altLang="en-US" sz="900" b="1" dirty="0"/>
                        <a:t>인증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사용자 또는 객체의 디지털 정체성을 식별함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  <a:p>
                      <a:pPr algn="l" latinLnBrk="1"/>
                      <a:r>
                        <a:rPr lang="en-US" altLang="ko-KR" sz="900" b="1" dirty="0"/>
                        <a:t>•</a:t>
                      </a:r>
                      <a:r>
                        <a:rPr lang="ko-KR" altLang="en-US" sz="900" b="1" dirty="0"/>
                        <a:t>부인 방지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정보를 보낸 사람이 나중에 정보를 보냈다는 것을 부인하지 못하도록 함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9894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FF0000"/>
                          </a:solidFill>
                        </a:rPr>
                        <a:t>용어 설명과 캐릭터 부가 설명이 아닌 모든 부가 자료는 정보 더하기로 수록함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rgbClr val="FF0000"/>
                          </a:solidFill>
                        </a:rPr>
                        <a:t>중등 또한 동일함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3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18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210855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활동</a:t>
                      </a:r>
                      <a:r>
                        <a:rPr lang="en-US" altLang="ko-KR" sz="900" b="1" dirty="0"/>
                        <a:t>] </a:t>
                      </a:r>
                      <a:r>
                        <a:rPr lang="ko-KR" altLang="en-US" sz="900" b="1" dirty="0"/>
                        <a:t>무손실 압축 방법 ② 적용해 보기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1503797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스스로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396221" y="1188989"/>
            <a:ext cx="372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무손실 압축 방법 ② 적용해 보기</a:t>
            </a:r>
            <a:endParaRPr lang="ko-KR" altLang="en-US" sz="1600" b="1" spc="-15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C9FE5F-88D2-638C-F1A3-E5E30EE8CBA5}"/>
              </a:ext>
            </a:extLst>
          </p:cNvPr>
          <p:cNvSpPr/>
          <p:nvPr/>
        </p:nvSpPr>
        <p:spPr>
          <a:xfrm>
            <a:off x="858403" y="1685861"/>
            <a:ext cx="8319160" cy="612839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무손실 압축 방법 ②를 적용하여 데이터를 압축하고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효율성을 분석해 보자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718093"/>
              </p:ext>
            </p:extLst>
          </p:nvPr>
        </p:nvGraphicFramePr>
        <p:xfrm>
          <a:off x="9503922" y="954163"/>
          <a:ext cx="2478528" cy="3867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090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1977438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마우스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 err="1"/>
                        <a:t>오버시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 err="1"/>
                        <a:t>꼬물</a:t>
                      </a:r>
                      <a:r>
                        <a:rPr lang="ko-KR" altLang="en-US" sz="900" b="0" dirty="0"/>
                        <a:t> 칸들과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올챙이가 칸이 서로 다른 색으로 보이게 함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 err="1"/>
                        <a:t>꼬물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 err="1"/>
                        <a:t>오버시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 err="1"/>
                        <a:t>꼬물</a:t>
                      </a:r>
                      <a:r>
                        <a:rPr lang="ko-KR" altLang="en-US" sz="900" b="0" dirty="0"/>
                        <a:t> 칸 모두 동시에 색깔 변함</a:t>
                      </a:r>
                      <a:r>
                        <a:rPr lang="en-US" altLang="ko-KR" sz="900" b="0" dirty="0"/>
                        <a:t>, 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올챙이가 오버 시 올챙이가 칸 모두 동시에 색깔 변함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32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29455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750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활동지 구성에 따라 코들의 활동지 모듈을 활용할 수 없을 경우  </a:t>
                      </a:r>
                      <a:r>
                        <a:rPr lang="en-US" altLang="ko-KR" sz="900" b="1" dirty="0"/>
                        <a:t>HTML</a:t>
                      </a:r>
                      <a:r>
                        <a:rPr lang="ko-KR" altLang="en-US" sz="900" b="1" dirty="0"/>
                        <a:t>교안을 활용하여 </a:t>
                      </a:r>
                      <a:r>
                        <a:rPr lang="ko-KR" altLang="en-US" sz="900" b="1" dirty="0" err="1"/>
                        <a:t>인터렉션을</a:t>
                      </a:r>
                      <a:r>
                        <a:rPr lang="ko-KR" altLang="en-US" sz="900" b="1" dirty="0"/>
                        <a:t> 구현하고</a:t>
                      </a:r>
                      <a:r>
                        <a:rPr lang="en-US" altLang="ko-KR" sz="900" b="1" dirty="0"/>
                        <a:t>, </a:t>
                      </a:r>
                      <a:r>
                        <a:rPr lang="ko-KR" altLang="en-US" sz="900" b="1" dirty="0"/>
                        <a:t>답안을 </a:t>
                      </a:r>
                      <a:r>
                        <a:rPr lang="ko-KR" altLang="en-US" sz="900" b="1" dirty="0" err="1"/>
                        <a:t>입력받을</a:t>
                      </a:r>
                      <a:r>
                        <a:rPr lang="ko-KR" altLang="en-US" sz="900" b="1" dirty="0"/>
                        <a:t> 수 있음</a:t>
                      </a:r>
                      <a:r>
                        <a:rPr lang="en-US" altLang="ko-KR" sz="900" b="1" dirty="0"/>
                        <a:t>.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06940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C578E77-48BE-87B6-2493-C25106598D6F}"/>
              </a:ext>
            </a:extLst>
          </p:cNvPr>
          <p:cNvSpPr/>
          <p:nvPr/>
        </p:nvSpPr>
        <p:spPr>
          <a:xfrm>
            <a:off x="1090103" y="2514168"/>
            <a:ext cx="7625197" cy="2045133"/>
          </a:xfrm>
          <a:prstGeom prst="roundRect">
            <a:avLst>
              <a:gd name="adj" fmla="val 377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</a:rPr>
              <a:t>다음 동요를 무손실 압축 방법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를 적용하여 압축하고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원본과 크기를 비교해 보자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</a:rPr>
              <a:t>무손실 압축 방법 ②</a:t>
            </a:r>
            <a:r>
              <a:rPr lang="ko-KR" altLang="en-US" sz="1400" b="1" dirty="0" err="1">
                <a:solidFill>
                  <a:sysClr val="windowText" lastClr="000000"/>
                </a:solidFill>
              </a:rPr>
              <a:t>를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 적용했을 때 효율성이 좋은 문장을 만들어 보자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3D7C852-8D60-2117-27CA-268EA3204901}"/>
              </a:ext>
            </a:extLst>
          </p:cNvPr>
          <p:cNvSpPr/>
          <p:nvPr/>
        </p:nvSpPr>
        <p:spPr>
          <a:xfrm>
            <a:off x="716461" y="1471552"/>
            <a:ext cx="3720072" cy="24050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활동 형태에 따라 스스로</a:t>
            </a:r>
            <a:r>
              <a:rPr lang="en-US" altLang="ko-KR" sz="800" b="1" dirty="0">
                <a:solidFill>
                  <a:schemeClr val="bg1"/>
                </a:solidFill>
              </a:rPr>
              <a:t>/</a:t>
            </a:r>
            <a:r>
              <a:rPr lang="ko-KR" altLang="en-US" sz="800" b="1" dirty="0">
                <a:solidFill>
                  <a:schemeClr val="bg1"/>
                </a:solidFill>
              </a:rPr>
              <a:t>다 함께 로 코너명의 어두가 바뀌며</a:t>
            </a:r>
            <a:r>
              <a:rPr lang="en-US" altLang="ko-KR" sz="8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활동의 기능에 따라 분석</a:t>
            </a:r>
            <a:r>
              <a:rPr lang="en-US" altLang="ko-KR" sz="800" b="1" dirty="0">
                <a:solidFill>
                  <a:schemeClr val="bg1"/>
                </a:solidFill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</a:rPr>
              <a:t>조사</a:t>
            </a:r>
            <a:r>
              <a:rPr lang="en-US" altLang="ko-KR" sz="800" b="1" dirty="0">
                <a:solidFill>
                  <a:schemeClr val="bg1"/>
                </a:solidFill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</a:rPr>
              <a:t>탐색</a:t>
            </a:r>
            <a:r>
              <a:rPr lang="en-US" altLang="ko-KR" sz="800" b="1" dirty="0">
                <a:solidFill>
                  <a:schemeClr val="bg1"/>
                </a:solidFill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</a:rPr>
              <a:t>적용 등 활동의 어미도 바뀜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5C2BE9-30E3-58A3-32E0-C7ACF4CB6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14" y="1004880"/>
            <a:ext cx="1503797" cy="5380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087967-F841-103F-B8E5-9705C0D9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03" y="3195272"/>
            <a:ext cx="7393793" cy="36633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C00AA01-2B36-80F9-8D9B-912D88737678}"/>
              </a:ext>
            </a:extLst>
          </p:cNvPr>
          <p:cNvSpPr/>
          <p:nvPr/>
        </p:nvSpPr>
        <p:spPr>
          <a:xfrm>
            <a:off x="858403" y="3049412"/>
            <a:ext cx="7938464" cy="625276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450A757-DE57-B389-F84D-4B1FF7847334}"/>
              </a:ext>
            </a:extLst>
          </p:cNvPr>
          <p:cNvSpPr/>
          <p:nvPr/>
        </p:nvSpPr>
        <p:spPr>
          <a:xfrm>
            <a:off x="894465" y="2938667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18917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038333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학습 내용 요약정리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2183247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학습 내용 요약정리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934496" y="1188989"/>
            <a:ext cx="3091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01-1. </a:t>
            </a:r>
            <a:r>
              <a:rPr lang="ko-KR" altLang="en-US" sz="1600" b="1" spc="-150" dirty="0"/>
              <a:t>데이터 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/>
        </p:nvGraphicFramePr>
        <p:xfrm>
          <a:off x="9503922" y="954163"/>
          <a:ext cx="2478528" cy="2791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090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1977438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32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소단원별 형성평가 이후 상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중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하 공통 콘텐츠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32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29455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750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06940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055499-AEFC-86D5-825A-5F810A6C48B4}"/>
              </a:ext>
            </a:extLst>
          </p:cNvPr>
          <p:cNvSpPr/>
          <p:nvPr/>
        </p:nvSpPr>
        <p:spPr>
          <a:xfrm>
            <a:off x="756803" y="1841500"/>
            <a:ext cx="8406247" cy="4025900"/>
          </a:xfrm>
          <a:prstGeom prst="roundRect">
            <a:avLst>
              <a:gd name="adj" fmla="val 5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42900" indent="-342900">
              <a:lnSpc>
                <a:spcPct val="130000"/>
              </a:lnSpc>
              <a:buAutoNum type="arabicParenBoth"/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컴퓨팅 시스템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다양한 유형의 자료를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입력받아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정해진 과정에 따라 처리하여 원하는 데이터를 만들고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그 결과를 저장하거나 출력할 수 있는 전자장치 시스템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(2)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컴퓨팅 시스템의 구성 요소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하드웨어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입출력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중앙 처리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기억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통신 장치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소프트웨어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시스템 소프트웨어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응용 소프트웨어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(3)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컴퓨팅 시스템의 작동 원리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컴퓨팅 시스템은 하드웨어와 소프트웨어가 상호 작용하여 사용자가 원하는 일을 처리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소프트웨어는 필요한 작업을 처리하기 위해 하드웨어로 작업을 지시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중앙 처리 장치는 프로그램이 실행되는 동안 명령을 처리하여 하드웨어의 작동을 제어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3B6537-22E2-1887-8B10-884D95DD9637}"/>
              </a:ext>
            </a:extLst>
          </p:cNvPr>
          <p:cNvSpPr/>
          <p:nvPr/>
        </p:nvSpPr>
        <p:spPr>
          <a:xfrm>
            <a:off x="1648114" y="5924264"/>
            <a:ext cx="3720072" cy="24050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(</a:t>
            </a:r>
            <a:r>
              <a:rPr lang="ko-KR" altLang="en-US" sz="800" b="1" dirty="0" err="1">
                <a:solidFill>
                  <a:schemeClr val="bg1"/>
                </a:solidFill>
              </a:rPr>
              <a:t>단원별</a:t>
            </a:r>
            <a:r>
              <a:rPr lang="ko-KR" altLang="en-US" sz="800" b="1" dirty="0">
                <a:solidFill>
                  <a:schemeClr val="bg1"/>
                </a:solidFill>
              </a:rPr>
              <a:t> 담당자 전달</a:t>
            </a:r>
            <a:r>
              <a:rPr lang="en-US" altLang="ko-KR" sz="800" b="1" dirty="0">
                <a:solidFill>
                  <a:schemeClr val="bg1"/>
                </a:solidFill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</a:rPr>
              <a:t>고등학교 내용으로 변경해야 함</a:t>
            </a:r>
            <a:r>
              <a:rPr lang="en-US" altLang="ko-KR" sz="800" b="1" dirty="0">
                <a:solidFill>
                  <a:schemeClr val="bg1"/>
                </a:solidFill>
              </a:rPr>
              <a:t>.)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7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/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01. </a:t>
                      </a:r>
                      <a:r>
                        <a:rPr lang="ko-KR" altLang="en-US" sz="900" b="0" dirty="0" err="1"/>
                        <a:t>중단원</a:t>
                      </a:r>
                      <a:r>
                        <a:rPr lang="ko-KR" altLang="en-US" sz="900" b="0" dirty="0"/>
                        <a:t>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평가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배운 내용 정리하기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2183247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배운 내용 정리하기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934496" y="1188989"/>
            <a:ext cx="3091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01. </a:t>
            </a:r>
            <a:r>
              <a:rPr lang="ko-KR" altLang="en-US" sz="1600" b="1" spc="-150" dirty="0"/>
              <a:t>데이터 압축과 암호화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620569"/>
              </p:ext>
            </p:extLst>
          </p:nvPr>
        </p:nvGraphicFramePr>
        <p:xfrm>
          <a:off x="9503922" y="956881"/>
          <a:ext cx="2478528" cy="320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090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1977438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? </a:t>
                      </a:r>
                      <a:r>
                        <a:rPr lang="ko-KR" altLang="en-US" sz="900" b="0" dirty="0"/>
                        <a:t>모양으로 있다가 </a:t>
                      </a:r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노출</a:t>
                      </a:r>
                      <a:endParaRPr lang="en-US" altLang="ko-KR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29455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750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06940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B51F87-78F6-1010-EEB9-27F5C850ACDB}"/>
              </a:ext>
            </a:extLst>
          </p:cNvPr>
          <p:cNvSpPr/>
          <p:nvPr/>
        </p:nvSpPr>
        <p:spPr>
          <a:xfrm>
            <a:off x="858403" y="1685862"/>
            <a:ext cx="8319160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이번 단원에서 배운 내용을 정리해 보자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CB5B6F-BE50-49CE-F9F7-1C057A2965DF}"/>
              </a:ext>
            </a:extLst>
          </p:cNvPr>
          <p:cNvSpPr/>
          <p:nvPr/>
        </p:nvSpPr>
        <p:spPr>
          <a:xfrm>
            <a:off x="7891075" y="5319897"/>
            <a:ext cx="1108796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>
                <a:solidFill>
                  <a:schemeClr val="bg1"/>
                </a:solidFill>
              </a:rPr>
              <a:t>다시 하기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6EA94C-B18C-05EE-ADCE-8C827E0BF165}"/>
              </a:ext>
            </a:extLst>
          </p:cNvPr>
          <p:cNvSpPr/>
          <p:nvPr/>
        </p:nvSpPr>
        <p:spPr>
          <a:xfrm>
            <a:off x="756803" y="2456220"/>
            <a:ext cx="8406247" cy="2633133"/>
          </a:xfrm>
          <a:prstGeom prst="roundRect">
            <a:avLst>
              <a:gd name="adj" fmla="val 5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문자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이미지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소리 등의 디지털 데이터의 크기를 줄이는 것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무손실 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디지털 데이터가 갖고 있는 원래 정보를 유지하며 데이터의 크기를 줄이는 방법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손실 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 일부를 버리거나 변형하여 데이터의 크기를 줄이는 방법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무손실 압축 방법의 파일 형식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PNG, GIF, FLAC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손실 압축 방법의 파일 형식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JPEG, MP3, AAC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압축의 필요성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컴퓨팅 시스템의 자원 사용량을 감소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 전송 속도 향상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압축의 효율성 분석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압축률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)=(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원본 데이터의 크기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)/(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압축된 데이터의 크기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DD2095-6526-41BB-79F1-9B6D25B0D3FD}"/>
              </a:ext>
            </a:extLst>
          </p:cNvPr>
          <p:cNvSpPr/>
          <p:nvPr/>
        </p:nvSpPr>
        <p:spPr>
          <a:xfrm>
            <a:off x="863708" y="2474728"/>
            <a:ext cx="132080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2E3122-406A-03FE-66AB-C994F9070956}"/>
              </a:ext>
            </a:extLst>
          </p:cNvPr>
          <p:cNvSpPr/>
          <p:nvPr/>
        </p:nvSpPr>
        <p:spPr>
          <a:xfrm>
            <a:off x="863708" y="2835418"/>
            <a:ext cx="132080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0EACFE-75F4-2500-C4D7-9BB7CEF39CF4}"/>
              </a:ext>
            </a:extLst>
          </p:cNvPr>
          <p:cNvSpPr/>
          <p:nvPr/>
        </p:nvSpPr>
        <p:spPr>
          <a:xfrm>
            <a:off x="863708" y="3454385"/>
            <a:ext cx="110913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ED047F-3890-22E7-7DFF-7CF918F2912E}"/>
              </a:ext>
            </a:extLst>
          </p:cNvPr>
          <p:cNvSpPr/>
          <p:nvPr/>
        </p:nvSpPr>
        <p:spPr>
          <a:xfrm>
            <a:off x="3850793" y="3796567"/>
            <a:ext cx="1534115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A0F6E8-109F-C759-D2A6-9C20E537010D}"/>
              </a:ext>
            </a:extLst>
          </p:cNvPr>
          <p:cNvSpPr/>
          <p:nvPr/>
        </p:nvSpPr>
        <p:spPr>
          <a:xfrm>
            <a:off x="3687613" y="4100484"/>
            <a:ext cx="1534115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36949FA-BB06-00FD-6FAB-DB3BCBD0D579}"/>
              </a:ext>
            </a:extLst>
          </p:cNvPr>
          <p:cNvSpPr/>
          <p:nvPr/>
        </p:nvSpPr>
        <p:spPr>
          <a:xfrm>
            <a:off x="4732974" y="4459926"/>
            <a:ext cx="1710267" cy="286657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BB1E187-F09F-CF67-DFF0-A21A3854F96C}"/>
              </a:ext>
            </a:extLst>
          </p:cNvPr>
          <p:cNvSpPr/>
          <p:nvPr/>
        </p:nvSpPr>
        <p:spPr>
          <a:xfrm>
            <a:off x="6646332" y="4459926"/>
            <a:ext cx="2049043" cy="286657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C188798-F272-755D-493F-F3FABEC2486C}"/>
              </a:ext>
            </a:extLst>
          </p:cNvPr>
          <p:cNvSpPr/>
          <p:nvPr/>
        </p:nvSpPr>
        <p:spPr>
          <a:xfrm>
            <a:off x="4495743" y="4746583"/>
            <a:ext cx="4131607" cy="286657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BF22646-1932-7C35-03D2-79ADF5C2B58D}"/>
              </a:ext>
            </a:extLst>
          </p:cNvPr>
          <p:cNvSpPr/>
          <p:nvPr/>
        </p:nvSpPr>
        <p:spPr>
          <a:xfrm>
            <a:off x="680711" y="2110409"/>
            <a:ext cx="8319160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01-1.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압축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6B8A883-658B-331F-0FE9-A62CB67D0E58}"/>
              </a:ext>
            </a:extLst>
          </p:cNvPr>
          <p:cNvSpPr/>
          <p:nvPr/>
        </p:nvSpPr>
        <p:spPr>
          <a:xfrm>
            <a:off x="7768751" y="527178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BB8E62-BC9A-A7EE-9F51-153ED7B27E01}"/>
              </a:ext>
            </a:extLst>
          </p:cNvPr>
          <p:cNvSpPr/>
          <p:nvPr/>
        </p:nvSpPr>
        <p:spPr>
          <a:xfrm>
            <a:off x="613756" y="2468189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8289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26253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01. </a:t>
                      </a:r>
                      <a:r>
                        <a:rPr lang="ko-KR" altLang="en-US" sz="900" b="0" dirty="0" err="1"/>
                        <a:t>중단원</a:t>
                      </a:r>
                      <a:r>
                        <a:rPr lang="ko-KR" altLang="en-US" sz="900" b="0" dirty="0"/>
                        <a:t>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평가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배운 내용 정리하기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2/2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2183247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배운 내용 정리하기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934496" y="1188989"/>
            <a:ext cx="3091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01. </a:t>
            </a:r>
            <a:r>
              <a:rPr lang="ko-KR" altLang="en-US" sz="1600" b="1" spc="-150" dirty="0"/>
              <a:t>데이터 압축과 암호화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72107"/>
              </p:ext>
            </p:extLst>
          </p:nvPr>
        </p:nvGraphicFramePr>
        <p:xfrm>
          <a:off x="9503922" y="956881"/>
          <a:ext cx="2478528" cy="320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090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1977438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? </a:t>
                      </a:r>
                      <a:r>
                        <a:rPr lang="ko-KR" altLang="en-US" sz="900" b="0" dirty="0"/>
                        <a:t>모양으로 있다가 </a:t>
                      </a:r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노출</a:t>
                      </a:r>
                      <a:endParaRPr lang="en-US" altLang="ko-KR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29455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750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06940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B51F87-78F6-1010-EEB9-27F5C850ACDB}"/>
              </a:ext>
            </a:extLst>
          </p:cNvPr>
          <p:cNvSpPr/>
          <p:nvPr/>
        </p:nvSpPr>
        <p:spPr>
          <a:xfrm>
            <a:off x="858403" y="1685862"/>
            <a:ext cx="8319160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이번 단원에서 배운 내용을 정리해 보자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CB5B6F-BE50-49CE-F9F7-1C057A2965DF}"/>
              </a:ext>
            </a:extLst>
          </p:cNvPr>
          <p:cNvSpPr/>
          <p:nvPr/>
        </p:nvSpPr>
        <p:spPr>
          <a:xfrm>
            <a:off x="7891075" y="5319897"/>
            <a:ext cx="1108796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>
                <a:solidFill>
                  <a:schemeClr val="bg1"/>
                </a:solidFill>
              </a:rPr>
              <a:t>다시 하기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6EA94C-B18C-05EE-ADCE-8C827E0BF165}"/>
              </a:ext>
            </a:extLst>
          </p:cNvPr>
          <p:cNvSpPr/>
          <p:nvPr/>
        </p:nvSpPr>
        <p:spPr>
          <a:xfrm>
            <a:off x="756803" y="2456220"/>
            <a:ext cx="8406247" cy="2633133"/>
          </a:xfrm>
          <a:prstGeom prst="roundRect">
            <a:avLst>
              <a:gd name="adj" fmla="val 5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암호화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데이터를 보호하기 위한 목적으로 데이터를 해독할 수 없도록 변경한 것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복호화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암호문을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허가받은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사람이 볼 수 있도록 해석하여 평문으로 복원하는 것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비밀번호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인터넷 서비스를 이용할 때 아이디와 함께 입력하여 본인임을 인증하는 것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전자 서명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서명한 사람의 신원을 증명하고 문서가 위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·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변조되지 않았음을 알 수 있도록 부착하는 것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0EACFE-75F4-2500-C4D7-9BB7CEF39CF4}"/>
              </a:ext>
            </a:extLst>
          </p:cNvPr>
          <p:cNvSpPr/>
          <p:nvPr/>
        </p:nvSpPr>
        <p:spPr>
          <a:xfrm>
            <a:off x="1008404" y="2806355"/>
            <a:ext cx="728327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ED047F-3890-22E7-7DFF-7CF918F2912E}"/>
              </a:ext>
            </a:extLst>
          </p:cNvPr>
          <p:cNvSpPr/>
          <p:nvPr/>
        </p:nvSpPr>
        <p:spPr>
          <a:xfrm>
            <a:off x="914365" y="3796567"/>
            <a:ext cx="10359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BF22646-1932-7C35-03D2-79ADF5C2B58D}"/>
              </a:ext>
            </a:extLst>
          </p:cNvPr>
          <p:cNvSpPr/>
          <p:nvPr/>
        </p:nvSpPr>
        <p:spPr>
          <a:xfrm>
            <a:off x="680711" y="2110409"/>
            <a:ext cx="8319160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01-2.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암호화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6B8A883-658B-331F-0FE9-A62CB67D0E58}"/>
              </a:ext>
            </a:extLst>
          </p:cNvPr>
          <p:cNvSpPr/>
          <p:nvPr/>
        </p:nvSpPr>
        <p:spPr>
          <a:xfrm>
            <a:off x="7768751" y="527178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BB8E62-BC9A-A7EE-9F51-153ED7B27E01}"/>
              </a:ext>
            </a:extLst>
          </p:cNvPr>
          <p:cNvSpPr/>
          <p:nvPr/>
        </p:nvSpPr>
        <p:spPr>
          <a:xfrm>
            <a:off x="613756" y="2468189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A896F4F-1F2B-D5C6-2554-6DC7435EC40C}"/>
              </a:ext>
            </a:extLst>
          </p:cNvPr>
          <p:cNvSpPr/>
          <p:nvPr/>
        </p:nvSpPr>
        <p:spPr>
          <a:xfrm>
            <a:off x="2693689" y="3104155"/>
            <a:ext cx="1220285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311367D-F7C9-75AC-D72D-E90AA8E38CEA}"/>
              </a:ext>
            </a:extLst>
          </p:cNvPr>
          <p:cNvSpPr/>
          <p:nvPr/>
        </p:nvSpPr>
        <p:spPr>
          <a:xfrm>
            <a:off x="5785343" y="2806355"/>
            <a:ext cx="3106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0150E1-0C75-D1B4-6256-63DE4225527F}"/>
              </a:ext>
            </a:extLst>
          </p:cNvPr>
          <p:cNvSpPr/>
          <p:nvPr/>
        </p:nvSpPr>
        <p:spPr>
          <a:xfrm>
            <a:off x="1008404" y="3138782"/>
            <a:ext cx="728327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4741B21-444C-A29C-D27E-7E402C210D30}"/>
              </a:ext>
            </a:extLst>
          </p:cNvPr>
          <p:cNvSpPr/>
          <p:nvPr/>
        </p:nvSpPr>
        <p:spPr>
          <a:xfrm>
            <a:off x="5474685" y="3165797"/>
            <a:ext cx="3106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7AF1642-B2EC-95BB-3F16-54866FD43FB2}"/>
              </a:ext>
            </a:extLst>
          </p:cNvPr>
          <p:cNvSpPr/>
          <p:nvPr/>
        </p:nvSpPr>
        <p:spPr>
          <a:xfrm>
            <a:off x="6398848" y="3165797"/>
            <a:ext cx="3106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14536C5-BF75-0E2F-0D66-387CBA6E654B}"/>
              </a:ext>
            </a:extLst>
          </p:cNvPr>
          <p:cNvSpPr/>
          <p:nvPr/>
        </p:nvSpPr>
        <p:spPr>
          <a:xfrm>
            <a:off x="7299049" y="3141433"/>
            <a:ext cx="3106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FD44017-7A7B-F0F9-B5E2-A6D6CA72F29F}"/>
              </a:ext>
            </a:extLst>
          </p:cNvPr>
          <p:cNvSpPr/>
          <p:nvPr/>
        </p:nvSpPr>
        <p:spPr>
          <a:xfrm>
            <a:off x="869658" y="3463863"/>
            <a:ext cx="950675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0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D914C8-91F8-ADBE-8F3A-5E33D22CF5A3}"/>
              </a:ext>
            </a:extLst>
          </p:cNvPr>
          <p:cNvSpPr/>
          <p:nvPr/>
        </p:nvSpPr>
        <p:spPr>
          <a:xfrm>
            <a:off x="0" y="1180862"/>
            <a:ext cx="12192000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83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중단원</a:t>
            </a:r>
            <a:r>
              <a:rPr lang="ko-KR" altLang="en-US" sz="1600" b="1" dirty="0"/>
              <a:t> 도입</a:t>
            </a:r>
            <a:r>
              <a:rPr lang="en-US" altLang="ko-KR" sz="1600" b="1" dirty="0"/>
              <a:t>(01. </a:t>
            </a:r>
            <a:r>
              <a:rPr lang="ko-KR" altLang="en-US" sz="1600" b="1" dirty="0"/>
              <a:t>데이터 압축과 암호화</a:t>
            </a:r>
            <a:r>
              <a:rPr lang="en-US" altLang="ko-KR" sz="1600" b="1" dirty="0"/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304505" y="1062206"/>
            <a:ext cx="4610395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중학교 학습 내용 되돌아보기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304505" y="2147617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배움 열기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4D0CB9-4A74-D2A1-A7D6-FBA8CD1811D7}"/>
              </a:ext>
            </a:extLst>
          </p:cNvPr>
          <p:cNvSpPr/>
          <p:nvPr/>
        </p:nvSpPr>
        <p:spPr>
          <a:xfrm>
            <a:off x="304505" y="323302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의견 나누기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배움 열기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3409950" y="1208253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보드 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3409950" y="2293664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동영상 활동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560C86-0787-8CE8-6CEA-555F29B96D90}"/>
              </a:ext>
            </a:extLst>
          </p:cNvPr>
          <p:cNvSpPr/>
          <p:nvPr/>
        </p:nvSpPr>
        <p:spPr>
          <a:xfrm>
            <a:off x="3409950" y="3379075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보드</a:t>
            </a:r>
            <a:r>
              <a:rPr lang="en-US" altLang="ko-KR" sz="1200" b="1" spc="-150" dirty="0">
                <a:solidFill>
                  <a:schemeClr val="bg1"/>
                </a:solidFill>
              </a:rPr>
              <a:t>/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활동지 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09703" y="1670049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6F1F6C-29A9-18AF-BBF0-FCC22C0FC48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609703" y="2755460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5052484" y="1196850"/>
            <a:ext cx="574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중학교 학습 내용 다시 복기하기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5052484" y="2282261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배움 열기의 산문과 그림을 동영상으로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658D2-44C2-A55C-099F-0DB2D42F40C0}"/>
              </a:ext>
            </a:extLst>
          </p:cNvPr>
          <p:cNvSpPr txBox="1"/>
          <p:nvPr/>
        </p:nvSpPr>
        <p:spPr>
          <a:xfrm>
            <a:off x="5052484" y="3379075"/>
            <a:ext cx="625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배움 열기의 활동 성격에 따라 보드</a:t>
            </a:r>
            <a:r>
              <a:rPr lang="en-US" altLang="ko-KR" sz="1600" b="1" spc="-150" dirty="0"/>
              <a:t>/</a:t>
            </a:r>
            <a:r>
              <a:rPr lang="ko-KR" altLang="en-US" sz="1600" b="1" spc="-150" dirty="0"/>
              <a:t>활동지 활동으로 의견 수렴 코너 제시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2851B2-E9BD-7084-8B75-6B2AE00F0964}"/>
              </a:ext>
            </a:extLst>
          </p:cNvPr>
          <p:cNvSpPr/>
          <p:nvPr/>
        </p:nvSpPr>
        <p:spPr>
          <a:xfrm>
            <a:off x="8627532" y="249873"/>
            <a:ext cx="1253067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338DD-9619-A89B-A809-0B83F942C246}"/>
              </a:ext>
            </a:extLst>
          </p:cNvPr>
          <p:cNvSpPr txBox="1"/>
          <p:nvPr/>
        </p:nvSpPr>
        <p:spPr>
          <a:xfrm>
            <a:off x="9925921" y="264727"/>
            <a:ext cx="204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중학교와 별도 구성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650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83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소단원</a:t>
            </a:r>
            <a:r>
              <a:rPr lang="en-US" altLang="ko-KR" sz="1600" b="1" dirty="0"/>
              <a:t>(01-1. </a:t>
            </a:r>
            <a:r>
              <a:rPr lang="ko-KR" altLang="en-US" sz="1600" b="1" dirty="0"/>
              <a:t>데이터 압축</a:t>
            </a:r>
            <a:r>
              <a:rPr lang="en-US" altLang="ko-KR" sz="1600" b="1" dirty="0"/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2031705" y="859007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학습 목표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2031705" y="1451152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생각 열기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-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돈키호테의 짐 싸기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4D0CB9-4A74-D2A1-A7D6-FBA8CD1811D7}"/>
              </a:ext>
            </a:extLst>
          </p:cNvPr>
          <p:cNvSpPr/>
          <p:nvPr/>
        </p:nvSpPr>
        <p:spPr>
          <a:xfrm>
            <a:off x="2031705" y="2046349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생각 열기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-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돈키호테의 짐 싸기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5137150" y="951866"/>
            <a:ext cx="1395551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050" b="1" spc="-150" dirty="0">
                <a:solidFill>
                  <a:schemeClr val="bg1"/>
                </a:solidFill>
              </a:rPr>
              <a:t>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5137150" y="1544011"/>
            <a:ext cx="1395551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동영상 활동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560C86-0787-8CE8-6CEA-555F29B96D90}"/>
              </a:ext>
            </a:extLst>
          </p:cNvPr>
          <p:cNvSpPr/>
          <p:nvPr/>
        </p:nvSpPr>
        <p:spPr>
          <a:xfrm>
            <a:off x="5137150" y="2139208"/>
            <a:ext cx="1395551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보드 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6903" y="1245479"/>
            <a:ext cx="0" cy="205673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6F1F6C-29A9-18AF-BBF0-FCC22C0FC48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336903" y="1837624"/>
            <a:ext cx="0" cy="208725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6779684" y="913743"/>
            <a:ext cx="4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소단원의 학습 목표 제시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6779684" y="1505888"/>
            <a:ext cx="39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도입 영상 애니메이션 구성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71BCA21-E80E-3A65-10F7-D5D06FC91B80}"/>
              </a:ext>
            </a:extLst>
          </p:cNvPr>
          <p:cNvSpPr/>
          <p:nvPr/>
        </p:nvSpPr>
        <p:spPr>
          <a:xfrm>
            <a:off x="0" y="5333000"/>
            <a:ext cx="12192000" cy="491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658D2-44C2-A55C-099F-0DB2D42F40C0}"/>
              </a:ext>
            </a:extLst>
          </p:cNvPr>
          <p:cNvSpPr txBox="1"/>
          <p:nvPr/>
        </p:nvSpPr>
        <p:spPr>
          <a:xfrm>
            <a:off x="6779684" y="2101085"/>
            <a:ext cx="461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동영상과 도입 발문에 대한 의견 나눔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0E3FB5-7156-F31B-C407-E56C8CCEF76F}"/>
              </a:ext>
            </a:extLst>
          </p:cNvPr>
          <p:cNvSpPr/>
          <p:nvPr/>
        </p:nvSpPr>
        <p:spPr>
          <a:xfrm>
            <a:off x="2031705" y="2641546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디지털 데이터의 압축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FCD7F1-3F78-577B-2A5E-33701448D02E}"/>
              </a:ext>
            </a:extLst>
          </p:cNvPr>
          <p:cNvSpPr/>
          <p:nvPr/>
        </p:nvSpPr>
        <p:spPr>
          <a:xfrm>
            <a:off x="5137150" y="2734405"/>
            <a:ext cx="1395551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7B54BE-767A-A60C-56C2-E33C3AAA1899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4336903" y="2432821"/>
            <a:ext cx="0" cy="208725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A2759A9-718D-4D55-27C8-262153426142}"/>
              </a:ext>
            </a:extLst>
          </p:cNvPr>
          <p:cNvSpPr/>
          <p:nvPr/>
        </p:nvSpPr>
        <p:spPr>
          <a:xfrm>
            <a:off x="2031705" y="3236743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무손실 압축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21AECEE-5309-9322-F614-6367942C9DEA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4336903" y="3028018"/>
            <a:ext cx="0" cy="208725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A210AC-088B-0B8B-7034-913386E9A954}"/>
              </a:ext>
            </a:extLst>
          </p:cNvPr>
          <p:cNvSpPr txBox="1"/>
          <p:nvPr/>
        </p:nvSpPr>
        <p:spPr>
          <a:xfrm>
            <a:off x="6779684" y="2693230"/>
            <a:ext cx="461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본문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9B8E27-B618-EAC1-2FC1-4F5A8643320D}"/>
              </a:ext>
            </a:extLst>
          </p:cNvPr>
          <p:cNvSpPr txBox="1"/>
          <p:nvPr/>
        </p:nvSpPr>
        <p:spPr>
          <a:xfrm>
            <a:off x="6779684" y="3115395"/>
            <a:ext cx="461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스스로 탐색 등 단원 전개에 따른 활동</a:t>
            </a:r>
            <a:endParaRPr lang="en-US" altLang="ko-KR" sz="1200" b="1" spc="-150" dirty="0"/>
          </a:p>
          <a:p>
            <a:r>
              <a:rPr lang="ko-KR" altLang="en-US" sz="1200" b="1" spc="-150" dirty="0"/>
              <a:t>더 깊게 익히기는 </a:t>
            </a:r>
            <a:r>
              <a:rPr lang="en-US" altLang="ko-KR" sz="1200" b="1" spc="-150" dirty="0"/>
              <a:t>‘</a:t>
            </a:r>
            <a:r>
              <a:rPr lang="ko-KR" altLang="en-US" sz="1200" b="1" spc="-150" dirty="0"/>
              <a:t>활동지</a:t>
            </a:r>
            <a:r>
              <a:rPr lang="en-US" altLang="ko-KR" sz="1200" b="1" spc="-150" dirty="0"/>
              <a:t>’</a:t>
            </a:r>
          </a:p>
          <a:p>
            <a:r>
              <a:rPr lang="en-US" altLang="ko-KR" sz="1200" b="1" spc="-150" dirty="0">
                <a:solidFill>
                  <a:srgbClr val="0000FF"/>
                </a:solidFill>
              </a:rPr>
              <a:t>(</a:t>
            </a:r>
            <a:r>
              <a:rPr lang="ko-KR" altLang="en-US" sz="1200" b="1" spc="-150" dirty="0">
                <a:solidFill>
                  <a:srgbClr val="0000FF"/>
                </a:solidFill>
              </a:rPr>
              <a:t>필요에 따라 </a:t>
            </a:r>
            <a:r>
              <a:rPr lang="en-US" altLang="ko-KR" sz="1200" b="1" spc="-150" dirty="0">
                <a:solidFill>
                  <a:srgbClr val="0000FF"/>
                </a:solidFill>
              </a:rPr>
              <a:t>HTML </a:t>
            </a:r>
            <a:r>
              <a:rPr lang="ko-KR" altLang="en-US" sz="1200" b="1" spc="-150" dirty="0">
                <a:solidFill>
                  <a:srgbClr val="0000FF"/>
                </a:solidFill>
              </a:rPr>
              <a:t>활동으로 사전 안내 추가</a:t>
            </a:r>
            <a:r>
              <a:rPr lang="en-US" altLang="ko-KR" sz="1200" b="1" spc="-150" dirty="0">
                <a:solidFill>
                  <a:srgbClr val="0000FF"/>
                </a:solidFill>
              </a:rPr>
              <a:t>)</a:t>
            </a:r>
            <a:endParaRPr lang="ko-KR" altLang="en-US" sz="1200" b="1" spc="-150" dirty="0">
              <a:solidFill>
                <a:srgbClr val="FF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2FADECB-C314-ECC1-0B6C-0A17A4AD323F}"/>
              </a:ext>
            </a:extLst>
          </p:cNvPr>
          <p:cNvSpPr/>
          <p:nvPr/>
        </p:nvSpPr>
        <p:spPr>
          <a:xfrm>
            <a:off x="2031705" y="3830364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활동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무손실 압축 방법 ② 적용해 보기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DFD7552-1386-7FBE-7781-7119E10DAD29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4336903" y="3623215"/>
            <a:ext cx="0" cy="207149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A57E184-0445-77A5-3A58-669A5347156A}"/>
              </a:ext>
            </a:extLst>
          </p:cNvPr>
          <p:cNvSpPr/>
          <p:nvPr/>
        </p:nvSpPr>
        <p:spPr>
          <a:xfrm>
            <a:off x="5137149" y="3923222"/>
            <a:ext cx="1395551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활동지</a:t>
            </a:r>
            <a:r>
              <a:rPr lang="en-US" altLang="ko-KR" sz="1050" b="1" spc="-150" dirty="0">
                <a:solidFill>
                  <a:schemeClr val="bg1"/>
                </a:solidFill>
              </a:rPr>
              <a:t>/</a:t>
            </a:r>
            <a:r>
              <a:rPr lang="ko-KR" altLang="en-US" sz="1050" b="1" spc="-150" dirty="0">
                <a:solidFill>
                  <a:schemeClr val="bg1"/>
                </a:solidFill>
              </a:rPr>
              <a:t>파이썬 활동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C34CA2-9CA2-364E-94EB-0C7101D4EB5B}"/>
              </a:ext>
            </a:extLst>
          </p:cNvPr>
          <p:cNvSpPr txBox="1"/>
          <p:nvPr/>
        </p:nvSpPr>
        <p:spPr>
          <a:xfrm>
            <a:off x="6779684" y="3885099"/>
            <a:ext cx="461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본문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B572C23-EF8E-E73F-1922-97A082A599CF}"/>
              </a:ext>
            </a:extLst>
          </p:cNvPr>
          <p:cNvGrpSpPr/>
          <p:nvPr/>
        </p:nvGrpSpPr>
        <p:grpSpPr>
          <a:xfrm>
            <a:off x="4314042" y="4313879"/>
            <a:ext cx="45720" cy="171926"/>
            <a:chOff x="2586842" y="4517079"/>
            <a:chExt cx="45720" cy="17192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A9CCA40-4CE4-0377-E670-75CD7410A5A2}"/>
                </a:ext>
              </a:extLst>
            </p:cNvPr>
            <p:cNvSpPr/>
            <p:nvPr/>
          </p:nvSpPr>
          <p:spPr>
            <a:xfrm flipV="1">
              <a:off x="2586842" y="4517079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96B664D-9D65-75BC-264D-BF6FEE3E74A6}"/>
                </a:ext>
              </a:extLst>
            </p:cNvPr>
            <p:cNvSpPr/>
            <p:nvPr/>
          </p:nvSpPr>
          <p:spPr>
            <a:xfrm flipV="1">
              <a:off x="2586842" y="4580182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4ECD6DE-53DB-AB5F-2BAD-8D034279167E}"/>
                </a:ext>
              </a:extLst>
            </p:cNvPr>
            <p:cNvSpPr/>
            <p:nvPr/>
          </p:nvSpPr>
          <p:spPr>
            <a:xfrm flipV="1">
              <a:off x="2586842" y="4643285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B2220A0-3BC7-2042-CDB6-FAFBED7422F9}"/>
              </a:ext>
            </a:extLst>
          </p:cNvPr>
          <p:cNvSpPr/>
          <p:nvPr/>
        </p:nvSpPr>
        <p:spPr>
          <a:xfrm>
            <a:off x="2031705" y="4575695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단원 형성 평가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BDB75BE-ECBB-2770-944C-F65469D1D56C}"/>
              </a:ext>
            </a:extLst>
          </p:cNvPr>
          <p:cNvSpPr/>
          <p:nvPr/>
        </p:nvSpPr>
        <p:spPr>
          <a:xfrm>
            <a:off x="5137149" y="4668553"/>
            <a:ext cx="1395551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퀴즈 활동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8ECE36-BEFA-C182-21C5-D909389AA96E}"/>
              </a:ext>
            </a:extLst>
          </p:cNvPr>
          <p:cNvSpPr txBox="1"/>
          <p:nvPr/>
        </p:nvSpPr>
        <p:spPr>
          <a:xfrm>
            <a:off x="6779684" y="4630430"/>
            <a:ext cx="461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단원 형성 평가 </a:t>
            </a:r>
            <a:r>
              <a:rPr lang="en-US" altLang="ko-KR" sz="1200" b="1" spc="-150" dirty="0"/>
              <a:t>10</a:t>
            </a:r>
            <a:r>
              <a:rPr lang="ko-KR" altLang="en-US" sz="1200" b="1" spc="-150" dirty="0"/>
              <a:t>문항</a:t>
            </a:r>
            <a:r>
              <a:rPr lang="en-US" altLang="ko-KR" sz="1200" b="1" spc="-150" dirty="0"/>
              <a:t>(</a:t>
            </a:r>
            <a:r>
              <a:rPr lang="ko-KR" altLang="en-US" sz="1200" b="1" spc="-150" dirty="0"/>
              <a:t>기존 </a:t>
            </a:r>
            <a:r>
              <a:rPr lang="ko-KR" altLang="en-US" sz="1200" b="1" spc="-150" dirty="0" err="1"/>
              <a:t>심의본</a:t>
            </a:r>
            <a:r>
              <a:rPr lang="ko-KR" altLang="en-US" sz="1200" b="1" spc="-150" dirty="0"/>
              <a:t> 갈림길 문항 선별</a:t>
            </a:r>
            <a:r>
              <a:rPr lang="en-US" altLang="ko-KR" sz="1200" b="1" spc="-150" dirty="0"/>
              <a:t>, </a:t>
            </a:r>
            <a:r>
              <a:rPr lang="ko-KR" altLang="en-US" sz="1200" b="1" spc="-150" dirty="0"/>
              <a:t>총 </a:t>
            </a:r>
            <a:r>
              <a:rPr lang="en-US" altLang="ko-KR" sz="1200" b="1" spc="-150" dirty="0"/>
              <a:t>10</a:t>
            </a:r>
            <a:r>
              <a:rPr lang="ko-KR" altLang="en-US" sz="1200" b="1" spc="-150" dirty="0"/>
              <a:t>문항으로 제작</a:t>
            </a:r>
            <a:r>
              <a:rPr lang="en-US" altLang="ko-KR" sz="1200" b="1" spc="-150" dirty="0"/>
              <a:t>)</a:t>
            </a:r>
            <a:endParaRPr lang="ko-KR" altLang="en-US" sz="1200" b="1" spc="-15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1FF9499-0CAC-CBE2-3655-BD729FDA85E6}"/>
              </a:ext>
            </a:extLst>
          </p:cNvPr>
          <p:cNvSpPr/>
          <p:nvPr/>
        </p:nvSpPr>
        <p:spPr>
          <a:xfrm>
            <a:off x="265386" y="5391208"/>
            <a:ext cx="2521245" cy="386472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학습 내용 요약 정리하기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F099F76-C8EA-13AA-2BEC-662FD571C8A6}"/>
              </a:ext>
            </a:extLst>
          </p:cNvPr>
          <p:cNvSpPr/>
          <p:nvPr/>
        </p:nvSpPr>
        <p:spPr>
          <a:xfrm>
            <a:off x="1872808" y="5484066"/>
            <a:ext cx="856674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D389E38-B0D0-8C56-33B2-FEB5FDE25DA6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flipH="1">
            <a:off x="1526009" y="4962167"/>
            <a:ext cx="2810894" cy="42904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5125A4A-4072-9194-3E7D-A8386CE15A04}"/>
              </a:ext>
            </a:extLst>
          </p:cNvPr>
          <p:cNvSpPr/>
          <p:nvPr/>
        </p:nvSpPr>
        <p:spPr>
          <a:xfrm>
            <a:off x="3076280" y="5391208"/>
            <a:ext cx="2521245" cy="386472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학습 내용 요약 정리하기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0CA5F07-103A-B5A2-E41E-371235469B84}"/>
              </a:ext>
            </a:extLst>
          </p:cNvPr>
          <p:cNvSpPr/>
          <p:nvPr/>
        </p:nvSpPr>
        <p:spPr>
          <a:xfrm>
            <a:off x="4683702" y="5484066"/>
            <a:ext cx="856674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24AA21B-8BCF-2F17-C1D1-9BC44B2AC52A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4336903" y="4962167"/>
            <a:ext cx="0" cy="42904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C457227-3A6C-BDC0-E0A5-F1670E39C28C}"/>
              </a:ext>
            </a:extLst>
          </p:cNvPr>
          <p:cNvSpPr/>
          <p:nvPr/>
        </p:nvSpPr>
        <p:spPr>
          <a:xfrm>
            <a:off x="5887175" y="5391208"/>
            <a:ext cx="2521245" cy="386472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학습 내용 요약 정리하기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56C39EC-E464-62B0-73AE-8E6F92E09149}"/>
              </a:ext>
            </a:extLst>
          </p:cNvPr>
          <p:cNvSpPr/>
          <p:nvPr/>
        </p:nvSpPr>
        <p:spPr>
          <a:xfrm>
            <a:off x="7494597" y="5484066"/>
            <a:ext cx="856674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9377690-22F8-6869-4AD9-97E6FE56BE29}"/>
              </a:ext>
            </a:extLst>
          </p:cNvPr>
          <p:cNvCxnSpPr>
            <a:cxnSpLocks/>
            <a:stCxn id="47" idx="2"/>
            <a:endCxn id="63" idx="0"/>
          </p:cNvCxnSpPr>
          <p:nvPr/>
        </p:nvCxnSpPr>
        <p:spPr>
          <a:xfrm>
            <a:off x="4336903" y="4962167"/>
            <a:ext cx="2810895" cy="42904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C51722B-E279-EBDD-46AC-E477F47F648B}"/>
              </a:ext>
            </a:extLst>
          </p:cNvPr>
          <p:cNvCxnSpPr>
            <a:cxnSpLocks/>
            <a:stCxn id="51" idx="2"/>
            <a:endCxn id="75" idx="0"/>
          </p:cNvCxnSpPr>
          <p:nvPr/>
        </p:nvCxnSpPr>
        <p:spPr>
          <a:xfrm>
            <a:off x="1526009" y="5777680"/>
            <a:ext cx="0" cy="27897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C32348D-39C5-7EE7-1505-861620F54CDD}"/>
              </a:ext>
            </a:extLst>
          </p:cNvPr>
          <p:cNvSpPr/>
          <p:nvPr/>
        </p:nvSpPr>
        <p:spPr>
          <a:xfrm>
            <a:off x="265386" y="6056651"/>
            <a:ext cx="252124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OX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퀴즈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A104701-6216-385B-5ECB-F748A5D0CADB}"/>
              </a:ext>
            </a:extLst>
          </p:cNvPr>
          <p:cNvSpPr/>
          <p:nvPr/>
        </p:nvSpPr>
        <p:spPr>
          <a:xfrm>
            <a:off x="1872808" y="6149509"/>
            <a:ext cx="856674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퀴즈 활동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57A3B6E-4582-7991-BBD1-2273BE441AC9}"/>
              </a:ext>
            </a:extLst>
          </p:cNvPr>
          <p:cNvCxnSpPr>
            <a:cxnSpLocks/>
            <a:stCxn id="57" idx="2"/>
            <a:endCxn id="80" idx="0"/>
          </p:cNvCxnSpPr>
          <p:nvPr/>
        </p:nvCxnSpPr>
        <p:spPr>
          <a:xfrm>
            <a:off x="4336903" y="5777680"/>
            <a:ext cx="0" cy="27897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697EA31-80B3-56D6-5AF2-0FAC94BE8E91}"/>
              </a:ext>
            </a:extLst>
          </p:cNvPr>
          <p:cNvSpPr/>
          <p:nvPr/>
        </p:nvSpPr>
        <p:spPr>
          <a:xfrm>
            <a:off x="3076280" y="6056651"/>
            <a:ext cx="252124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단원 내용 정리하기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211341A-2945-5300-C7FF-1C6C5E651B98}"/>
              </a:ext>
            </a:extLst>
          </p:cNvPr>
          <p:cNvSpPr/>
          <p:nvPr/>
        </p:nvSpPr>
        <p:spPr>
          <a:xfrm>
            <a:off x="4683702" y="6149509"/>
            <a:ext cx="856674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활동지 활동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2C17B89-9CA7-C774-1CCE-251AE29C2A2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flipH="1">
            <a:off x="7147797" y="5777680"/>
            <a:ext cx="1" cy="27897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4327A7D-B200-726B-11CA-4E1E08813A93}"/>
              </a:ext>
            </a:extLst>
          </p:cNvPr>
          <p:cNvSpPr/>
          <p:nvPr/>
        </p:nvSpPr>
        <p:spPr>
          <a:xfrm>
            <a:off x="5887174" y="6056651"/>
            <a:ext cx="252124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서술형 평가 문항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C459E7A-077E-403B-1AC5-471B639EFDB2}"/>
              </a:ext>
            </a:extLst>
          </p:cNvPr>
          <p:cNvSpPr/>
          <p:nvPr/>
        </p:nvSpPr>
        <p:spPr>
          <a:xfrm>
            <a:off x="7494596" y="6149509"/>
            <a:ext cx="856674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퀴즈 활동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15D2538-5CF9-D90F-8338-CD80BFF2AE05}"/>
              </a:ext>
            </a:extLst>
          </p:cNvPr>
          <p:cNvSpPr/>
          <p:nvPr/>
        </p:nvSpPr>
        <p:spPr>
          <a:xfrm>
            <a:off x="316628" y="511223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넓게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보완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1430774-262A-8A29-8FB9-1C46DD5D87E2}"/>
              </a:ext>
            </a:extLst>
          </p:cNvPr>
          <p:cNvSpPr/>
          <p:nvPr/>
        </p:nvSpPr>
        <p:spPr>
          <a:xfrm>
            <a:off x="3076280" y="511223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멀리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기본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7C2225D-6DD2-4F5D-6F8F-B6B395079FDC}"/>
              </a:ext>
            </a:extLst>
          </p:cNvPr>
          <p:cNvSpPr/>
          <p:nvPr/>
        </p:nvSpPr>
        <p:spPr>
          <a:xfrm>
            <a:off x="7353447" y="511223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높이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정복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3931285-C824-00AA-B693-AE07FD6F1C29}"/>
              </a:ext>
            </a:extLst>
          </p:cNvPr>
          <p:cNvSpPr/>
          <p:nvPr/>
        </p:nvSpPr>
        <p:spPr>
          <a:xfrm>
            <a:off x="6331674" y="413957"/>
            <a:ext cx="2996476" cy="20075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기본형</a:t>
            </a:r>
            <a:r>
              <a:rPr lang="en-US" altLang="ko-KR" sz="1050" b="1" spc="-150" dirty="0">
                <a:solidFill>
                  <a:schemeClr val="bg1"/>
                </a:solidFill>
              </a:rPr>
              <a:t>, </a:t>
            </a:r>
            <a:r>
              <a:rPr lang="ko-KR" altLang="en-US" sz="1050" b="1" spc="-150" dirty="0">
                <a:solidFill>
                  <a:schemeClr val="bg1"/>
                </a:solidFill>
              </a:rPr>
              <a:t>프로젝트 중심 단원에 대한 견본 추후 제공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B50014-4DB1-FCC2-26B3-4F6666FD4701}"/>
              </a:ext>
            </a:extLst>
          </p:cNvPr>
          <p:cNvSpPr txBox="1"/>
          <p:nvPr/>
        </p:nvSpPr>
        <p:spPr>
          <a:xfrm>
            <a:off x="8494185" y="5440378"/>
            <a:ext cx="2059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난이도별 갈림길 공통 콘텐츠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ABD3D59-504B-57FA-8230-8E90D26B19B1}"/>
              </a:ext>
            </a:extLst>
          </p:cNvPr>
          <p:cNvSpPr/>
          <p:nvPr/>
        </p:nvSpPr>
        <p:spPr>
          <a:xfrm>
            <a:off x="5137149" y="3329952"/>
            <a:ext cx="1395551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</p:spTree>
    <p:extLst>
      <p:ext uri="{BB962C8B-B14F-4D97-AF65-F5344CB8AC3E}">
        <p14:creationId xmlns:p14="http://schemas.microsoft.com/office/powerpoint/2010/main" val="347657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7C6E80-F967-F0A2-1228-747780EB4B46}"/>
              </a:ext>
            </a:extLst>
          </p:cNvPr>
          <p:cNvSpPr/>
          <p:nvPr/>
        </p:nvSpPr>
        <p:spPr>
          <a:xfrm>
            <a:off x="0" y="2267407"/>
            <a:ext cx="12192000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83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중단원</a:t>
            </a:r>
            <a:r>
              <a:rPr lang="ko-KR" altLang="en-US" sz="1600" b="1" dirty="0"/>
              <a:t> 정리</a:t>
            </a:r>
            <a:endParaRPr lang="en-US" altLang="ko-KR" sz="16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304505" y="1062206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세상을 바꾸는 정보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304505" y="2147617"/>
            <a:ext cx="4610395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배운 내용 정리하기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3409950" y="1208253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동영상 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3409950" y="2293664"/>
            <a:ext cx="1395551" cy="31574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609703" y="1670049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5052484" y="1196850"/>
            <a:ext cx="574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읽을 거리 동영상 제작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5052484" y="2282261"/>
            <a:ext cx="609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err="1"/>
              <a:t>중단원</a:t>
            </a:r>
            <a:r>
              <a:rPr lang="ko-KR" altLang="en-US" sz="1600" b="1" spc="-150" dirty="0"/>
              <a:t> 위계의 요약 정리로 빈칸 채우기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5CEA0-17AB-3AA5-B434-78B6EC84F785}"/>
              </a:ext>
            </a:extLst>
          </p:cNvPr>
          <p:cNvSpPr txBox="1"/>
          <p:nvPr/>
        </p:nvSpPr>
        <p:spPr>
          <a:xfrm>
            <a:off x="5052484" y="3367672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성취 기준 점검 리스트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8EB8D6-7D06-5D66-34A3-01FEAA6D1E19}"/>
              </a:ext>
            </a:extLst>
          </p:cNvPr>
          <p:cNvSpPr/>
          <p:nvPr/>
        </p:nvSpPr>
        <p:spPr>
          <a:xfrm>
            <a:off x="304505" y="323302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스스로 점검하기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B104D9-9B30-ED1D-FC56-ACA574F9FD1F}"/>
              </a:ext>
            </a:extLst>
          </p:cNvPr>
          <p:cNvSpPr/>
          <p:nvPr/>
        </p:nvSpPr>
        <p:spPr>
          <a:xfrm>
            <a:off x="3409950" y="3379075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활동지 활동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EBB2AE7-35E5-06CC-BE5F-20DDEE347B8A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2609703" y="2755460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8D3772E-3A8B-991B-EEEE-E2DB7731367D}"/>
              </a:ext>
            </a:extLst>
          </p:cNvPr>
          <p:cNvSpPr/>
          <p:nvPr/>
        </p:nvSpPr>
        <p:spPr>
          <a:xfrm>
            <a:off x="304505" y="431843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핵심 질문에 답하기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EF50702-8C91-B62A-53BD-ACAEC72B9550}"/>
              </a:ext>
            </a:extLst>
          </p:cNvPr>
          <p:cNvSpPr/>
          <p:nvPr/>
        </p:nvSpPr>
        <p:spPr>
          <a:xfrm>
            <a:off x="3409950" y="4464485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퀴즈 활동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15FAE9-7BAC-9DEB-FC72-24ED8743D179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2609703" y="3840871"/>
            <a:ext cx="0" cy="477567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FCF802-55F5-6AD9-7C7B-C22D27D18E09}"/>
              </a:ext>
            </a:extLst>
          </p:cNvPr>
          <p:cNvSpPr txBox="1"/>
          <p:nvPr/>
        </p:nvSpPr>
        <p:spPr>
          <a:xfrm>
            <a:off x="5052484" y="4453082"/>
            <a:ext cx="5380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제시된 필수 키워드를 통해 핵심 질문에 답을 적어보도록 함</a:t>
            </a:r>
            <a:r>
              <a:rPr lang="en-US" altLang="ko-KR" sz="1600" b="1" spc="-150" dirty="0"/>
              <a:t>.</a:t>
            </a:r>
          </a:p>
          <a:p>
            <a:r>
              <a:rPr lang="en-US" altLang="ko-KR" sz="1600" b="1" spc="-150" dirty="0"/>
              <a:t>(</a:t>
            </a:r>
            <a:r>
              <a:rPr lang="ko-KR" altLang="en-US" sz="1600" b="1" spc="-150" dirty="0"/>
              <a:t>서술형 평가</a:t>
            </a:r>
            <a:r>
              <a:rPr lang="en-US" altLang="ko-KR" sz="1600" b="1" spc="-150" dirty="0"/>
              <a:t>)</a:t>
            </a:r>
            <a:endParaRPr lang="ko-KR" altLang="en-US" sz="1600" b="1" spc="-1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E8A7F5-F2A3-E71F-F487-A813C813D23F}"/>
              </a:ext>
            </a:extLst>
          </p:cNvPr>
          <p:cNvSpPr/>
          <p:nvPr/>
        </p:nvSpPr>
        <p:spPr>
          <a:xfrm>
            <a:off x="8627532" y="249873"/>
            <a:ext cx="1253067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3CEB-0A62-EA98-1F08-1629C8D3CCD5}"/>
              </a:ext>
            </a:extLst>
          </p:cNvPr>
          <p:cNvSpPr txBox="1"/>
          <p:nvPr/>
        </p:nvSpPr>
        <p:spPr>
          <a:xfrm>
            <a:off x="9925921" y="264727"/>
            <a:ext cx="204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중학교와 별도 구성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68319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6DF467-0EF6-04A1-A2F2-4429014FCC37}"/>
              </a:ext>
            </a:extLst>
          </p:cNvPr>
          <p:cNvSpPr/>
          <p:nvPr/>
        </p:nvSpPr>
        <p:spPr>
          <a:xfrm>
            <a:off x="0" y="4246890"/>
            <a:ext cx="12192000" cy="802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83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대단원 평가</a:t>
            </a:r>
            <a:endParaRPr lang="en-US" altLang="ko-KR" sz="16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2082801" y="1062206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배운 내용 확인하기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2082801" y="2147617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배운 내용 확장하기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4D0CB9-4A74-D2A1-A7D6-FBA8CD1811D7}"/>
              </a:ext>
            </a:extLst>
          </p:cNvPr>
          <p:cNvSpPr/>
          <p:nvPr/>
        </p:nvSpPr>
        <p:spPr>
          <a:xfrm>
            <a:off x="2082801" y="323302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배움 마무리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5188246" y="1208253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퀴즈 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5188246" y="2293664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활동지 활동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560C86-0787-8CE8-6CEA-555F29B96D90}"/>
              </a:ext>
            </a:extLst>
          </p:cNvPr>
          <p:cNvSpPr/>
          <p:nvPr/>
        </p:nvSpPr>
        <p:spPr>
          <a:xfrm>
            <a:off x="5188246" y="3379075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보드 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87999" y="1670049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6F1F6C-29A9-18AF-BBF0-FCC22C0FC48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387999" y="2755460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6830780" y="1196850"/>
            <a:ext cx="300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객관식 평가 문항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6830780" y="2282261"/>
            <a:ext cx="2812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서술 및 논술형 평가 문항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658D2-44C2-A55C-099F-0DB2D42F40C0}"/>
              </a:ext>
            </a:extLst>
          </p:cNvPr>
          <p:cNvSpPr txBox="1"/>
          <p:nvPr/>
        </p:nvSpPr>
        <p:spPr>
          <a:xfrm>
            <a:off x="6830780" y="3244561"/>
            <a:ext cx="3270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알게 된 것</a:t>
            </a:r>
            <a:r>
              <a:rPr lang="en-US" altLang="ko-KR" sz="1600" b="1" spc="-150" dirty="0"/>
              <a:t>(</a:t>
            </a:r>
            <a:r>
              <a:rPr lang="ko-KR" altLang="en-US" sz="1600" b="1" spc="-150" dirty="0"/>
              <a:t>체크리스트</a:t>
            </a:r>
            <a:r>
              <a:rPr lang="en-US" altLang="ko-KR" sz="1600" b="1" spc="-150" dirty="0"/>
              <a:t>)</a:t>
            </a:r>
            <a:r>
              <a:rPr lang="ko-KR" altLang="en-US" sz="1600" b="1" spc="-150" dirty="0"/>
              <a:t>를 기반으로</a:t>
            </a:r>
            <a:endParaRPr lang="en-US" altLang="ko-KR" sz="1600" b="1" spc="-150" dirty="0"/>
          </a:p>
          <a:p>
            <a:r>
              <a:rPr lang="ko-KR" altLang="en-US" sz="1600" b="1" spc="-150" dirty="0"/>
              <a:t>학습한 내용 소감과 느낀 점 공유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D58366F-7937-9408-C73D-E374F1A0692B}"/>
              </a:ext>
            </a:extLst>
          </p:cNvPr>
          <p:cNvSpPr/>
          <p:nvPr/>
        </p:nvSpPr>
        <p:spPr>
          <a:xfrm>
            <a:off x="3132978" y="4314210"/>
            <a:ext cx="2510042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선다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서술 반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C9B048-88C7-90B3-02EF-98466F7F74C2}"/>
              </a:ext>
            </a:extLst>
          </p:cNvPr>
          <p:cNvSpPr/>
          <p:nvPr/>
        </p:nvSpPr>
        <p:spPr>
          <a:xfrm>
            <a:off x="4623096" y="4460257"/>
            <a:ext cx="902944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퀴즈 활동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29FC70-31BE-C1AD-B60C-A0160B18520C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>
            <a:off x="4387999" y="3840871"/>
            <a:ext cx="0" cy="473339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DCB9E23-9357-FF41-FD44-CDCFDB82DC6F}"/>
              </a:ext>
            </a:extLst>
          </p:cNvPr>
          <p:cNvSpPr/>
          <p:nvPr/>
        </p:nvSpPr>
        <p:spPr>
          <a:xfrm>
            <a:off x="316629" y="4314210"/>
            <a:ext cx="2510042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 err="1">
                <a:solidFill>
                  <a:sysClr val="windowText" lastClr="000000"/>
                </a:solidFill>
              </a:rPr>
              <a:t>단답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선다 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30ED227-06F1-6ED9-AFEE-7F328BE5F132}"/>
              </a:ext>
            </a:extLst>
          </p:cNvPr>
          <p:cNvSpPr/>
          <p:nvPr/>
        </p:nvSpPr>
        <p:spPr>
          <a:xfrm>
            <a:off x="1806747" y="4460257"/>
            <a:ext cx="902944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퀴즈 활동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9B68C9F-F81A-B0F4-D2C1-1BDB0FE93860}"/>
              </a:ext>
            </a:extLst>
          </p:cNvPr>
          <p:cNvSpPr/>
          <p:nvPr/>
        </p:nvSpPr>
        <p:spPr>
          <a:xfrm>
            <a:off x="5949327" y="4314210"/>
            <a:ext cx="2510042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선다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2/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서술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CD66828-E18B-CADF-EBCA-591448D0FF49}"/>
              </a:ext>
            </a:extLst>
          </p:cNvPr>
          <p:cNvSpPr/>
          <p:nvPr/>
        </p:nvSpPr>
        <p:spPr>
          <a:xfrm>
            <a:off x="7439445" y="4460257"/>
            <a:ext cx="902944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퀴즈 활동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88372D-B142-1A24-F6A9-E0560C82B45F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571650" y="3840871"/>
            <a:ext cx="2816349" cy="473339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5ABB9EF-4682-4A51-7AE1-F21EB153E58D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4387999" y="3840871"/>
            <a:ext cx="2816349" cy="473339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FE65EC2-5DE3-40F4-1484-3536A889926E}"/>
              </a:ext>
            </a:extLst>
          </p:cNvPr>
          <p:cNvSpPr/>
          <p:nvPr/>
        </p:nvSpPr>
        <p:spPr>
          <a:xfrm>
            <a:off x="316628" y="402612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넓게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보완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D314BBC-32F5-79BC-DE64-391B0439CD29}"/>
              </a:ext>
            </a:extLst>
          </p:cNvPr>
          <p:cNvSpPr/>
          <p:nvPr/>
        </p:nvSpPr>
        <p:spPr>
          <a:xfrm>
            <a:off x="3076280" y="402612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멀리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기본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0D01FF-FEE4-FFFE-8143-500E4CD2E6C4}"/>
              </a:ext>
            </a:extLst>
          </p:cNvPr>
          <p:cNvSpPr/>
          <p:nvPr/>
        </p:nvSpPr>
        <p:spPr>
          <a:xfrm>
            <a:off x="7353447" y="402612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높이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정복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4457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8D74C66D-5A80-FF7A-EF34-739177845C2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1076352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trike="noStrike" dirty="0">
                          <a:solidFill>
                            <a:schemeClr val="bg1"/>
                          </a:solidFill>
                        </a:rPr>
                        <a:t>대단원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코스명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단원 진단 평가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코스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진단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활동명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단원 내용 예상하기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5D93B63-FE75-CDE9-397E-D86ECB4CCC92}"/>
              </a:ext>
            </a:extLst>
          </p:cNvPr>
          <p:cNvSpPr/>
          <p:nvPr/>
        </p:nvSpPr>
        <p:spPr>
          <a:xfrm>
            <a:off x="169224" y="741871"/>
            <a:ext cx="9154737" cy="2011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PAGE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EC1139A-3D6E-9693-55CE-B60AD60C1CA1}"/>
              </a:ext>
            </a:extLst>
          </p:cNvPr>
          <p:cNvSpPr/>
          <p:nvPr/>
        </p:nvSpPr>
        <p:spPr>
          <a:xfrm>
            <a:off x="9503922" y="741871"/>
            <a:ext cx="2469002" cy="2011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DESCRIPTION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64FE8A5-55DA-4406-6B0E-6540AA19E6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7" y="200025"/>
            <a:ext cx="1266677" cy="368679"/>
          </a:xfrm>
          <a:prstGeom prst="rect">
            <a:avLst/>
          </a:prstGeom>
        </p:spPr>
      </p:pic>
      <p:graphicFrame>
        <p:nvGraphicFramePr>
          <p:cNvPr id="47" name="내용 개체 틀 6">
            <a:extLst>
              <a:ext uri="{FF2B5EF4-FFF2-40B4-BE49-F238E27FC236}">
                <a16:creationId xmlns:a16="http://schemas.microsoft.com/office/drawing/2014/main" id="{BDCDCCDF-8F25-979C-058A-31E8C78FE3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349837"/>
              </p:ext>
            </p:extLst>
          </p:nvPr>
        </p:nvGraphicFramePr>
        <p:xfrm>
          <a:off x="9503922" y="954163"/>
          <a:ext cx="2514282" cy="190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클릭 시 </a:t>
                      </a:r>
                      <a:r>
                        <a:rPr lang="en-US" altLang="ko-KR" sz="900" b="0" dirty="0"/>
                        <a:t>#2 </a:t>
                      </a:r>
                      <a:r>
                        <a:rPr lang="ko-KR" altLang="en-US" sz="900" b="0" dirty="0"/>
                        <a:t>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캐릭터 등장</a:t>
                      </a:r>
                      <a:r>
                        <a:rPr lang="en-US" altLang="ko-KR" sz="900" b="0" dirty="0"/>
                        <a:t>, 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타이핑 효과처럼 말풍선 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7C876F5-39B4-CEEF-38C9-D4B48BF98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253" y="954162"/>
            <a:ext cx="7576387" cy="5715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0B72EB-024B-A5C9-9942-3FE102161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58" y="1149391"/>
            <a:ext cx="1127728" cy="1092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CBA299-2791-9AB4-5E7F-8DD9CB68353B}"/>
              </a:ext>
            </a:extLst>
          </p:cNvPr>
          <p:cNvSpPr txBox="1"/>
          <p:nvPr/>
        </p:nvSpPr>
        <p:spPr>
          <a:xfrm>
            <a:off x="436321" y="2492549"/>
            <a:ext cx="412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0B005-8A46-A7E1-A4E4-0ABE6716ABBB}"/>
              </a:ext>
            </a:extLst>
          </p:cNvPr>
          <p:cNvSpPr txBox="1"/>
          <p:nvPr/>
        </p:nvSpPr>
        <p:spPr>
          <a:xfrm>
            <a:off x="436321" y="2907844"/>
            <a:ext cx="2470831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b="1" spc="-150" dirty="0"/>
              <a:t>01 </a:t>
            </a:r>
            <a:r>
              <a:rPr lang="ko-KR" altLang="en-US" sz="1200" b="1" spc="-150" dirty="0"/>
              <a:t>데이터</a:t>
            </a:r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압축과</a:t>
            </a:r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암호화</a:t>
            </a:r>
            <a:endParaRPr lang="en-US" altLang="ko-KR" sz="1200" b="1" spc="-150" dirty="0"/>
          </a:p>
          <a:p>
            <a:pPr>
              <a:lnSpc>
                <a:spcPct val="130000"/>
              </a:lnSpc>
            </a:pPr>
            <a:r>
              <a:rPr lang="en-US" altLang="ko-KR" sz="1200" b="1" spc="-150" dirty="0"/>
              <a:t>02 </a:t>
            </a:r>
            <a:r>
              <a:rPr lang="ko-KR" altLang="en-US" sz="1200" b="1" spc="-150" dirty="0"/>
              <a:t>빅데이터의</a:t>
            </a:r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개념과 분석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8F14BC-FA1A-4593-EBC6-DB73C90DFFA7}"/>
              </a:ext>
            </a:extLst>
          </p:cNvPr>
          <p:cNvSpPr/>
          <p:nvPr/>
        </p:nvSpPr>
        <p:spPr>
          <a:xfrm>
            <a:off x="436321" y="3760800"/>
            <a:ext cx="863699" cy="81836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ysClr val="windowText" lastClr="000000"/>
                </a:solidFill>
              </a:rPr>
              <a:t>배울 내용</a:t>
            </a:r>
            <a:endParaRPr lang="en-US" altLang="ko-KR" sz="1200" b="1" spc="-15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spc="-150" dirty="0">
                <a:solidFill>
                  <a:sysClr val="windowText" lastClr="000000"/>
                </a:solidFill>
              </a:rPr>
              <a:t>예상하기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A7CD5D2-8347-3844-72CC-90DB8CB86C9A}"/>
              </a:ext>
            </a:extLst>
          </p:cNvPr>
          <p:cNvSpPr/>
          <p:nvPr/>
        </p:nvSpPr>
        <p:spPr>
          <a:xfrm>
            <a:off x="475434" y="3655166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4B934A8-1E19-E6C8-5C64-BE5E4ABDE5A6}"/>
              </a:ext>
            </a:extLst>
          </p:cNvPr>
          <p:cNvSpPr/>
          <p:nvPr/>
        </p:nvSpPr>
        <p:spPr>
          <a:xfrm>
            <a:off x="1004746" y="3459595"/>
            <a:ext cx="1650340" cy="641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그림을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보고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이번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단원에서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배울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내용을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예상해 보자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52F1ECC-B308-92A6-3DCC-AD101F1D2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152" y="4399185"/>
            <a:ext cx="1477347" cy="2190665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5DD062C-FC37-90EB-9594-9E59529FB8FB}"/>
              </a:ext>
            </a:extLst>
          </p:cNvPr>
          <p:cNvSpPr/>
          <p:nvPr/>
        </p:nvSpPr>
        <p:spPr>
          <a:xfrm>
            <a:off x="3325878" y="3921935"/>
            <a:ext cx="6008914" cy="256494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1DE58A9-2136-2A2D-A854-4504D15A98DC}"/>
              </a:ext>
            </a:extLst>
          </p:cNvPr>
          <p:cNvSpPr/>
          <p:nvPr/>
        </p:nvSpPr>
        <p:spPr>
          <a:xfrm>
            <a:off x="3385593" y="3996120"/>
            <a:ext cx="4449236" cy="1386342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ysClr val="windowText" lastClr="000000"/>
                </a:solidFill>
              </a:rPr>
              <a:t>  정보의 바다라고 불리는 인터넷에는 실시간으로 다양한 데이터가 무수히 많이 만들어지고 있어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ysClr val="windowText" lastClr="000000"/>
                </a:solidFill>
              </a:rPr>
              <a:t>  문자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그림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소리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문서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동영상 할 것 없이 많은 데이터를 탐색할 수 있지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이러한 데이터를 효율적으로 사용하는 것도 중요하지만 데이터를 안전하게 관리하는 것도 기억해야 해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8039DE5-996E-9F52-B940-C18A2C62DCB7}"/>
              </a:ext>
            </a:extLst>
          </p:cNvPr>
          <p:cNvSpPr/>
          <p:nvPr/>
        </p:nvSpPr>
        <p:spPr>
          <a:xfrm>
            <a:off x="3223511" y="3818969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3665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760862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단원 진단 평가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진단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이 단원에서 배울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1/2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8E815E-681F-9706-ECBE-D89F31A6492C}"/>
              </a:ext>
            </a:extLst>
          </p:cNvPr>
          <p:cNvSpPr txBox="1"/>
          <p:nvPr/>
        </p:nvSpPr>
        <p:spPr>
          <a:xfrm>
            <a:off x="2760134" y="1523319"/>
            <a:ext cx="230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2. </a:t>
            </a:r>
            <a:r>
              <a:rPr lang="ko-KR" altLang="en-US" sz="1600" b="1" spc="-150" dirty="0"/>
              <a:t>데이터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2" y="1463996"/>
            <a:ext cx="1918665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이 단원에서는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756803" y="2149552"/>
            <a:ext cx="7977995" cy="3308855"/>
          </a:xfrm>
          <a:prstGeom prst="roundRect">
            <a:avLst>
              <a:gd name="adj" fmla="val 121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  컴퓨팅을 활용한 문제 해결을 위해 목적에 맞는 데이터를 수집하고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데이터 간의 관계를 파악하여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구조화하며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빅데이터를 처리하고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시각화할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수 있는 능력을 기른다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38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268000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단원 진단 평가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진단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이 단원에서 배울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2/2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463996"/>
            <a:ext cx="1977930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핵심 아이디어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756803" y="2149552"/>
            <a:ext cx="7977995" cy="3308855"/>
          </a:xfrm>
          <a:prstGeom prst="roundRect">
            <a:avLst>
              <a:gd name="adj" fmla="val 121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데이터의 압축과 암호화는 데이터를 효율적으로 관리하고 보호하는 데 도움을 준다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수집된 데이터 간의 관계를 파악하여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구조화하는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것은 데이터를 통해 새로운 지식을 찾는 데 도움을 준다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빅데이터 기술을 활용하여 데이터를 수집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처리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관리하는 과정에서 윤리적인 문제를 고려하고 수행해야 올바른 결과가 도출된다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760134" y="1523319"/>
            <a:ext cx="230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2. </a:t>
            </a:r>
            <a:r>
              <a:rPr lang="ko-KR" altLang="en-US" sz="1600" b="1" spc="-150" dirty="0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124668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3461</Words>
  <Application>Microsoft Office PowerPoint</Application>
  <PresentationFormat>와이드스크린</PresentationFormat>
  <Paragraphs>893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이재직</dc:creator>
  <cp:lastModifiedBy>이재직</cp:lastModifiedBy>
  <cp:revision>51</cp:revision>
  <dcterms:created xsi:type="dcterms:W3CDTF">2025-02-13T00:09:57Z</dcterms:created>
  <dcterms:modified xsi:type="dcterms:W3CDTF">2025-02-17T06:49:07Z</dcterms:modified>
</cp:coreProperties>
</file>