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278" r:id="rId4"/>
    <p:sldId id="280" r:id="rId5"/>
    <p:sldId id="279" r:id="rId6"/>
    <p:sldId id="281" r:id="rId7"/>
    <p:sldId id="261" r:id="rId8"/>
    <p:sldId id="282" r:id="rId9"/>
    <p:sldId id="262" r:id="rId10"/>
  </p:sldIdLst>
  <p:sldSz cx="12192000" cy="6858000"/>
  <p:notesSz cx="6807200" cy="9939338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lzTUxcVBoRT2/oaiz+AmF3hi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44E"/>
    <a:srgbClr val="D8D8D8"/>
    <a:srgbClr val="F2F2F2"/>
    <a:srgbClr val="184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F0B3E3-E105-4EE7-BF58-DA315E52D3AA}">
  <a:tblStyle styleId="{82F0B3E3-E105-4EE7-BF58-DA315E52D3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2350C6-AA09-4F7B-B8D3-D769990824E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22DFB2E-84F4-459F-A17D-20FE8B48808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1462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오늘은 쾌적한 주거 환경 중에서 온도와 습도, 통풍과 환기에 대해 생각해 보는 시간을 가지겠습니다.</a:t>
            </a:r>
            <a:endParaRPr dirty="0"/>
          </a:p>
        </p:txBody>
      </p:sp>
      <p:sp>
        <p:nvSpPr>
          <p:cNvPr id="50" name="Google Shape;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888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0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94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89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2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31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235224" y="727587"/>
            <a:ext cx="8992777" cy="571131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350477" y="275288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5"/>
          <p:cNvSpPr/>
          <p:nvPr/>
        </p:nvSpPr>
        <p:spPr>
          <a:xfrm>
            <a:off x="235225" y="275289"/>
            <a:ext cx="6047588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6405289" y="275289"/>
            <a:ext cx="2822713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"/>
          <p:cNvSpPr txBox="1"/>
          <p:nvPr/>
        </p:nvSpPr>
        <p:spPr>
          <a:xfrm>
            <a:off x="362419" y="350111"/>
            <a:ext cx="48731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파일명  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/>
        </p:nvSpPr>
        <p:spPr>
          <a:xfrm>
            <a:off x="6517412" y="350111"/>
            <a:ext cx="7405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페이지 번호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 txBox="1"/>
          <p:nvPr/>
        </p:nvSpPr>
        <p:spPr>
          <a:xfrm>
            <a:off x="10376307" y="362083"/>
            <a:ext cx="5546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내용 설명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 txBox="1"/>
          <p:nvPr/>
        </p:nvSpPr>
        <p:spPr>
          <a:xfrm>
            <a:off x="341540" y="808383"/>
            <a:ext cx="314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5"/>
          <p:cNvCxnSpPr/>
          <p:nvPr/>
        </p:nvCxnSpPr>
        <p:spPr>
          <a:xfrm>
            <a:off x="341540" y="1037159"/>
            <a:ext cx="8780145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5"/>
          <p:cNvSpPr/>
          <p:nvPr/>
        </p:nvSpPr>
        <p:spPr>
          <a:xfrm>
            <a:off x="9350477" y="3400425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10241655" y="3487220"/>
            <a:ext cx="82394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슬라이드 노트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5"/>
          <p:cNvGrpSpPr/>
          <p:nvPr/>
        </p:nvGrpSpPr>
        <p:grpSpPr>
          <a:xfrm>
            <a:off x="11122733" y="6574667"/>
            <a:ext cx="834042" cy="135788"/>
            <a:chOff x="0" y="2436650"/>
            <a:chExt cx="12192171" cy="1984966"/>
          </a:xfrm>
        </p:grpSpPr>
        <p:sp>
          <p:nvSpPr>
            <p:cNvPr id="19" name="Google Shape;19;p5"/>
            <p:cNvSpPr/>
            <p:nvPr/>
          </p:nvSpPr>
          <p:spPr>
            <a:xfrm>
              <a:off x="1254665" y="2436650"/>
              <a:ext cx="521393" cy="317018"/>
            </a:xfrm>
            <a:custGeom>
              <a:avLst/>
              <a:gdLst/>
              <a:ahLst/>
              <a:cxnLst/>
              <a:rect l="l" t="t" r="r" b="b"/>
              <a:pathLst>
                <a:path w="521393" h="317018" extrusionOk="0">
                  <a:moveTo>
                    <a:pt x="0" y="0"/>
                  </a:moveTo>
                  <a:lnTo>
                    <a:pt x="521393" y="0"/>
                  </a:lnTo>
                  <a:lnTo>
                    <a:pt x="521393" y="317019"/>
                  </a:lnTo>
                  <a:lnTo>
                    <a:pt x="0" y="317019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7947675" y="3118343"/>
              <a:ext cx="619846" cy="621580"/>
            </a:xfrm>
            <a:custGeom>
              <a:avLst/>
              <a:gdLst/>
              <a:ahLst/>
              <a:cxnLst/>
              <a:rect l="l" t="t" r="r" b="b"/>
              <a:pathLst>
                <a:path w="619846" h="621580" extrusionOk="0">
                  <a:moveTo>
                    <a:pt x="309057" y="0"/>
                  </a:moveTo>
                  <a:cubicBezTo>
                    <a:pt x="138909" y="0"/>
                    <a:pt x="0" y="138910"/>
                    <a:pt x="0" y="310790"/>
                  </a:cubicBezTo>
                  <a:cubicBezTo>
                    <a:pt x="0" y="482671"/>
                    <a:pt x="138909" y="621581"/>
                    <a:pt x="309057" y="621581"/>
                  </a:cubicBezTo>
                  <a:cubicBezTo>
                    <a:pt x="479204" y="621581"/>
                    <a:pt x="619847" y="480937"/>
                    <a:pt x="619847" y="310790"/>
                  </a:cubicBezTo>
                  <a:cubicBezTo>
                    <a:pt x="619847" y="140643"/>
                    <a:pt x="480937" y="0"/>
                    <a:pt x="309057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10806138" y="3043373"/>
              <a:ext cx="408349" cy="378026"/>
            </a:xfrm>
            <a:custGeom>
              <a:avLst/>
              <a:gdLst/>
              <a:ahLst/>
              <a:cxnLst/>
              <a:rect l="l" t="t" r="r" b="b"/>
              <a:pathLst>
                <a:path w="408349" h="378026" extrusionOk="0">
                  <a:moveTo>
                    <a:pt x="216603" y="19"/>
                  </a:moveTo>
                  <a:lnTo>
                    <a:pt x="0" y="19"/>
                  </a:lnTo>
                  <a:lnTo>
                    <a:pt x="0" y="378026"/>
                  </a:lnTo>
                  <a:lnTo>
                    <a:pt x="216603" y="378026"/>
                  </a:lnTo>
                  <a:cubicBezTo>
                    <a:pt x="323133" y="378026"/>
                    <a:pt x="408349" y="298276"/>
                    <a:pt x="408349" y="191746"/>
                  </a:cubicBezTo>
                  <a:cubicBezTo>
                    <a:pt x="408349" y="85216"/>
                    <a:pt x="323133" y="0"/>
                    <a:pt x="216603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9475474" y="3037526"/>
              <a:ext cx="410654" cy="383873"/>
            </a:xfrm>
            <a:custGeom>
              <a:avLst/>
              <a:gdLst/>
              <a:ahLst/>
              <a:cxnLst/>
              <a:rect l="l" t="t" r="r" b="b"/>
              <a:pathLst>
                <a:path w="410654" h="383873" extrusionOk="0">
                  <a:moveTo>
                    <a:pt x="217822" y="19"/>
                  </a:moveTo>
                  <a:lnTo>
                    <a:pt x="0" y="19"/>
                  </a:lnTo>
                  <a:lnTo>
                    <a:pt x="0" y="383874"/>
                  </a:lnTo>
                  <a:lnTo>
                    <a:pt x="217822" y="383874"/>
                  </a:lnTo>
                  <a:cubicBezTo>
                    <a:pt x="324942" y="383874"/>
                    <a:pt x="410654" y="299953"/>
                    <a:pt x="410654" y="192832"/>
                  </a:cubicBezTo>
                  <a:cubicBezTo>
                    <a:pt x="410654" y="85712"/>
                    <a:pt x="324962" y="0"/>
                    <a:pt x="217822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0" y="2436650"/>
              <a:ext cx="12192171" cy="1984966"/>
            </a:xfrm>
            <a:custGeom>
              <a:avLst/>
              <a:gdLst/>
              <a:ahLst/>
              <a:cxnLst/>
              <a:rect l="l" t="t" r="r" b="b"/>
              <a:pathLst>
                <a:path w="12192171" h="1984966" extrusionOk="0">
                  <a:moveTo>
                    <a:pt x="5735459" y="0"/>
                  </a:moveTo>
                  <a:lnTo>
                    <a:pt x="5735459" y="936904"/>
                  </a:lnTo>
                  <a:lnTo>
                    <a:pt x="4692539" y="0"/>
                  </a:lnTo>
                  <a:lnTo>
                    <a:pt x="4480794" y="0"/>
                  </a:lnTo>
                  <a:lnTo>
                    <a:pt x="4480794" y="1460945"/>
                  </a:lnTo>
                  <a:lnTo>
                    <a:pt x="4002275" y="1460945"/>
                  </a:lnTo>
                  <a:cubicBezTo>
                    <a:pt x="4077130" y="1321406"/>
                    <a:pt x="4119586" y="1161907"/>
                    <a:pt x="4119586" y="992483"/>
                  </a:cubicBezTo>
                  <a:cubicBezTo>
                    <a:pt x="4119586" y="444348"/>
                    <a:pt x="3675219" y="0"/>
                    <a:pt x="3127083" y="0"/>
                  </a:cubicBezTo>
                  <a:cubicBezTo>
                    <a:pt x="2578948" y="0"/>
                    <a:pt x="2134600" y="444348"/>
                    <a:pt x="2134600" y="992483"/>
                  </a:cubicBezTo>
                  <a:cubicBezTo>
                    <a:pt x="2134600" y="1161907"/>
                    <a:pt x="2177075" y="1321406"/>
                    <a:pt x="2251911" y="1460945"/>
                  </a:cubicBezTo>
                  <a:lnTo>
                    <a:pt x="1776059" y="1460945"/>
                  </a:lnTo>
                  <a:lnTo>
                    <a:pt x="1776059" y="425434"/>
                  </a:lnTo>
                  <a:lnTo>
                    <a:pt x="1254666" y="425434"/>
                  </a:lnTo>
                  <a:lnTo>
                    <a:pt x="1254666" y="1460945"/>
                  </a:lnTo>
                  <a:lnTo>
                    <a:pt x="521374" y="1460945"/>
                  </a:lnTo>
                  <a:lnTo>
                    <a:pt x="521374" y="0"/>
                  </a:lnTo>
                  <a:lnTo>
                    <a:pt x="0" y="0"/>
                  </a:lnTo>
                  <a:lnTo>
                    <a:pt x="0" y="1984967"/>
                  </a:lnTo>
                  <a:lnTo>
                    <a:pt x="12192171" y="1984967"/>
                  </a:lnTo>
                  <a:lnTo>
                    <a:pt x="12192171" y="0"/>
                  </a:lnTo>
                  <a:lnTo>
                    <a:pt x="5735459" y="0"/>
                  </a:lnTo>
                  <a:close/>
                  <a:moveTo>
                    <a:pt x="2658641" y="992483"/>
                  </a:moveTo>
                  <a:cubicBezTo>
                    <a:pt x="2658641" y="733768"/>
                    <a:pt x="2868368" y="524022"/>
                    <a:pt x="3127102" y="524022"/>
                  </a:cubicBezTo>
                  <a:cubicBezTo>
                    <a:pt x="3385837" y="524022"/>
                    <a:pt x="3595564" y="733749"/>
                    <a:pt x="3595564" y="992483"/>
                  </a:cubicBezTo>
                  <a:cubicBezTo>
                    <a:pt x="3595564" y="1251218"/>
                    <a:pt x="3385837" y="1460945"/>
                    <a:pt x="3127102" y="1460945"/>
                  </a:cubicBezTo>
                  <a:cubicBezTo>
                    <a:pt x="2868368" y="1460945"/>
                    <a:pt x="2658641" y="1251218"/>
                    <a:pt x="2658641" y="992483"/>
                  </a:cubicBezTo>
                  <a:close/>
                  <a:moveTo>
                    <a:pt x="5002206" y="1460945"/>
                  </a:moveTo>
                  <a:lnTo>
                    <a:pt x="5002206" y="1045415"/>
                  </a:lnTo>
                  <a:lnTo>
                    <a:pt x="5462268" y="1460945"/>
                  </a:lnTo>
                  <a:lnTo>
                    <a:pt x="5002206" y="1460945"/>
                  </a:lnTo>
                  <a:close/>
                  <a:moveTo>
                    <a:pt x="6957612" y="1643587"/>
                  </a:moveTo>
                  <a:cubicBezTo>
                    <a:pt x="6598213" y="1643587"/>
                    <a:pt x="6306508" y="1351901"/>
                    <a:pt x="6306508" y="992483"/>
                  </a:cubicBezTo>
                  <a:cubicBezTo>
                    <a:pt x="6306508" y="633066"/>
                    <a:pt x="6598194" y="341380"/>
                    <a:pt x="6957612" y="341380"/>
                  </a:cubicBezTo>
                  <a:cubicBezTo>
                    <a:pt x="7136444" y="341380"/>
                    <a:pt x="7297925" y="412559"/>
                    <a:pt x="7415978" y="530631"/>
                  </a:cubicBezTo>
                  <a:lnTo>
                    <a:pt x="7176366" y="771976"/>
                  </a:lnTo>
                  <a:cubicBezTo>
                    <a:pt x="7122540" y="718149"/>
                    <a:pt x="7046142" y="686893"/>
                    <a:pt x="6957593" y="686893"/>
                  </a:cubicBezTo>
                  <a:cubicBezTo>
                    <a:pt x="6780493" y="686893"/>
                    <a:pt x="6652002" y="815384"/>
                    <a:pt x="6652002" y="992483"/>
                  </a:cubicBezTo>
                  <a:cubicBezTo>
                    <a:pt x="6652002" y="1169583"/>
                    <a:pt x="6780493" y="1298074"/>
                    <a:pt x="6957593" y="1298074"/>
                  </a:cubicBezTo>
                  <a:cubicBezTo>
                    <a:pt x="7046142" y="1298074"/>
                    <a:pt x="7122540" y="1266818"/>
                    <a:pt x="7176366" y="1211258"/>
                  </a:cubicBezTo>
                  <a:lnTo>
                    <a:pt x="7419445" y="1450869"/>
                  </a:lnTo>
                  <a:cubicBezTo>
                    <a:pt x="7301372" y="1568942"/>
                    <a:pt x="7138177" y="1643587"/>
                    <a:pt x="6957593" y="1643587"/>
                  </a:cubicBezTo>
                  <a:close/>
                  <a:moveTo>
                    <a:pt x="8256733" y="1643587"/>
                  </a:moveTo>
                  <a:cubicBezTo>
                    <a:pt x="7897334" y="1643587"/>
                    <a:pt x="7607363" y="1353634"/>
                    <a:pt x="7607363" y="994217"/>
                  </a:cubicBezTo>
                  <a:cubicBezTo>
                    <a:pt x="7607363" y="634799"/>
                    <a:pt x="7897316" y="341380"/>
                    <a:pt x="8256733" y="341380"/>
                  </a:cubicBezTo>
                  <a:cubicBezTo>
                    <a:pt x="8616150" y="341380"/>
                    <a:pt x="8907836" y="634799"/>
                    <a:pt x="8907836" y="994217"/>
                  </a:cubicBezTo>
                  <a:cubicBezTo>
                    <a:pt x="8907836" y="1353634"/>
                    <a:pt x="8616150" y="1643587"/>
                    <a:pt x="8256733" y="1643587"/>
                  </a:cubicBezTo>
                  <a:close/>
                  <a:moveTo>
                    <a:pt x="9938279" y="1643587"/>
                  </a:moveTo>
                  <a:lnTo>
                    <a:pt x="9773447" y="1244285"/>
                  </a:lnTo>
                  <a:lnTo>
                    <a:pt x="9475475" y="1244285"/>
                  </a:lnTo>
                  <a:lnTo>
                    <a:pt x="9475475" y="1643587"/>
                  </a:lnTo>
                  <a:lnTo>
                    <a:pt x="9181885" y="1643587"/>
                  </a:lnTo>
                  <a:lnTo>
                    <a:pt x="9181885" y="341380"/>
                  </a:lnTo>
                  <a:lnTo>
                    <a:pt x="9687945" y="341380"/>
                  </a:lnTo>
                  <a:cubicBezTo>
                    <a:pt x="9959327" y="341380"/>
                    <a:pt x="10180711" y="525907"/>
                    <a:pt x="10180711" y="797289"/>
                  </a:cubicBezTo>
                  <a:cubicBezTo>
                    <a:pt x="10180711" y="940123"/>
                    <a:pt x="10118217" y="1068672"/>
                    <a:pt x="10021801" y="1157945"/>
                  </a:cubicBezTo>
                  <a:lnTo>
                    <a:pt x="10231852" y="1643587"/>
                  </a:lnTo>
                  <a:lnTo>
                    <a:pt x="9938261" y="1643587"/>
                  </a:lnTo>
                  <a:close/>
                  <a:moveTo>
                    <a:pt x="11024512" y="1243923"/>
                  </a:moveTo>
                  <a:lnTo>
                    <a:pt x="10806138" y="1243923"/>
                  </a:lnTo>
                  <a:lnTo>
                    <a:pt x="10806138" y="1643587"/>
                  </a:lnTo>
                  <a:lnTo>
                    <a:pt x="10505919" y="1643587"/>
                  </a:lnTo>
                  <a:lnTo>
                    <a:pt x="10505919" y="341380"/>
                  </a:lnTo>
                  <a:lnTo>
                    <a:pt x="11017408" y="341380"/>
                  </a:lnTo>
                  <a:cubicBezTo>
                    <a:pt x="11287266" y="341380"/>
                    <a:pt x="11507412" y="532174"/>
                    <a:pt x="11507412" y="802032"/>
                  </a:cubicBezTo>
                  <a:cubicBezTo>
                    <a:pt x="11507412" y="1071890"/>
                    <a:pt x="11289038" y="1243904"/>
                    <a:pt x="11024512" y="1243904"/>
                  </a:cubicBezTo>
                  <a:close/>
                  <a:moveTo>
                    <a:pt x="11769232" y="1643587"/>
                  </a:moveTo>
                  <a:lnTo>
                    <a:pt x="11551791" y="1643587"/>
                  </a:lnTo>
                  <a:lnTo>
                    <a:pt x="11551791" y="1426146"/>
                  </a:lnTo>
                  <a:lnTo>
                    <a:pt x="11769232" y="1426146"/>
                  </a:lnTo>
                  <a:lnTo>
                    <a:pt x="11769232" y="1643587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9350375" y="3671888"/>
            <a:ext cx="2606675" cy="27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1</a:t>
            </a:r>
            <a:endParaRPr dirty="0"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-"/>
            </a:pPr>
            <a:r>
              <a:rPr lang="ko-KR">
                <a:solidFill>
                  <a:srgbClr val="244071"/>
                </a:solidFill>
              </a:rPr>
              <a:t>[내레이션] </a:t>
            </a:r>
            <a:r>
              <a:rPr lang="ko-KR"/>
              <a:t>학습 목표 제시 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도입_공부할 문제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923544" y="1474987"/>
            <a:ext cx="19415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 목표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1070133" y="2337721"/>
            <a:ext cx="7559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 방안을 설명할 수 있다.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쾌적하고 안전한 주거 관리 방안을 탐색하여 실생활에 적용할 수 있다.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9867901" y="9450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방안의 기본 화면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8;p13">
            <a:extLst>
              <a:ext uri="{FF2B5EF4-FFF2-40B4-BE49-F238E27FC236}">
                <a16:creationId xmlns:a16="http://schemas.microsoft.com/office/drawing/2014/main" id="{7E44F408-EE30-96AD-1C59-D7C2102D3DCA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F8E3FA1-4B9E-C346-77C9-5B40344910E7}"/>
              </a:ext>
            </a:extLst>
          </p:cNvPr>
          <p:cNvSpPr/>
          <p:nvPr/>
        </p:nvSpPr>
        <p:spPr>
          <a:xfrm>
            <a:off x="2138519" y="18028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99228CB8-33E7-6FB5-73CB-503CB205FF23}"/>
              </a:ext>
            </a:extLst>
          </p:cNvPr>
          <p:cNvSpPr txBox="1"/>
          <p:nvPr/>
        </p:nvSpPr>
        <p:spPr>
          <a:xfrm>
            <a:off x="9867901" y="16689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용어 </a:t>
            </a:r>
            <a:r>
              <a:rPr lang="ko-KR" altLang="en-US" sz="1000" dirty="0"/>
              <a:t>버튼 </a:t>
            </a:r>
            <a:r>
              <a:rPr lang="ko-KR" altLang="en-US" sz="1000" dirty="0" err="1"/>
              <a:t>호버</a:t>
            </a:r>
            <a:r>
              <a:rPr lang="ko-KR" altLang="en-US" sz="1000" dirty="0"/>
              <a:t> 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슬라이드 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 처럼 해당하는 용어 하단에 용어 설명 보여 주기</a:t>
            </a:r>
            <a:endParaRPr lang="en-US" altLang="ko-KR" sz="1000" dirty="0"/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3B0AA979-40E6-9C70-25D1-7908508784C6}"/>
              </a:ext>
            </a:extLst>
          </p:cNvPr>
          <p:cNvSpPr/>
          <p:nvPr/>
        </p:nvSpPr>
        <p:spPr>
          <a:xfrm>
            <a:off x="9475202" y="16689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8B82CF93-32E3-F165-F330-CCE906213AC8}"/>
              </a:ext>
            </a:extLst>
          </p:cNvPr>
          <p:cNvSpPr/>
          <p:nvPr/>
        </p:nvSpPr>
        <p:spPr>
          <a:xfrm>
            <a:off x="629492" y="112290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9BF5E1F7-3116-7A8C-C1E0-743F6869FC06}"/>
              </a:ext>
            </a:extLst>
          </p:cNvPr>
          <p:cNvSpPr txBox="1"/>
          <p:nvPr/>
        </p:nvSpPr>
        <p:spPr>
          <a:xfrm>
            <a:off x="9867901" y="23928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 클릭 시 </a:t>
            </a:r>
            <a:r>
              <a:rPr lang="ko-KR" altLang="en-US" sz="1000" dirty="0"/>
              <a:t>슬라이드 </a:t>
            </a:r>
            <a:r>
              <a:rPr lang="en-US" altLang="ko-KR" sz="1000" dirty="0"/>
              <a:t>5</a:t>
            </a:r>
            <a:r>
              <a:rPr lang="ko-KR" altLang="en-US" sz="1000" dirty="0"/>
              <a:t>번 처럼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자연재해의 예방과 대처 방법을 보여 주기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8;p13">
            <a:extLst>
              <a:ext uri="{FF2B5EF4-FFF2-40B4-BE49-F238E27FC236}">
                <a16:creationId xmlns:a16="http://schemas.microsoft.com/office/drawing/2014/main" id="{543ED814-D2DD-A3C9-62D9-BAA60BA77528}"/>
              </a:ext>
            </a:extLst>
          </p:cNvPr>
          <p:cNvSpPr/>
          <p:nvPr/>
        </p:nvSpPr>
        <p:spPr>
          <a:xfrm>
            <a:off x="9475202" y="23928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998335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2" name="Google Shape;68;p13">
            <a:extLst>
              <a:ext uri="{FF2B5EF4-FFF2-40B4-BE49-F238E27FC236}">
                <a16:creationId xmlns:a16="http://schemas.microsoft.com/office/drawing/2014/main" id="{C272E6B6-5043-28AC-519D-5FA14539AEA0}"/>
              </a:ext>
            </a:extLst>
          </p:cNvPr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14B25FE5-FDF3-0BA0-B8D2-D80C1C157054}"/>
              </a:ext>
            </a:extLst>
          </p:cNvPr>
          <p:cNvSpPr txBox="1"/>
          <p:nvPr/>
        </p:nvSpPr>
        <p:spPr>
          <a:xfrm>
            <a:off x="9867901" y="945071"/>
            <a:ext cx="201234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</a:t>
            </a:r>
            <a:r>
              <a:rPr lang="ko-KR" altLang="en-US" sz="1000"/>
              <a:t>버튼 마우스 오버 </a:t>
            </a:r>
            <a:r>
              <a:rPr lang="ko-KR" altLang="en-US" sz="1000" dirty="0"/>
              <a:t>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용어 하단에 용어 설명이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안의 내용은 변경될 수 있습니다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참고하여 개발 부탁드립니다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969EC79-8832-4097-DE5B-055D409FC703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1120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4" name="Google Shape;77;p13">
            <a:extLst>
              <a:ext uri="{FF2B5EF4-FFF2-40B4-BE49-F238E27FC236}">
                <a16:creationId xmlns:a16="http://schemas.microsoft.com/office/drawing/2014/main" id="{CA418B4B-6C9B-B0AA-2B2F-CA15036E8EC1}"/>
              </a:ext>
            </a:extLst>
          </p:cNvPr>
          <p:cNvSpPr/>
          <p:nvPr/>
        </p:nvSpPr>
        <p:spPr>
          <a:xfrm>
            <a:off x="4725182" y="2510842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호우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줄기차게 내리는 크고 많은 비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침수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물에 잠김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5" name="Google Shape;77;p13">
            <a:extLst>
              <a:ext uri="{FF2B5EF4-FFF2-40B4-BE49-F238E27FC236}">
                <a16:creationId xmlns:a16="http://schemas.microsoft.com/office/drawing/2014/main" id="{C2A91B1E-D575-EC34-163A-82D3188F6339}"/>
              </a:ext>
            </a:extLst>
          </p:cNvPr>
          <p:cNvSpPr/>
          <p:nvPr/>
        </p:nvSpPr>
        <p:spPr>
          <a:xfrm>
            <a:off x="834864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지진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오랫동안 누적된 변형 에너지가 갑자기 방출되면서 지각이 흔들리는 일</a:t>
            </a:r>
            <a:r>
              <a:rPr lang="en-US" altLang="ko-KR" sz="1100" b="1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97A9D0F2-8BA9-658B-6F04-095A9B81B05F}"/>
              </a:ext>
            </a:extLst>
          </p:cNvPr>
          <p:cNvSpPr/>
          <p:nvPr/>
        </p:nvSpPr>
        <p:spPr>
          <a:xfrm>
            <a:off x="4725182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대설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아주 많이 오는 눈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한파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겨울철에 기온이 갑자기 내려가는 현상</a:t>
            </a:r>
            <a:r>
              <a:rPr lang="en-US" altLang="ko-KR" sz="1100" b="1" dirty="0">
                <a:solidFill>
                  <a:schemeClr val="dk1"/>
                </a:solidFill>
              </a:rPr>
              <a:t>. </a:t>
            </a: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30506073-6F37-7F42-7392-B01BF852DE1D}"/>
              </a:ext>
            </a:extLst>
          </p:cNvPr>
          <p:cNvSpPr txBox="1"/>
          <p:nvPr/>
        </p:nvSpPr>
        <p:spPr>
          <a:xfrm>
            <a:off x="9867901" y="945071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각각의 용어 버튼의 내용 서술한 슬라이드입니다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5228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클릭 시 자연재해의 예방과 대처 방법이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8;p13">
            <a:extLst>
              <a:ext uri="{FF2B5EF4-FFF2-40B4-BE49-F238E27FC236}">
                <a16:creationId xmlns:a16="http://schemas.microsoft.com/office/drawing/2014/main" id="{4369FAA4-7AB6-5A67-ACF7-692F12D8AFE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01517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78" name="Google Shape;78;p13"/>
          <p:cNvSpPr/>
          <p:nvPr/>
        </p:nvSpPr>
        <p:spPr>
          <a:xfrm>
            <a:off x="6036602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하수구가 막히지 않도록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 예상 지역에 모래주머니를 쌓거나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물막이를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설치하여 2차 피해를 예방한다.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제습기를 돌린다.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홍수로 침수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전기를 차단하고 가스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밸브를 잠근다.</a:t>
            </a:r>
            <a:endParaRPr sz="1200" dirty="0"/>
          </a:p>
        </p:txBody>
      </p:sp>
      <p:sp>
        <p:nvSpPr>
          <p:cNvPr id="79" name="Google Shape;79;p13"/>
          <p:cNvSpPr/>
          <p:nvPr/>
        </p:nvSpPr>
        <p:spPr>
          <a:xfrm>
            <a:off x="2112893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평소 바닥과 벽에 가구를 고정해 두거나 붙박이장을 사용한다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깨질 수 있는 물건은 안전한 장소에 보관한다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건물에 금이 갔는지</a:t>
            </a:r>
            <a:r>
              <a:rPr lang="en-US" altLang="ko-KR" sz="1200" b="1" dirty="0">
                <a:solidFill>
                  <a:schemeClr val="dk1"/>
                </a:solidFill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</a:rPr>
              <a:t>무너지기 쉬운 벽이 있는지 등을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6003211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수도관이 동파되지 않도록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낡은 가옥은 미리 점검하여 붕괴 사고를 예방한다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미끄럼 사고가 일어나지 않도록 눈을 신속하게 치우고 흙 등을 뿌린다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사진에 대한 자연재해의 예방과 대처 방법을 </a:t>
            </a:r>
            <a:r>
              <a:rPr lang="ko-KR" altLang="en-US" sz="1000" dirty="0"/>
              <a:t>서술한 슬라이드 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77152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620309" y="166284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2024 1</a:t>
            </a:r>
            <a:r>
              <a:rPr lang="ko-KR" altLang="en-US" sz="1000" dirty="0"/>
              <a:t>분기 소비자 위해 발생 장소 동향으로 가정에서 위해 발생 장소가 가장 크다는 것을 보여주는 슬라이드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D4716F-A0D5-D7A5-2657-662CEEE7BEF0}"/>
              </a:ext>
            </a:extLst>
          </p:cNvPr>
          <p:cNvSpPr/>
          <p:nvPr/>
        </p:nvSpPr>
        <p:spPr>
          <a:xfrm>
            <a:off x="1261642" y="3912356"/>
            <a:ext cx="2084808" cy="241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14;p15">
            <a:extLst>
              <a:ext uri="{FF2B5EF4-FFF2-40B4-BE49-F238E27FC236}">
                <a16:creationId xmlns:a16="http://schemas.microsoft.com/office/drawing/2014/main" id="{602C44BF-6344-82EF-3275-11C3C0A4A5C0}"/>
              </a:ext>
            </a:extLst>
          </p:cNvPr>
          <p:cNvSpPr/>
          <p:nvPr/>
        </p:nvSpPr>
        <p:spPr>
          <a:xfrm>
            <a:off x="1068905" y="373294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7322E349-9F1C-66CC-F4B8-553465AEC192}"/>
              </a:ext>
            </a:extLst>
          </p:cNvPr>
          <p:cNvSpPr/>
          <p:nvPr/>
        </p:nvSpPr>
        <p:spPr>
          <a:xfrm>
            <a:off x="4879181" y="1435206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523FBA4E-1859-11AD-48FE-EE58767E3292}"/>
              </a:ext>
            </a:extLst>
          </p:cNvPr>
          <p:cNvSpPr txBox="1"/>
          <p:nvPr/>
        </p:nvSpPr>
        <p:spPr>
          <a:xfrm>
            <a:off x="9865481" y="1857573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1947D307-42ED-4BF3-B686-1F82996BE895}"/>
              </a:ext>
            </a:extLst>
          </p:cNvPr>
          <p:cNvSpPr/>
          <p:nvPr/>
        </p:nvSpPr>
        <p:spPr>
          <a:xfrm>
            <a:off x="9472782" y="185757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25246BCD-A9A9-316E-A120-8BBC48F862CB}"/>
              </a:ext>
            </a:extLst>
          </p:cNvPr>
          <p:cNvSpPr/>
          <p:nvPr/>
        </p:nvSpPr>
        <p:spPr>
          <a:xfrm>
            <a:off x="9472782" y="238817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7805EE72-0F37-7008-91D4-E440C25D85B7}"/>
              </a:ext>
            </a:extLst>
          </p:cNvPr>
          <p:cNvSpPr txBox="1"/>
          <p:nvPr/>
        </p:nvSpPr>
        <p:spPr>
          <a:xfrm>
            <a:off x="9865481" y="2388175"/>
            <a:ext cx="201234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가정에서 어떤 사고가 많이 발생 했을 지와 가정 내 안전 사고 예방을 위한 위해 요소 점검을 아파트 내에 표시되도록 설정해 주세요</a:t>
            </a:r>
            <a:r>
              <a:rPr lang="en-US" altLang="ko-KR" sz="1000" dirty="0"/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만약 크기가 들어가지 않는다면 아파트를 클릭 시 해당 내용이 보일 수 있게 구성해 주세요</a:t>
            </a:r>
            <a:r>
              <a:rPr lang="en-US" altLang="ko-KR" sz="1000" dirty="0"/>
              <a:t>,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419333" y="149844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7;p13">
            <a:extLst>
              <a:ext uri="{FF2B5EF4-FFF2-40B4-BE49-F238E27FC236}">
                <a16:creationId xmlns:a16="http://schemas.microsoft.com/office/drawing/2014/main" id="{4798B892-52AB-CA47-0D75-214301BCFA45}"/>
              </a:ext>
            </a:extLst>
          </p:cNvPr>
          <p:cNvSpPr/>
          <p:nvPr/>
        </p:nvSpPr>
        <p:spPr>
          <a:xfrm>
            <a:off x="4635500" y="1951773"/>
            <a:ext cx="2184400" cy="456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위해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위험과 재해를 아울러 이르는 말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492D2C-A917-A31D-F3CD-7F70963CDCBF}"/>
              </a:ext>
            </a:extLst>
          </p:cNvPr>
          <p:cNvSpPr/>
          <p:nvPr/>
        </p:nvSpPr>
        <p:spPr>
          <a:xfrm>
            <a:off x="561975" y="2234874"/>
            <a:ext cx="8366125" cy="2939503"/>
          </a:xfrm>
          <a:prstGeom prst="rect">
            <a:avLst/>
          </a:prstGeom>
          <a:solidFill>
            <a:srgbClr val="1F2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/>
              <a:t>4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471" y="17257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467640" y="1717219"/>
            <a:ext cx="50207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가정 내 안전 사고 예방을 위한 주의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62" y="2401193"/>
            <a:ext cx="4079624" cy="225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8274" y="2541198"/>
            <a:ext cx="4105916" cy="224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315C4A32-77BD-CFFC-4716-649378EDF421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 내 안전 사고 예방을 위한 주의 사항을 알려주는 슬라이드입니다</a:t>
            </a:r>
            <a:r>
              <a:rPr lang="en-US" altLang="ko-KR" sz="1000" dirty="0"/>
              <a:t>. </a:t>
            </a:r>
          </a:p>
        </p:txBody>
      </p:sp>
      <p:sp>
        <p:nvSpPr>
          <p:cNvPr id="4" name="Google Shape;68;p13">
            <a:extLst>
              <a:ext uri="{FF2B5EF4-FFF2-40B4-BE49-F238E27FC236}">
                <a16:creationId xmlns:a16="http://schemas.microsoft.com/office/drawing/2014/main" id="{C6AD7DA8-6F38-ABC5-F8EC-EC95FAB8C76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791</Words>
  <Application>Microsoft Office PowerPoint</Application>
  <PresentationFormat>와이드스크린</PresentationFormat>
  <Paragraphs>132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Noto Sans Symbols</vt:lpstr>
      <vt:lpstr>Quattrocento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LionPPT</dc:creator>
  <cp:lastModifiedBy>희주 이</cp:lastModifiedBy>
  <cp:revision>12</cp:revision>
  <dcterms:created xsi:type="dcterms:W3CDTF">2023-08-16T09:11:50Z</dcterms:created>
  <dcterms:modified xsi:type="dcterms:W3CDTF">2024-08-09T03:05:16Z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0x010100A173FD8733B98A40BFBFDE3CFF963FFC</vt:lpwstr>
  </property>
</Properties>
</file>