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79" r:id="rId9"/>
    <p:sldId id="264" r:id="rId10"/>
    <p:sldId id="276" r:id="rId11"/>
    <p:sldId id="280" r:id="rId12"/>
    <p:sldId id="265" r:id="rId13"/>
    <p:sldId id="281" r:id="rId14"/>
    <p:sldId id="266" r:id="rId15"/>
    <p:sldId id="267" r:id="rId16"/>
    <p:sldId id="268" r:id="rId17"/>
    <p:sldId id="282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8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F926B-C443-4383-A164-DD5E5065C1AA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0A182-7933-4526-93E3-6868B873C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5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4379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86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9964-BF1D-461F-80DD-8F3CAE8773D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CBFA-8371-480F-94D4-64E5CEE6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4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9964-BF1D-461F-80DD-8F3CAE8773D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CBFA-8371-480F-94D4-64E5CEE6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4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9964-BF1D-461F-80DD-8F3CAE8773D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CBFA-8371-480F-94D4-64E5CEE6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9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9964-BF1D-461F-80DD-8F3CAE8773D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CBFA-8371-480F-94D4-64E5CEE6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4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9964-BF1D-461F-80DD-8F3CAE8773D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CBFA-8371-480F-94D4-64E5CEE6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9964-BF1D-461F-80DD-8F3CAE8773D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CBFA-8371-480F-94D4-64E5CEE6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9964-BF1D-461F-80DD-8F3CAE8773D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CBFA-8371-480F-94D4-64E5CEE6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1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9964-BF1D-461F-80DD-8F3CAE8773D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CBFA-8371-480F-94D4-64E5CEE6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1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9964-BF1D-461F-80DD-8F3CAE8773D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CBFA-8371-480F-94D4-64E5CEE6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7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9964-BF1D-461F-80DD-8F3CAE8773D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CBFA-8371-480F-94D4-64E5CEE6EE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8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9964-BF1D-461F-80DD-8F3CAE8773D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18CBFA-8371-480F-94D4-64E5CEE6EE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8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218CBFA-8371-480F-94D4-64E5CEE6EE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DC9964-BF1D-461F-80DD-8F3CAE8773D4}" type="datetimeFigureOut">
              <a:rPr lang="en-US" smtClean="0"/>
              <a:t>4/9/2019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1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13 – XML and JSON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4620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we will define our own xml document structure to use with our applications</a:t>
            </a:r>
          </a:p>
          <a:p>
            <a:r>
              <a:rPr lang="en-US" dirty="0" smtClean="0"/>
              <a:t>Use xml documents to transmit data</a:t>
            </a:r>
          </a:p>
          <a:p>
            <a:r>
              <a:rPr lang="en-US" dirty="0" smtClean="0"/>
              <a:t>Can parse in our application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Client server calls function on application server to get data</a:t>
            </a:r>
          </a:p>
          <a:p>
            <a:pPr lvl="2"/>
            <a:r>
              <a:rPr lang="en-US" dirty="0" smtClean="0"/>
              <a:t>Happens over a network, so not a direct function call</a:t>
            </a:r>
          </a:p>
          <a:p>
            <a:pPr lvl="1"/>
            <a:r>
              <a:rPr lang="en-US" dirty="0" smtClean="0"/>
              <a:t>Application server sends query to data server through JDBC and gets data</a:t>
            </a:r>
          </a:p>
          <a:p>
            <a:pPr lvl="1"/>
            <a:r>
              <a:rPr lang="en-US" dirty="0" smtClean="0"/>
              <a:t>Application server parses the </a:t>
            </a:r>
            <a:r>
              <a:rPr lang="en-US" dirty="0" err="1" smtClean="0"/>
              <a:t>ResultSet</a:t>
            </a:r>
            <a:r>
              <a:rPr lang="en-US" dirty="0" smtClean="0"/>
              <a:t>, but needs to send back across the network to client</a:t>
            </a:r>
          </a:p>
          <a:p>
            <a:pPr lvl="2"/>
            <a:r>
              <a:rPr lang="en-US" dirty="0" smtClean="0"/>
              <a:t>Stores data in an xml document and transmits that</a:t>
            </a:r>
          </a:p>
          <a:p>
            <a:pPr lvl="1"/>
            <a:r>
              <a:rPr lang="en-US" dirty="0" smtClean="0"/>
              <a:t>Client server parses xml document into local objects to use</a:t>
            </a:r>
          </a:p>
          <a:p>
            <a:pPr lvl="2"/>
            <a:r>
              <a:rPr lang="en-US" dirty="0" smtClean="0"/>
              <a:t>Easy string parsing since the tags provide structure</a:t>
            </a:r>
          </a:p>
        </p:txBody>
      </p:sp>
    </p:spTree>
    <p:extLst>
      <p:ext uri="{BB962C8B-B14F-4D97-AF65-F5344CB8AC3E}">
        <p14:creationId xmlns:p14="http://schemas.microsoft.com/office/powerpoint/2010/main" val="253326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is </a:t>
            </a:r>
            <a:r>
              <a:rPr lang="en-US" b="1" dirty="0" smtClean="0"/>
              <a:t>well formed </a:t>
            </a:r>
            <a:r>
              <a:rPr lang="en-US" dirty="0" smtClean="0"/>
              <a:t>if:</a:t>
            </a:r>
          </a:p>
          <a:p>
            <a:pPr lvl="1"/>
            <a:r>
              <a:rPr lang="en-US" dirty="0" smtClean="0"/>
              <a:t>It starts with an XML declaration</a:t>
            </a:r>
          </a:p>
          <a:p>
            <a:pPr lvl="1"/>
            <a:r>
              <a:rPr lang="en-US" dirty="0" smtClean="0"/>
              <a:t>It follows the tree data model</a:t>
            </a:r>
          </a:p>
          <a:p>
            <a:pPr lvl="2"/>
            <a:r>
              <a:rPr lang="en-US" dirty="0" smtClean="0"/>
              <a:t>Has one single root/parent element</a:t>
            </a:r>
          </a:p>
          <a:p>
            <a:pPr lvl="2"/>
            <a:r>
              <a:rPr lang="en-US" dirty="0" smtClean="0"/>
              <a:t>Every element has a pair of matching start and end tags</a:t>
            </a:r>
          </a:p>
          <a:p>
            <a:pPr lvl="2"/>
            <a:r>
              <a:rPr lang="en-US" dirty="0" smtClean="0"/>
              <a:t>Every element appears within the start and end tags of the root element</a:t>
            </a:r>
          </a:p>
          <a:p>
            <a:r>
              <a:rPr lang="en-US" dirty="0" smtClean="0"/>
              <a:t>A document is </a:t>
            </a:r>
            <a:r>
              <a:rPr lang="en-US" b="1" dirty="0" smtClean="0"/>
              <a:t>valid </a:t>
            </a:r>
            <a:r>
              <a:rPr lang="en-US" dirty="0" smtClean="0"/>
              <a:t>if:</a:t>
            </a:r>
          </a:p>
          <a:p>
            <a:pPr lvl="1"/>
            <a:r>
              <a:rPr lang="en-US" dirty="0" smtClean="0"/>
              <a:t>It is well formed</a:t>
            </a:r>
          </a:p>
          <a:p>
            <a:pPr lvl="1"/>
            <a:r>
              <a:rPr lang="en-US" dirty="0" smtClean="0"/>
              <a:t>It follows a particular schema</a:t>
            </a:r>
          </a:p>
        </p:txBody>
      </p:sp>
    </p:spTree>
    <p:extLst>
      <p:ext uri="{BB962C8B-B14F-4D97-AF65-F5344CB8AC3E}">
        <p14:creationId xmlns:p14="http://schemas.microsoft.com/office/powerpoint/2010/main" val="32796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Type Definition</a:t>
            </a:r>
          </a:p>
          <a:p>
            <a:r>
              <a:rPr lang="en-US" dirty="0" smtClean="0"/>
              <a:t>Specifies elements and the nested structure of our document</a:t>
            </a:r>
          </a:p>
          <a:p>
            <a:r>
              <a:rPr lang="en-US" dirty="0" smtClean="0"/>
              <a:t>!DOCTYPE – specifies the name of our root element</a:t>
            </a:r>
          </a:p>
          <a:p>
            <a:pPr lvl="1"/>
            <a:r>
              <a:rPr lang="en-US" dirty="0" smtClean="0"/>
              <a:t>&lt;!DOCTYPE Projects [ …. ]&gt;</a:t>
            </a:r>
          </a:p>
          <a:p>
            <a:r>
              <a:rPr lang="en-US" dirty="0" smtClean="0"/>
              <a:t>!ELEMENT – Specifies and Element that may exist</a:t>
            </a:r>
          </a:p>
          <a:p>
            <a:pPr lvl="1"/>
            <a:r>
              <a:rPr lang="en-US" dirty="0" smtClean="0"/>
              <a:t>(t1, t2, …) – specifies the data type(s) of the element</a:t>
            </a:r>
          </a:p>
          <a:p>
            <a:pPr lvl="2"/>
            <a:r>
              <a:rPr lang="en-US" dirty="0" smtClean="0"/>
              <a:t>Can be another element</a:t>
            </a:r>
          </a:p>
          <a:p>
            <a:pPr lvl="2"/>
            <a:r>
              <a:rPr lang="en-US" dirty="0" smtClean="0"/>
              <a:t>#PCDATA to be text</a:t>
            </a:r>
          </a:p>
          <a:p>
            <a:pPr lvl="1"/>
            <a:r>
              <a:rPr lang="en-US" dirty="0" smtClean="0"/>
              <a:t>&lt;!ELEMENT Project (Name, Number, Location)&gt;</a:t>
            </a:r>
          </a:p>
          <a:p>
            <a:pPr lvl="1"/>
            <a:r>
              <a:rPr lang="en-US" dirty="0" smtClean="0"/>
              <a:t>&lt;!ELEMENT Name (#PCDATA)&gt;</a:t>
            </a:r>
          </a:p>
          <a:p>
            <a:r>
              <a:rPr lang="en-US" dirty="0" smtClean="0"/>
              <a:t>!ATTLIST – specifies any attributes of the element</a:t>
            </a:r>
          </a:p>
          <a:p>
            <a:pPr lvl="1"/>
            <a:r>
              <a:rPr lang="en-US" dirty="0" smtClean="0"/>
              <a:t>&lt;!ATTLIST Project </a:t>
            </a:r>
            <a:r>
              <a:rPr lang="en-US" dirty="0" err="1" smtClean="0"/>
              <a:t>ProjId</a:t>
            </a:r>
            <a:r>
              <a:rPr lang="en-US" dirty="0" smtClean="0"/>
              <a:t> ID #REQUIRED&gt;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* following the element name means the element can be repeated 0 or more times</a:t>
            </a:r>
          </a:p>
          <a:p>
            <a:r>
              <a:rPr lang="en-US" dirty="0" smtClean="0"/>
              <a:t>A + following the element means it appears at least once, but can be more than once</a:t>
            </a:r>
          </a:p>
          <a:p>
            <a:r>
              <a:rPr lang="en-US" dirty="0" smtClean="0"/>
              <a:t>A ? Following the element means it can appear once or not at all</a:t>
            </a:r>
          </a:p>
          <a:p>
            <a:r>
              <a:rPr lang="en-US" dirty="0" smtClean="0"/>
              <a:t>Neither a *, a +, or a ? Means the element must appear exactly one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7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2247900" cy="1143000"/>
          </a:xfrm>
        </p:spPr>
        <p:txBody>
          <a:bodyPr/>
          <a:lstStyle/>
          <a:p>
            <a:r>
              <a:rPr lang="en-US" altLang="en-US" sz="2000" b="1" dirty="0" smtClean="0">
                <a:latin typeface="Verdana" panose="020B0604030504040204" pitchFamily="34" charset="0"/>
              </a:rPr>
              <a:t>Figure 13.4a</a:t>
            </a:r>
            <a:r>
              <a:rPr lang="en-US" altLang="en-US" sz="2000" dirty="0" smtClean="0">
                <a:latin typeface="Verdana" panose="020B0604030504040204" pitchFamily="34" charset="0"/>
              </a:rPr>
              <a:t>   An XML DTD file called </a:t>
            </a:r>
            <a:r>
              <a:rPr lang="en-US" altLang="en-US" sz="2000" i="1" dirty="0" smtClean="0">
                <a:latin typeface="Verdana" panose="020B0604030504040204" pitchFamily="34" charset="0"/>
              </a:rPr>
              <a:t>Projects</a:t>
            </a:r>
            <a:r>
              <a:rPr lang="en-US" altLang="en-US" sz="2000" dirty="0" smtClean="0">
                <a:latin typeface="Verdana" panose="020B0604030504040204" pitchFamily="34" charset="0"/>
              </a:rPr>
              <a:t>.</a:t>
            </a:r>
          </a:p>
        </p:txBody>
      </p:sp>
      <p:pic>
        <p:nvPicPr>
          <p:cNvPr id="27651" name="Picture 3" descr="fig13_04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100" y="711200"/>
            <a:ext cx="8410940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7192964" y="6124576"/>
            <a:ext cx="3475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en-US" sz="1200" i="1">
                <a:latin typeface="Verdana" panose="020B0604030504040204" pitchFamily="34" charset="0"/>
              </a:rPr>
              <a:t>continued on next slide</a:t>
            </a:r>
          </a:p>
        </p:txBody>
      </p:sp>
    </p:spTree>
    <p:extLst>
      <p:ext uri="{BB962C8B-B14F-4D97-AF65-F5344CB8AC3E}">
        <p14:creationId xmlns:p14="http://schemas.microsoft.com/office/powerpoint/2010/main" val="1078372998"/>
      </p:ext>
    </p:extLst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2978150" cy="1143000"/>
          </a:xfrm>
        </p:spPr>
        <p:txBody>
          <a:bodyPr/>
          <a:lstStyle/>
          <a:p>
            <a:r>
              <a:rPr lang="en-US" altLang="en-US" sz="2400" b="1" dirty="0" smtClean="0">
                <a:latin typeface="Verdana" panose="020B0604030504040204" pitchFamily="34" charset="0"/>
              </a:rPr>
              <a:t>Figure 13.4b</a:t>
            </a:r>
            <a:r>
              <a:rPr lang="en-US" altLang="en-US" sz="2400" dirty="0" smtClean="0">
                <a:latin typeface="Verdana" panose="020B0604030504040204" pitchFamily="34" charset="0"/>
              </a:rPr>
              <a:t>   An XML DTD file called </a:t>
            </a:r>
            <a:r>
              <a:rPr lang="en-US" altLang="en-US" sz="2400" i="1" dirty="0" smtClean="0">
                <a:latin typeface="Verdana" panose="020B0604030504040204" pitchFamily="34" charset="0"/>
              </a:rPr>
              <a:t>Company</a:t>
            </a:r>
            <a:r>
              <a:rPr lang="en-US" altLang="en-US" sz="2400" dirty="0" smtClean="0">
                <a:latin typeface="Verdana" panose="020B0604030504040204" pitchFamily="34" charset="0"/>
              </a:rPr>
              <a:t>.</a:t>
            </a:r>
          </a:p>
        </p:txBody>
      </p:sp>
      <p:pic>
        <p:nvPicPr>
          <p:cNvPr id="28675" name="Picture 2" descr="fig13_04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196850"/>
            <a:ext cx="7162800" cy="6581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847384"/>
      </p:ext>
    </p:extLst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XML 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want to require our XML document to follow a defined DTD</a:t>
            </a:r>
          </a:p>
          <a:p>
            <a:pPr lvl="1"/>
            <a:r>
              <a:rPr lang="en-US" dirty="0" smtClean="0"/>
              <a:t>At the top of the document have:</a:t>
            </a:r>
          </a:p>
          <a:p>
            <a:pPr lvl="1"/>
            <a:r>
              <a:rPr lang="en-US" dirty="0" smtClean="0"/>
              <a:t>&lt;?xml version = “1.0”standalone = “no”?&gt;</a:t>
            </a:r>
          </a:p>
          <a:p>
            <a:pPr lvl="2"/>
            <a:r>
              <a:rPr lang="en-US" dirty="0" smtClean="0"/>
              <a:t>Standalone = no means it needs to be checked against a DTD or a schema</a:t>
            </a:r>
          </a:p>
          <a:p>
            <a:pPr lvl="1"/>
            <a:r>
              <a:rPr lang="en-US" dirty="0" smtClean="0"/>
              <a:t>&lt;!DOCTYPE Projects SYSTEM “proj.dtd”&gt;</a:t>
            </a:r>
          </a:p>
          <a:p>
            <a:pPr lvl="2"/>
            <a:r>
              <a:rPr lang="en-US" dirty="0" smtClean="0"/>
              <a:t>Says which DTD to use</a:t>
            </a:r>
          </a:p>
          <a:p>
            <a:pPr lvl="2"/>
            <a:r>
              <a:rPr lang="en-US" dirty="0" smtClean="0"/>
              <a:t>Must be stored in the same directory or provide the path</a:t>
            </a:r>
          </a:p>
          <a:p>
            <a:r>
              <a:rPr lang="en-US" dirty="0" smtClean="0"/>
              <a:t>Alternatively can put the DTD at the top of the document</a:t>
            </a:r>
          </a:p>
          <a:p>
            <a:r>
              <a:rPr lang="en-US" dirty="0" smtClean="0"/>
              <a:t>Need an XML parser to check it</a:t>
            </a:r>
          </a:p>
          <a:p>
            <a:pPr lvl="1"/>
            <a:r>
              <a:rPr lang="en-US" dirty="0" smtClean="0"/>
              <a:t>Built into IE, Dreamweaver and many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it’s own specialized syntax</a:t>
            </a:r>
          </a:p>
          <a:p>
            <a:pPr lvl="1"/>
            <a:r>
              <a:rPr lang="en-US" dirty="0" smtClean="0"/>
              <a:t>Requires specialized parsers</a:t>
            </a:r>
          </a:p>
          <a:p>
            <a:pPr lvl="1"/>
            <a:r>
              <a:rPr lang="en-US" dirty="0" smtClean="0"/>
              <a:t>Could we specify the syntax using xml syntax?</a:t>
            </a:r>
          </a:p>
          <a:p>
            <a:r>
              <a:rPr lang="en-US" dirty="0" smtClean="0"/>
              <a:t>DTD requires a certain ordering of elements</a:t>
            </a:r>
          </a:p>
          <a:p>
            <a:pPr lvl="1"/>
            <a:r>
              <a:rPr lang="en-US" dirty="0" smtClean="0"/>
              <a:t>Unordered elements not permitted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XML syntax to specify the structure of XML documents</a:t>
            </a:r>
          </a:p>
          <a:p>
            <a:r>
              <a:rPr lang="en-US" dirty="0" smtClean="0"/>
              <a:t>More general</a:t>
            </a:r>
          </a:p>
          <a:p>
            <a:r>
              <a:rPr lang="en-US" dirty="0" smtClean="0"/>
              <a:t>Also more complex</a:t>
            </a:r>
          </a:p>
          <a:p>
            <a:r>
              <a:rPr lang="en-US" dirty="0" smtClean="0"/>
              <a:t>Opens up to creating a whole Database Structure</a:t>
            </a:r>
          </a:p>
          <a:p>
            <a:pPr lvl="1"/>
            <a:r>
              <a:rPr lang="en-US" dirty="0" smtClean="0"/>
              <a:t>Has keys, references and identifiers</a:t>
            </a:r>
          </a:p>
          <a:p>
            <a:r>
              <a:rPr lang="en-US" dirty="0" smtClean="0"/>
              <a:t>We won’t go into the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6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3848100" cy="1143000"/>
          </a:xfrm>
        </p:spPr>
        <p:txBody>
          <a:bodyPr/>
          <a:lstStyle/>
          <a:p>
            <a:r>
              <a:rPr lang="en-US" altLang="en-US" sz="1600" b="1" dirty="0" smtClean="0">
                <a:latin typeface="Verdana" panose="020B0604030504040204" pitchFamily="34" charset="0"/>
              </a:rPr>
              <a:t>Figure 13.5  </a:t>
            </a:r>
            <a:r>
              <a:rPr lang="en-US" altLang="en-US" sz="1600" dirty="0" smtClean="0">
                <a:latin typeface="Verdana" panose="020B0604030504040204" pitchFamily="34" charset="0"/>
              </a:rPr>
              <a:t> An XML schema file called </a:t>
            </a:r>
            <a:r>
              <a:rPr lang="en-US" altLang="en-US" sz="1600" i="1" dirty="0" smtClean="0">
                <a:latin typeface="Verdana" panose="020B0604030504040204" pitchFamily="34" charset="0"/>
              </a:rPr>
              <a:t>company</a:t>
            </a:r>
            <a:r>
              <a:rPr lang="en-US" altLang="en-US" sz="1600" dirty="0" smtClean="0">
                <a:latin typeface="Verdana" panose="020B0604030504040204" pitchFamily="34" charset="0"/>
              </a:rPr>
              <a:t>.</a:t>
            </a:r>
          </a:p>
        </p:txBody>
      </p:sp>
      <p:pic>
        <p:nvPicPr>
          <p:cNvPr id="29699" name="Picture 2" descr="fig13_05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4" y="209549"/>
            <a:ext cx="5724525" cy="6504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7192964" y="6124576"/>
            <a:ext cx="3475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en-US" sz="1200" i="1">
                <a:latin typeface="Verdana" panose="020B0604030504040204" pitchFamily="34" charset="0"/>
              </a:rPr>
              <a:t>continued on next slide</a:t>
            </a:r>
          </a:p>
        </p:txBody>
      </p:sp>
    </p:spTree>
    <p:extLst>
      <p:ext uri="{BB962C8B-B14F-4D97-AF65-F5344CB8AC3E}">
        <p14:creationId xmlns:p14="http://schemas.microsoft.com/office/powerpoint/2010/main" val="4036924388"/>
      </p:ext>
    </p:extLst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making a website we create HTML document</a:t>
            </a:r>
          </a:p>
          <a:p>
            <a:pPr lvl="1"/>
            <a:r>
              <a:rPr lang="en-US" dirty="0" smtClean="0"/>
              <a:t>This document describes the structure of a web document (web page)</a:t>
            </a:r>
          </a:p>
          <a:p>
            <a:pPr lvl="1"/>
            <a:r>
              <a:rPr lang="en-US" dirty="0" smtClean="0"/>
              <a:t>Specifies how things </a:t>
            </a:r>
            <a:r>
              <a:rPr lang="en-US" dirty="0"/>
              <a:t>s</a:t>
            </a:r>
            <a:r>
              <a:rPr lang="en-US" dirty="0" smtClean="0"/>
              <a:t>hould appear on a screen</a:t>
            </a:r>
          </a:p>
          <a:p>
            <a:pPr lvl="1"/>
            <a:r>
              <a:rPr lang="en-US" dirty="0" smtClean="0"/>
              <a:t>Uses several Tags</a:t>
            </a:r>
          </a:p>
          <a:p>
            <a:pPr lvl="2"/>
            <a:r>
              <a:rPr lang="en-US" dirty="0" smtClean="0"/>
              <a:t>&lt;Head&gt; &lt;Body&gt; and so on</a:t>
            </a:r>
          </a:p>
          <a:p>
            <a:r>
              <a:rPr lang="en-US" dirty="0" smtClean="0"/>
              <a:t>This system of using tags is called a </a:t>
            </a:r>
            <a:r>
              <a:rPr lang="en-US" b="1" dirty="0" smtClean="0"/>
              <a:t>Markup Language</a:t>
            </a:r>
            <a:endParaRPr lang="en-US" dirty="0" smtClean="0"/>
          </a:p>
          <a:p>
            <a:pPr lvl="1"/>
            <a:r>
              <a:rPr lang="en-US" dirty="0" smtClean="0"/>
              <a:t>A markup language specified code for formatting and presentation</a:t>
            </a:r>
          </a:p>
          <a:p>
            <a:r>
              <a:rPr lang="en-US" dirty="0" smtClean="0"/>
              <a:t>What about the data that is sent to and from a web page?</a:t>
            </a:r>
          </a:p>
          <a:p>
            <a:pPr lvl="1"/>
            <a:r>
              <a:rPr lang="en-US" dirty="0" smtClean="0"/>
              <a:t>Can we use a markup language for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3427414" cy="1143000"/>
          </a:xfrm>
        </p:spPr>
        <p:txBody>
          <a:bodyPr/>
          <a:lstStyle/>
          <a:p>
            <a:r>
              <a:rPr lang="en-US" altLang="en-US" sz="2400" b="1" dirty="0" smtClean="0">
                <a:latin typeface="Verdana" panose="020B0604030504040204" pitchFamily="34" charset="0"/>
              </a:rPr>
              <a:t>Figure 13.5 (continued)  </a:t>
            </a:r>
            <a:r>
              <a:rPr lang="en-US" altLang="en-US" sz="2400" dirty="0" smtClean="0">
                <a:latin typeface="Verdana" panose="020B0604030504040204" pitchFamily="34" charset="0"/>
              </a:rPr>
              <a:t> An XML schema file called </a:t>
            </a:r>
            <a:r>
              <a:rPr lang="en-US" altLang="en-US" sz="2400" i="1" dirty="0" smtClean="0">
                <a:latin typeface="Verdana" panose="020B0604030504040204" pitchFamily="34" charset="0"/>
              </a:rPr>
              <a:t>company</a:t>
            </a:r>
            <a:r>
              <a:rPr lang="en-US" altLang="en-US" sz="2400" dirty="0" smtClean="0">
                <a:latin typeface="Verdana" panose="020B0604030504040204" pitchFamily="34" charset="0"/>
              </a:rPr>
              <a:t>.</a:t>
            </a:r>
          </a:p>
        </p:txBody>
      </p:sp>
      <p:pic>
        <p:nvPicPr>
          <p:cNvPr id="30723" name="Picture 2" descr="fig13_05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14" y="177800"/>
            <a:ext cx="5202236" cy="635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7192964" y="6124576"/>
            <a:ext cx="3475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en-US" sz="1200" i="1">
                <a:latin typeface="Verdana" panose="020B0604030504040204" pitchFamily="34" charset="0"/>
              </a:rPr>
              <a:t>continued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808263177"/>
      </p:ext>
    </p:extLst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3632200" cy="1143000"/>
          </a:xfrm>
        </p:spPr>
        <p:txBody>
          <a:bodyPr/>
          <a:lstStyle/>
          <a:p>
            <a:r>
              <a:rPr lang="en-US" altLang="en-US" sz="2400" b="1" dirty="0" smtClean="0">
                <a:latin typeface="Verdana" panose="020B0604030504040204" pitchFamily="34" charset="0"/>
              </a:rPr>
              <a:t>Figure 13.5 (continued)  </a:t>
            </a:r>
            <a:r>
              <a:rPr lang="en-US" altLang="en-US" sz="2400" dirty="0" smtClean="0">
                <a:latin typeface="Verdana" panose="020B0604030504040204" pitchFamily="34" charset="0"/>
              </a:rPr>
              <a:t> An XML schema file called </a:t>
            </a:r>
            <a:r>
              <a:rPr lang="en-US" altLang="en-US" sz="2400" i="1" dirty="0" smtClean="0">
                <a:latin typeface="Verdana" panose="020B0604030504040204" pitchFamily="34" charset="0"/>
              </a:rPr>
              <a:t>company</a:t>
            </a:r>
            <a:r>
              <a:rPr lang="en-US" altLang="en-US" sz="2400" dirty="0" smtClean="0">
                <a:latin typeface="Verdana" panose="020B0604030504040204" pitchFamily="34" charset="0"/>
              </a:rPr>
              <a:t>.</a:t>
            </a:r>
          </a:p>
        </p:txBody>
      </p:sp>
      <p:pic>
        <p:nvPicPr>
          <p:cNvPr id="31747" name="Picture 2" descr="fig13_05c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4" y="139699"/>
            <a:ext cx="5159375" cy="655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146855"/>
      </p:ext>
    </p:extLst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of querying an XML document</a:t>
            </a:r>
          </a:p>
          <a:p>
            <a:r>
              <a:rPr lang="en-US" dirty="0" smtClean="0"/>
              <a:t>Allows you to pull data out on the fly as opposed to parsing it yourself</a:t>
            </a:r>
          </a:p>
          <a:p>
            <a:r>
              <a:rPr lang="en-US" dirty="0" smtClean="0"/>
              <a:t>Specify a path using element names</a:t>
            </a:r>
          </a:p>
          <a:p>
            <a:r>
              <a:rPr lang="en-US" dirty="0" smtClean="0"/>
              <a:t>Can add qualifier conditions as well</a:t>
            </a:r>
          </a:p>
          <a:p>
            <a:r>
              <a:rPr lang="en-US" dirty="0" smtClean="0"/>
              <a:t>Will return the XML elements that meet the path and conditions</a:t>
            </a:r>
          </a:p>
          <a:p>
            <a:r>
              <a:rPr lang="en-US" dirty="0" smtClean="0"/>
              <a:t>/ is a direct path, // is any path</a:t>
            </a:r>
          </a:p>
          <a:p>
            <a:r>
              <a:rPr lang="en-US" dirty="0" smtClean="0"/>
              <a:t>Drawback</a:t>
            </a:r>
          </a:p>
          <a:p>
            <a:pPr lvl="1"/>
            <a:r>
              <a:rPr lang="en-US" dirty="0" smtClean="0"/>
              <a:t>The path that specifies the pattern also specifies the data to retrieve</a:t>
            </a:r>
          </a:p>
          <a:p>
            <a:pPr lvl="2"/>
            <a:r>
              <a:rPr lang="en-US" dirty="0" smtClean="0"/>
              <a:t>Makes more complicated queries difficult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2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080500" cy="1143000"/>
          </a:xfrm>
        </p:spPr>
        <p:txBody>
          <a:bodyPr/>
          <a:lstStyle/>
          <a:p>
            <a:r>
              <a:rPr lang="en-US" altLang="en-US" sz="1800" b="1" dirty="0" smtClean="0">
                <a:latin typeface="Verdana" panose="020B0604030504040204" pitchFamily="34" charset="0"/>
              </a:rPr>
              <a:t>Figure 13.6</a:t>
            </a:r>
            <a:r>
              <a:rPr lang="en-US" altLang="en-US" sz="1800" dirty="0" smtClean="0">
                <a:latin typeface="Verdana" panose="020B0604030504040204" pitchFamily="34" charset="0"/>
              </a:rPr>
              <a:t>   Some examples of XPath expressions on XML documents that follow the XML schema file </a:t>
            </a:r>
            <a:r>
              <a:rPr lang="en-US" altLang="en-US" sz="1800" i="1" dirty="0" smtClean="0">
                <a:latin typeface="Verdana" panose="020B0604030504040204" pitchFamily="34" charset="0"/>
              </a:rPr>
              <a:t>company </a:t>
            </a:r>
            <a:r>
              <a:rPr lang="en-US" altLang="en-US" sz="1800" dirty="0" smtClean="0">
                <a:latin typeface="Verdana" panose="020B0604030504040204" pitchFamily="34" charset="0"/>
              </a:rPr>
              <a:t>in Figure 13.5.</a:t>
            </a:r>
          </a:p>
        </p:txBody>
      </p:sp>
      <p:pic>
        <p:nvPicPr>
          <p:cNvPr id="32771" name="Picture 2" descr="fig13_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" y="2442060"/>
            <a:ext cx="9982315" cy="3812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305845"/>
      </p:ext>
    </p:extLst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robust querying</a:t>
            </a:r>
          </a:p>
          <a:p>
            <a:r>
              <a:rPr lang="en-US" dirty="0" smtClean="0"/>
              <a:t>FOR – variable bindings to individual elements/nodes</a:t>
            </a:r>
          </a:p>
          <a:p>
            <a:r>
              <a:rPr lang="en-US" dirty="0" smtClean="0"/>
              <a:t>LET – variable binding for a collection of elements</a:t>
            </a:r>
          </a:p>
          <a:p>
            <a:r>
              <a:rPr lang="en-US" dirty="0" smtClean="0"/>
              <a:t>WHERE – qualifier conditions</a:t>
            </a:r>
          </a:p>
          <a:p>
            <a:r>
              <a:rPr lang="en-US" dirty="0" smtClean="0"/>
              <a:t>ORDER BY – order condition</a:t>
            </a:r>
          </a:p>
          <a:p>
            <a:r>
              <a:rPr lang="en-US" dirty="0" smtClean="0"/>
              <a:t>RETURN – what data to include in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 smtClean="0">
                <a:latin typeface="Verdana" panose="020B0604030504040204" pitchFamily="34" charset="0"/>
              </a:rPr>
              <a:t>Figure 13.7</a:t>
            </a:r>
            <a:r>
              <a:rPr lang="en-US" altLang="en-US" sz="2800" dirty="0" smtClean="0">
                <a:latin typeface="Verdana" panose="020B0604030504040204" pitchFamily="34" charset="0"/>
              </a:rPr>
              <a:t>   Some examples of XQuery queries on XML documents that follow the XML schema file </a:t>
            </a:r>
            <a:r>
              <a:rPr lang="en-US" altLang="en-US" sz="2800" i="1" dirty="0" smtClean="0">
                <a:latin typeface="Verdana" panose="020B0604030504040204" pitchFamily="34" charset="0"/>
              </a:rPr>
              <a:t>company </a:t>
            </a:r>
            <a:r>
              <a:rPr lang="en-US" altLang="en-US" sz="2800" dirty="0" smtClean="0">
                <a:latin typeface="Verdana" panose="020B0604030504040204" pitchFamily="34" charset="0"/>
              </a:rPr>
              <a:t>in Figure 13.5.</a:t>
            </a:r>
          </a:p>
        </p:txBody>
      </p:sp>
      <p:pic>
        <p:nvPicPr>
          <p:cNvPr id="33795" name="Picture 2" descr="fig13_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711324"/>
            <a:ext cx="10229850" cy="479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506783"/>
      </p:ext>
    </p:extLst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and XML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standards include syntax to have the results returned as XML instead of as a table</a:t>
            </a:r>
          </a:p>
          <a:p>
            <a:r>
              <a:rPr lang="en-US" dirty="0" smtClean="0"/>
              <a:t>Some DBMSs allow this syntax</a:t>
            </a:r>
          </a:p>
          <a:p>
            <a:r>
              <a:rPr lang="en-US" dirty="0" smtClean="0"/>
              <a:t>Use functions in the SELECT clause to specify the data should be returned as an XML ELEMENT</a:t>
            </a:r>
          </a:p>
          <a:p>
            <a:pPr lvl="1"/>
            <a:r>
              <a:rPr lang="en-US" dirty="0" smtClean="0"/>
              <a:t>XMLELEMENT – specify a tag for the XML result</a:t>
            </a:r>
          </a:p>
          <a:p>
            <a:pPr lvl="1"/>
            <a:r>
              <a:rPr lang="en-US" dirty="0" smtClean="0"/>
              <a:t>XMLFOREST – specify several tags at once</a:t>
            </a:r>
          </a:p>
          <a:p>
            <a:pPr lvl="1"/>
            <a:r>
              <a:rPr lang="en-US" dirty="0" smtClean="0"/>
              <a:t>XMLAGG –group together xml elements to place under a parent tag</a:t>
            </a:r>
          </a:p>
          <a:p>
            <a:pPr lvl="1"/>
            <a:r>
              <a:rPr lang="en-US" dirty="0" smtClean="0"/>
              <a:t>XMLROOT – specify the root tag</a:t>
            </a:r>
          </a:p>
          <a:p>
            <a:pPr lvl="1"/>
            <a:r>
              <a:rPr lang="en-US" dirty="0" smtClean="0"/>
              <a:t>XMLATTRIBUTES – add attributes to an XML tag</a:t>
            </a:r>
          </a:p>
        </p:txBody>
      </p:sp>
    </p:spTree>
    <p:extLst>
      <p:ext uri="{BB962C8B-B14F-4D97-AF65-F5344CB8AC3E}">
        <p14:creationId xmlns:p14="http://schemas.microsoft.com/office/powerpoint/2010/main" val="333526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6388"/>
            <a:ext cx="10160000" cy="1143000"/>
          </a:xfrm>
        </p:spPr>
        <p:txBody>
          <a:bodyPr/>
          <a:lstStyle/>
          <a:p>
            <a:r>
              <a:rPr lang="en-US" dirty="0" smtClean="0"/>
              <a:t>SQL and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8100"/>
            <a:ext cx="10160000" cy="5359400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dirty="0" smtClean="0"/>
              <a:t>SELECT XMLROOT(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XMLELEMENT (NAME “dept4emps”,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XMLAGG( 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XMLELEMENT(NAME “</a:t>
            </a:r>
            <a:r>
              <a:rPr lang="en-US" dirty="0" err="1" smtClean="0"/>
              <a:t>emp</a:t>
            </a:r>
            <a:r>
              <a:rPr lang="en-US" dirty="0" smtClean="0"/>
              <a:t>”,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XMLFOREST(</a:t>
            </a:r>
            <a:r>
              <a:rPr lang="en-US" dirty="0" err="1" smtClean="0"/>
              <a:t>Lname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, Salary)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ORDER BY </a:t>
            </a:r>
            <a:r>
              <a:rPr lang="en-US" dirty="0" err="1" smtClean="0"/>
              <a:t>Lname</a:t>
            </a:r>
            <a:r>
              <a:rPr lang="en-US" dirty="0" smtClean="0"/>
              <a:t>)))</a:t>
            </a:r>
          </a:p>
          <a:p>
            <a:pPr marL="114300" indent="0">
              <a:buNone/>
            </a:pPr>
            <a:r>
              <a:rPr lang="en-US" dirty="0" smtClean="0"/>
              <a:t>FROM Employee WHERE </a:t>
            </a:r>
            <a:r>
              <a:rPr lang="en-US" dirty="0" err="1" smtClean="0"/>
              <a:t>Dno</a:t>
            </a:r>
            <a:r>
              <a:rPr lang="en-US" dirty="0" smtClean="0"/>
              <a:t> = 4;</a:t>
            </a:r>
          </a:p>
          <a:p>
            <a:pPr marL="114300" indent="0">
              <a:buNone/>
            </a:pPr>
            <a:r>
              <a:rPr lang="en-US" dirty="0" smtClean="0"/>
              <a:t>Returns</a:t>
            </a:r>
          </a:p>
          <a:p>
            <a:pPr marL="114300" indent="0">
              <a:buNone/>
            </a:pPr>
            <a:r>
              <a:rPr lang="en-US" dirty="0" smtClean="0"/>
              <a:t>&lt;dept4emps&gt;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emp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 err="1" smtClean="0"/>
              <a:t>Lname</a:t>
            </a:r>
            <a:r>
              <a:rPr lang="en-US" dirty="0" smtClean="0"/>
              <a:t>&gt; </a:t>
            </a:r>
            <a:r>
              <a:rPr lang="en-US" dirty="0" err="1" smtClean="0"/>
              <a:t>Jabbar</a:t>
            </a:r>
            <a:r>
              <a:rPr lang="en-US" dirty="0" smtClean="0"/>
              <a:t> &lt;/</a:t>
            </a:r>
            <a:r>
              <a:rPr lang="en-US" dirty="0" err="1" smtClean="0"/>
              <a:t>Lname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 err="1" smtClean="0"/>
              <a:t>Fname</a:t>
            </a:r>
            <a:r>
              <a:rPr lang="en-US" dirty="0" smtClean="0"/>
              <a:t>&gt;Ahmad&lt;/</a:t>
            </a:r>
            <a:r>
              <a:rPr lang="en-US" dirty="0" err="1" smtClean="0"/>
              <a:t>Fname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&lt;Salary&gt;25000&lt;\Salary&gt;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 err="1" smtClean="0"/>
              <a:t>emp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emp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 err="1" smtClean="0"/>
              <a:t>Lname</a:t>
            </a:r>
            <a:r>
              <a:rPr lang="en-US" dirty="0" smtClean="0"/>
              <a:t>&gt;Wallace&lt;/</a:t>
            </a:r>
            <a:r>
              <a:rPr lang="en-US" dirty="0" err="1" smtClean="0"/>
              <a:t>Lname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 …</a:t>
            </a:r>
          </a:p>
          <a:p>
            <a:pPr marL="114300" indent="0">
              <a:buNone/>
            </a:pPr>
            <a:r>
              <a:rPr lang="en-US" dirty="0" smtClean="0"/>
              <a:t>&lt;/dept4emps&gt;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Object Notation</a:t>
            </a:r>
          </a:p>
          <a:p>
            <a:r>
              <a:rPr lang="en-US" dirty="0" smtClean="0"/>
              <a:t>Another syntax for storing and exchanging information</a:t>
            </a:r>
          </a:p>
          <a:p>
            <a:r>
              <a:rPr lang="en-US" dirty="0" smtClean="0"/>
              <a:t>Like XML, self describing semi-structured data</a:t>
            </a:r>
          </a:p>
          <a:p>
            <a:pPr lvl="1"/>
            <a:r>
              <a:rPr lang="en-US" dirty="0" smtClean="0"/>
              <a:t>Stored as text, so easy to transmit</a:t>
            </a:r>
          </a:p>
          <a:p>
            <a:r>
              <a:rPr lang="en-US" dirty="0" smtClean="0"/>
              <a:t>Easy to convert back and forth between text and JavaScript Objects</a:t>
            </a:r>
          </a:p>
          <a:p>
            <a:r>
              <a:rPr lang="en-US" dirty="0" smtClean="0"/>
              <a:t>You aren’t required to use JavaScript to use JSON, it just uses JavaScript Format</a:t>
            </a:r>
          </a:p>
          <a:p>
            <a:pPr lvl="1"/>
            <a:r>
              <a:rPr lang="en-US" dirty="0" smtClean="0"/>
              <a:t>It has a lot of built in parsing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0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much less structured that other C++ or Java</a:t>
            </a:r>
          </a:p>
          <a:p>
            <a:pPr lvl="1"/>
            <a:r>
              <a:rPr lang="en-US" dirty="0" smtClean="0"/>
              <a:t>We don’t define classes, objects are self-describing</a:t>
            </a:r>
          </a:p>
          <a:p>
            <a:pPr lvl="1"/>
            <a:r>
              <a:rPr lang="en-US" dirty="0" smtClean="0"/>
              <a:t>A collection of attributes</a:t>
            </a:r>
          </a:p>
          <a:p>
            <a:r>
              <a:rPr lang="en-US" dirty="0" smtClean="0"/>
              <a:t>Syntax: </a:t>
            </a:r>
            <a:r>
              <a:rPr lang="en-US" dirty="0" err="1" smtClean="0"/>
              <a:t>Var</a:t>
            </a:r>
            <a:r>
              <a:rPr lang="en-US" dirty="0" smtClean="0"/>
              <a:t> &lt;variable name&gt; = {“&lt;attribute name&gt;”:&lt;value&gt;, “&lt;attribute name&gt;”:&lt;value&gt; …}</a:t>
            </a:r>
          </a:p>
          <a:p>
            <a:r>
              <a:rPr lang="en-US" dirty="0" smtClean="0"/>
              <a:t>Get data back out:</a:t>
            </a:r>
          </a:p>
          <a:p>
            <a:pPr lvl="1"/>
            <a:r>
              <a:rPr lang="en-US" dirty="0" smtClean="0"/>
              <a:t>&lt;variable name&gt;.&lt;attribute name&gt;</a:t>
            </a:r>
          </a:p>
          <a:p>
            <a:r>
              <a:rPr lang="en-US" dirty="0" smtClean="0"/>
              <a:t>Set Data</a:t>
            </a:r>
          </a:p>
          <a:p>
            <a:pPr lvl="1"/>
            <a:r>
              <a:rPr lang="en-US" dirty="0" smtClean="0"/>
              <a:t>&lt;variable name&gt;.&lt;attribute name&gt; = &lt;new value&gt;;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myObj</a:t>
            </a:r>
            <a:r>
              <a:rPr lang="en-US" dirty="0" smtClean="0"/>
              <a:t> = { “</a:t>
            </a:r>
            <a:r>
              <a:rPr lang="en-US" dirty="0" err="1" smtClean="0"/>
              <a:t>name”:”John</a:t>
            </a:r>
            <a:r>
              <a:rPr lang="en-US" dirty="0" smtClean="0"/>
              <a:t>”, “age”:31, “</a:t>
            </a:r>
            <a:r>
              <a:rPr lang="en-US" dirty="0" err="1" smtClean="0"/>
              <a:t>city”:”New</a:t>
            </a:r>
            <a:r>
              <a:rPr lang="en-US" dirty="0" smtClean="0"/>
              <a:t> York”};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72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3359150" cy="1143000"/>
          </a:xfrm>
        </p:spPr>
        <p:txBody>
          <a:bodyPr/>
          <a:lstStyle/>
          <a:p>
            <a:r>
              <a:rPr lang="en-US" altLang="en-US" sz="1600" b="1" dirty="0" smtClean="0">
                <a:latin typeface="Verdana" panose="020B0604030504040204" pitchFamily="34" charset="0"/>
              </a:rPr>
              <a:t>Figure 13.2</a:t>
            </a:r>
            <a:r>
              <a:rPr lang="en-US" altLang="en-US" sz="1600" dirty="0" smtClean="0">
                <a:latin typeface="Verdana" panose="020B0604030504040204" pitchFamily="34" charset="0"/>
              </a:rPr>
              <a:t>   Part of an HTML document representing unstructured data.</a:t>
            </a:r>
          </a:p>
        </p:txBody>
      </p:sp>
      <p:pic>
        <p:nvPicPr>
          <p:cNvPr id="25603" name="Picture 2" descr="fig13_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274638"/>
            <a:ext cx="6273800" cy="6419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460425"/>
      </p:ext>
    </p:extLst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borrows this notation to store data in text</a:t>
            </a:r>
          </a:p>
          <a:p>
            <a:r>
              <a:rPr lang="en-US" dirty="0" smtClean="0"/>
              <a:t>Can also add collections of 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246" t="17878" r="39801" b="61445"/>
          <a:stretch/>
        </p:blipFill>
        <p:spPr>
          <a:xfrm>
            <a:off x="990074" y="2667525"/>
            <a:ext cx="8973733" cy="343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3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vs XML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7123" y="351894"/>
            <a:ext cx="5563033" cy="2131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8463" t="21097" r="32968" b="44663"/>
          <a:stretch/>
        </p:blipFill>
        <p:spPr>
          <a:xfrm>
            <a:off x="1835106" y="2818874"/>
            <a:ext cx="6823316" cy="374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2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vs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</a:p>
          <a:p>
            <a:pPr lvl="1"/>
            <a:r>
              <a:rPr lang="en-US" dirty="0" smtClean="0"/>
              <a:t>Self Describing</a:t>
            </a:r>
          </a:p>
          <a:p>
            <a:pPr lvl="1"/>
            <a:r>
              <a:rPr lang="en-US" dirty="0" smtClean="0"/>
              <a:t>Hierarchical</a:t>
            </a:r>
          </a:p>
          <a:p>
            <a:pPr lvl="1"/>
            <a:r>
              <a:rPr lang="en-US" dirty="0" smtClean="0"/>
              <a:t>Able to be parsed</a:t>
            </a:r>
          </a:p>
          <a:p>
            <a:pPr lvl="1"/>
            <a:r>
              <a:rPr lang="en-US" dirty="0" smtClean="0"/>
              <a:t>Easily transmitted</a:t>
            </a:r>
          </a:p>
          <a:p>
            <a:r>
              <a:rPr lang="en-US" dirty="0" smtClean="0"/>
              <a:t>Differences</a:t>
            </a:r>
          </a:p>
          <a:p>
            <a:pPr lvl="1"/>
            <a:r>
              <a:rPr lang="en-US" dirty="0" smtClean="0"/>
              <a:t>No End tag in JSON</a:t>
            </a:r>
          </a:p>
          <a:p>
            <a:pPr lvl="1"/>
            <a:r>
              <a:rPr lang="en-US" dirty="0" smtClean="0"/>
              <a:t>JSON is shorter</a:t>
            </a:r>
          </a:p>
          <a:p>
            <a:pPr lvl="2"/>
            <a:r>
              <a:rPr lang="en-US" dirty="0" smtClean="0"/>
              <a:t>Quicker to read and write</a:t>
            </a:r>
          </a:p>
          <a:p>
            <a:pPr lvl="1"/>
            <a:r>
              <a:rPr lang="en-US" dirty="0" smtClean="0"/>
              <a:t>JSON can use arrays</a:t>
            </a:r>
          </a:p>
          <a:p>
            <a:pPr lvl="1"/>
            <a:r>
              <a:rPr lang="en-US" dirty="0" smtClean="0"/>
              <a:t>JSON is easier to parse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0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from JavaScript Object to JSON text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 from text to JavaScript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438" t="26095" r="36637" b="62451"/>
          <a:stretch/>
        </p:blipFill>
        <p:spPr>
          <a:xfrm>
            <a:off x="907366" y="2082018"/>
            <a:ext cx="7804509" cy="15474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038" t="71812" r="36278" b="22432"/>
          <a:stretch/>
        </p:blipFill>
        <p:spPr>
          <a:xfrm>
            <a:off x="555673" y="4705643"/>
            <a:ext cx="9829807" cy="9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– </a:t>
            </a:r>
            <a:r>
              <a:rPr lang="en-US" dirty="0" err="1" smtClean="0"/>
              <a:t>eXtensible</a:t>
            </a:r>
            <a:r>
              <a:rPr lang="en-US" dirty="0" smtClean="0"/>
              <a:t> Markup Language</a:t>
            </a:r>
          </a:p>
          <a:p>
            <a:pPr lvl="1"/>
            <a:r>
              <a:rPr lang="en-US" dirty="0" smtClean="0"/>
              <a:t>A markup language to describe the structure of data</a:t>
            </a:r>
          </a:p>
          <a:p>
            <a:pPr lvl="2"/>
            <a:r>
              <a:rPr lang="en-US" dirty="0" smtClean="0"/>
              <a:t>As opposed to a document</a:t>
            </a:r>
          </a:p>
          <a:p>
            <a:r>
              <a:rPr lang="en-US" dirty="0" smtClean="0"/>
              <a:t>Provides a description of the data using tags</a:t>
            </a:r>
          </a:p>
          <a:p>
            <a:pPr lvl="1"/>
            <a:r>
              <a:rPr lang="en-US" dirty="0" smtClean="0"/>
              <a:t>Self-Describing document</a:t>
            </a:r>
          </a:p>
          <a:p>
            <a:r>
              <a:rPr lang="en-US" dirty="0" smtClean="0"/>
              <a:t>Can be used for storage and retrieval</a:t>
            </a:r>
          </a:p>
          <a:p>
            <a:pPr lvl="1"/>
            <a:r>
              <a:rPr lang="en-US" dirty="0" smtClean="0"/>
              <a:t>Mainly used for transferring data from one system to another</a:t>
            </a:r>
          </a:p>
          <a:p>
            <a:r>
              <a:rPr lang="en-US" dirty="0" smtClean="0"/>
              <a:t>Remember, any collection of related data is a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Structured, Semi-Structured, Unstructured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Data – strict format</a:t>
            </a:r>
          </a:p>
          <a:p>
            <a:pPr lvl="1"/>
            <a:r>
              <a:rPr lang="en-US" dirty="0" smtClean="0"/>
              <a:t>Relational DB – Every record in a table follows the same format</a:t>
            </a:r>
          </a:p>
          <a:p>
            <a:pPr lvl="1"/>
            <a:r>
              <a:rPr lang="en-US" dirty="0" smtClean="0"/>
              <a:t>DBMS enforces the structure of a table</a:t>
            </a:r>
          </a:p>
          <a:p>
            <a:r>
              <a:rPr lang="en-US" dirty="0" smtClean="0"/>
              <a:t>Semi-Structured Data – no pre-defined schema</a:t>
            </a:r>
          </a:p>
          <a:p>
            <a:pPr lvl="1"/>
            <a:r>
              <a:rPr lang="en-US" dirty="0" smtClean="0"/>
              <a:t>Entities of the same type may have different attributes</a:t>
            </a:r>
          </a:p>
          <a:p>
            <a:pPr lvl="1"/>
            <a:r>
              <a:rPr lang="en-US" dirty="0" smtClean="0"/>
              <a:t>New attributes can be introduced at any time</a:t>
            </a:r>
          </a:p>
          <a:p>
            <a:pPr lvl="1"/>
            <a:r>
              <a:rPr lang="en-US" dirty="0" smtClean="0"/>
              <a:t>Structure is similar to a graph or tree</a:t>
            </a:r>
          </a:p>
          <a:p>
            <a:pPr lvl="1"/>
            <a:r>
              <a:rPr lang="en-US" dirty="0" smtClean="0"/>
              <a:t>Schema is mixed with data</a:t>
            </a:r>
          </a:p>
          <a:p>
            <a:r>
              <a:rPr lang="en-US" dirty="0" smtClean="0"/>
              <a:t>Unstructured data – no or limited indication of the type of data</a:t>
            </a:r>
          </a:p>
          <a:p>
            <a:pPr lvl="1"/>
            <a:r>
              <a:rPr lang="en-US" dirty="0" smtClean="0"/>
              <a:t>Html pages have data in them, but they just all appear in between tags that specify formatting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9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b="1" dirty="0" smtClean="0">
                <a:latin typeface="Verdana" panose="020B0604030504040204" pitchFamily="34" charset="0"/>
              </a:rPr>
              <a:t>Figure 13.1   </a:t>
            </a:r>
            <a:r>
              <a:rPr lang="en-US" altLang="en-US" sz="1600" dirty="0" smtClean="0">
                <a:latin typeface="Verdana" panose="020B0604030504040204" pitchFamily="34" charset="0"/>
              </a:rPr>
              <a:t>Representing </a:t>
            </a:r>
            <a:r>
              <a:rPr lang="en-US" altLang="en-US" sz="1600" dirty="0" err="1" smtClean="0">
                <a:latin typeface="Verdana" panose="020B0604030504040204" pitchFamily="34" charset="0"/>
              </a:rPr>
              <a:t>semistructured</a:t>
            </a:r>
            <a:r>
              <a:rPr lang="en-US" altLang="en-US" sz="1600" dirty="0" smtClean="0">
                <a:latin typeface="Verdana" panose="020B0604030504040204" pitchFamily="34" charset="0"/>
              </a:rPr>
              <a:t> data as a graph.</a:t>
            </a:r>
            <a:endParaRPr lang="en-US" altLang="en-US" sz="1600" i="1" dirty="0" smtClean="0">
              <a:latin typeface="Verdana" panose="020B0604030504040204" pitchFamily="34" charset="0"/>
            </a:endParaRPr>
          </a:p>
        </p:txBody>
      </p:sp>
      <p:pic>
        <p:nvPicPr>
          <p:cNvPr id="23555" name="Picture 2" descr="fig13_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4" y="1066800"/>
            <a:ext cx="77882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969383"/>
      </p:ext>
    </p:extLst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basic object in XML is the XML document</a:t>
            </a:r>
          </a:p>
          <a:p>
            <a:r>
              <a:rPr lang="en-US" dirty="0" smtClean="0"/>
              <a:t>Constructed with </a:t>
            </a:r>
            <a:r>
              <a:rPr lang="en-US" b="1" dirty="0" smtClean="0"/>
              <a:t>elements </a:t>
            </a:r>
            <a:r>
              <a:rPr lang="en-US" dirty="0" smtClean="0"/>
              <a:t> and </a:t>
            </a:r>
            <a:r>
              <a:rPr lang="en-US" b="1" dirty="0" smtClean="0"/>
              <a:t>attributes</a:t>
            </a:r>
          </a:p>
          <a:p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Identified with a start and end tag</a:t>
            </a:r>
          </a:p>
          <a:p>
            <a:pPr lvl="2"/>
            <a:r>
              <a:rPr lang="en-US" dirty="0" smtClean="0"/>
              <a:t>&lt;Project&gt; … &lt;/Project&gt;</a:t>
            </a:r>
          </a:p>
          <a:p>
            <a:pPr lvl="1"/>
            <a:r>
              <a:rPr lang="en-US" dirty="0" smtClean="0"/>
              <a:t>Complex Elements are composed of other elements that appear between the tags</a:t>
            </a:r>
          </a:p>
          <a:p>
            <a:pPr lvl="1"/>
            <a:r>
              <a:rPr lang="en-US" dirty="0" smtClean="0"/>
              <a:t>Simple Elements just have data values between their tags</a:t>
            </a:r>
          </a:p>
          <a:p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Not the same concept as a normal database or ER attribute</a:t>
            </a:r>
          </a:p>
          <a:p>
            <a:pPr lvl="1"/>
            <a:r>
              <a:rPr lang="en-US" dirty="0" smtClean="0"/>
              <a:t>Used to help describe elements</a:t>
            </a:r>
          </a:p>
          <a:p>
            <a:pPr lvl="1"/>
            <a:r>
              <a:rPr lang="en-US" dirty="0" smtClean="0"/>
              <a:t>Appear in the tag itself</a:t>
            </a:r>
          </a:p>
          <a:p>
            <a:pPr lvl="1"/>
            <a:r>
              <a:rPr lang="en-US" dirty="0" smtClean="0"/>
              <a:t>Similar to attributes in html</a:t>
            </a:r>
          </a:p>
          <a:p>
            <a:pPr lvl="1"/>
            <a:r>
              <a:rPr lang="en-US" dirty="0" smtClean="0"/>
              <a:t>Useful for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b="1" dirty="0" smtClean="0">
                <a:latin typeface="Verdana" panose="020B0604030504040204" pitchFamily="34" charset="0"/>
              </a:rPr>
              <a:t>Figure 13.1   </a:t>
            </a:r>
            <a:r>
              <a:rPr lang="en-US" altLang="en-US" sz="1600" dirty="0" smtClean="0">
                <a:latin typeface="Verdana" panose="020B0604030504040204" pitchFamily="34" charset="0"/>
              </a:rPr>
              <a:t>Representing </a:t>
            </a:r>
            <a:r>
              <a:rPr lang="en-US" altLang="en-US" sz="1600" dirty="0" err="1" smtClean="0">
                <a:latin typeface="Verdana" panose="020B0604030504040204" pitchFamily="34" charset="0"/>
              </a:rPr>
              <a:t>semistructured</a:t>
            </a:r>
            <a:r>
              <a:rPr lang="en-US" altLang="en-US" sz="1600" dirty="0" smtClean="0">
                <a:latin typeface="Verdana" panose="020B0604030504040204" pitchFamily="34" charset="0"/>
              </a:rPr>
              <a:t> data as a graph.</a:t>
            </a:r>
            <a:endParaRPr lang="en-US" altLang="en-US" sz="1600" i="1" dirty="0" smtClean="0">
              <a:latin typeface="Verdana" panose="020B0604030504040204" pitchFamily="34" charset="0"/>
            </a:endParaRPr>
          </a:p>
        </p:txBody>
      </p:sp>
      <p:pic>
        <p:nvPicPr>
          <p:cNvPr id="23555" name="Picture 2" descr="fig13_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4" y="1066800"/>
            <a:ext cx="77882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896250"/>
      </p:ext>
    </p:extLst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3657600" cy="1143000"/>
          </a:xfrm>
        </p:spPr>
        <p:txBody>
          <a:bodyPr/>
          <a:lstStyle/>
          <a:p>
            <a:r>
              <a:rPr lang="en-US" altLang="en-US" sz="1800" b="1" dirty="0" smtClean="0">
                <a:latin typeface="Verdana" panose="020B0604030504040204" pitchFamily="34" charset="0"/>
              </a:rPr>
              <a:t>Figure 13.3</a:t>
            </a:r>
            <a:r>
              <a:rPr lang="en-US" altLang="en-US" sz="1800" dirty="0" smtClean="0">
                <a:latin typeface="Verdana" panose="020B0604030504040204" pitchFamily="34" charset="0"/>
              </a:rPr>
              <a:t>   A complex XML element called &lt;Projects&gt;.</a:t>
            </a:r>
          </a:p>
        </p:txBody>
      </p:sp>
      <p:pic>
        <p:nvPicPr>
          <p:cNvPr id="26627" name="Picture 2" descr="fig13_0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14" y="142167"/>
            <a:ext cx="3024186" cy="649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004645"/>
      </p:ext>
    </p:extLst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_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jacency_theme" id="{5746589B-618D-4BCF-AC4A-12ACA4BA7D22}" vid="{46BD0D05-878D-4E65-AEF2-70E0DFA1FD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adjacency_theme</Template>
  <TotalTime>208</TotalTime>
  <Words>1394</Words>
  <Application>Microsoft Office PowerPoint</Application>
  <PresentationFormat>Widescreen</PresentationFormat>
  <Paragraphs>211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ＭＳ Ｐゴシック</vt:lpstr>
      <vt:lpstr>Arial</vt:lpstr>
      <vt:lpstr>Calibri</vt:lpstr>
      <vt:lpstr>Cambria</vt:lpstr>
      <vt:lpstr>Verdana</vt:lpstr>
      <vt:lpstr>adjacency_theme</vt:lpstr>
      <vt:lpstr>Chapter 13 – XML and JSON</vt:lpstr>
      <vt:lpstr>Consider</vt:lpstr>
      <vt:lpstr>Figure 13.2   Part of an HTML document representing unstructured data.</vt:lpstr>
      <vt:lpstr>XML</vt:lpstr>
      <vt:lpstr>Structured, Semi-Structured, Unstructured</vt:lpstr>
      <vt:lpstr>Figure 13.1   Representing semistructured data as a graph.</vt:lpstr>
      <vt:lpstr>Hierarchical Model</vt:lpstr>
      <vt:lpstr>Figure 13.1   Representing semistructured data as a graph.</vt:lpstr>
      <vt:lpstr>Figure 13.3   A complex XML element called &lt;Projects&gt;.</vt:lpstr>
      <vt:lpstr>Parsing</vt:lpstr>
      <vt:lpstr>Hierarchical model</vt:lpstr>
      <vt:lpstr>XML DTD</vt:lpstr>
      <vt:lpstr>XML DTD</vt:lpstr>
      <vt:lpstr>Figure 13.4a   An XML DTD file called Projects.</vt:lpstr>
      <vt:lpstr>Figure 13.4b   An XML DTD file called Company.</vt:lpstr>
      <vt:lpstr>Enforcing XML DTD</vt:lpstr>
      <vt:lpstr>Drawbacks of DTD</vt:lpstr>
      <vt:lpstr>XML Schema</vt:lpstr>
      <vt:lpstr>Figure 13.5   An XML schema file called company.</vt:lpstr>
      <vt:lpstr>Figure 13.5 (continued)   An XML schema file called company.</vt:lpstr>
      <vt:lpstr>Figure 13.5 (continued)   An XML schema file called company.</vt:lpstr>
      <vt:lpstr>XPath</vt:lpstr>
      <vt:lpstr>Figure 13.6   Some examples of XPath expressions on XML documents that follow the XML schema file company in Figure 13.5.</vt:lpstr>
      <vt:lpstr>XQuery</vt:lpstr>
      <vt:lpstr>Figure 13.7   Some examples of XQuery queries on XML documents that follow the XML schema file company in Figure 13.5.</vt:lpstr>
      <vt:lpstr>SQL and XML</vt:lpstr>
      <vt:lpstr>SQL and XML</vt:lpstr>
      <vt:lpstr>JSON</vt:lpstr>
      <vt:lpstr>Objects in JavaScript</vt:lpstr>
      <vt:lpstr>JSON</vt:lpstr>
      <vt:lpstr>JSON vs XML</vt:lpstr>
      <vt:lpstr>JSON vs XML</vt:lpstr>
      <vt:lpstr>Parsing in JavaScript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13 - XML</dc:title>
  <dc:creator>Kevin Anton Plis</dc:creator>
  <cp:lastModifiedBy>Kevin Anton Plis</cp:lastModifiedBy>
  <cp:revision>21</cp:revision>
  <dcterms:created xsi:type="dcterms:W3CDTF">2018-04-19T15:13:55Z</dcterms:created>
  <dcterms:modified xsi:type="dcterms:W3CDTF">2019-04-09T19:05:19Z</dcterms:modified>
</cp:coreProperties>
</file>