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9" r:id="rId2"/>
    <p:sldId id="319" r:id="rId3"/>
    <p:sldId id="320" r:id="rId4"/>
    <p:sldId id="257" r:id="rId5"/>
    <p:sldId id="321" r:id="rId6"/>
    <p:sldId id="260" r:id="rId7"/>
    <p:sldId id="258" r:id="rId8"/>
    <p:sldId id="261" r:id="rId9"/>
    <p:sldId id="262" r:id="rId10"/>
    <p:sldId id="263" r:id="rId11"/>
    <p:sldId id="266" r:id="rId12"/>
    <p:sldId id="267" r:id="rId13"/>
    <p:sldId id="322" r:id="rId14"/>
    <p:sldId id="323" r:id="rId15"/>
    <p:sldId id="324" r:id="rId16"/>
    <p:sldId id="276" r:id="rId17"/>
    <p:sldId id="268" r:id="rId18"/>
    <p:sldId id="325" r:id="rId19"/>
    <p:sldId id="271" r:id="rId20"/>
    <p:sldId id="326" r:id="rId21"/>
    <p:sldId id="327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64199" autoAdjust="0"/>
  </p:normalViewPr>
  <p:slideViewPr>
    <p:cSldViewPr snapToGrid="0" snapToObjects="1">
      <p:cViewPr varScale="1">
        <p:scale>
          <a:sx n="56" d="100"/>
          <a:sy n="56" d="100"/>
        </p:scale>
        <p:origin x="15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 smtClean="0"/>
              <a:t>2 – Part A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4216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 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</a:t>
            </a:r>
            <a:r>
              <a:rPr lang="en-US" dirty="0" err="1" smtClean="0"/>
              <a:t>rcv</a:t>
            </a:r>
            <a:r>
              <a:rPr lang="en-US" dirty="0" smtClean="0"/>
              <a:t> any packet</a:t>
            </a:r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  <a:p>
            <a:r>
              <a:rPr lang="en-US" dirty="0" smtClean="0"/>
              <a:t>Mode bit stored in processor status register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smtClean="0"/>
              <a:t>on x86, mode bits are stored in the CS register)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Available to kernel</a:t>
            </a:r>
          </a:p>
          <a:p>
            <a:pPr lvl="1"/>
            <a:r>
              <a:rPr lang="en-US" dirty="0" smtClean="0"/>
              <a:t>Not available to user code</a:t>
            </a:r>
          </a:p>
          <a:p>
            <a:r>
              <a:rPr lang="en-US" dirty="0" smtClean="0"/>
              <a:t>Limits on memory accesses</a:t>
            </a:r>
          </a:p>
          <a:p>
            <a:pPr lvl="1"/>
            <a:r>
              <a:rPr lang="en-US" dirty="0" smtClean="0"/>
              <a:t>To prevent user code from overwriting the kernel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To regain control from a user program in a loop</a:t>
            </a:r>
          </a:p>
          <a:p>
            <a:r>
              <a:rPr lang="en-US" dirty="0" smtClean="0"/>
              <a:t>Need safe way to switch from user mode to kernel mode, and vice versa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Change mode bit in </a:t>
            </a:r>
            <a:r>
              <a:rPr lang="en-US" dirty="0" smtClean="0"/>
              <a:t>processor status register</a:t>
            </a:r>
            <a:endParaRPr lang="en-US" dirty="0"/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into kernel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What should happen if a user program attempts to execute a privileged instruction?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Non-Privileged (“Safe”)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Load, store</a:t>
            </a:r>
          </a:p>
          <a:p>
            <a:pPr lvl="1"/>
            <a:r>
              <a:rPr lang="en-US" dirty="0" smtClean="0"/>
              <a:t>Add, subtract, …</a:t>
            </a:r>
          </a:p>
          <a:p>
            <a:pPr lvl="1"/>
            <a:r>
              <a:rPr lang="en-US" dirty="0" smtClean="0"/>
              <a:t>Conditional branch, jump to subroutine, …</a:t>
            </a:r>
          </a:p>
          <a:p>
            <a:r>
              <a:rPr lang="en-US" dirty="0" smtClean="0"/>
              <a:t>Allowed to execute in both kernel and user mode</a:t>
            </a:r>
          </a:p>
          <a:p>
            <a:pPr lvl="1"/>
            <a:r>
              <a:rPr lang="en-US" dirty="0" smtClean="0"/>
              <a:t>OS and applications all need the ability to add numbers!</a:t>
            </a:r>
          </a:p>
          <a:p>
            <a:pPr lvl="1"/>
            <a:r>
              <a:rPr lang="en-US" dirty="0" smtClean="0"/>
              <a:t>OS and applications all need the ability to use loops and call subroutines!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28" y="2243976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060" y="2299132"/>
            <a:ext cx="363474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mode: </a:t>
            </a:r>
            <a:r>
              <a:rPr lang="en-US" sz="2400" dirty="0" smtClean="0"/>
              <a:t>non-privileged (“safe”) instructions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060" y="3356302"/>
            <a:ext cx="33032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Kernel mode: </a:t>
            </a:r>
            <a:r>
              <a:rPr lang="en-US" sz="2400" dirty="0" smtClean="0"/>
              <a:t>both privileged and non-privileged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9857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38" y="1592373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930" y="1479560"/>
            <a:ext cx="36347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ttempt to execute a privileged instruction in user mode?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Stop the application and alert the OS!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71975" y="2272739"/>
            <a:ext cx="240030" cy="7103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314" y="4326693"/>
            <a:ext cx="7709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ypically the attempt is an error, but for selected instructions we will use this response to intentionally invoke the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(Note: could be an inefficient way to implement a virtual machine that is running a guest OS completely in user mode)</a:t>
            </a:r>
            <a:endParaRPr lang="en-US" sz="2400" dirty="0"/>
          </a:p>
        </p:txBody>
      </p:sp>
      <p:sp>
        <p:nvSpPr>
          <p:cNvPr id="7" name="Explosion 1 6"/>
          <p:cNvSpPr/>
          <p:nvPr/>
        </p:nvSpPr>
        <p:spPr>
          <a:xfrm>
            <a:off x="4263390" y="2055661"/>
            <a:ext cx="457200" cy="38862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“Hello world” program, the kernel must copy the string from the user </a:t>
            </a:r>
            <a:r>
              <a:rPr lang="en-US" dirty="0" smtClean="0"/>
              <a:t>program memory </a:t>
            </a:r>
            <a:r>
              <a:rPr lang="en-US" dirty="0"/>
              <a:t>into the screen </a:t>
            </a:r>
            <a:r>
              <a:rPr lang="en-US" dirty="0" smtClean="0"/>
              <a:t>memory </a:t>
            </a:r>
          </a:p>
          <a:p>
            <a:r>
              <a:rPr lang="en-US" dirty="0" smtClean="0"/>
              <a:t>Why not allow the application to write directly to the </a:t>
            </a:r>
            <a:r>
              <a:rPr lang="en-US" dirty="0"/>
              <a:t>screen’s buffer </a:t>
            </a:r>
            <a:r>
              <a:rPr lang="en-US" dirty="0" smtClean="0"/>
              <a:t>memory?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Protection</a:t>
            </a:r>
            <a:endParaRPr lang="en-US" dirty="0"/>
          </a:p>
        </p:txBody>
      </p:sp>
      <p:pic>
        <p:nvPicPr>
          <p:cNvPr id="7" name="Content Placeholder 7" descr="ch2-05PhysicalMem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xmlns:lc="http://schemas.openxmlformats.org/drawingml/2006/lockedCanvas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1548331" y="1245870"/>
            <a:ext cx="6047338" cy="33258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314" y="4802516"/>
            <a:ext cx="770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Physical address generated by processor is range-checked against top and bottom limits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14" y="1417638"/>
            <a:ext cx="8452586" cy="3830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324" y="5302470"/>
            <a:ext cx="770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relative to 0 checked against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added to contents of base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83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 Approaches!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 with the additive base and bounds?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sharing between </a:t>
            </a:r>
            <a:r>
              <a:rPr lang="en-US" dirty="0" smtClean="0"/>
              <a:t>processes? (e.g., how to share one copy of same machine instructions)</a:t>
            </a:r>
          </a:p>
          <a:p>
            <a:pPr lvl="1"/>
            <a:r>
              <a:rPr lang="en-US" dirty="0" smtClean="0"/>
              <a:t>Memory fragmentation as processes come and go</a:t>
            </a:r>
          </a:p>
          <a:p>
            <a:endParaRPr lang="en-US" dirty="0" smtClean="0"/>
          </a:p>
          <a:p>
            <a:r>
              <a:rPr lang="en-US" dirty="0" smtClean="0"/>
              <a:t>Paging and segmentation in Chapter 8</a:t>
            </a:r>
          </a:p>
          <a:p>
            <a:pPr lvl="1"/>
            <a:r>
              <a:rPr lang="en-US" dirty="0"/>
              <a:t>Translation done in hardware, using a </a:t>
            </a:r>
            <a:r>
              <a:rPr lang="en-US" dirty="0" smtClean="0"/>
              <a:t>table for each process</a:t>
            </a:r>
            <a:endParaRPr lang="en-US" dirty="0"/>
          </a:p>
          <a:p>
            <a:pPr lvl="1"/>
            <a:r>
              <a:rPr lang="en-US" dirty="0"/>
              <a:t>Table </a:t>
            </a:r>
            <a:r>
              <a:rPr lang="en-US" dirty="0" smtClean="0"/>
              <a:t>is set </a:t>
            </a:r>
            <a:r>
              <a:rPr lang="en-US" dirty="0"/>
              <a:t>up </a:t>
            </a:r>
            <a:r>
              <a:rPr lang="en-US" dirty="0" smtClean="0"/>
              <a:t>and managed by kernel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Lowest level of software running on the system</a:t>
            </a:r>
          </a:p>
          <a:p>
            <a:r>
              <a:rPr lang="en-US" dirty="0" smtClean="0"/>
              <a:t>Purpose </a:t>
            </a:r>
            <a:r>
              <a:rPr lang="en-US" dirty="0"/>
              <a:t>is to implement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Kernel is fully trusted and has access to all the hardware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44" y="1493532"/>
            <a:ext cx="5011579" cy="2621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584" y="2727972"/>
            <a:ext cx="3663316" cy="83818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Program – Determine if OS Runs </a:t>
            </a:r>
            <a:r>
              <a:rPr lang="en-US" dirty="0"/>
              <a:t>w</a:t>
            </a:r>
            <a:r>
              <a:rPr lang="en-US" dirty="0" smtClean="0"/>
              <a:t>ith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15" y="1840230"/>
            <a:ext cx="707517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staticVar</a:t>
            </a:r>
            <a:r>
              <a:rPr lang="en-US" dirty="0"/>
              <a:t> = 0;      // a static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staticVar</a:t>
            </a:r>
            <a:r>
              <a:rPr lang="en-US" dirty="0"/>
              <a:t> +=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sleep causes the program to wait for x seconds</a:t>
            </a:r>
          </a:p>
          <a:p>
            <a:pPr marL="0" indent="0">
              <a:buNone/>
            </a:pPr>
            <a:r>
              <a:rPr lang="en-US" dirty="0"/>
              <a:t>    sleep(10);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("Address: %p; Value: %d\n", &amp;</a:t>
            </a:r>
            <a:r>
              <a:rPr lang="en-US" dirty="0" err="1"/>
              <a:t>staticVar</a:t>
            </a:r>
            <a:r>
              <a:rPr lang="en-US" dirty="0"/>
              <a:t>, </a:t>
            </a:r>
            <a:r>
              <a:rPr lang="en-US" dirty="0" err="1"/>
              <a:t>staticVar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7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Run Processes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% cat </a:t>
            </a:r>
            <a:r>
              <a:rPr lang="en-US" sz="2400" dirty="0" err="1" smtClean="0"/>
              <a:t>test.script</a:t>
            </a:r>
            <a:r>
              <a:rPr lang="en-US" sz="2400" dirty="0" smtClean="0"/>
              <a:t>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wait</a:t>
            </a:r>
          </a:p>
          <a:p>
            <a:pPr marL="0" indent="0">
              <a:buNone/>
            </a:pPr>
            <a:r>
              <a:rPr lang="en-US" sz="2400" dirty="0"/>
              <a:t>echo all </a:t>
            </a:r>
            <a:r>
              <a:rPr lang="en-US" sz="2400" dirty="0" smtClean="0"/>
              <a:t>done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% </a:t>
            </a:r>
            <a:r>
              <a:rPr lang="en-US" dirty="0" err="1"/>
              <a:t>csh</a:t>
            </a:r>
            <a:r>
              <a:rPr lang="en-US" dirty="0"/>
              <a:t> &lt; </a:t>
            </a:r>
            <a:r>
              <a:rPr lang="en-US" dirty="0" err="1"/>
              <a:t>test.script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9453</a:t>
            </a:r>
          </a:p>
          <a:p>
            <a:pPr marL="0" indent="0">
              <a:buNone/>
            </a:pPr>
            <a:r>
              <a:rPr lang="en-US" dirty="0"/>
              <a:t>[2] 9454</a:t>
            </a:r>
          </a:p>
          <a:p>
            <a:pPr marL="0" indent="0">
              <a:buNone/>
            </a:pPr>
            <a:r>
              <a:rPr lang="en-US" dirty="0"/>
              <a:t>[3] 9455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[2]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should restrict privileges of untrusted code</a:t>
            </a:r>
          </a:p>
          <a:p>
            <a:pPr lvl="1"/>
            <a:r>
              <a:rPr lang="en-US" dirty="0" smtClean="0"/>
              <a:t>Should not have access to all the hardware</a:t>
            </a:r>
          </a:p>
          <a:p>
            <a:pPr lvl="1"/>
            <a:r>
              <a:rPr lang="en-US" dirty="0" smtClean="0"/>
              <a:t>Should not have ability to modify the kernel or other 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28" y="1417638"/>
            <a:ext cx="5017443" cy="2621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4580" y="1508760"/>
            <a:ext cx="754380" cy="8801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7620" y="1508760"/>
            <a:ext cx="754380" cy="88011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0660" y="1508760"/>
            <a:ext cx="754380" cy="88011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execute code with restricted privileges?</a:t>
            </a:r>
          </a:p>
          <a:p>
            <a:pPr lvl="1"/>
            <a:r>
              <a:rPr lang="en-US" dirty="0" smtClean="0"/>
              <a:t>Either because the code is buggy or if it might be malicious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script running in a web browser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program you just downloaded off the Internet</a:t>
            </a:r>
          </a:p>
          <a:p>
            <a:pPr lvl="1"/>
            <a:r>
              <a:rPr lang="en-US" dirty="0" smtClean="0"/>
              <a:t>A program you just wrote that you haven’t fully tested or debugged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file on disk</a:t>
            </a:r>
          </a:p>
          <a:p>
            <a:r>
              <a:rPr lang="en-US" dirty="0" smtClean="0"/>
              <a:t>Executable file on disk</a:t>
            </a:r>
          </a:p>
          <a:p>
            <a:pPr lvl="1"/>
            <a:r>
              <a:rPr lang="en-US" dirty="0" smtClean="0"/>
              <a:t>After compiling and linking</a:t>
            </a:r>
          </a:p>
          <a:p>
            <a:pPr lvl="1"/>
            <a:r>
              <a:rPr lang="en-US" dirty="0" smtClean="0"/>
              <a:t>Set of machine instructions (with a specified entry point) and initialized data</a:t>
            </a:r>
          </a:p>
          <a:p>
            <a:r>
              <a:rPr lang="en-US" dirty="0" smtClean="0"/>
              <a:t>Memory image</a:t>
            </a:r>
          </a:p>
          <a:p>
            <a:pPr lvl="1"/>
            <a:r>
              <a:rPr lang="en-US" dirty="0" smtClean="0"/>
              <a:t>After loading</a:t>
            </a:r>
          </a:p>
          <a:p>
            <a:pPr lvl="1"/>
            <a:r>
              <a:rPr lang="en-US" dirty="0" smtClean="0"/>
              <a:t>Stack, heap, and uninitialized data areas added to provide full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05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Loading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20" y="1382808"/>
            <a:ext cx="7868959" cy="474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 of 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</a:p>
          <a:p>
            <a:pPr lvl="1"/>
            <a:r>
              <a:rPr lang="en-US" dirty="0" smtClean="0"/>
              <a:t>A process is the OS abstraction for executing a program with limited privileges</a:t>
            </a:r>
          </a:p>
          <a:p>
            <a:r>
              <a:rPr lang="en-US" dirty="0" smtClean="0"/>
              <a:t>Dual-mode operation: user vs. kernel</a:t>
            </a:r>
          </a:p>
          <a:p>
            <a:pPr lvl="1"/>
            <a:r>
              <a:rPr lang="en-US" dirty="0" smtClean="0"/>
              <a:t>Kernel-mode: execute with complete privileges</a:t>
            </a:r>
          </a:p>
          <a:p>
            <a:pPr lvl="1"/>
            <a:r>
              <a:rPr lang="en-US" dirty="0" smtClean="0"/>
              <a:t>User-mode: execute with fewer privileges</a:t>
            </a:r>
          </a:p>
          <a:p>
            <a:r>
              <a:rPr lang="en-US" dirty="0" smtClean="0"/>
              <a:t>Safe control transfer</a:t>
            </a:r>
          </a:p>
          <a:p>
            <a:pPr lvl="1"/>
            <a:r>
              <a:rPr lang="en-US" dirty="0" smtClean="0"/>
              <a:t>How do we switch from one mode to the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2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Process: an </a:t>
            </a:r>
            <a:r>
              <a:rPr lang="en-US" i="1" dirty="0" smtClean="0"/>
              <a:t>instance</a:t>
            </a:r>
            <a:r>
              <a:rPr lang="en-US" dirty="0" smtClean="0"/>
              <a:t> of a program, running with limited rights</a:t>
            </a:r>
          </a:p>
          <a:p>
            <a:pPr lvl="1"/>
            <a:r>
              <a:rPr lang="en-US" dirty="0" smtClean="0"/>
              <a:t>Thread: an execution sequence within a process</a:t>
            </a:r>
          </a:p>
          <a:p>
            <a:pPr lvl="2"/>
            <a:r>
              <a:rPr lang="en-US" dirty="0" smtClean="0"/>
              <a:t>Potentially many threads per process (for now 1:1)</a:t>
            </a:r>
          </a:p>
          <a:p>
            <a:pPr lvl="1"/>
            <a:r>
              <a:rPr lang="en-US" dirty="0" smtClean="0"/>
              <a:t>Address space: the range of valid addresses</a:t>
            </a:r>
          </a:p>
          <a:p>
            <a:pPr lvl="1"/>
            <a:r>
              <a:rPr lang="en-US" dirty="0" smtClean="0"/>
              <a:t>Allocated resources: the physical memory, files, and network connections the process can currently access</a:t>
            </a:r>
          </a:p>
          <a:p>
            <a:pPr lvl="1"/>
            <a:r>
              <a:rPr lang="en-US" dirty="0" smtClean="0"/>
              <a:t>[in some systems] Capabilities: the permissions the process has (e.g., which system calls it can make, what objects it can access and how)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dirty="0" smtClean="0"/>
              <a:t>Execute each program instruction in a simulator</a:t>
            </a:r>
          </a:p>
          <a:p>
            <a:pPr lvl="1"/>
            <a:r>
              <a:rPr lang="en-US" dirty="0" smtClean="0"/>
              <a:t>If the instruction is permitted, do the instruction</a:t>
            </a:r>
          </a:p>
          <a:p>
            <a:pPr lvl="1"/>
            <a:r>
              <a:rPr lang="en-US" dirty="0" smtClean="0"/>
              <a:t>Otherwise, stop the process</a:t>
            </a:r>
          </a:p>
          <a:p>
            <a:pPr lvl="1"/>
            <a:r>
              <a:rPr lang="en-US" dirty="0" smtClean="0"/>
              <a:t>Basic model in </a:t>
            </a:r>
            <a:r>
              <a:rPr lang="en-US" dirty="0" err="1" smtClean="0"/>
              <a:t>Javascript</a:t>
            </a:r>
            <a:r>
              <a:rPr lang="en-US" dirty="0" smtClean="0"/>
              <a:t> and other interpreted languages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dirty="0" smtClean="0"/>
              <a:t>Run the unprivileged code directly on the CPU!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10761</TotalTime>
  <Words>969</Words>
  <Application>Microsoft Office PowerPoint</Application>
  <PresentationFormat>On-screen Show (4:3)</PresentationFormat>
  <Paragraphs>165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Kernel</vt:lpstr>
      <vt:lpstr>Untrusted Code</vt:lpstr>
      <vt:lpstr>Challenge: Protection</vt:lpstr>
      <vt:lpstr>Stages of a Program</vt:lpstr>
      <vt:lpstr>Compiling and Loading a Program</vt:lpstr>
      <vt:lpstr>Main Points of Chapter 2</vt:lpstr>
      <vt:lpstr>Process Abstraction</vt:lpstr>
      <vt:lpstr>Thought Experiment</vt:lpstr>
      <vt:lpstr>Hardware Support:  Dual-Mode Operation</vt:lpstr>
      <vt:lpstr>Hardware Support: Dual-Mode Operation</vt:lpstr>
      <vt:lpstr>Privileged instructions</vt:lpstr>
      <vt:lpstr>Non-Privileged (“Safe”) Instructions</vt:lpstr>
      <vt:lpstr>Valid Instructions</vt:lpstr>
      <vt:lpstr>Invalid Instructions</vt:lpstr>
      <vt:lpstr>Question</vt:lpstr>
      <vt:lpstr>Simple Memory Protection</vt:lpstr>
      <vt:lpstr>A Better Approach</vt:lpstr>
      <vt:lpstr>Even Better Approaches!</vt:lpstr>
      <vt:lpstr>Test Program – Determine if OS Runs with Virtual Addresses</vt:lpstr>
      <vt:lpstr>Script to Run Processes in Parallel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Mark Smotherman</cp:lastModifiedBy>
  <cp:revision>70</cp:revision>
  <cp:lastPrinted>2017-05-17T03:50:55Z</cp:lastPrinted>
  <dcterms:created xsi:type="dcterms:W3CDTF">2014-10-01T16:55:19Z</dcterms:created>
  <dcterms:modified xsi:type="dcterms:W3CDTF">2018-06-04T20:32:13Z</dcterms:modified>
  <cp:category/>
</cp:coreProperties>
</file>