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5" r:id="rId2"/>
    <p:sldId id="285" r:id="rId3"/>
    <p:sldId id="329" r:id="rId4"/>
    <p:sldId id="324" r:id="rId5"/>
    <p:sldId id="351" r:id="rId6"/>
    <p:sldId id="307" r:id="rId7"/>
    <p:sldId id="326" r:id="rId8"/>
    <p:sldId id="325" r:id="rId9"/>
    <p:sldId id="312" r:id="rId10"/>
    <p:sldId id="335" r:id="rId11"/>
    <p:sldId id="350" r:id="rId12"/>
    <p:sldId id="333" r:id="rId13"/>
    <p:sldId id="308" r:id="rId14"/>
    <p:sldId id="328" r:id="rId15"/>
    <p:sldId id="341" r:id="rId16"/>
    <p:sldId id="334" r:id="rId17"/>
    <p:sldId id="349" r:id="rId18"/>
    <p:sldId id="309" r:id="rId19"/>
    <p:sldId id="352" r:id="rId20"/>
    <p:sldId id="330" r:id="rId21"/>
    <p:sldId id="336" r:id="rId22"/>
    <p:sldId id="337" r:id="rId23"/>
    <p:sldId id="323" r:id="rId24"/>
    <p:sldId id="339" r:id="rId25"/>
    <p:sldId id="348" r:id="rId26"/>
    <p:sldId id="354" r:id="rId27"/>
    <p:sldId id="353" r:id="rId28"/>
    <p:sldId id="340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3656" autoAdjust="0"/>
  </p:normalViewPr>
  <p:slideViewPr>
    <p:cSldViewPr snapToGrid="0" snapToObjects="1">
      <p:cViewPr varScale="1">
        <p:scale>
          <a:sx n="82" d="100"/>
          <a:sy n="82" d="100"/>
        </p:scale>
        <p:origin x="14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 smtClean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</a:t>
            </a:r>
          </a:p>
          <a:p>
            <a:pPr lvl="1"/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Thread_join</a:t>
            </a:r>
            <a:r>
              <a:rPr lang="en-US" dirty="0" smtClean="0"/>
              <a:t>() – if child is not done yet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Involuntary (“preemption”)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Fork/Join Executes a</a:t>
            </a:r>
            <a:br>
              <a:rPr lang="en-US" dirty="0" smtClean="0"/>
            </a:br>
            <a:r>
              <a:rPr lang="en-US" dirty="0" smtClean="0"/>
              <a:t>Procedure Call in Parallel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Procedure Call/Return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call </a:t>
            </a:r>
            <a:r>
              <a:rPr lang="en-US" dirty="0" err="1" smtClean="0"/>
              <a:t>func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func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	return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Single path of execution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Caller resumes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execution on return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95777"/>
            <a:ext cx="4038600" cy="44515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Thread Fork/Join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t_create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func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		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t_join</a:t>
            </a:r>
            <a:r>
              <a:rPr lang="en-US" dirty="0" smtClean="0">
                <a:sym typeface="Wingdings" panose="05000000000000000000" pitchFamily="2" charset="2"/>
              </a:rPr>
              <a:t>()		</a:t>
            </a:r>
            <a:r>
              <a:rPr lang="en-US" dirty="0" err="1" smtClean="0">
                <a:sym typeface="Wingdings" panose="05000000000000000000" pitchFamily="2" charset="2"/>
              </a:rPr>
              <a:t>t_exit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Parallel execution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Exit is immediate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Join will wait for exit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#define NTHREADS 10</a:t>
            </a:r>
          </a:p>
          <a:p>
            <a:pPr>
              <a:buNone/>
            </a:pP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  <a:r>
              <a:rPr lang="en-US" dirty="0" err="1" smtClean="0"/>
              <a:t>thread_create(&amp;threads[i</a:t>
            </a:r>
            <a:r>
              <a:rPr lang="en-US" dirty="0" smtClean="0"/>
              <a:t>], &amp;go,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exitValue</a:t>
            </a:r>
            <a:r>
              <a:rPr lang="en-US" dirty="0" smtClean="0"/>
              <a:t> =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printf("Thread</a:t>
            </a:r>
            <a:r>
              <a:rPr lang="en-US" dirty="0" smtClean="0"/>
              <a:t> %</a:t>
            </a:r>
            <a:r>
              <a:rPr lang="en-US" dirty="0" err="1" smtClean="0"/>
              <a:t>d</a:t>
            </a:r>
            <a:r>
              <a:rPr lang="en-US" dirty="0" smtClean="0"/>
              <a:t> returned with %ld\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exitValue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printf("Main</a:t>
            </a:r>
            <a:r>
              <a:rPr lang="en-US" dirty="0" smtClean="0"/>
              <a:t> thread done.\</a:t>
            </a:r>
            <a:r>
              <a:rPr lang="en-US" dirty="0" err="1" smtClean="0"/>
              <a:t>n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go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printf("Hello</a:t>
            </a:r>
            <a:r>
              <a:rPr lang="en-US" dirty="0" smtClean="0"/>
              <a:t> from thread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thread_exit(100 +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// REACHED?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threadHello</a:t>
            </a:r>
            <a:r>
              <a:rPr lang="en-US" dirty="0" smtClean="0"/>
              <a:t>: Example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Why must “thread returned” print in order?</a:t>
            </a:r>
          </a:p>
          <a:p>
            <a:r>
              <a:rPr lang="en-US" dirty="0" smtClean="0"/>
              <a:t>What is maximum # of threads running when thread 5 prints hello?</a:t>
            </a:r>
          </a:p>
          <a:p>
            <a:r>
              <a:rPr lang="en-US" dirty="0" smtClean="0"/>
              <a:t>Minimum?</a:t>
            </a:r>
            <a:endParaRPr lang="en-US" dirty="0"/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Threads can create children, and wait for their completion</a:t>
            </a:r>
          </a:p>
          <a:p>
            <a:r>
              <a:rPr lang="en-US" dirty="0" smtClean="0"/>
              <a:t>Data can be shared before fork and after join</a:t>
            </a:r>
          </a:p>
          <a:p>
            <a:pPr lvl="1"/>
            <a:r>
              <a:rPr lang="en-US" dirty="0" smtClean="0"/>
              <a:t>Otherwise extra code to coordinate access (Chapter 5)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server: fork new thread for each new connection</a:t>
            </a:r>
          </a:p>
          <a:p>
            <a:pPr lvl="2"/>
            <a:r>
              <a:rPr lang="en-US" dirty="0" smtClean="0"/>
              <a:t>As long as the threads are completely independent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Parallel memory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 with 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blockzero</a:t>
            </a:r>
            <a:r>
              <a:rPr lang="en-US" dirty="0" smtClean="0"/>
              <a:t> (unsigned char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length)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bzeroparams</a:t>
            </a:r>
            <a:r>
              <a:rPr lang="en-US" dirty="0" smtClean="0"/>
              <a:t> </a:t>
            </a:r>
            <a:r>
              <a:rPr lang="en-US" dirty="0" err="1" smtClean="0"/>
              <a:t>params[NTHREADS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For simplicity, assumes length is divisible by NTHREADS.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j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j</a:t>
            </a:r>
            <a:r>
              <a:rPr lang="en-US" dirty="0" smtClean="0"/>
              <a:t> += length/NTHREADS)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params[i].buffer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params[i].length</a:t>
            </a:r>
            <a:r>
              <a:rPr lang="en-US" dirty="0" smtClean="0"/>
              <a:t> =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thread_create_p(&amp;(threads[i</a:t>
            </a:r>
            <a:r>
              <a:rPr lang="en-US" dirty="0" smtClean="0"/>
              <a:t>]), &amp;go, &amp;</a:t>
            </a:r>
            <a:r>
              <a:rPr lang="en-US" dirty="0" err="1" smtClean="0"/>
              <a:t>params[i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Data Structures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38" y="1495739"/>
            <a:ext cx="6806124" cy="5118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Thread ID</a:t>
            </a:r>
          </a:p>
          <a:p>
            <a:r>
              <a:rPr lang="en-US" dirty="0" smtClean="0"/>
              <a:t>Scheduling priority</a:t>
            </a:r>
          </a:p>
          <a:p>
            <a:r>
              <a:rPr lang="en-US" dirty="0" smtClean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7077"/>
              </p:ext>
            </p:extLst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 of Thread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Location of TCB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Location</a:t>
                      </a:r>
                      <a:r>
                        <a:rPr lang="en-US" sz="2000" baseline="0" dirty="0" smtClean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being created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 or thread’s 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Ready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processor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Waiting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synch. variable’s Waiting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Finished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Finished List then deleted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 or deleted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19088"/>
            <a:ext cx="8229600" cy="3288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Threads in QNX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97" y="1417639"/>
            <a:ext cx="4150925" cy="36552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44495"/>
            <a:ext cx="8229600" cy="1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/>
              <a:t>Shows alternate design decisions with one list per priority level and with running thread (“active”) remaining linked</a:t>
            </a:r>
          </a:p>
          <a:p>
            <a:pPr algn="l"/>
            <a:endParaRPr lang="en-US" sz="2200" dirty="0" smtClean="0"/>
          </a:p>
          <a:p>
            <a:r>
              <a:rPr lang="en-US" sz="1200" dirty="0" smtClean="0"/>
              <a:t>(Diagram from http</a:t>
            </a:r>
            <a:r>
              <a:rPr lang="en-US" sz="1200" dirty="0"/>
              <a:t>://</a:t>
            </a:r>
            <a:r>
              <a:rPr lang="en-US" sz="1200" dirty="0" smtClean="0"/>
              <a:t>www.qnx.com/developers/docs/6.3.2/neutrino/sys_arch/kernel.html)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8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0531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 smtClean="0"/>
              <a:t>Process execution, interrupts, background tasks, system maintenance </a:t>
            </a:r>
          </a:p>
          <a:p>
            <a:r>
              <a:rPr lang="en-US" dirty="0" smtClean="0"/>
              <a:t>Humans are not very good at keeping track of multiple things happening simultaneously</a:t>
            </a:r>
          </a:p>
          <a:p>
            <a:r>
              <a:rPr lang="en-US" dirty="0" smtClean="0"/>
              <a:t>Threads are an abstraction to help bridge this gap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355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Threads at User and Kernel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structures</a:t>
            </a:r>
          </a:p>
          <a:p>
            <a:r>
              <a:rPr lang="en-US" dirty="0" smtClean="0"/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r>
              <a:rPr lang="en-US" dirty="0" smtClean="0"/>
              <a:t>Kernel design</a:t>
            </a:r>
          </a:p>
          <a:p>
            <a:pPr lvl="1"/>
            <a:r>
              <a:rPr lang="en-US" dirty="0" smtClean="0"/>
              <a:t>Kernel can have zero threads (e.g., IBM MVT)</a:t>
            </a:r>
          </a:p>
          <a:p>
            <a:pPr lvl="1"/>
            <a:r>
              <a:rPr lang="en-US" dirty="0" smtClean="0"/>
              <a:t>Kernel can use internal threads</a:t>
            </a:r>
          </a:p>
          <a:p>
            <a:pPr lvl="1"/>
            <a:r>
              <a:rPr lang="en-US" dirty="0" smtClean="0"/>
              <a:t>In general, interrupt handlers are not threads but can be used to wake or signal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OS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85" y="1247614"/>
            <a:ext cx="6998630" cy="542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</a:t>
            </a:r>
            <a:br>
              <a:rPr lang="en-US" dirty="0" smtClean="0"/>
            </a:br>
            <a:r>
              <a:rPr lang="en-US" dirty="0" smtClean="0"/>
              <a:t>(Take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37" y="1597527"/>
            <a:ext cx="7374325" cy="49548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 smtClean="0"/>
              <a:t>Green threads (early Java)</a:t>
            </a:r>
          </a:p>
          <a:p>
            <a:pPr lvl="1"/>
            <a:r>
              <a:rPr lang="en-US" dirty="0" smtClean="0"/>
              <a:t>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Preemption via </a:t>
            </a:r>
            <a:r>
              <a:rPr lang="en-US" dirty="0" err="1" smtClean="0"/>
              <a:t>upcall</a:t>
            </a:r>
            <a:r>
              <a:rPr lang="en-US" dirty="0" smtClean="0"/>
              <a:t>/UNIX signal on timer interrupt</a:t>
            </a:r>
          </a:p>
          <a:p>
            <a:pPr lvl="1"/>
            <a:r>
              <a:rPr lang="en-US" dirty="0" smtClean="0"/>
              <a:t>Use multiple processes for real concurrency</a:t>
            </a:r>
          </a:p>
          <a:p>
            <a:pPr lvl="2"/>
            <a:r>
              <a:rPr lang="en-US" dirty="0" smtClean="0"/>
              <a:t>Shared memory region mapped into each process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Scheduler activations (Windows 8)</a:t>
            </a:r>
          </a:p>
          <a:p>
            <a:pPr lvl="1"/>
            <a:r>
              <a:rPr lang="en-US" dirty="0" smtClean="0"/>
              <a:t>Kernel allocates processors to user-level library</a:t>
            </a:r>
          </a:p>
          <a:p>
            <a:pPr lvl="1"/>
            <a:r>
              <a:rPr lang="en-US" dirty="0" smtClean="0"/>
              <a:t>Thread library implements context switch</a:t>
            </a:r>
          </a:p>
          <a:p>
            <a:pPr lvl="1"/>
            <a:r>
              <a:rPr lang="en-US" dirty="0" smtClean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 smtClean="0"/>
              <a:t>Upcall</a:t>
            </a:r>
            <a:r>
              <a:rPr lang="en-US" sz="3200" dirty="0" smtClean="0"/>
              <a:t> whenever kernel needs a user-level scheduling decision</a:t>
            </a:r>
          </a:p>
          <a:p>
            <a:pPr marL="742950" lvl="2" indent="-342900"/>
            <a:r>
              <a:rPr lang="en-US" sz="2800" dirty="0" smtClean="0"/>
              <a:t>Process assigned a new processor</a:t>
            </a:r>
          </a:p>
          <a:p>
            <a:pPr marL="742950" lvl="2" indent="-342900"/>
            <a:r>
              <a:rPr lang="en-US" sz="2800" dirty="0" smtClean="0"/>
              <a:t>Processor removed from process</a:t>
            </a:r>
          </a:p>
          <a:p>
            <a:pPr marL="742950" lvl="2" indent="-342900"/>
            <a:r>
              <a:rPr lang="en-US" sz="2800" dirty="0" smtClean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Asynchronous I/O as a Alternative to Threads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Ousterhout</a:t>
            </a:r>
            <a:r>
              <a:rPr lang="en-US" dirty="0" smtClean="0"/>
              <a:t> description:</a:t>
            </a:r>
          </a:p>
          <a:p>
            <a:pPr lvl="1"/>
            <a:r>
              <a:rPr lang="en-US" dirty="0" smtClean="0"/>
              <a:t>One execution sequence; no concurrency</a:t>
            </a:r>
          </a:p>
          <a:p>
            <a:pPr lvl="1"/>
            <a:r>
              <a:rPr lang="en-US" dirty="0" smtClean="0"/>
              <a:t>Establish callbacks for events</a:t>
            </a:r>
          </a:p>
          <a:p>
            <a:pPr lvl="1"/>
            <a:r>
              <a:rPr lang="en-US" dirty="0" smtClean="0"/>
              <a:t>Event loop waits for an event and invokes handlers</a:t>
            </a:r>
          </a:p>
          <a:p>
            <a:pPr lvl="1"/>
            <a:r>
              <a:rPr lang="en-US" dirty="0" smtClean="0"/>
              <a:t>No preemption of event handlers</a:t>
            </a:r>
          </a:p>
          <a:p>
            <a:pPr lvl="1"/>
            <a:r>
              <a:rPr lang="en-US" dirty="0" smtClean="0"/>
              <a:t>Event handlers are generally short-lived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must add “continuation” data structures if event processing is complex and needs local state and tracking of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When is event-driven programming better than multithreaded concurrency</a:t>
            </a:r>
            <a:r>
              <a:rPr lang="en-US" dirty="0"/>
              <a:t>?</a:t>
            </a:r>
            <a:r>
              <a:rPr lang="en-US" dirty="0" smtClean="0"/>
              <a:t> 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Multiple connections handled simultaneously</a:t>
            </a:r>
          </a:p>
          <a:p>
            <a:r>
              <a:rPr lang="en-US" dirty="0" smtClean="0"/>
              <a:t>Parallel programs</a:t>
            </a:r>
          </a:p>
          <a:p>
            <a:pPr lvl="1"/>
            <a:r>
              <a:rPr lang="en-US" dirty="0" smtClean="0"/>
              <a:t>To achieve better performance</a:t>
            </a:r>
          </a:p>
          <a:p>
            <a:r>
              <a:rPr lang="en-US" dirty="0" smtClean="0"/>
              <a:t>Programs with user interfaces</a:t>
            </a:r>
          </a:p>
          <a:p>
            <a:pPr lvl="1"/>
            <a:r>
              <a:rPr lang="en-US" dirty="0" smtClean="0"/>
              <a:t>To achieve user responsiveness while doing computation</a:t>
            </a:r>
          </a:p>
          <a:p>
            <a:r>
              <a:rPr lang="en-US" dirty="0" smtClean="0"/>
              <a:t>Network and disk bound programs</a:t>
            </a:r>
          </a:p>
          <a:p>
            <a:pPr lvl="1"/>
            <a:r>
              <a:rPr lang="en-US" dirty="0" smtClean="0"/>
              <a:t>To hide network/disk latency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thread is a single execution sequence that represents a separately schedulable task</a:t>
            </a:r>
          </a:p>
          <a:p>
            <a:pPr lvl="1"/>
            <a:r>
              <a:rPr lang="en-US" dirty="0" smtClean="0"/>
              <a:t>Single execution sequence: familiar programming model</a:t>
            </a:r>
          </a:p>
          <a:p>
            <a:pPr lvl="1"/>
            <a:r>
              <a:rPr lang="en-US" dirty="0" smtClean="0"/>
              <a:t>Separately schedulable: OS can run or suspend a thread at any time</a:t>
            </a:r>
          </a:p>
          <a:p>
            <a:r>
              <a:rPr lang="en-US" dirty="0" smtClean="0"/>
              <a:t>Protection is an orthogonal concept</a:t>
            </a:r>
          </a:p>
          <a:p>
            <a:pPr lvl="1"/>
            <a:r>
              <a:rPr lang="en-US" dirty="0" smtClean="0"/>
              <a:t>Can have one or many threads per protection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For </a:t>
            </a:r>
            <a:r>
              <a:rPr lang="en-US" sz="3000" dirty="0"/>
              <a:t>parallel processing involving </a:t>
            </a:r>
            <a:r>
              <a:rPr lang="en-US" sz="3000" dirty="0" smtClean="0"/>
              <a:t>shared objects, </a:t>
            </a:r>
            <a:r>
              <a:rPr lang="en-US" sz="3000" dirty="0"/>
              <a:t>threads are </a:t>
            </a:r>
            <a:r>
              <a:rPr lang="en-US" sz="3000" dirty="0" smtClean="0"/>
              <a:t>more efficient </a:t>
            </a:r>
            <a:r>
              <a:rPr lang="en-US" sz="3000" dirty="0"/>
              <a:t>than </a:t>
            </a:r>
            <a:r>
              <a:rPr lang="en-US" sz="3000" dirty="0" smtClean="0"/>
              <a:t>processes</a:t>
            </a:r>
          </a:p>
          <a:p>
            <a:pPr lvl="1"/>
            <a:r>
              <a:rPr lang="en-US" dirty="0" smtClean="0"/>
              <a:t>Cheaper </a:t>
            </a:r>
            <a:r>
              <a:rPr lang="en-US" dirty="0"/>
              <a:t>to create and </a:t>
            </a:r>
            <a:r>
              <a:rPr lang="en-US" dirty="0" smtClean="0"/>
              <a:t>destroy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to switch </a:t>
            </a:r>
            <a:r>
              <a:rPr lang="en-US" dirty="0" smtClean="0"/>
              <a:t>among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through shared </a:t>
            </a:r>
            <a:r>
              <a:rPr lang="en-US" dirty="0" smtClean="0"/>
              <a:t>memory in single process</a:t>
            </a:r>
          </a:p>
          <a:p>
            <a:r>
              <a:rPr lang="en-US" dirty="0" smtClean="0"/>
              <a:t>But code is hard to get correct when multiple threads can update shared objects</a:t>
            </a:r>
          </a:p>
          <a:p>
            <a:pPr lvl="1"/>
            <a:r>
              <a:rPr lang="en-US" dirty="0" smtClean="0"/>
              <a:t>“[N]on-trivial </a:t>
            </a:r>
            <a:r>
              <a:rPr lang="en-US" dirty="0"/>
              <a:t>multi-threaded programs </a:t>
            </a:r>
            <a:r>
              <a:rPr lang="en-US" dirty="0" smtClean="0"/>
              <a:t>are incomprehensible to humans.” Edward Lee, UCB</a:t>
            </a:r>
          </a:p>
          <a:p>
            <a:pPr lvl="1"/>
            <a:r>
              <a:rPr lang="en-US" dirty="0" smtClean="0"/>
              <a:t>“For </a:t>
            </a:r>
            <a:r>
              <a:rPr lang="en-US" dirty="0"/>
              <a:t>most purposes proposed for threads, events are </a:t>
            </a:r>
            <a:r>
              <a:rPr lang="en-US" dirty="0" smtClean="0"/>
              <a:t>better. Threads </a:t>
            </a:r>
            <a:r>
              <a:rPr lang="en-US" dirty="0"/>
              <a:t>should be used only when true </a:t>
            </a:r>
            <a:r>
              <a:rPr lang="en-US" dirty="0" smtClean="0"/>
              <a:t>CPU concurrency </a:t>
            </a:r>
            <a:r>
              <a:rPr lang="en-US" dirty="0"/>
              <a:t>is needed</a:t>
            </a:r>
            <a:r>
              <a:rPr lang="en-US" dirty="0" smtClean="0"/>
              <a:t>.” John </a:t>
            </a:r>
            <a:r>
              <a:rPr lang="en-US" dirty="0" err="1" smtClean="0"/>
              <a:t>Ousterhout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8"/>
            <a:ext cx="8900547" cy="227176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  <a:p>
            <a:pPr lvl="1"/>
            <a:r>
              <a:rPr lang="en-US" dirty="0" smtClean="0"/>
              <a:t>Otherwise false assumptions can lead to incorrect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3806555"/>
            <a:ext cx="6724352" cy="2804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1" y="1956629"/>
            <a:ext cx="8511769" cy="37131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46852" y="1658422"/>
            <a:ext cx="0" cy="4309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15" y="1600200"/>
            <a:ext cx="748916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thread_create(thread</a:t>
            </a:r>
            <a:r>
              <a:rPr lang="en-US" dirty="0" smtClean="0"/>
              <a:t>,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r>
              <a:rPr lang="en-US" dirty="0" smtClean="0"/>
              <a:t>(</a:t>
            </a:r>
            <a:r>
              <a:rPr lang="en-US" dirty="0" err="1" smtClean="0"/>
              <a:t>return_value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14235</TotalTime>
  <Words>1027</Words>
  <Application>Microsoft Office PowerPoint</Application>
  <PresentationFormat>On-screen Show (4:3)</PresentationFormat>
  <Paragraphs>197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Introduction to Operating Systems</vt:lpstr>
      <vt:lpstr>Motivation for Threads</vt:lpstr>
      <vt:lpstr>Examples of Concurrency</vt:lpstr>
      <vt:lpstr>Definitions</vt:lpstr>
      <vt:lpstr>Threads vs. Processes</vt:lpstr>
      <vt:lpstr>Thread Abstraction</vt:lpstr>
      <vt:lpstr>Programmer vs. Processor View</vt:lpstr>
      <vt:lpstr>Possible Executions</vt:lpstr>
      <vt:lpstr>Thread Operations</vt:lpstr>
      <vt:lpstr>Thread Context Switch</vt:lpstr>
      <vt:lpstr>Fork/Join Executes a Procedure Call in Parallel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Metadata</vt:lpstr>
      <vt:lpstr>Thread Lifecycle</vt:lpstr>
      <vt:lpstr>Ready Threads in QNX</vt:lpstr>
      <vt:lpstr>Threads at User and Kernel Level</vt:lpstr>
      <vt:lpstr>Multithreaded OS Kernel</vt:lpstr>
      <vt:lpstr>Multithreaded User Processes (Take 1)</vt:lpstr>
      <vt:lpstr>Multithreaded User Processes (Take 2)</vt:lpstr>
      <vt:lpstr>Multithreaded User Processes (Take 3)</vt:lpstr>
      <vt:lpstr>Asynchronous I/O as a Alternative to Threads</vt:lpstr>
      <vt:lpstr>PowerPoint Presentation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Mark Smotherman</cp:lastModifiedBy>
  <cp:revision>72</cp:revision>
  <cp:lastPrinted>2017-05-21T23:33:00Z</cp:lastPrinted>
  <dcterms:created xsi:type="dcterms:W3CDTF">2014-10-08T04:57:38Z</dcterms:created>
  <dcterms:modified xsi:type="dcterms:W3CDTF">2018-06-04T20:41:58Z</dcterms:modified>
  <cp:category/>
</cp:coreProperties>
</file>