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403" r:id="rId2"/>
    <p:sldId id="395" r:id="rId3"/>
    <p:sldId id="397" r:id="rId4"/>
    <p:sldId id="371" r:id="rId5"/>
    <p:sldId id="321" r:id="rId6"/>
    <p:sldId id="372" r:id="rId7"/>
    <p:sldId id="318" r:id="rId8"/>
    <p:sldId id="319" r:id="rId9"/>
    <p:sldId id="322" r:id="rId10"/>
    <p:sldId id="323" r:id="rId11"/>
    <p:sldId id="324" r:id="rId12"/>
    <p:sldId id="325" r:id="rId13"/>
    <p:sldId id="373" r:id="rId14"/>
    <p:sldId id="331" r:id="rId15"/>
    <p:sldId id="385" r:id="rId16"/>
    <p:sldId id="326" r:id="rId17"/>
    <p:sldId id="327" r:id="rId18"/>
    <p:sldId id="332" r:id="rId19"/>
    <p:sldId id="334" r:id="rId20"/>
    <p:sldId id="396" r:id="rId21"/>
    <p:sldId id="374" r:id="rId22"/>
    <p:sldId id="335" r:id="rId23"/>
    <p:sldId id="376" r:id="rId24"/>
    <p:sldId id="336" r:id="rId25"/>
    <p:sldId id="370" r:id="rId26"/>
    <p:sldId id="386" r:id="rId27"/>
    <p:sldId id="337" r:id="rId28"/>
    <p:sldId id="338" r:id="rId29"/>
    <p:sldId id="340" r:id="rId30"/>
    <p:sldId id="383" r:id="rId31"/>
    <p:sldId id="404" r:id="rId32"/>
    <p:sldId id="400" r:id="rId33"/>
    <p:sldId id="402" r:id="rId34"/>
    <p:sldId id="401" r:id="rId35"/>
    <p:sldId id="341" r:id="rId36"/>
    <p:sldId id="361" r:id="rId37"/>
    <p:sldId id="362" r:id="rId38"/>
    <p:sldId id="344" r:id="rId39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6" autoAdjust="0"/>
    <p:restoredTop sz="86405" autoAdjust="0"/>
  </p:normalViewPr>
  <p:slideViewPr>
    <p:cSldViewPr snapToGrid="0" snapToObjects="1">
      <p:cViewPr varScale="1">
        <p:scale>
          <a:sx n="75" d="100"/>
          <a:sy n="75" d="100"/>
        </p:scale>
        <p:origin x="99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63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Y: if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noNote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A, safe for B to buy (means A hasn't started yet)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if note A, A is either buying, or waiting for B to quit,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so ok for B to quit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X: if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nonote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B, safe to buy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if note B, don't know.  A hangs around.  Either: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if B buys, done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if B doesn't buy, A will.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 to Operating Systems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688" y="3600450"/>
            <a:ext cx="7088623" cy="234719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CPSC/ECE 3220 Summer 2018</a:t>
            </a:r>
          </a:p>
          <a:p>
            <a:endParaRPr lang="en-US" dirty="0" smtClean="0"/>
          </a:p>
          <a:p>
            <a:r>
              <a:rPr lang="en-US" dirty="0" smtClean="0"/>
              <a:t>Lecture Notes</a:t>
            </a:r>
          </a:p>
          <a:p>
            <a:r>
              <a:rPr lang="en-US" dirty="0" smtClean="0"/>
              <a:t>OSPP Chapter </a:t>
            </a:r>
            <a:r>
              <a:rPr lang="en-US" dirty="0"/>
              <a:t>5</a:t>
            </a:r>
            <a:r>
              <a:rPr lang="en-US" dirty="0" smtClean="0"/>
              <a:t> – Part A</a:t>
            </a:r>
          </a:p>
          <a:p>
            <a:endParaRPr lang="en-US" dirty="0" smtClean="0"/>
          </a:p>
          <a:p>
            <a:r>
              <a:rPr lang="en-US" sz="2200" dirty="0" smtClean="0"/>
              <a:t>(adapted by Mark Smotherman from Tom Anderson’s slides on OSPP web site)</a:t>
            </a:r>
          </a:p>
        </p:txBody>
      </p:sp>
    </p:spTree>
    <p:extLst>
      <p:ext uri="{BB962C8B-B14F-4D97-AF65-F5344CB8AC3E}">
        <p14:creationId xmlns:p14="http://schemas.microsoft.com/office/powerpoint/2010/main" val="279362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Much Milk, Try #2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43000" y="1600199"/>
            <a:ext cx="32004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u="sng" dirty="0" smtClean="0"/>
              <a:t>Thread A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dirty="0" smtClean="0"/>
              <a:t>leave note A</a:t>
            </a:r>
          </a:p>
          <a:p>
            <a:pPr>
              <a:buNone/>
            </a:pPr>
            <a:r>
              <a:rPr lang="en-US" dirty="0" smtClean="0"/>
              <a:t>if </a:t>
            </a:r>
            <a:r>
              <a:rPr lang="en-US" dirty="0" smtClean="0"/>
              <a:t>( !</a:t>
            </a:r>
            <a:r>
              <a:rPr lang="en-US" dirty="0" smtClean="0"/>
              <a:t>note </a:t>
            </a:r>
            <a:r>
              <a:rPr lang="en-US" dirty="0" smtClean="0"/>
              <a:t>B )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if </a:t>
            </a:r>
            <a:r>
              <a:rPr lang="en-US" dirty="0" smtClean="0"/>
              <a:t>( !milk 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buy milk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remove note A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80000" y="1600200"/>
            <a:ext cx="33782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u="sng" dirty="0" smtClean="0"/>
              <a:t>Thread B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dirty="0" smtClean="0"/>
              <a:t>leave note B</a:t>
            </a:r>
          </a:p>
          <a:p>
            <a:pPr>
              <a:buNone/>
            </a:pPr>
            <a:r>
              <a:rPr lang="en-US" dirty="0" smtClean="0"/>
              <a:t>if </a:t>
            </a:r>
            <a:r>
              <a:rPr lang="en-US" dirty="0" smtClean="0"/>
              <a:t>( !</a:t>
            </a:r>
            <a:r>
              <a:rPr lang="en-US" dirty="0" err="1" smtClean="0"/>
              <a:t>noteA</a:t>
            </a:r>
            <a:r>
              <a:rPr lang="en-US" dirty="0" smtClean="0"/>
              <a:t> ) </a:t>
            </a: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    if </a:t>
            </a:r>
            <a:r>
              <a:rPr lang="en-US" dirty="0" smtClean="0"/>
              <a:t>( !milk 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buy milk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remove note B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Much Milk, Try #3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49866" y="1298400"/>
            <a:ext cx="34544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u="sng" dirty="0" smtClean="0"/>
              <a:t>Thread A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dirty="0" smtClean="0"/>
              <a:t>leave note A</a:t>
            </a:r>
          </a:p>
          <a:p>
            <a:pPr>
              <a:buNone/>
            </a:pPr>
            <a:r>
              <a:rPr lang="en-US" dirty="0" smtClean="0"/>
              <a:t>while </a:t>
            </a:r>
            <a:r>
              <a:rPr lang="en-US" dirty="0" smtClean="0"/>
              <a:t>( note B ) </a:t>
            </a:r>
            <a:r>
              <a:rPr lang="en-US" dirty="0" smtClean="0">
                <a:solidFill>
                  <a:srgbClr val="0070C0"/>
                </a:solidFill>
              </a:rPr>
              <a:t>// X</a:t>
            </a:r>
          </a:p>
          <a:p>
            <a:pPr>
              <a:buNone/>
            </a:pPr>
            <a:r>
              <a:rPr lang="en-US" dirty="0" smtClean="0"/>
              <a:t>     do nothing; </a:t>
            </a:r>
          </a:p>
          <a:p>
            <a:pPr>
              <a:buNone/>
            </a:pPr>
            <a:r>
              <a:rPr lang="en-US" dirty="0" smtClean="0"/>
              <a:t>if </a:t>
            </a:r>
            <a:r>
              <a:rPr lang="en-US" dirty="0" smtClean="0"/>
              <a:t>( !milk 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buy milk;</a:t>
            </a:r>
          </a:p>
          <a:p>
            <a:pPr>
              <a:buNone/>
            </a:pPr>
            <a:r>
              <a:rPr lang="en-US" dirty="0" smtClean="0"/>
              <a:t>remove note 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69730" y="1298399"/>
            <a:ext cx="3530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u="sng" dirty="0" smtClean="0"/>
              <a:t>Thread B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dirty="0" smtClean="0"/>
              <a:t>leave note B</a:t>
            </a:r>
          </a:p>
          <a:p>
            <a:pPr>
              <a:buNone/>
            </a:pPr>
            <a:r>
              <a:rPr lang="en-US" dirty="0" smtClean="0"/>
              <a:t>if </a:t>
            </a:r>
            <a:r>
              <a:rPr lang="en-US" dirty="0" smtClean="0"/>
              <a:t>( !</a:t>
            </a:r>
            <a:r>
              <a:rPr lang="en-US" dirty="0" err="1" smtClean="0"/>
              <a:t>noteA</a:t>
            </a:r>
            <a:r>
              <a:rPr lang="en-US" dirty="0" smtClean="0"/>
              <a:t> ) </a:t>
            </a:r>
            <a:r>
              <a:rPr lang="en-US" dirty="0" smtClean="0"/>
              <a:t>{   </a:t>
            </a:r>
            <a:r>
              <a:rPr lang="en-US" dirty="0" smtClean="0">
                <a:solidFill>
                  <a:srgbClr val="0070C0"/>
                </a:solidFill>
              </a:rPr>
              <a:t>// Y</a:t>
            </a:r>
          </a:p>
          <a:p>
            <a:pPr>
              <a:buNone/>
            </a:pPr>
            <a:r>
              <a:rPr lang="en-US" dirty="0" smtClean="0"/>
              <a:t>    if </a:t>
            </a:r>
            <a:r>
              <a:rPr lang="en-US" dirty="0" smtClean="0"/>
              <a:t>( !milk 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buy milk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remove note B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08969" y="5266798"/>
            <a:ext cx="492606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Can guarantee at X and Y that either:</a:t>
            </a:r>
          </a:p>
          <a:p>
            <a:pPr marL="857250" lvl="1" indent="-400050">
              <a:buAutoNum type="romanLcParenBoth"/>
            </a:pPr>
            <a:r>
              <a:rPr lang="en-US" sz="2400" dirty="0" smtClean="0">
                <a:solidFill>
                  <a:srgbClr val="0070C0"/>
                </a:solidFill>
              </a:rPr>
              <a:t>Safe for me to buy</a:t>
            </a:r>
          </a:p>
          <a:p>
            <a:pPr marL="857250" lvl="1" indent="-400050">
              <a:buAutoNum type="romanLcParenBoth"/>
            </a:pPr>
            <a:r>
              <a:rPr lang="en-US" sz="2400" dirty="0" smtClean="0">
                <a:solidFill>
                  <a:srgbClr val="0070C0"/>
                </a:solidFill>
              </a:rPr>
              <a:t>Other will buy, ok to quit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is complicated</a:t>
            </a:r>
          </a:p>
          <a:p>
            <a:pPr lvl="1"/>
            <a:r>
              <a:rPr lang="en-US" dirty="0" smtClean="0"/>
              <a:t>“obvious” code often has bugs</a:t>
            </a:r>
          </a:p>
          <a:p>
            <a:r>
              <a:rPr lang="en-US" dirty="0" smtClean="0"/>
              <a:t>Modern compilers/architectures reorder instructions</a:t>
            </a:r>
          </a:p>
          <a:p>
            <a:pPr lvl="1"/>
            <a:r>
              <a:rPr lang="en-US" dirty="0" smtClean="0"/>
              <a:t>Making reasoning even more difficult</a:t>
            </a:r>
          </a:p>
          <a:p>
            <a:r>
              <a:rPr lang="en-US" dirty="0" smtClean="0"/>
              <a:t>Generalizing to many threads/processors</a:t>
            </a:r>
          </a:p>
          <a:p>
            <a:pPr lvl="1"/>
            <a:r>
              <a:rPr lang="en-US" dirty="0" smtClean="0"/>
              <a:t>Even more complex: see Peterson’s algorithm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438"/>
            <a:ext cx="8229600" cy="1143000"/>
          </a:xfrm>
        </p:spPr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861" y="1248687"/>
            <a:ext cx="5664278" cy="501294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827867" y="2116667"/>
            <a:ext cx="1583266" cy="457200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224866" y="3268518"/>
            <a:ext cx="694267" cy="457200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139266" y="3268518"/>
            <a:ext cx="1921933" cy="457200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Lock::acquire()</a:t>
            </a:r>
          </a:p>
          <a:p>
            <a:pPr lvl="1"/>
            <a:r>
              <a:rPr lang="en-US" dirty="0" smtClean="0"/>
              <a:t>wait until lock is free, then take it</a:t>
            </a:r>
          </a:p>
          <a:p>
            <a:r>
              <a:rPr lang="en-US" dirty="0" smtClean="0"/>
              <a:t>Lock::release()</a:t>
            </a:r>
          </a:p>
          <a:p>
            <a:pPr lvl="1"/>
            <a:r>
              <a:rPr lang="en-US" dirty="0" smtClean="0"/>
              <a:t>release lock, waking up anyone waiting for </a:t>
            </a:r>
            <a:r>
              <a:rPr lang="en-US" dirty="0" smtClean="0"/>
              <a:t>it</a:t>
            </a:r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At most one lock holder at a time (safety)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no one holding, acquire gets lock (progress)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all lock holders finish and no higher priority waiters, waiter eventually gets lock (progress)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Question: Why only Acquire/Release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add a method to ask if </a:t>
            </a:r>
            <a:r>
              <a:rPr lang="en-US" dirty="0"/>
              <a:t>a</a:t>
            </a:r>
            <a:r>
              <a:rPr lang="en-US" dirty="0" smtClean="0"/>
              <a:t> lock is free.  Suppose it returns true.  Is the lock:</a:t>
            </a:r>
          </a:p>
          <a:p>
            <a:pPr lvl="1"/>
            <a:r>
              <a:rPr lang="en-US" dirty="0" smtClean="0"/>
              <a:t>Free?</a:t>
            </a:r>
          </a:p>
          <a:p>
            <a:pPr lvl="1"/>
            <a:r>
              <a:rPr lang="en-US" dirty="0" smtClean="0"/>
              <a:t>Busy?</a:t>
            </a:r>
          </a:p>
          <a:p>
            <a:pPr lvl="1"/>
            <a:r>
              <a:rPr lang="en-US" dirty="0" smtClean="0"/>
              <a:t>Don’t know?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Much Milk,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9505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Locks allow concurrent code to be much simpler:</a:t>
            </a:r>
          </a:p>
          <a:p>
            <a:pPr lvl="1">
              <a:buNone/>
            </a:pP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 lvl="1">
              <a:buNone/>
            </a:pPr>
            <a:r>
              <a:rPr lang="en-US" dirty="0" smtClean="0"/>
              <a:t>if (!milk) </a:t>
            </a:r>
          </a:p>
          <a:p>
            <a:pPr lvl="1">
              <a:buNone/>
            </a:pPr>
            <a:r>
              <a:rPr lang="en-US" dirty="0" smtClean="0"/>
              <a:t>    buy milk</a:t>
            </a:r>
          </a:p>
          <a:p>
            <a:pPr lvl="1">
              <a:buNone/>
            </a:pP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Example: </a:t>
            </a:r>
            <a:r>
              <a:rPr lang="en-US" dirty="0" err="1" smtClean="0"/>
              <a:t>Malloc</a:t>
            </a:r>
            <a:r>
              <a:rPr lang="en-US" dirty="0" smtClean="0"/>
              <a:t>/Free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char *</a:t>
            </a:r>
            <a:r>
              <a:rPr lang="en-US" dirty="0" err="1" smtClean="0"/>
              <a:t>malloc</a:t>
            </a:r>
            <a:r>
              <a:rPr lang="en-US" dirty="0" smtClean="0"/>
              <a:t> (</a:t>
            </a:r>
            <a:r>
              <a:rPr lang="en-US" dirty="0" err="1" smtClean="0"/>
              <a:t>n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heaplock.acquire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p</a:t>
            </a:r>
            <a:r>
              <a:rPr lang="en-US" dirty="0" smtClean="0"/>
              <a:t> = allocate memory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heaplock.release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return </a:t>
            </a:r>
            <a:r>
              <a:rPr lang="en-US" dirty="0" err="1" smtClean="0"/>
              <a:t>p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free(char</a:t>
            </a:r>
            <a:r>
              <a:rPr lang="en-US" dirty="0" smtClean="0"/>
              <a:t> *</a:t>
            </a:r>
            <a:r>
              <a:rPr lang="en-US" dirty="0" err="1" smtClean="0"/>
              <a:t>p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heaplock.acquire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put </a:t>
            </a:r>
            <a:r>
              <a:rPr lang="en-US" dirty="0" err="1" smtClean="0"/>
              <a:t>p</a:t>
            </a:r>
            <a:r>
              <a:rPr lang="en-US" dirty="0" smtClean="0"/>
              <a:t> back on free list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heaplock.release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Using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Lock is initially free</a:t>
            </a:r>
          </a:p>
          <a:p>
            <a:r>
              <a:rPr lang="en-US" dirty="0" smtClean="0"/>
              <a:t>Always acquire before accessing shared data structure</a:t>
            </a:r>
          </a:p>
          <a:p>
            <a:pPr lvl="1"/>
            <a:r>
              <a:rPr lang="en-US" dirty="0" smtClean="0"/>
              <a:t>Beginning of procedure!</a:t>
            </a:r>
          </a:p>
          <a:p>
            <a:r>
              <a:rPr lang="en-US" dirty="0" smtClean="0"/>
              <a:t>Always release after finishing with shared data</a:t>
            </a:r>
          </a:p>
          <a:p>
            <a:pPr lvl="1"/>
            <a:r>
              <a:rPr lang="en-US" dirty="0" smtClean="0"/>
              <a:t>End of procedure!</a:t>
            </a:r>
          </a:p>
          <a:p>
            <a:pPr lvl="1"/>
            <a:r>
              <a:rPr lang="en-US" dirty="0" smtClean="0"/>
              <a:t>Only the lock holder can release</a:t>
            </a:r>
          </a:p>
          <a:p>
            <a:pPr lvl="1"/>
            <a:r>
              <a:rPr lang="en-US" dirty="0" smtClean="0"/>
              <a:t>DO NOT throw lock for someone else to release</a:t>
            </a:r>
          </a:p>
          <a:p>
            <a:r>
              <a:rPr lang="en-US" dirty="0" smtClean="0"/>
              <a:t>Never access shared data without lock</a:t>
            </a:r>
          </a:p>
          <a:p>
            <a:pPr lvl="1"/>
            <a:r>
              <a:rPr lang="en-US" dirty="0" smtClean="0"/>
              <a:t>Danger!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Bounded Buffer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1910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/>
              <a:t>tryget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item = NULL;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if </a:t>
            </a:r>
            <a:r>
              <a:rPr lang="en-US" dirty="0" smtClean="0"/>
              <a:t>( front </a:t>
            </a:r>
            <a:r>
              <a:rPr lang="en-US" dirty="0" smtClean="0"/>
              <a:t>&lt; </a:t>
            </a:r>
            <a:r>
              <a:rPr lang="en-US" dirty="0" smtClean="0"/>
              <a:t>tail )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   item = </a:t>
            </a:r>
            <a:r>
              <a:rPr lang="en-US" dirty="0" err="1" smtClean="0"/>
              <a:t>buf[front</a:t>
            </a:r>
            <a:r>
              <a:rPr lang="en-US" dirty="0" smtClean="0"/>
              <a:t> % MAX];</a:t>
            </a:r>
          </a:p>
          <a:p>
            <a:pPr>
              <a:buNone/>
            </a:pPr>
            <a:r>
              <a:rPr lang="en-US" dirty="0" smtClean="0"/>
              <a:t>        front++;	// ignoring </a:t>
            </a:r>
            <a:r>
              <a:rPr lang="en-US" dirty="0" err="1" smtClean="0"/>
              <a:t>ovf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return item;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038601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/>
              <a:t>tryput(item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if </a:t>
            </a:r>
            <a:r>
              <a:rPr lang="en-US" dirty="0" smtClean="0"/>
              <a:t>( (</a:t>
            </a:r>
            <a:r>
              <a:rPr lang="en-US" dirty="0" smtClean="0"/>
              <a:t>tail – front) &lt; </a:t>
            </a:r>
            <a:r>
              <a:rPr lang="en-US" dirty="0" smtClean="0"/>
              <a:t>size )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buf[tail</a:t>
            </a:r>
            <a:r>
              <a:rPr lang="en-US" dirty="0" smtClean="0"/>
              <a:t> % MAX] = item;</a:t>
            </a:r>
          </a:p>
          <a:p>
            <a:pPr>
              <a:buNone/>
            </a:pPr>
            <a:r>
              <a:rPr lang="en-US" dirty="0" smtClean="0"/>
              <a:t>        tail++;	// ignoring </a:t>
            </a:r>
            <a:r>
              <a:rPr lang="en-US" dirty="0" err="1" smtClean="0"/>
              <a:t>ovf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8923" y="5847298"/>
            <a:ext cx="8712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Initially: front = tail = 0; lock = FREE; MAX is buffer capacity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Lost Update / Record Out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0070C0"/>
                </a:solidFill>
              </a:rPr>
              <a:t>Thread A with shared “x”</a:t>
            </a:r>
            <a:endParaRPr lang="en-US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x = x + 1;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// at machine code level</a:t>
            </a:r>
          </a:p>
          <a:p>
            <a:pPr marL="0" indent="0">
              <a:buNone/>
            </a:pPr>
            <a:r>
              <a:rPr lang="en-US" dirty="0" smtClean="0"/>
              <a:t>	load r1, x</a:t>
            </a:r>
          </a:p>
          <a:p>
            <a:pPr marL="0" indent="0">
              <a:buNone/>
            </a:pPr>
            <a:r>
              <a:rPr lang="en-US" dirty="0" smtClean="0"/>
              <a:t>	add r1, r1, #1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// switch threads			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store r1, x				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0070C0"/>
                </a:solidFill>
              </a:rPr>
              <a:t>Thread B with shared “x”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       x = x + 1;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// at machine code level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load r1</a:t>
            </a:r>
            <a:r>
              <a:rPr lang="en-US" dirty="0"/>
              <a:t>, </a:t>
            </a:r>
            <a:r>
              <a:rPr lang="en-US" dirty="0" smtClean="0"/>
              <a:t>x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add </a:t>
            </a:r>
            <a:r>
              <a:rPr lang="en-US" dirty="0"/>
              <a:t>r1</a:t>
            </a:r>
            <a:r>
              <a:rPr lang="en-US" dirty="0" smtClean="0"/>
              <a:t>, r1</a:t>
            </a:r>
            <a:r>
              <a:rPr lang="en-US" dirty="0"/>
              <a:t>, #1</a:t>
            </a:r>
          </a:p>
          <a:p>
            <a:pPr marL="0" indent="0">
              <a:buNone/>
            </a:pPr>
            <a:r>
              <a:rPr lang="en-US" dirty="0" smtClean="0"/>
              <a:t>	store </a:t>
            </a:r>
            <a:r>
              <a:rPr lang="en-US" dirty="0"/>
              <a:t>r1, x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// switch threads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709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Bounded Buffer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 simplicity, assume no wraparound on the integers front and </a:t>
            </a:r>
            <a:r>
              <a:rPr lang="en-US" dirty="0" smtClean="0"/>
              <a:t>tail; </a:t>
            </a:r>
            <a:r>
              <a:rPr lang="en-US" dirty="0"/>
              <a:t>I’ll assume you can fix that if you </a:t>
            </a:r>
            <a:r>
              <a:rPr lang="en-US" dirty="0" smtClean="0"/>
              <a:t>want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ront </a:t>
            </a:r>
            <a:r>
              <a:rPr lang="en-US" dirty="0"/>
              <a:t>= total number of items that have ever been </a:t>
            </a:r>
            <a:r>
              <a:rPr lang="en-US" dirty="0" smtClean="0"/>
              <a:t>removed</a:t>
            </a:r>
          </a:p>
          <a:p>
            <a:pPr lvl="1"/>
            <a:r>
              <a:rPr lang="en-US" dirty="0" smtClean="0"/>
              <a:t>tail </a:t>
            </a:r>
            <a:r>
              <a:rPr lang="en-US" dirty="0"/>
              <a:t>=</a:t>
            </a:r>
            <a:r>
              <a:rPr lang="en-US" dirty="0" smtClean="0"/>
              <a:t> total number of items ever inserted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Lock </a:t>
            </a:r>
            <a:r>
              <a:rPr lang="en-US" dirty="0"/>
              <a:t>at beginning of procedure; </a:t>
            </a:r>
            <a:r>
              <a:rPr lang="en-US" dirty="0" smtClean="0"/>
              <a:t>unlock </a:t>
            </a:r>
            <a:r>
              <a:rPr lang="en-US" dirty="0"/>
              <a:t>at end; no access outside of </a:t>
            </a:r>
            <a:r>
              <a:rPr lang="en-US" dirty="0" smtClean="0"/>
              <a:t>locks</a:t>
            </a:r>
          </a:p>
          <a:p>
            <a:endParaRPr lang="en-US" dirty="0"/>
          </a:p>
          <a:p>
            <a:r>
              <a:rPr lang="en-US" dirty="0"/>
              <a:t>Note that we don’t </a:t>
            </a:r>
            <a:r>
              <a:rPr lang="en-US" dirty="0" smtClean="0"/>
              <a:t>know whether </a:t>
            </a:r>
            <a:r>
              <a:rPr lang="en-US" dirty="0"/>
              <a:t>the buffer is still empty once we release the lock</a:t>
            </a:r>
            <a:r>
              <a:rPr lang="en-US" dirty="0" smtClean="0"/>
              <a:t>– </a:t>
            </a:r>
            <a:r>
              <a:rPr lang="en-US" dirty="0"/>
              <a:t>we only know the state of the buffer while holding the lock!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02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tryget</a:t>
            </a:r>
            <a:r>
              <a:rPr lang="en-US" dirty="0" smtClean="0"/>
              <a:t>() </a:t>
            </a:r>
            <a:r>
              <a:rPr lang="en-US" dirty="0" smtClean="0"/>
              <a:t>returns NULL, do we know the buffer is empty?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we poll </a:t>
            </a:r>
            <a:r>
              <a:rPr lang="en-US" dirty="0" err="1" smtClean="0"/>
              <a:t>tryget</a:t>
            </a:r>
            <a:r>
              <a:rPr lang="en-US" dirty="0" smtClean="0"/>
              <a:t>() </a:t>
            </a:r>
            <a:r>
              <a:rPr lang="en-US" dirty="0" smtClean="0"/>
              <a:t>in a loop, what happens to a thread calling </a:t>
            </a:r>
            <a:r>
              <a:rPr lang="en-US" dirty="0" err="1" smtClean="0"/>
              <a:t>tryput</a:t>
            </a:r>
            <a:r>
              <a:rPr lang="en-US" dirty="0" smtClean="0"/>
              <a:t>()?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2965"/>
          </a:xfrm>
        </p:spPr>
        <p:txBody>
          <a:bodyPr/>
          <a:lstStyle/>
          <a:p>
            <a:r>
              <a:rPr lang="en-US" dirty="0" smtClean="0"/>
              <a:t>Waiting inside a critical section</a:t>
            </a:r>
          </a:p>
          <a:p>
            <a:pPr lvl="1"/>
            <a:r>
              <a:rPr lang="en-US" dirty="0" smtClean="0"/>
              <a:t>Called only when holding a lock</a:t>
            </a:r>
          </a:p>
          <a:p>
            <a:endParaRPr lang="en-US" dirty="0" smtClean="0"/>
          </a:p>
          <a:p>
            <a:r>
              <a:rPr lang="en-US" dirty="0" smtClean="0"/>
              <a:t>Wait: atomically release lock and relinquish processor</a:t>
            </a:r>
          </a:p>
          <a:p>
            <a:pPr lvl="1"/>
            <a:r>
              <a:rPr lang="en-US" dirty="0" smtClean="0"/>
              <a:t>Reacquire the lock when wakened</a:t>
            </a:r>
          </a:p>
          <a:p>
            <a:r>
              <a:rPr lang="en-US" dirty="0" smtClean="0"/>
              <a:t>Signal: wake up a waiter, if any</a:t>
            </a:r>
          </a:p>
          <a:p>
            <a:r>
              <a:rPr lang="en-US" dirty="0" smtClean="0"/>
              <a:t>Broadcast: wake up all waiters, if any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err="1" smtClean="0"/>
              <a:t>methodThatWaits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// Read/write shared state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while </a:t>
            </a:r>
            <a:r>
              <a:rPr lang="en-US" dirty="0" smtClean="0"/>
              <a:t>( !</a:t>
            </a:r>
            <a:r>
              <a:rPr lang="en-US" dirty="0" err="1" smtClean="0"/>
              <a:t>testSharedState</a:t>
            </a:r>
            <a:r>
              <a:rPr lang="en-US" dirty="0" smtClean="0"/>
              <a:t>() )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cv.wait(&amp;lock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// Read/write shared state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495801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err="1" smtClean="0"/>
              <a:t>methodThatSignals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// Read/write shared state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  // If </a:t>
            </a:r>
            <a:r>
              <a:rPr lang="en-US" dirty="0" err="1" smtClean="0"/>
              <a:t>testSharedState</a:t>
            </a:r>
            <a:r>
              <a:rPr lang="en-US" dirty="0" smtClean="0"/>
              <a:t> is now true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cv.signal(&amp;lock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// Read/write shared state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Bounded Buffer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1461875"/>
            <a:ext cx="3951483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get()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while </a:t>
            </a:r>
            <a:r>
              <a:rPr lang="en-US" dirty="0" smtClean="0"/>
              <a:t>( front </a:t>
            </a:r>
            <a:r>
              <a:rPr lang="en-US" dirty="0" smtClean="0"/>
              <a:t>== </a:t>
            </a:r>
            <a:r>
              <a:rPr lang="en-US" dirty="0" smtClean="0"/>
              <a:t>tail )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empty.wait</a:t>
            </a:r>
            <a:r>
              <a:rPr lang="en-US" dirty="0" smtClean="0"/>
              <a:t>(&amp;lock);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item = </a:t>
            </a:r>
            <a:r>
              <a:rPr lang="en-US" dirty="0" err="1" smtClean="0"/>
              <a:t>buf[front</a:t>
            </a:r>
            <a:r>
              <a:rPr lang="en-US" dirty="0" smtClean="0"/>
              <a:t> % MAX];</a:t>
            </a:r>
          </a:p>
          <a:p>
            <a:pPr>
              <a:buNone/>
            </a:pPr>
            <a:r>
              <a:rPr lang="en-US" dirty="0" smtClean="0"/>
              <a:t>    front++;	// ignoring </a:t>
            </a:r>
            <a:r>
              <a:rPr lang="en-US" dirty="0" err="1" smtClean="0"/>
              <a:t>ovf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full.signal</a:t>
            </a:r>
            <a:r>
              <a:rPr lang="en-US" dirty="0" smtClean="0"/>
              <a:t>(&amp;lock);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return item;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29667" y="1461875"/>
            <a:ext cx="4614333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put(item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while </a:t>
            </a:r>
            <a:r>
              <a:rPr lang="en-US" dirty="0" smtClean="0"/>
              <a:t>( (</a:t>
            </a:r>
            <a:r>
              <a:rPr lang="en-US" dirty="0" smtClean="0"/>
              <a:t>tail – front) == </a:t>
            </a:r>
            <a:r>
              <a:rPr lang="en-US" dirty="0" smtClean="0"/>
              <a:t>MAX )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full.wait</a:t>
            </a:r>
            <a:r>
              <a:rPr lang="en-US" dirty="0" smtClean="0"/>
              <a:t>(&amp;lock);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buf[tail</a:t>
            </a:r>
            <a:r>
              <a:rPr lang="en-US" dirty="0" smtClean="0"/>
              <a:t> % MAX] = item;</a:t>
            </a:r>
          </a:p>
          <a:p>
            <a:pPr>
              <a:buNone/>
            </a:pPr>
            <a:r>
              <a:rPr lang="en-US" dirty="0" smtClean="0"/>
              <a:t>    tail++;	// ignoring </a:t>
            </a:r>
            <a:r>
              <a:rPr lang="en-US" dirty="0" err="1" smtClean="0"/>
              <a:t>ovf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empty.signal</a:t>
            </a:r>
            <a:r>
              <a:rPr lang="en-US" dirty="0" smtClean="0"/>
              <a:t>(&amp;lock);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8923" y="5847298"/>
            <a:ext cx="68916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Initially: front = tail = 0; MAX is buffer capacity</a:t>
            </a:r>
          </a:p>
          <a:p>
            <a:r>
              <a:rPr lang="en-US" sz="2800" dirty="0" smtClean="0"/>
              <a:t>empty/full are condition variables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Pre/Post Conditions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state of the bounded buffer at lock acquire?</a:t>
            </a:r>
          </a:p>
          <a:p>
            <a:pPr lvl="1"/>
            <a:r>
              <a:rPr lang="en-US" dirty="0" smtClean="0"/>
              <a:t>front &lt;= tail</a:t>
            </a:r>
          </a:p>
          <a:p>
            <a:pPr lvl="1"/>
            <a:r>
              <a:rPr lang="en-US" dirty="0" smtClean="0"/>
              <a:t>front + MAX &gt;= tail </a:t>
            </a:r>
          </a:p>
          <a:p>
            <a:r>
              <a:rPr lang="en-US" dirty="0" smtClean="0"/>
              <a:t>These are also true on return from wait</a:t>
            </a:r>
          </a:p>
          <a:p>
            <a:r>
              <a:rPr lang="en-US" dirty="0" smtClean="0"/>
              <a:t>And at lock release</a:t>
            </a:r>
          </a:p>
          <a:p>
            <a:r>
              <a:rPr lang="en-US" dirty="0" smtClean="0"/>
              <a:t>Allows for proof of correctness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Pre/Post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77037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 smtClean="0"/>
              <a:t>methodThatWaits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// Pre-condition: State is consistent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// Read/write shared state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while </a:t>
            </a:r>
            <a:r>
              <a:rPr lang="en-US" dirty="0" smtClean="0"/>
              <a:t>( !</a:t>
            </a:r>
            <a:r>
              <a:rPr lang="en-US" dirty="0" err="1" smtClean="0"/>
              <a:t>testSharedState</a:t>
            </a:r>
            <a:r>
              <a:rPr lang="en-US" dirty="0" smtClean="0"/>
              <a:t>() )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cv.wait(&amp;lock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}</a:t>
            </a:r>
          </a:p>
          <a:p>
            <a:pPr>
              <a:buNone/>
            </a:pPr>
            <a:r>
              <a:rPr lang="en-US" dirty="0" smtClean="0"/>
              <a:t>    // WARNING: shared state may</a:t>
            </a:r>
          </a:p>
          <a:p>
            <a:pPr>
              <a:buNone/>
            </a:pPr>
            <a:r>
              <a:rPr lang="en-US" dirty="0" smtClean="0"/>
              <a:t>    // have changed!  But</a:t>
            </a:r>
          </a:p>
          <a:p>
            <a:pPr>
              <a:buNone/>
            </a:pPr>
            <a:r>
              <a:rPr lang="en-US" dirty="0" smtClean="0"/>
              <a:t>   // </a:t>
            </a:r>
            <a:r>
              <a:rPr lang="en-US" dirty="0" err="1" smtClean="0"/>
              <a:t>testSharedState</a:t>
            </a:r>
            <a:r>
              <a:rPr lang="en-US" dirty="0" smtClean="0"/>
              <a:t> is TRUE </a:t>
            </a:r>
          </a:p>
          <a:p>
            <a:pPr>
              <a:buNone/>
            </a:pPr>
            <a:r>
              <a:rPr lang="en-US" dirty="0" smtClean="0"/>
              <a:t>   // and pre-condition is true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// Read/write shared state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495801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 smtClean="0"/>
              <a:t>methodThatSignals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// Pre-condition: State is consistent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// Read/write shared state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  // If </a:t>
            </a:r>
            <a:r>
              <a:rPr lang="en-US" dirty="0" err="1" smtClean="0"/>
              <a:t>testSharedState</a:t>
            </a:r>
            <a:r>
              <a:rPr lang="en-US" dirty="0" smtClean="0"/>
              <a:t> is now true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cv.signal(&amp;lock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// NO WARNING: signal keeps lock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// Read/write shared state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ALWAYS hold lock when calling wait, signal, broadcast</a:t>
            </a:r>
          </a:p>
          <a:p>
            <a:pPr lvl="1"/>
            <a:r>
              <a:rPr lang="en-US" dirty="0" smtClean="0"/>
              <a:t>Condition variable is sync FOR shared state</a:t>
            </a:r>
          </a:p>
          <a:p>
            <a:pPr lvl="1"/>
            <a:r>
              <a:rPr lang="en-US" dirty="0" smtClean="0"/>
              <a:t>ALWAYS hold lock when accessing shared state</a:t>
            </a:r>
          </a:p>
          <a:p>
            <a:r>
              <a:rPr lang="en-US" dirty="0" smtClean="0"/>
              <a:t>Condition variable is </a:t>
            </a:r>
            <a:r>
              <a:rPr lang="en-US" dirty="0" err="1" smtClean="0"/>
              <a:t>memoryless</a:t>
            </a:r>
            <a:endParaRPr lang="en-US" dirty="0" smtClean="0"/>
          </a:p>
          <a:p>
            <a:pPr lvl="1"/>
            <a:r>
              <a:rPr lang="en-US" dirty="0" smtClean="0"/>
              <a:t>If signal when no one is waiting, no op</a:t>
            </a:r>
          </a:p>
          <a:p>
            <a:pPr lvl="1"/>
            <a:r>
              <a:rPr lang="en-US" dirty="0" smtClean="0"/>
              <a:t>If wait before signal, waiter wakes up</a:t>
            </a:r>
          </a:p>
          <a:p>
            <a:r>
              <a:rPr lang="en-US" dirty="0" smtClean="0"/>
              <a:t>Wait atomically releases lock</a:t>
            </a:r>
          </a:p>
          <a:p>
            <a:pPr lvl="1"/>
            <a:r>
              <a:rPr lang="en-US" dirty="0" smtClean="0"/>
              <a:t>What if wait, then release?</a:t>
            </a:r>
          </a:p>
          <a:p>
            <a:pPr lvl="1"/>
            <a:r>
              <a:rPr lang="en-US" dirty="0" smtClean="0"/>
              <a:t>What if release, then wait?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Variables,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667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When a thread is woken up from wait, it may not run immediately</a:t>
            </a:r>
          </a:p>
          <a:p>
            <a:pPr lvl="1"/>
            <a:r>
              <a:rPr lang="en-US" dirty="0" smtClean="0"/>
              <a:t>Signal/broadcast puts thread on ready list</a:t>
            </a:r>
          </a:p>
          <a:p>
            <a:pPr lvl="1"/>
            <a:r>
              <a:rPr lang="en-US" dirty="0" smtClean="0"/>
              <a:t>When lock is released, anyone might acquire it</a:t>
            </a:r>
          </a:p>
          <a:p>
            <a:r>
              <a:rPr lang="en-US" dirty="0" smtClean="0"/>
              <a:t>Wait MUST be in a loop</a:t>
            </a:r>
          </a:p>
          <a:p>
            <a:pPr lvl="1">
              <a:buNone/>
            </a:pPr>
            <a:r>
              <a:rPr lang="en-US" dirty="0" smtClean="0"/>
              <a:t>while </a:t>
            </a:r>
            <a:r>
              <a:rPr lang="en-US" dirty="0" smtClean="0"/>
              <a:t>( </a:t>
            </a:r>
            <a:r>
              <a:rPr lang="en-US" dirty="0" err="1" smtClean="0"/>
              <a:t>needToWait</a:t>
            </a:r>
            <a:r>
              <a:rPr lang="en-US" dirty="0" smtClean="0"/>
              <a:t>() ) </a:t>
            </a: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/>
              <a:t>	  </a:t>
            </a:r>
            <a:r>
              <a:rPr lang="en-US" dirty="0" err="1" smtClean="0"/>
              <a:t>condition.Wait(lock</a:t>
            </a:r>
            <a:r>
              <a:rPr lang="en-US" dirty="0" smtClean="0"/>
              <a:t>);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Simplifies implementation</a:t>
            </a:r>
          </a:p>
          <a:p>
            <a:pPr lvl="1"/>
            <a:r>
              <a:rPr lang="en-US" dirty="0" smtClean="0"/>
              <a:t>Of condition variables and locks</a:t>
            </a:r>
          </a:p>
          <a:p>
            <a:pPr lvl="1"/>
            <a:r>
              <a:rPr lang="en-US" dirty="0" smtClean="0"/>
              <a:t>Of code that uses condition variables and 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Synchronization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127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Identify objects or data structures that can be accessed by multiple threads concurrently</a:t>
            </a:r>
          </a:p>
          <a:p>
            <a:r>
              <a:rPr lang="en-US" dirty="0" smtClean="0"/>
              <a:t>Add locks to object/module</a:t>
            </a:r>
          </a:p>
          <a:p>
            <a:pPr lvl="1"/>
            <a:r>
              <a:rPr lang="en-US" dirty="0" smtClean="0"/>
              <a:t>Grab lock on start to every method/procedure</a:t>
            </a:r>
          </a:p>
          <a:p>
            <a:pPr lvl="1"/>
            <a:r>
              <a:rPr lang="en-US" dirty="0" smtClean="0"/>
              <a:t>Release lock on finish</a:t>
            </a:r>
          </a:p>
          <a:p>
            <a:r>
              <a:rPr lang="en-US" dirty="0" smtClean="0"/>
              <a:t>If need to wait</a:t>
            </a:r>
          </a:p>
          <a:p>
            <a:pPr lvl="1"/>
            <a:r>
              <a:rPr lang="en-US" dirty="0" smtClean="0"/>
              <a:t>while</a:t>
            </a:r>
            <a:r>
              <a:rPr lang="en-US" dirty="0" smtClean="0"/>
              <a:t>( </a:t>
            </a:r>
            <a:r>
              <a:rPr lang="en-US" dirty="0" err="1" smtClean="0"/>
              <a:t>needToWait</a:t>
            </a:r>
            <a:r>
              <a:rPr lang="en-US" dirty="0" smtClean="0"/>
              <a:t>() ) </a:t>
            </a:r>
            <a:r>
              <a:rPr lang="en-US" dirty="0" smtClean="0"/>
              <a:t>{ </a:t>
            </a:r>
            <a:r>
              <a:rPr lang="en-US" dirty="0" err="1" smtClean="0"/>
              <a:t>condition.Wait</a:t>
            </a:r>
            <a:r>
              <a:rPr lang="en-US" dirty="0" smtClean="0"/>
              <a:t>(&amp;lock); }</a:t>
            </a:r>
          </a:p>
          <a:p>
            <a:pPr lvl="1"/>
            <a:r>
              <a:rPr lang="en-US" dirty="0" smtClean="0"/>
              <a:t>Do not assume when you wake up that </a:t>
            </a:r>
            <a:r>
              <a:rPr lang="en-US" dirty="0" err="1" smtClean="0"/>
              <a:t>signaller</a:t>
            </a:r>
            <a:r>
              <a:rPr lang="en-US" dirty="0" smtClean="0"/>
              <a:t> just ran</a:t>
            </a:r>
          </a:p>
          <a:p>
            <a:r>
              <a:rPr lang="en-US" dirty="0" smtClean="0"/>
              <a:t>If do something that might wake someone up</a:t>
            </a:r>
          </a:p>
          <a:p>
            <a:pPr lvl="1"/>
            <a:r>
              <a:rPr lang="en-US" dirty="0" smtClean="0"/>
              <a:t>Signal or Broadcast</a:t>
            </a:r>
          </a:p>
          <a:p>
            <a:r>
              <a:rPr lang="en-US" dirty="0" smtClean="0"/>
              <a:t>Always leave shared state variables in a consistent state</a:t>
            </a:r>
          </a:p>
          <a:p>
            <a:pPr lvl="1"/>
            <a:r>
              <a:rPr lang="en-US" dirty="0" smtClean="0"/>
              <a:t>When lock is released, or when waiting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Question: Are All Pushes Successful?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424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C</a:t>
            </a:r>
            <a:r>
              <a:rPr lang="en-US" sz="2000" dirty="0" smtClean="0"/>
              <a:t>onsider shared </a:t>
            </a:r>
            <a:r>
              <a:rPr lang="en-US" sz="2000" dirty="0"/>
              <a:t>linked list accessed as a stack</a:t>
            </a:r>
            <a:r>
              <a:rPr lang="en-US" sz="2000" dirty="0" smtClean="0"/>
              <a:t>: (</a:t>
            </a:r>
            <a:r>
              <a:rPr lang="en-US" sz="2000" dirty="0"/>
              <a:t>adapted from Michael Scott)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/>
              <a:t>node{</a:t>
            </a:r>
          </a:p>
          <a:p>
            <a:pPr marL="0" indent="0">
              <a:buNone/>
            </a:pPr>
            <a:r>
              <a:rPr lang="en-US" sz="2000" dirty="0" smtClean="0"/>
              <a:t>	...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/>
              <a:t>node *next;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/>
              <a:t>node *head;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v</a:t>
            </a:r>
            <a:r>
              <a:rPr lang="en-US" sz="2000" dirty="0" smtClean="0"/>
              <a:t>oid push</a:t>
            </a:r>
            <a:r>
              <a:rPr lang="en-US" sz="2000" dirty="0"/>
              <a:t>( </a:t>
            </a:r>
            <a:r>
              <a:rPr lang="en-US" sz="2000" dirty="0" err="1"/>
              <a:t>struct</a:t>
            </a:r>
            <a:r>
              <a:rPr lang="en-US" sz="2000" dirty="0"/>
              <a:t> node *new ){</a:t>
            </a:r>
          </a:p>
          <a:p>
            <a:pPr marL="0" indent="0">
              <a:buNone/>
            </a:pPr>
            <a:r>
              <a:rPr lang="en-US" sz="2000" dirty="0" smtClean="0"/>
              <a:t>	new-</a:t>
            </a:r>
            <a:r>
              <a:rPr lang="en-US" sz="2000" dirty="0"/>
              <a:t>&gt;next = head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FF0000"/>
                </a:solidFill>
              </a:rPr>
              <a:t>// </a:t>
            </a:r>
            <a:r>
              <a:rPr lang="en-US" sz="2000" dirty="0">
                <a:solidFill>
                  <a:srgbClr val="FF0000"/>
                </a:solidFill>
              </a:rPr>
              <a:t>what if a second push starts </a:t>
            </a:r>
            <a:r>
              <a:rPr lang="en-US" sz="2000" dirty="0" smtClean="0">
                <a:solidFill>
                  <a:srgbClr val="FF0000"/>
                </a:solidFill>
              </a:rPr>
              <a:t>at </a:t>
            </a:r>
            <a:r>
              <a:rPr lang="en-US" sz="2000" dirty="0">
                <a:solidFill>
                  <a:srgbClr val="FF0000"/>
                </a:solidFill>
              </a:rPr>
              <a:t>this </a:t>
            </a:r>
            <a:r>
              <a:rPr lang="en-US" sz="2000" dirty="0" smtClean="0">
                <a:solidFill>
                  <a:srgbClr val="FF0000"/>
                </a:solidFill>
              </a:rPr>
              <a:t>point?</a:t>
            </a:r>
          </a:p>
          <a:p>
            <a:pPr marL="0" indent="0">
              <a:buNone/>
            </a:pPr>
            <a:r>
              <a:rPr lang="en-US" sz="2000" dirty="0" smtClean="0"/>
              <a:t>	head </a:t>
            </a:r>
            <a:r>
              <a:rPr lang="en-US" sz="2000" dirty="0"/>
              <a:t>= </a:t>
            </a:r>
            <a:r>
              <a:rPr lang="en-US" sz="2000" dirty="0" smtClean="0"/>
              <a:t>new;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1012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the rules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consistent structure</a:t>
            </a:r>
          </a:p>
          <a:p>
            <a:r>
              <a:rPr lang="en-US" dirty="0" smtClean="0"/>
              <a:t>Always use locks and condition variables</a:t>
            </a:r>
          </a:p>
          <a:p>
            <a:r>
              <a:rPr lang="en-US" dirty="0" smtClean="0"/>
              <a:t>Always acquire lock at beginning of procedure, release at end</a:t>
            </a:r>
          </a:p>
          <a:p>
            <a:r>
              <a:rPr lang="en-US" dirty="0" smtClean="0"/>
              <a:t>Always hold lock when using a condition variable</a:t>
            </a:r>
          </a:p>
          <a:p>
            <a:r>
              <a:rPr lang="en-US" dirty="0" smtClean="0"/>
              <a:t>Always wait in while loop</a:t>
            </a:r>
          </a:p>
          <a:p>
            <a:r>
              <a:rPr lang="en-US" dirty="0" smtClean="0"/>
              <a:t>Never spin in sleep()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(if time permits)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730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Pthread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		</a:t>
            </a:r>
            <a:r>
              <a:rPr lang="en-US" sz="1800" u="sng" dirty="0" smtClean="0"/>
              <a:t>Thread A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pthread_mutex_lock</a:t>
            </a:r>
            <a:r>
              <a:rPr lang="en-US" sz="1800" dirty="0"/>
              <a:t>( &amp;</a:t>
            </a:r>
            <a:r>
              <a:rPr lang="en-US" sz="1800" dirty="0" err="1"/>
              <a:t>my_lock</a:t>
            </a:r>
            <a:r>
              <a:rPr lang="en-US" sz="1800" dirty="0"/>
              <a:t> 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while(  /* test of shared state fails */  ){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pthread_cond_wait</a:t>
            </a:r>
            <a:r>
              <a:rPr lang="en-US" sz="1800" dirty="0"/>
              <a:t>( &amp;</a:t>
            </a:r>
            <a:r>
              <a:rPr lang="en-US" sz="1800" dirty="0" err="1"/>
              <a:t>my_cond_var</a:t>
            </a:r>
            <a:r>
              <a:rPr lang="en-US" sz="1800" dirty="0"/>
              <a:t>,</a:t>
            </a:r>
          </a:p>
          <a:p>
            <a:pPr marL="0" indent="0">
              <a:buNone/>
            </a:pPr>
            <a:r>
              <a:rPr lang="en-US" sz="1800" dirty="0"/>
              <a:t>					  &amp;</a:t>
            </a:r>
            <a:r>
              <a:rPr lang="en-US" sz="1800" dirty="0" err="1"/>
              <a:t>my_lock</a:t>
            </a:r>
            <a:r>
              <a:rPr lang="en-US" sz="1800" dirty="0"/>
              <a:t> 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/* read/write shared state */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pthread_mutex_unlock</a:t>
            </a:r>
            <a:r>
              <a:rPr lang="en-US" sz="1800" dirty="0"/>
              <a:t>( &amp;</a:t>
            </a:r>
            <a:r>
              <a:rPr lang="en-US" sz="1800" dirty="0" err="1"/>
              <a:t>my_lock</a:t>
            </a:r>
            <a:r>
              <a:rPr lang="en-US" sz="1800" dirty="0"/>
              <a:t> );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		</a:t>
            </a:r>
            <a:r>
              <a:rPr lang="en-US" sz="1800" u="sng" dirty="0" smtClean="0"/>
              <a:t>Thread B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pthread_mutex_lock</a:t>
            </a:r>
            <a:r>
              <a:rPr lang="en-US" sz="1800" dirty="0"/>
              <a:t>( &amp;</a:t>
            </a:r>
            <a:r>
              <a:rPr lang="en-US" sz="1800" dirty="0" err="1"/>
              <a:t>my_lock</a:t>
            </a:r>
            <a:r>
              <a:rPr lang="en-US" sz="1800" dirty="0"/>
              <a:t> 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/* read/write shared state */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/* </a:t>
            </a:r>
            <a:r>
              <a:rPr lang="en-US" sz="1800" dirty="0"/>
              <a:t>if state has changed in a way that</a:t>
            </a:r>
          </a:p>
          <a:p>
            <a:pPr marL="0" indent="0">
              <a:buNone/>
            </a:pPr>
            <a:r>
              <a:rPr lang="en-US" sz="1800" dirty="0"/>
              <a:t>     allows other threads to make</a:t>
            </a:r>
          </a:p>
          <a:p>
            <a:pPr marL="0" indent="0">
              <a:buNone/>
            </a:pPr>
            <a:r>
              <a:rPr lang="en-US" sz="1800" dirty="0"/>
              <a:t>     progress, then signal or broadcast */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pthread_cond_signal</a:t>
            </a:r>
            <a:r>
              <a:rPr lang="en-US" sz="1800" dirty="0"/>
              <a:t>( &amp;</a:t>
            </a:r>
            <a:r>
              <a:rPr lang="en-US" sz="1800" dirty="0" err="1"/>
              <a:t>my_cond_var</a:t>
            </a:r>
            <a:r>
              <a:rPr lang="en-US" sz="1800" dirty="0"/>
              <a:t> 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pthread_mutex_unlock</a:t>
            </a:r>
            <a:r>
              <a:rPr lang="en-US" sz="1800" dirty="0"/>
              <a:t>( &amp;</a:t>
            </a:r>
            <a:r>
              <a:rPr lang="en-US" sz="1800" dirty="0" err="1"/>
              <a:t>my_lock</a:t>
            </a:r>
            <a:r>
              <a:rPr lang="en-US" sz="1800" dirty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115863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Bounded Buffer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36134"/>
            <a:ext cx="4140200" cy="5317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dirty="0" err="1"/>
              <a:t>BoundedBuffer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   Lock </a:t>
            </a:r>
            <a:r>
              <a:rPr lang="en-US" sz="1600" dirty="0" err="1"/>
              <a:t>lock</a:t>
            </a:r>
            <a:r>
              <a:rPr lang="en-US" sz="1600" dirty="0"/>
              <a:t> = new </a:t>
            </a:r>
            <a:r>
              <a:rPr lang="en-US" sz="1600" dirty="0" err="1"/>
              <a:t>ReentrantLock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Condition </a:t>
            </a:r>
            <a:r>
              <a:rPr lang="en-US" sz="1600" dirty="0" err="1"/>
              <a:t>notFull</a:t>
            </a:r>
            <a:r>
              <a:rPr lang="en-US" sz="1600" dirty="0"/>
              <a:t>  = </a:t>
            </a:r>
            <a:r>
              <a:rPr lang="en-US" sz="1600" dirty="0" err="1"/>
              <a:t>lock.newCondition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Condition </a:t>
            </a:r>
            <a:r>
              <a:rPr lang="en-US" sz="1600" dirty="0" err="1"/>
              <a:t>notEmpty</a:t>
            </a:r>
            <a:r>
              <a:rPr lang="en-US" sz="1600" dirty="0"/>
              <a:t> = </a:t>
            </a:r>
            <a:r>
              <a:rPr lang="en-US" sz="1600" dirty="0" err="1"/>
              <a:t>lock.newCondition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Object[] items = new Object[100];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putptr</a:t>
            </a:r>
            <a:r>
              <a:rPr lang="en-US" sz="1600" dirty="0"/>
              <a:t>, </a:t>
            </a:r>
            <a:r>
              <a:rPr lang="en-US" sz="1600" dirty="0" err="1"/>
              <a:t>takeptr</a:t>
            </a:r>
            <a:r>
              <a:rPr lang="en-US" sz="1600" dirty="0"/>
              <a:t>, count;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public void put(Object x)throws IE {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lock.lock</a:t>
            </a:r>
            <a:r>
              <a:rPr lang="en-US" sz="1600" dirty="0"/>
              <a:t>(); try {</a:t>
            </a:r>
          </a:p>
          <a:p>
            <a:pPr marL="0" indent="0">
              <a:buNone/>
            </a:pPr>
            <a:r>
              <a:rPr lang="en-US" sz="1600" dirty="0"/>
              <a:t>        while </a:t>
            </a:r>
            <a:r>
              <a:rPr lang="en-US" sz="1600" dirty="0" smtClean="0"/>
              <a:t>( count </a:t>
            </a:r>
            <a:r>
              <a:rPr lang="en-US" sz="1600" dirty="0"/>
              <a:t>== </a:t>
            </a:r>
            <a:r>
              <a:rPr lang="en-US" sz="1600" dirty="0" err="1" smtClean="0"/>
              <a:t>items.length</a:t>
            </a:r>
            <a:r>
              <a:rPr lang="en-US" sz="1600" dirty="0" smtClean="0"/>
              <a:t> )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</a:t>
            </a:r>
            <a:r>
              <a:rPr lang="en-US" sz="1600" dirty="0" err="1" smtClean="0"/>
              <a:t>notFull.await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    items[</a:t>
            </a:r>
            <a:r>
              <a:rPr lang="en-US" sz="1600" dirty="0" err="1"/>
              <a:t>putptr</a:t>
            </a:r>
            <a:r>
              <a:rPr lang="en-US" sz="1600" dirty="0"/>
              <a:t>] = x;</a:t>
            </a:r>
          </a:p>
          <a:p>
            <a:pPr marL="0" indent="0">
              <a:buNone/>
            </a:pPr>
            <a:r>
              <a:rPr lang="en-US" sz="1600" dirty="0"/>
              <a:t>        if </a:t>
            </a:r>
            <a:r>
              <a:rPr lang="en-US" sz="1600" dirty="0" smtClean="0"/>
              <a:t>( ++</a:t>
            </a:r>
            <a:r>
              <a:rPr lang="en-US" sz="1600" dirty="0" err="1"/>
              <a:t>putptr</a:t>
            </a:r>
            <a:r>
              <a:rPr lang="en-US" sz="1600" dirty="0"/>
              <a:t> == </a:t>
            </a:r>
            <a:r>
              <a:rPr lang="en-US" sz="1600" dirty="0" err="1" smtClean="0"/>
              <a:t>items.length</a:t>
            </a:r>
            <a:r>
              <a:rPr lang="en-US" sz="1600" dirty="0" smtClean="0"/>
              <a:t> )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</a:t>
            </a:r>
            <a:r>
              <a:rPr lang="en-US" sz="1600" dirty="0" err="1" smtClean="0"/>
              <a:t>putptr</a:t>
            </a:r>
            <a:r>
              <a:rPr lang="en-US" sz="1600" dirty="0" smtClean="0"/>
              <a:t> </a:t>
            </a:r>
            <a:r>
              <a:rPr lang="en-US" sz="1600" dirty="0"/>
              <a:t>= 0;</a:t>
            </a:r>
          </a:p>
          <a:p>
            <a:pPr marL="0" indent="0">
              <a:buNone/>
            </a:pPr>
            <a:r>
              <a:rPr lang="en-US" sz="1600" dirty="0"/>
              <a:t>        ++count;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notEmpty.signal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  } finally { </a:t>
            </a:r>
            <a:r>
              <a:rPr lang="en-US" sz="1600" dirty="0" err="1"/>
              <a:t>lock.unlock</a:t>
            </a:r>
            <a:r>
              <a:rPr lang="en-US" sz="1600" dirty="0"/>
              <a:t>(); }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1332" y="1236134"/>
            <a:ext cx="3945467" cy="5317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public </a:t>
            </a:r>
            <a:r>
              <a:rPr lang="en-US" sz="1600" dirty="0"/>
              <a:t>Object take() throws IE {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lock.lock</a:t>
            </a:r>
            <a:r>
              <a:rPr lang="en-US" sz="1600" dirty="0"/>
              <a:t>(); try {</a:t>
            </a:r>
          </a:p>
          <a:p>
            <a:pPr marL="0" indent="0">
              <a:buNone/>
            </a:pPr>
            <a:r>
              <a:rPr lang="en-US" sz="1600" dirty="0"/>
              <a:t>        while </a:t>
            </a:r>
            <a:r>
              <a:rPr lang="en-US" sz="1600" dirty="0" smtClean="0"/>
              <a:t>( count </a:t>
            </a:r>
            <a:r>
              <a:rPr lang="en-US" sz="1600" dirty="0"/>
              <a:t>== </a:t>
            </a:r>
            <a:r>
              <a:rPr lang="en-US" sz="1600" dirty="0" smtClean="0"/>
              <a:t>0 )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</a:t>
            </a:r>
            <a:r>
              <a:rPr lang="en-US" sz="1600" dirty="0" err="1" smtClean="0"/>
              <a:t>notEmpty.await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    Object x = items[</a:t>
            </a:r>
            <a:r>
              <a:rPr lang="en-US" sz="1600" dirty="0" err="1"/>
              <a:t>takeptr</a:t>
            </a:r>
            <a:r>
              <a:rPr lang="en-US" sz="1600" dirty="0"/>
              <a:t>];</a:t>
            </a:r>
          </a:p>
          <a:p>
            <a:pPr marL="0" indent="0">
              <a:buNone/>
            </a:pPr>
            <a:r>
              <a:rPr lang="en-US" sz="1600" dirty="0"/>
              <a:t>        if </a:t>
            </a:r>
            <a:r>
              <a:rPr lang="en-US" sz="1600" dirty="0" smtClean="0"/>
              <a:t>( ++</a:t>
            </a:r>
            <a:r>
              <a:rPr lang="en-US" sz="1600" dirty="0" err="1"/>
              <a:t>takeptr</a:t>
            </a:r>
            <a:r>
              <a:rPr lang="en-US" sz="1600" dirty="0"/>
              <a:t> == </a:t>
            </a:r>
            <a:r>
              <a:rPr lang="en-US" sz="1600" dirty="0" err="1" smtClean="0"/>
              <a:t>items.length</a:t>
            </a:r>
            <a:r>
              <a:rPr lang="en-US" sz="1600" dirty="0" smtClean="0"/>
              <a:t> )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    </a:t>
            </a:r>
            <a:r>
              <a:rPr lang="en-US" sz="1600" dirty="0" err="1" smtClean="0"/>
              <a:t>takeptr</a:t>
            </a:r>
            <a:r>
              <a:rPr lang="en-US" sz="1600" dirty="0" smtClean="0"/>
              <a:t> </a:t>
            </a:r>
            <a:r>
              <a:rPr lang="en-US" sz="1600" dirty="0"/>
              <a:t>= 0;</a:t>
            </a:r>
          </a:p>
          <a:p>
            <a:pPr marL="0" indent="0">
              <a:buNone/>
            </a:pPr>
            <a:r>
              <a:rPr lang="en-US" sz="1600" dirty="0"/>
              <a:t>        --count;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notFull.signal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    return x;</a:t>
            </a:r>
          </a:p>
          <a:p>
            <a:pPr marL="0" indent="0">
              <a:buNone/>
            </a:pPr>
            <a:r>
              <a:rPr lang="en-US" sz="1600" dirty="0"/>
              <a:t>      } finally { </a:t>
            </a:r>
            <a:r>
              <a:rPr lang="en-US" sz="1600" dirty="0" err="1"/>
              <a:t>lock.unlock</a:t>
            </a:r>
            <a:r>
              <a:rPr lang="en-US" sz="1600" dirty="0"/>
              <a:t>(); }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smtClean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(code </a:t>
            </a:r>
            <a:r>
              <a:rPr lang="en-US" sz="1600" dirty="0"/>
              <a:t>example </a:t>
            </a:r>
            <a:r>
              <a:rPr lang="en-US" sz="1600" dirty="0" smtClean="0"/>
              <a:t>from gee.cs.oswego.edu/dl/concurrency-interest/jsr166-slides.pdf)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6795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Pthreads</a:t>
            </a:r>
            <a:r>
              <a:rPr lang="en-US" dirty="0" smtClean="0"/>
              <a:t> and Java 5 (and later)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When waiting upon a Condition Variable, a “spurious wakeup” is permitted to occur, in general, as a concession to the underlying platform semantics. This has little practical impact on most application programs as a Condition Variable should always be waited upon in a loop, testing the state predicate that is being waited for.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91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Mesa vs. Hoare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Mesa</a:t>
            </a:r>
          </a:p>
          <a:p>
            <a:pPr lvl="1"/>
            <a:r>
              <a:rPr lang="en-US" dirty="0" smtClean="0"/>
              <a:t>Signal puts waiter on ready list</a:t>
            </a:r>
          </a:p>
          <a:p>
            <a:pPr lvl="1"/>
            <a:r>
              <a:rPr lang="en-US" dirty="0" err="1" smtClean="0"/>
              <a:t>Signaller</a:t>
            </a:r>
            <a:r>
              <a:rPr lang="en-US" dirty="0" smtClean="0"/>
              <a:t> keeps lock and processor</a:t>
            </a:r>
          </a:p>
          <a:p>
            <a:r>
              <a:rPr lang="en-US" dirty="0" smtClean="0"/>
              <a:t>Hoare</a:t>
            </a:r>
          </a:p>
          <a:p>
            <a:pPr lvl="1"/>
            <a:r>
              <a:rPr lang="en-US" dirty="0" smtClean="0"/>
              <a:t>Signal gives processor and lock to waiter</a:t>
            </a:r>
          </a:p>
          <a:p>
            <a:pPr lvl="1"/>
            <a:r>
              <a:rPr lang="en-US" dirty="0" smtClean="0"/>
              <a:t>When waiter finishes, processor/lock given back to </a:t>
            </a:r>
            <a:r>
              <a:rPr lang="en-US" dirty="0" err="1" smtClean="0"/>
              <a:t>signaller</a:t>
            </a:r>
            <a:endParaRPr lang="en-US" dirty="0" smtClean="0"/>
          </a:p>
          <a:p>
            <a:pPr lvl="1"/>
            <a:r>
              <a:rPr lang="en-US" dirty="0" smtClean="0"/>
              <a:t>Nested signals possible!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FIFO Bounded Buffer</a:t>
            </a:r>
            <a:br>
              <a:rPr lang="en-US" dirty="0" smtClean="0"/>
            </a:br>
            <a:r>
              <a:rPr lang="en-US" dirty="0" smtClean="0"/>
              <a:t>(Hoare semantics)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1512175"/>
            <a:ext cx="3951483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get()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if </a:t>
            </a:r>
            <a:r>
              <a:rPr lang="en-US" dirty="0" smtClean="0"/>
              <a:t>( front </a:t>
            </a:r>
            <a:r>
              <a:rPr lang="en-US" dirty="0" smtClean="0"/>
              <a:t>== </a:t>
            </a:r>
            <a:r>
              <a:rPr lang="en-US" dirty="0" smtClean="0"/>
              <a:t>tail )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empty.wait</a:t>
            </a:r>
            <a:r>
              <a:rPr lang="en-US" dirty="0" smtClean="0"/>
              <a:t>(&amp;lock);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item = </a:t>
            </a:r>
            <a:r>
              <a:rPr lang="en-US" dirty="0" err="1" smtClean="0"/>
              <a:t>buf[front</a:t>
            </a:r>
            <a:r>
              <a:rPr lang="en-US" dirty="0" smtClean="0"/>
              <a:t> % MAX];</a:t>
            </a:r>
          </a:p>
          <a:p>
            <a:pPr>
              <a:buNone/>
            </a:pPr>
            <a:r>
              <a:rPr lang="en-US" dirty="0" smtClean="0"/>
              <a:t>    front++;	// ignoring </a:t>
            </a:r>
            <a:r>
              <a:rPr lang="en-US" dirty="0" err="1" smtClean="0"/>
              <a:t>ovf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full.signal</a:t>
            </a:r>
            <a:r>
              <a:rPr lang="en-US" dirty="0" smtClean="0"/>
              <a:t>(&amp;lock);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return item;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199" y="1512175"/>
            <a:ext cx="4495801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put(item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if </a:t>
            </a:r>
            <a:r>
              <a:rPr lang="en-US" dirty="0" smtClean="0"/>
              <a:t>( (</a:t>
            </a:r>
            <a:r>
              <a:rPr lang="en-US" dirty="0" smtClean="0"/>
              <a:t>tail – front) == </a:t>
            </a:r>
            <a:r>
              <a:rPr lang="en-US" dirty="0" smtClean="0"/>
              <a:t>MAX )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full.wait</a:t>
            </a:r>
            <a:r>
              <a:rPr lang="en-US" dirty="0" smtClean="0"/>
              <a:t>(&amp;lock);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buf[last</a:t>
            </a:r>
            <a:r>
              <a:rPr lang="en-US" dirty="0" smtClean="0"/>
              <a:t> % MAX] = item;</a:t>
            </a:r>
          </a:p>
          <a:p>
            <a:pPr>
              <a:buNone/>
            </a:pPr>
            <a:r>
              <a:rPr lang="en-US" dirty="0" smtClean="0"/>
              <a:t>    last++;	// ignoring </a:t>
            </a:r>
            <a:r>
              <a:rPr lang="en-US" dirty="0" err="1" smtClean="0"/>
              <a:t>ovf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empty.signal</a:t>
            </a:r>
            <a:r>
              <a:rPr lang="en-US" dirty="0" smtClean="0"/>
              <a:t>(&amp;lock);</a:t>
            </a:r>
          </a:p>
          <a:p>
            <a:pPr>
              <a:buNone/>
            </a:pPr>
            <a:r>
              <a:rPr lang="en-US" dirty="0" smtClean="0"/>
              <a:t>  // CAREFUL: someone else ran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8923" y="5847298"/>
            <a:ext cx="68916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Initially: front = tail = 0; MAX is buffer capacity</a:t>
            </a:r>
          </a:p>
          <a:p>
            <a:r>
              <a:rPr lang="en-US" sz="2800" dirty="0" smtClean="0"/>
              <a:t>empty/full are condition variables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FIFO Bounded Buffer</a:t>
            </a:r>
            <a:br>
              <a:rPr lang="en-US" dirty="0" smtClean="0"/>
            </a:br>
            <a:r>
              <a:rPr lang="en-US" dirty="0" smtClean="0"/>
              <a:t>(Mesa semantics)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condition variable for every waiter </a:t>
            </a:r>
          </a:p>
          <a:p>
            <a:r>
              <a:rPr lang="en-US" dirty="0" smtClean="0"/>
              <a:t>Queue condition variables (in FIFO order)</a:t>
            </a:r>
          </a:p>
          <a:p>
            <a:r>
              <a:rPr lang="en-US" dirty="0" smtClean="0"/>
              <a:t>Signal picks the front of the queue to wake up</a:t>
            </a:r>
          </a:p>
          <a:p>
            <a:r>
              <a:rPr lang="en-US" dirty="0" smtClean="0"/>
              <a:t>CAREFUL if spurious wakeups!</a:t>
            </a:r>
          </a:p>
          <a:p>
            <a:endParaRPr lang="en-US" dirty="0" smtClean="0"/>
          </a:p>
          <a:p>
            <a:r>
              <a:rPr lang="en-US" dirty="0" smtClean="0"/>
              <a:t>Easily extends to case where queue is LIFO, priority, priority donation, …</a:t>
            </a:r>
          </a:p>
          <a:p>
            <a:pPr lvl="1"/>
            <a:r>
              <a:rPr lang="en-US" dirty="0" smtClean="0"/>
              <a:t>With Hoare semantics, not as easy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FIFO Bounded Buffer</a:t>
            </a:r>
            <a:br>
              <a:rPr lang="en-US" dirty="0" smtClean="0"/>
            </a:br>
            <a:r>
              <a:rPr lang="en-US" dirty="0" smtClean="0"/>
              <a:t>(Mesa semantics, put() is similar)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8" y="1600200"/>
            <a:ext cx="4345837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get()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myPosition</a:t>
            </a:r>
            <a:r>
              <a:rPr lang="en-US" dirty="0" smtClean="0"/>
              <a:t> = </a:t>
            </a:r>
            <a:r>
              <a:rPr lang="en-US" dirty="0" err="1" smtClean="0"/>
              <a:t>numGets</a:t>
            </a:r>
            <a:r>
              <a:rPr lang="en-US" dirty="0" smtClean="0"/>
              <a:t>++;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// ignoring </a:t>
            </a:r>
            <a:r>
              <a:rPr lang="en-US" dirty="0" err="1" smtClean="0"/>
              <a:t>ovf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self = new Condition;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nextGet.append(self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while </a:t>
            </a:r>
            <a:r>
              <a:rPr lang="en-US" dirty="0" smtClean="0"/>
              <a:t>( front </a:t>
            </a:r>
            <a:r>
              <a:rPr lang="en-US" dirty="0" smtClean="0"/>
              <a:t>&lt; </a:t>
            </a:r>
            <a:r>
              <a:rPr lang="en-US" dirty="0" err="1" smtClean="0"/>
              <a:t>myPosition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|| front == </a:t>
            </a:r>
            <a:r>
              <a:rPr lang="en-US" dirty="0" smtClean="0"/>
              <a:t>tail )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self.wait</a:t>
            </a:r>
            <a:r>
              <a:rPr lang="en-US" dirty="0" smtClean="0"/>
              <a:t>(&amp;lock);</a:t>
            </a:r>
          </a:p>
          <a:p>
            <a:pPr>
              <a:buNone/>
            </a:pPr>
            <a:r>
              <a:rPr lang="en-US" dirty="0" smtClean="0"/>
              <a:t>     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495801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  delete self;</a:t>
            </a:r>
          </a:p>
          <a:p>
            <a:pPr>
              <a:buNone/>
            </a:pPr>
            <a:r>
              <a:rPr lang="en-US" dirty="0" smtClean="0"/>
              <a:t>    item = </a:t>
            </a:r>
            <a:r>
              <a:rPr lang="en-US" dirty="0" err="1" smtClean="0"/>
              <a:t>buf[front</a:t>
            </a:r>
            <a:r>
              <a:rPr lang="en-US" dirty="0" smtClean="0"/>
              <a:t> % MAX];</a:t>
            </a:r>
          </a:p>
          <a:p>
            <a:pPr>
              <a:buNone/>
            </a:pPr>
            <a:r>
              <a:rPr lang="en-US" dirty="0" smtClean="0"/>
              <a:t>    front++;	// ignoring </a:t>
            </a:r>
            <a:r>
              <a:rPr lang="en-US" dirty="0" err="1" smtClean="0"/>
              <a:t>ovf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if (next = </a:t>
            </a:r>
            <a:r>
              <a:rPr lang="en-US" dirty="0" err="1" smtClean="0"/>
              <a:t>nextPut.remove</a:t>
            </a:r>
            <a:r>
              <a:rPr lang="en-US" dirty="0" smtClean="0"/>
              <a:t>()) {</a:t>
            </a:r>
          </a:p>
          <a:p>
            <a:pPr>
              <a:buNone/>
            </a:pPr>
            <a:r>
              <a:rPr lang="en-US" dirty="0" smtClean="0"/>
              <a:t>	    next-&gt;signal(&amp;lock);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return item;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8923" y="5847298"/>
            <a:ext cx="85587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Initially: front = tail = </a:t>
            </a:r>
            <a:r>
              <a:rPr lang="en-US" sz="2800" dirty="0" err="1" smtClean="0"/>
              <a:t>numGets</a:t>
            </a:r>
            <a:r>
              <a:rPr lang="en-US" sz="2800" dirty="0" smtClean="0"/>
              <a:t> = 0; MAX is buffer capacity</a:t>
            </a:r>
          </a:p>
          <a:p>
            <a:r>
              <a:rPr lang="en-US" sz="2800" dirty="0" err="1" smtClean="0"/>
              <a:t>nextGet</a:t>
            </a:r>
            <a:r>
              <a:rPr lang="en-US" sz="2800" dirty="0" smtClean="0"/>
              <a:t>, </a:t>
            </a:r>
            <a:r>
              <a:rPr lang="en-US" sz="2800" dirty="0" err="1" smtClean="0"/>
              <a:t>nextPut</a:t>
            </a:r>
            <a:r>
              <a:rPr lang="en-US" sz="2800" dirty="0" smtClean="0"/>
              <a:t> are queues of Condition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2482" cy="4951288"/>
          </a:xfrm>
        </p:spPr>
        <p:txBody>
          <a:bodyPr>
            <a:normAutofit/>
          </a:bodyPr>
          <a:lstStyle/>
          <a:p>
            <a:r>
              <a:rPr lang="en-US" dirty="0" smtClean="0"/>
              <a:t>When threads concurrently read/write shared memory, program behavior is undefined</a:t>
            </a:r>
          </a:p>
          <a:p>
            <a:pPr lvl="1"/>
            <a:r>
              <a:rPr lang="en-US" dirty="0" smtClean="0"/>
              <a:t>Two threads write to the same variable; which one should win?</a:t>
            </a:r>
          </a:p>
          <a:p>
            <a:r>
              <a:rPr lang="en-US" dirty="0" smtClean="0"/>
              <a:t>Thread schedule is non-deterministic</a:t>
            </a:r>
          </a:p>
          <a:p>
            <a:pPr lvl="1"/>
            <a:r>
              <a:rPr lang="en-US" dirty="0" smtClean="0"/>
              <a:t>Behavior can change when you re-run program</a:t>
            </a:r>
          </a:p>
          <a:p>
            <a:r>
              <a:rPr lang="en-US" dirty="0" smtClean="0"/>
              <a:t>Also:</a:t>
            </a:r>
          </a:p>
          <a:p>
            <a:pPr lvl="1"/>
            <a:r>
              <a:rPr lang="en-US" dirty="0" smtClean="0"/>
              <a:t>Compiler/hardware instruction reordering</a:t>
            </a:r>
          </a:p>
          <a:p>
            <a:pPr lvl="1"/>
            <a:r>
              <a:rPr lang="en-US" dirty="0" smtClean="0"/>
              <a:t>Multi-word operations are not atomic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Can this panic?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	</a:t>
            </a:r>
            <a:r>
              <a:rPr lang="en-US" u="sng" dirty="0" smtClean="0"/>
              <a:t>Thread 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p</a:t>
            </a:r>
            <a:r>
              <a:rPr lang="en-US" dirty="0" smtClean="0"/>
              <a:t> = </a:t>
            </a:r>
            <a:r>
              <a:rPr lang="en-US" dirty="0" err="1" smtClean="0"/>
              <a:t>someComputation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pInitialized</a:t>
            </a:r>
            <a:r>
              <a:rPr lang="en-US" dirty="0" smtClean="0"/>
              <a:t> = true;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	</a:t>
            </a:r>
            <a:r>
              <a:rPr lang="en-US" u="sng" dirty="0" smtClean="0"/>
              <a:t>Thread 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while ( !</a:t>
            </a:r>
            <a:r>
              <a:rPr lang="en-US" dirty="0" err="1" smtClean="0"/>
              <a:t>pInitialized</a:t>
            </a:r>
            <a:r>
              <a:rPr lang="en-US" dirty="0" smtClean="0"/>
              <a:t> ) 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/* empty loop body */ 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err="1" smtClean="0"/>
              <a:t>q</a:t>
            </a:r>
            <a:r>
              <a:rPr lang="en-US" dirty="0" smtClean="0"/>
              <a:t> = </a:t>
            </a:r>
            <a:r>
              <a:rPr lang="en-US" dirty="0" err="1" smtClean="0"/>
              <a:t>someFunction(p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if ( q != </a:t>
            </a:r>
            <a:r>
              <a:rPr lang="en-US" dirty="0" err="1" smtClean="0"/>
              <a:t>someFunction</a:t>
            </a:r>
            <a:r>
              <a:rPr lang="en-US" dirty="0" smtClean="0"/>
              <a:t>(p) )</a:t>
            </a:r>
          </a:p>
          <a:p>
            <a:pPr>
              <a:buNone/>
            </a:pPr>
            <a:r>
              <a:rPr lang="en-US" dirty="0" smtClean="0"/>
              <a:t>     panic();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Reordering?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356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Why do compilers reorder instructions?</a:t>
            </a:r>
          </a:p>
          <a:p>
            <a:pPr lvl="1"/>
            <a:r>
              <a:rPr lang="en-US" dirty="0" smtClean="0"/>
              <a:t>Efficient code generation requires analyzing control/data dependency</a:t>
            </a:r>
          </a:p>
          <a:p>
            <a:pPr lvl="1"/>
            <a:r>
              <a:rPr lang="en-US" dirty="0" smtClean="0"/>
              <a:t>If variables can spontaneously change, most compiler optimizations become impossible</a:t>
            </a:r>
          </a:p>
          <a:p>
            <a:r>
              <a:rPr lang="en-US" dirty="0" smtClean="0"/>
              <a:t>Why do CPUs reorder instructions?</a:t>
            </a:r>
          </a:p>
          <a:p>
            <a:pPr lvl="1"/>
            <a:r>
              <a:rPr lang="en-US" dirty="0" smtClean="0"/>
              <a:t>Write buffering: allow next instruction to execute while write is being completed</a:t>
            </a:r>
          </a:p>
          <a:p>
            <a:pPr>
              <a:buNone/>
            </a:pPr>
            <a:r>
              <a:rPr lang="en-US" dirty="0" smtClean="0"/>
              <a:t>Fix: </a:t>
            </a:r>
            <a:r>
              <a:rPr lang="en-US" b="1" dirty="0" smtClean="0"/>
              <a:t>memory barrier</a:t>
            </a:r>
          </a:p>
          <a:p>
            <a:pPr lvl="1"/>
            <a:r>
              <a:rPr lang="en-US" dirty="0" smtClean="0"/>
              <a:t>Instruction to compiler/CPU</a:t>
            </a:r>
          </a:p>
          <a:p>
            <a:pPr lvl="1"/>
            <a:r>
              <a:rPr lang="en-US" dirty="0" smtClean="0"/>
              <a:t>All ops before barrier complete before barrier returns</a:t>
            </a:r>
          </a:p>
          <a:p>
            <a:pPr lvl="1"/>
            <a:r>
              <a:rPr lang="en-US" dirty="0" smtClean="0"/>
              <a:t>No op after barrier starts until barrier returns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Much Milk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306405"/>
              </p:ext>
            </p:extLst>
          </p:nvPr>
        </p:nvGraphicFramePr>
        <p:xfrm>
          <a:off x="457200" y="1600200"/>
          <a:ext cx="8229600" cy="402699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67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1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199">
                <a:tc>
                  <a:txBody>
                    <a:bodyPr/>
                    <a:lstStyle/>
                    <a:p>
                      <a:pPr marL="0" marR="74930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65200" algn="l"/>
                        </a:tabLst>
                      </a:pP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 dirty="0"/>
                        <a:t>Person A</a:t>
                      </a:r>
                      <a:endParaRPr lang="en-US" sz="2000" u="sng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 dirty="0"/>
                        <a:t>Person B</a:t>
                      </a:r>
                      <a:endParaRPr lang="en-US" sz="2000" u="sng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12:30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Look in fridge.  Out of milk.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12:</a:t>
                      </a:r>
                      <a:r>
                        <a:rPr lang="en-US" sz="2000" dirty="0"/>
                        <a:t>35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Leave for store.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12:40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Arrive at store.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Look in fridge.  Out of milk.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12:45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Buy milk.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Leave for store.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12:50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Arrive home, put milk away.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Arrive at store.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12:55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Buy milk.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1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  1:00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Arrive home, put milk away.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Oh no!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1576"/>
            <a:ext cx="8229600" cy="487584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Race condition:</a:t>
            </a:r>
            <a:r>
              <a:rPr lang="en-US" sz="2400" dirty="0" smtClean="0"/>
              <a:t> output of a concurrent program depends on the order of operations between threads</a:t>
            </a:r>
          </a:p>
          <a:p>
            <a:pPr>
              <a:buNone/>
            </a:pPr>
            <a:r>
              <a:rPr lang="en-US" sz="2400" b="1" dirty="0" smtClean="0"/>
              <a:t>Mutual exclusion:</a:t>
            </a:r>
            <a:r>
              <a:rPr lang="en-US" sz="2400" dirty="0" smtClean="0"/>
              <a:t> only one thread does a particular thing at a time</a:t>
            </a:r>
          </a:p>
          <a:p>
            <a:pPr lvl="1"/>
            <a:r>
              <a:rPr lang="en-US" sz="2200" b="1" dirty="0" smtClean="0"/>
              <a:t>Critical section: </a:t>
            </a:r>
            <a:r>
              <a:rPr lang="en-US" sz="2200" dirty="0" smtClean="0"/>
              <a:t>piece of code that only one thread can execute at once  </a:t>
            </a:r>
          </a:p>
          <a:p>
            <a:pPr>
              <a:buNone/>
            </a:pPr>
            <a:r>
              <a:rPr lang="en-US" sz="2400" b="1" dirty="0" smtClean="0"/>
              <a:t>Lock:</a:t>
            </a:r>
            <a:r>
              <a:rPr lang="en-US" sz="2400" dirty="0" smtClean="0"/>
              <a:t> prevent someone from doing something</a:t>
            </a:r>
          </a:p>
          <a:p>
            <a:pPr lvl="1"/>
            <a:r>
              <a:rPr lang="en-US" sz="2200" dirty="0" smtClean="0"/>
              <a:t>Lock before entering critical section, before accessing shared data</a:t>
            </a:r>
          </a:p>
          <a:p>
            <a:pPr lvl="1"/>
            <a:r>
              <a:rPr lang="en-US" sz="2200" dirty="0" smtClean="0"/>
              <a:t>Unlock when leaving, after done accessing shared data</a:t>
            </a:r>
          </a:p>
          <a:p>
            <a:pPr lvl="1"/>
            <a:r>
              <a:rPr lang="en-US" sz="2200" dirty="0" smtClean="0"/>
              <a:t>Wait if locked (all synchronization involves waiting!)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Much Milk, Try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12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Correctness property</a:t>
            </a:r>
          </a:p>
          <a:p>
            <a:pPr lvl="1"/>
            <a:r>
              <a:rPr lang="en-US" dirty="0" smtClean="0"/>
              <a:t>Someone buys if needed (</a:t>
            </a:r>
            <a:r>
              <a:rPr lang="en-US" dirty="0" err="1" smtClean="0"/>
              <a:t>liveness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At most one person buys (safety)</a:t>
            </a:r>
          </a:p>
          <a:p>
            <a:r>
              <a:rPr lang="en-US" dirty="0" smtClean="0"/>
              <a:t>Try #1: leave a note</a:t>
            </a:r>
          </a:p>
          <a:p>
            <a:pPr lvl="1">
              <a:buNone/>
            </a:pPr>
            <a:r>
              <a:rPr lang="en-US" dirty="0" smtClean="0"/>
              <a:t>if </a:t>
            </a:r>
            <a:r>
              <a:rPr lang="en-US" dirty="0" smtClean="0"/>
              <a:t>( !milk )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  if </a:t>
            </a:r>
            <a:r>
              <a:rPr lang="en-US" dirty="0" smtClean="0"/>
              <a:t>( !note ) </a:t>
            </a: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/>
              <a:t>          leave note</a:t>
            </a:r>
          </a:p>
          <a:p>
            <a:pPr lvl="1">
              <a:buNone/>
            </a:pPr>
            <a:r>
              <a:rPr lang="en-US" dirty="0" smtClean="0"/>
              <a:t>          buy milk</a:t>
            </a:r>
          </a:p>
          <a:p>
            <a:pPr lvl="1">
              <a:buNone/>
            </a:pPr>
            <a:r>
              <a:rPr lang="en-US" dirty="0" smtClean="0"/>
              <a:t>          remove note</a:t>
            </a:r>
          </a:p>
          <a:p>
            <a:pPr lvl="1">
              <a:buNone/>
            </a:pPr>
            <a:r>
              <a:rPr lang="en-US" dirty="0" smtClean="0"/>
              <a:t>      }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16468</TotalTime>
  <Words>1977</Words>
  <Application>Microsoft Office PowerPoint</Application>
  <PresentationFormat>On-screen Show (4:3)</PresentationFormat>
  <Paragraphs>524</Paragraphs>
  <Slides>38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Times New Roman</vt:lpstr>
      <vt:lpstr>Wingdings</vt:lpstr>
      <vt:lpstr>Office Theme</vt:lpstr>
      <vt:lpstr>Introduction to Operating Systems</vt:lpstr>
      <vt:lpstr>Lost Update / Record Out Problem</vt:lpstr>
      <vt:lpstr>Question: Are All Pushes Successful?</vt:lpstr>
      <vt:lpstr>Synchronization Motivation</vt:lpstr>
      <vt:lpstr>Question: Can this panic?</vt:lpstr>
      <vt:lpstr>Why Reordering?</vt:lpstr>
      <vt:lpstr>Too Much Milk Example</vt:lpstr>
      <vt:lpstr>Definitions</vt:lpstr>
      <vt:lpstr>Too Much Milk, Try #1</vt:lpstr>
      <vt:lpstr>Too Much Milk, Try #2</vt:lpstr>
      <vt:lpstr>Too Much Milk, Try #3</vt:lpstr>
      <vt:lpstr>Lessons</vt:lpstr>
      <vt:lpstr>Roadmap</vt:lpstr>
      <vt:lpstr>Locks</vt:lpstr>
      <vt:lpstr>Question: Why only Acquire/Release</vt:lpstr>
      <vt:lpstr>Too Much Milk, #4</vt:lpstr>
      <vt:lpstr>Lock Example: Malloc/Free</vt:lpstr>
      <vt:lpstr>Rules for Using Locks</vt:lpstr>
      <vt:lpstr>Example: Bounded Buffer</vt:lpstr>
      <vt:lpstr>Example: Bounded Buffer</vt:lpstr>
      <vt:lpstr>Question</vt:lpstr>
      <vt:lpstr>Condition Variables</vt:lpstr>
      <vt:lpstr>Condition Variable Design Pattern</vt:lpstr>
      <vt:lpstr>Example: Bounded Buffer</vt:lpstr>
      <vt:lpstr>Pre/Post Conditions</vt:lpstr>
      <vt:lpstr>Pre/Post Conditions</vt:lpstr>
      <vt:lpstr>Condition Variables</vt:lpstr>
      <vt:lpstr>Condition Variables, cont’d</vt:lpstr>
      <vt:lpstr>Structured Synchronization</vt:lpstr>
      <vt:lpstr>Remember the rules</vt:lpstr>
      <vt:lpstr>PowerPoint Presentation</vt:lpstr>
      <vt:lpstr>Pthread Syntax</vt:lpstr>
      <vt:lpstr>Blocking Bounded Buffer in Java</vt:lpstr>
      <vt:lpstr>Pthreads and Java 5 (and later)</vt:lpstr>
      <vt:lpstr>Mesa vs. Hoare semantics</vt:lpstr>
      <vt:lpstr>FIFO Bounded Buffer (Hoare semantics)</vt:lpstr>
      <vt:lpstr>FIFO Bounded Buffer (Mesa semantics)</vt:lpstr>
      <vt:lpstr>FIFO Bounded Buffer (Mesa semantics, put() is similar)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Synchronization</dc:title>
  <dc:subject/>
  <dc:creator>Thomas Anderson</dc:creator>
  <cp:keywords/>
  <dc:description>Copyright Thomas Anderson 2012</dc:description>
  <cp:lastModifiedBy>Mark Smotherman</cp:lastModifiedBy>
  <cp:revision>84</cp:revision>
  <cp:lastPrinted>2017-05-21T23:32:32Z</cp:lastPrinted>
  <dcterms:created xsi:type="dcterms:W3CDTF">2014-10-17T18:24:38Z</dcterms:created>
  <dcterms:modified xsi:type="dcterms:W3CDTF">2018-06-05T14:04:18Z</dcterms:modified>
  <cp:category/>
</cp:coreProperties>
</file>