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29" r:id="rId2"/>
    <p:sldId id="257" r:id="rId3"/>
    <p:sldId id="259" r:id="rId4"/>
    <p:sldId id="260" r:id="rId5"/>
    <p:sldId id="261" r:id="rId6"/>
    <p:sldId id="262" r:id="rId7"/>
    <p:sldId id="263" r:id="rId8"/>
    <p:sldId id="264" r:id="rId9"/>
    <p:sldId id="265" r:id="rId10"/>
    <p:sldId id="312" r:id="rId11"/>
    <p:sldId id="328" r:id="rId12"/>
    <p:sldId id="325" r:id="rId13"/>
    <p:sldId id="267" r:id="rId14"/>
    <p:sldId id="268" r:id="rId15"/>
    <p:sldId id="270" r:id="rId16"/>
    <p:sldId id="269" r:id="rId17"/>
    <p:sldId id="274" r:id="rId18"/>
    <p:sldId id="327" r:id="rId19"/>
    <p:sldId id="271" r:id="rId20"/>
    <p:sldId id="272" r:id="rId21"/>
    <p:sldId id="278" r:id="rId22"/>
    <p:sldId id="277" r:id="rId23"/>
    <p:sldId id="275" r:id="rId24"/>
    <p:sldId id="276" r:id="rId25"/>
    <p:sldId id="313" r:id="rId26"/>
    <p:sldId id="326" r:id="rId27"/>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6" autoAdjust="0"/>
    <p:restoredTop sz="82628" autoAdjust="0"/>
  </p:normalViewPr>
  <p:slideViewPr>
    <p:cSldViewPr snapToGrid="0" snapToObjects="1">
      <p:cViewPr varScale="1">
        <p:scale>
          <a:sx n="72" d="100"/>
          <a:sy n="72" d="100"/>
        </p:scale>
        <p:origin x="360" y="56"/>
      </p:cViewPr>
      <p:guideLst>
        <p:guide orient="horz" pos="2160"/>
        <p:guide pos="2880"/>
      </p:guideLst>
    </p:cSldViewPr>
  </p:slideViewPr>
  <p:outlineViewPr>
    <p:cViewPr>
      <p:scale>
        <a:sx n="33" d="100"/>
        <a:sy n="33" d="100"/>
      </p:scale>
      <p:origin x="0" y="1725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164801D-7B6B-5F4A-8968-09970CCB169C}" type="datetimeFigureOut">
              <a:rPr lang="en-US" smtClean="0"/>
              <a:pPr/>
              <a:t>6/4/2018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D8EEC0CD-F1DA-FC46-B0C6-E241E5C04A8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10BC2D66-7F57-E94D-93F5-2C545036412A}" type="datetimeFigureOut">
              <a:rPr lang="en-US" smtClean="0"/>
              <a:pPr/>
              <a:t>6/4/2018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3D9D75A-08D5-2F4E-8CF6-F3F8A539724C}" type="slidenum">
              <a:rPr lang="en-US" smtClean="0"/>
              <a:pPr/>
              <a:t>1</a:t>
            </a:fld>
            <a:endParaRPr lang="en-US"/>
          </a:p>
        </p:txBody>
      </p:sp>
    </p:spTree>
    <p:extLst>
      <p:ext uri="{BB962C8B-B14F-4D97-AF65-F5344CB8AC3E}">
        <p14:creationId xmlns:p14="http://schemas.microsoft.com/office/powerpoint/2010/main" val="268095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Approximation</a:t>
            </a:r>
            <a:r>
              <a:rPr lang="en-US" baseline="0" dirty="0" smtClean="0"/>
              <a:t> depends on granularity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Show of hands!</a:t>
            </a:r>
          </a:p>
          <a:p>
            <a:pPr defTabSz="465887">
              <a:defRPr/>
            </a:pPr>
            <a:endParaRPr lang="en-US" dirty="0" smtClean="0"/>
          </a:p>
          <a:p>
            <a:pPr defTabSz="465887">
              <a:defRPr/>
            </a:pPr>
            <a:r>
              <a:rPr lang="en-US" dirty="0" smtClean="0"/>
              <a:t>What’s the worst case for RR?</a:t>
            </a:r>
            <a:r>
              <a:rPr lang="en-US" baseline="0" dirty="0" smtClean="0"/>
              <a:t>  Same sized jobs – then you are time-slicing for no purpose.  Worse, this is nearly </a:t>
            </a:r>
            <a:r>
              <a:rPr lang="en-US" baseline="0" dirty="0" err="1" smtClean="0"/>
              <a:t>pessimal</a:t>
            </a:r>
            <a:r>
              <a:rPr lang="en-US" baseline="0" dirty="0" smtClean="0"/>
              <a:t> for average response time.</a:t>
            </a: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Everything</a:t>
            </a:r>
            <a:r>
              <a:rPr lang="en-US" baseline="0" dirty="0" smtClean="0"/>
              <a:t> is fair, but average response time in this case is awful – everyone finishes very late!  In fact, this case is exactly when FIFO is optimal, RR is poor.</a:t>
            </a:r>
          </a:p>
          <a:p>
            <a:endParaRPr lang="en-US" baseline="0" dirty="0" smtClean="0"/>
          </a:p>
          <a:p>
            <a:r>
              <a:rPr lang="en-US" baseline="0" dirty="0" smtClean="0"/>
              <a:t>On the other hand, if we’re running streaming video, RR is great – everything happens in turn.  SJF maximizes variance.  But RR minimizes it.</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Show of hands!  After all, round robin ensures we don’t starve, and gives</a:t>
            </a:r>
            <a:r>
              <a:rPr lang="en-US" baseline="0" dirty="0" smtClean="0"/>
              <a:t> everyone a turn, but lets short tasks complete before long tasks.</a:t>
            </a:r>
            <a:endParaRPr lang="en-US" dirty="0" smtClean="0"/>
          </a:p>
          <a:p>
            <a:pPr defTabSz="465887">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task</a:t>
            </a:r>
            <a:r>
              <a:rPr lang="en-US" baseline="0" dirty="0" smtClean="0"/>
              <a:t> does I/O </a:t>
            </a:r>
            <a:r>
              <a:rPr lang="en-US" baseline="0" dirty="0" err="1" smtClean="0"/>
              <a:t>repetively</a:t>
            </a:r>
            <a:endParaRPr lang="en-US" baseline="0" dirty="0" smtClean="0"/>
          </a:p>
          <a:p>
            <a:r>
              <a:rPr lang="en-US" baseline="0" dirty="0" smtClean="0"/>
              <a:t>The other tasks consume the CPU.</a:t>
            </a:r>
          </a:p>
          <a:p>
            <a:endParaRPr lang="en-US" baseline="0" dirty="0" smtClean="0"/>
          </a:p>
          <a:p>
            <a:r>
              <a:rPr lang="en-US" dirty="0" smtClean="0"/>
              <a:t>I/O task has to wait its turn for the CPU, and the result is that it gets a tiny fraction of the performance it could get.</a:t>
            </a:r>
          </a:p>
          <a:p>
            <a:r>
              <a:rPr lang="en-US" dirty="0" smtClean="0"/>
              <a:t>By contrast the compute bound job gets almost as much as it would if the I/O task</a:t>
            </a:r>
            <a:r>
              <a:rPr lang="en-US" baseline="0" dirty="0" smtClean="0"/>
              <a:t> wasn’t there.</a:t>
            </a:r>
            <a:endParaRPr lang="en-US" dirty="0" smtClean="0"/>
          </a:p>
          <a:p>
            <a:endParaRPr lang="en-US" dirty="0" smtClean="0"/>
          </a:p>
          <a:p>
            <a:r>
              <a:rPr lang="en-US" dirty="0" smtClean="0"/>
              <a:t>We could shorten the RR quantum,</a:t>
            </a:r>
            <a:r>
              <a:rPr lang="en-US" baseline="0" dirty="0" smtClean="0"/>
              <a:t> and that would help, but it would increase overhead.</a:t>
            </a:r>
          </a:p>
          <a:p>
            <a:endParaRPr lang="en-US" baseline="0" dirty="0" smtClean="0"/>
          </a:p>
          <a:p>
            <a:r>
              <a:rPr lang="en-US" baseline="0" dirty="0" smtClean="0"/>
              <a:t>what would this do under SJF?  Every time the task returns to the CPU, it would get scheduled immediately!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previous slide, what would</a:t>
            </a:r>
            <a:r>
              <a:rPr lang="en-US" baseline="0" dirty="0" smtClean="0"/>
              <a:t> happen if we used max-min fairness?  Then I/O task would be scheduled immediately – its always the one using less than its equal share.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strategy should you adopt if you knew you were running on an MFQ system?</a:t>
            </a:r>
          </a:p>
        </p:txBody>
      </p:sp>
      <p:sp>
        <p:nvSpPr>
          <p:cNvPr id="4" name="Slide Number Placeholder 3"/>
          <p:cNvSpPr>
            <a:spLocks noGrp="1"/>
          </p:cNvSpPr>
          <p:nvPr>
            <p:ph type="sldNum" sz="quarter" idx="10"/>
          </p:nvPr>
        </p:nvSpPr>
        <p:spPr/>
        <p:txBody>
          <a:bodyPr/>
          <a:lstStyle/>
          <a:p>
            <a:fld id="{87D3955F-9E14-2048-A3C7-B473A3FD9833}"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 </a:t>
            </a:r>
          </a:p>
          <a:p>
            <a:r>
              <a:rPr lang="en-US" dirty="0"/>
              <a:t>1. </a:t>
            </a:r>
            <a:r>
              <a:rPr lang="en-US" b="1" dirty="0"/>
              <a:t>Minimize response time</a:t>
            </a:r>
            <a:r>
              <a:rPr lang="en-US" dirty="0"/>
              <a:t>: elapsed time to do an operation (or job)</a:t>
            </a:r>
          </a:p>
          <a:p>
            <a:r>
              <a:rPr lang="en-US" i="1" dirty="0"/>
              <a:t>     Response time is what the user sees: elapsed time to </a:t>
            </a:r>
          </a:p>
          <a:p>
            <a:r>
              <a:rPr lang="en-US" i="1" dirty="0"/>
              <a:t>	echo a keystroke in editor</a:t>
            </a:r>
          </a:p>
          <a:p>
            <a:r>
              <a:rPr lang="en-US" i="1" dirty="0"/>
              <a:t>  	compile a program</a:t>
            </a:r>
          </a:p>
          <a:p>
            <a:r>
              <a:rPr lang="en-US" i="1" dirty="0"/>
              <a:t>    	run a large scientific problem    </a:t>
            </a:r>
          </a:p>
          <a:p>
            <a:r>
              <a:rPr lang="en-US" dirty="0"/>
              <a:t> </a:t>
            </a:r>
          </a:p>
          <a:p>
            <a:r>
              <a:rPr lang="en-US" dirty="0"/>
              <a:t>2. </a:t>
            </a:r>
            <a:r>
              <a:rPr lang="en-US" b="1" dirty="0"/>
              <a:t>Maximize throughput</a:t>
            </a:r>
            <a:r>
              <a:rPr lang="en-US" dirty="0"/>
              <a:t>: operations (or jobs) per second</a:t>
            </a:r>
          </a:p>
          <a:p>
            <a:r>
              <a:rPr lang="en-US" i="1" dirty="0"/>
              <a:t> Throughput is related to response time, but they're not identical -- for example, I’ll show that minimizing response time will lead you to do more context switching than you would if you were only concerned with throughput.</a:t>
            </a:r>
          </a:p>
          <a:p>
            <a:r>
              <a:rPr lang="en-US" dirty="0"/>
              <a:t> </a:t>
            </a:r>
          </a:p>
          <a:p>
            <a:r>
              <a:rPr lang="en-US" dirty="0"/>
              <a:t>Two parts to maximizing throughput</a:t>
            </a:r>
          </a:p>
          <a:p>
            <a:r>
              <a:rPr lang="en-US" dirty="0"/>
              <a:t>    a. </a:t>
            </a:r>
            <a:r>
              <a:rPr lang="en-US" b="1" dirty="0"/>
              <a:t>Minimize overhead</a:t>
            </a:r>
            <a:r>
              <a:rPr lang="en-US" dirty="0"/>
              <a:t> (for example, context switching)</a:t>
            </a:r>
          </a:p>
          <a:p>
            <a:r>
              <a:rPr lang="en-US" dirty="0"/>
              <a:t>    </a:t>
            </a:r>
            <a:r>
              <a:rPr lang="en-US" dirty="0" err="1"/>
              <a:t>b</a:t>
            </a:r>
            <a:r>
              <a:rPr lang="en-US" dirty="0"/>
              <a:t>. </a:t>
            </a:r>
            <a:r>
              <a:rPr lang="en-US" b="1" dirty="0"/>
              <a:t>Efficient use of system resources</a:t>
            </a:r>
            <a:r>
              <a:rPr lang="en-US" dirty="0"/>
              <a:t> (not only CPU, but disk, memory, etc.)</a:t>
            </a:r>
          </a:p>
          <a:p>
            <a:r>
              <a:rPr lang="en-US" i="1" dirty="0"/>
              <a:t> </a:t>
            </a:r>
          </a:p>
          <a:p>
            <a:r>
              <a:rPr lang="en-US" i="1" dirty="0"/>
              <a:t>What does CPU scheduling have to do with efficient use of the disk?   A lot!  Have to have CPU to make a disk request.</a:t>
            </a:r>
          </a:p>
          <a:p>
            <a:r>
              <a:rPr lang="en-US" dirty="0"/>
              <a:t> </a:t>
            </a:r>
          </a:p>
          <a:p>
            <a:r>
              <a:rPr lang="en-US" dirty="0"/>
              <a:t>3. </a:t>
            </a:r>
            <a:r>
              <a:rPr lang="en-US" b="1" dirty="0"/>
              <a:t>Fair</a:t>
            </a:r>
            <a:r>
              <a:rPr lang="en-US" dirty="0"/>
              <a:t>: share CPU among users in some equitable way</a:t>
            </a:r>
          </a:p>
          <a:p>
            <a:r>
              <a:rPr lang="en-US" dirty="0"/>
              <a:t> </a:t>
            </a:r>
          </a:p>
          <a:p>
            <a:r>
              <a:rPr lang="en-US" dirty="0"/>
              <a:t>Tradeoff: will argue you can get better average response time by making system </a:t>
            </a:r>
            <a:r>
              <a:rPr lang="en-US" b="1" dirty="0"/>
              <a:t>less</a:t>
            </a:r>
            <a:r>
              <a:rPr lang="en-US" dirty="0"/>
              <a:t> fair.</a:t>
            </a:r>
          </a:p>
          <a:p>
            <a:r>
              <a:rPr lang="en-US" i="1" dirty="0"/>
              <a:t>What does fairness mean?</a:t>
            </a:r>
          </a:p>
          <a:p>
            <a:r>
              <a:rPr lang="en-US" i="1" dirty="0"/>
              <a:t> </a:t>
            </a:r>
          </a:p>
          <a:p>
            <a:r>
              <a:rPr lang="en-US" i="1" dirty="0"/>
              <a:t>       Minimize # of angry phone calls?  Minimize my response time?</a:t>
            </a:r>
          </a:p>
          <a:p>
            <a:r>
              <a:rPr lang="en-US" i="1" dirty="0"/>
              <a:t> </a:t>
            </a:r>
          </a:p>
          <a:p>
            <a:r>
              <a:rPr lang="en-US" i="1" dirty="0"/>
              <a:t>Minimize average response time?  We will argue fairness is a tradeoff against average response time; can get better average response time by making system </a:t>
            </a:r>
            <a:r>
              <a:rPr lang="en-US" b="1" i="1" dirty="0"/>
              <a:t>less</a:t>
            </a:r>
            <a:r>
              <a:rPr lang="en-US" i="1" dirty="0"/>
              <a:t> fair.   Sort of like capitalism.</a:t>
            </a:r>
          </a:p>
          <a:p>
            <a:r>
              <a:rPr lang="en-US" i="1" dirty="0"/>
              <a:t> </a:t>
            </a:r>
          </a:p>
          <a:p>
            <a:r>
              <a:rPr lang="en-US" i="1" dirty="0"/>
              <a:t>Anecdote: Response time has a lot to do with perceived effectiveness.</a:t>
            </a:r>
          </a:p>
          <a:p>
            <a:r>
              <a:rPr lang="en-US" i="1" dirty="0"/>
              <a:t>  IBM keystroke experiment -- consistency is better than speed.</a:t>
            </a:r>
          </a:p>
          <a:p>
            <a:r>
              <a:rPr lang="en-US" i="1" dirty="0"/>
              <a:t> </a:t>
            </a:r>
          </a:p>
          <a:p>
            <a:r>
              <a:rPr lang="en-US" i="1" dirty="0"/>
              <a:t>Might believe that since have </a:t>
            </a:r>
            <a:r>
              <a:rPr lang="en-US" i="1" dirty="0" err="1"/>
              <a:t>PC's</a:t>
            </a:r>
            <a:r>
              <a:rPr lang="en-US" i="1" dirty="0"/>
              <a:t>, CPU scheduling is less important -- usually, only one thing running at a time, for a single user.  But! Face similar problems in networks -- how do you allocate scarce resources among users?  Do you optimize for response time, throughput, fairness?  In networks, fairness is often suboptimal.</a:t>
            </a:r>
          </a:p>
          <a:p>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be careful: optimal </a:t>
            </a:r>
            <a:r>
              <a:rPr lang="en-US" dirty="0" err="1" smtClean="0"/>
              <a:t>wrt</a:t>
            </a:r>
            <a:r>
              <a:rPr lang="en-US" baseline="0" dirty="0" smtClean="0"/>
              <a:t> average response time.</a:t>
            </a:r>
          </a:p>
          <a:p>
            <a:endParaRPr lang="en-US" baseline="0" dirty="0" smtClean="0"/>
          </a:p>
          <a:p>
            <a:r>
              <a:rPr lang="en-US" baseline="0" dirty="0" smtClean="0"/>
              <a:t>Recall: only preemptive schedulers.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you can see why SJF improves average response time – it runs short jobs first.</a:t>
            </a:r>
            <a:r>
              <a:rPr lang="en-US" baseline="0" dirty="0" smtClean="0"/>
              <a:t>  Effect on the short jobs is huge; effect on the long job is small.</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Consider </a:t>
            </a:r>
            <a:r>
              <a:rPr lang="en-US" dirty="0"/>
              <a:t>a hypothetical alternative policy that is not SJF, but that we think might be optimal. Because the alternative is not SJF, at some point it will choose to run a task that is longer than something else in the queue. If we now switch the order of tasks, keeping everything the same, but doing the shorter task first, we will reduce the average response time.</a:t>
            </a:r>
          </a:p>
          <a:p>
            <a:pPr defTabSz="465887">
              <a:defRPr/>
            </a:pPr>
            <a:endParaRPr lang="en-US" dirty="0"/>
          </a:p>
          <a:p>
            <a:pPr defTabSz="465887">
              <a:defRPr/>
            </a:pPr>
            <a:r>
              <a:rPr lang="en-US" dirty="0"/>
              <a:t>Downsides: starvation, and variance in response time.  Some task might take forever! </a:t>
            </a:r>
            <a:endParaRPr lang="en-US" dirty="0" smtClean="0"/>
          </a:p>
          <a:p>
            <a:endParaRPr lang="en-US" dirty="0" smtClean="0"/>
          </a:p>
          <a:p>
            <a:r>
              <a:rPr lang="en-US" dirty="0" smtClean="0"/>
              <a:t>Imagine a supermarket that used SJF – would it work?</a:t>
            </a:r>
          </a:p>
          <a:p>
            <a:endParaRPr lang="en-US" dirty="0" smtClean="0"/>
          </a:p>
          <a:p>
            <a:r>
              <a:rPr lang="en-US" dirty="0" smtClean="0"/>
              <a:t>What would you do if you went</a:t>
            </a:r>
            <a:r>
              <a:rPr lang="en-US" baseline="0" dirty="0" smtClean="0"/>
              <a:t> to the supermarket and they were using SJF?  </a:t>
            </a:r>
            <a:r>
              <a:rPr lang="en-US" dirty="0" smtClean="0"/>
              <a:t>Clever</a:t>
            </a:r>
            <a:r>
              <a:rPr lang="en-US" baseline="0" dirty="0" smtClean="0"/>
              <a:t> person would go through with one item at a time…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a:t>Optimal = SJF</a:t>
            </a:r>
          </a:p>
          <a:p>
            <a:pPr defTabSz="465887">
              <a:defRPr/>
            </a:pPr>
            <a:endParaRPr lang="en-US" dirty="0"/>
          </a:p>
          <a:p>
            <a:pPr defTabSz="465887">
              <a:defRPr/>
            </a:pPr>
            <a:r>
              <a:rPr lang="en-US" dirty="0" err="1"/>
              <a:t>Pessimal</a:t>
            </a:r>
            <a:r>
              <a:rPr lang="en-US" dirty="0"/>
              <a:t> = LJF</a:t>
            </a:r>
            <a:endParaRPr lang="en-US" dirty="0" smtClean="0"/>
          </a:p>
        </p:txBody>
      </p:sp>
      <p:sp>
        <p:nvSpPr>
          <p:cNvPr id="4" name="Slide Number Placeholder 3"/>
          <p:cNvSpPr>
            <a:spLocks noGrp="1"/>
          </p:cNvSpPr>
          <p:nvPr>
            <p:ph type="sldNum" sz="quarter" idx="10"/>
          </p:nvPr>
        </p:nvSpPr>
        <p:spPr/>
        <p:txBody>
          <a:bodyPr/>
          <a:lstStyle/>
          <a:p>
            <a:fld id="{87D3955F-9E14-2048-A3C7-B473A3FD9833}"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a:t>
            </a:r>
            <a:r>
              <a:rPr lang="en-US" baseline="0" dirty="0" smtClean="0"/>
              <a:t> we combine best of both worlds?  RR approximates SJF by moving long tasks to the end of the line.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09FA4-D782-704D-BA4F-C6B6CE6C5758}"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09FA4-D782-704D-BA4F-C6B6CE6C5758}" type="datetimeFigureOut">
              <a:rPr lang="en-US" smtClean="0"/>
              <a:pPr/>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09FA4-D782-704D-BA4F-C6B6CE6C5758}" type="datetimeFigureOut">
              <a:rPr lang="en-US" smtClean="0"/>
              <a:pPr/>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6/4/2018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Introduction to Operating Systems</a:t>
            </a:r>
            <a:endParaRPr lang="en-US" sz="4000" dirty="0"/>
          </a:p>
        </p:txBody>
      </p:sp>
      <p:sp>
        <p:nvSpPr>
          <p:cNvPr id="3" name="Subtitle 2"/>
          <p:cNvSpPr>
            <a:spLocks noGrp="1"/>
          </p:cNvSpPr>
          <p:nvPr>
            <p:ph type="subTitle" idx="1"/>
          </p:nvPr>
        </p:nvSpPr>
        <p:spPr>
          <a:xfrm>
            <a:off x="1027688" y="3600450"/>
            <a:ext cx="7088623" cy="2347196"/>
          </a:xfrm>
        </p:spPr>
        <p:txBody>
          <a:bodyPr>
            <a:normAutofit fontScale="77500" lnSpcReduction="20000"/>
          </a:bodyPr>
          <a:lstStyle/>
          <a:p>
            <a:r>
              <a:rPr lang="en-US" dirty="0" smtClean="0"/>
              <a:t>CPSC/ECE 3220 Summer 2018</a:t>
            </a:r>
          </a:p>
          <a:p>
            <a:endParaRPr lang="en-US" dirty="0" smtClean="0"/>
          </a:p>
          <a:p>
            <a:r>
              <a:rPr lang="en-US" dirty="0" smtClean="0"/>
              <a:t>Lecture Notes</a:t>
            </a:r>
          </a:p>
          <a:p>
            <a:r>
              <a:rPr lang="en-US" dirty="0" smtClean="0"/>
              <a:t>OSPP Chapter </a:t>
            </a:r>
            <a:r>
              <a:rPr lang="en-US" dirty="0"/>
              <a:t>7</a:t>
            </a:r>
            <a:r>
              <a:rPr lang="en-US" dirty="0" smtClean="0"/>
              <a:t> – Part A</a:t>
            </a:r>
            <a:endParaRPr lang="en-US" dirty="0" smtClean="0"/>
          </a:p>
          <a:p>
            <a:endParaRPr lang="en-US" dirty="0" smtClean="0"/>
          </a:p>
          <a:p>
            <a:r>
              <a:rPr lang="en-US" sz="2200" dirty="0" smtClean="0"/>
              <a:t>(adapted by Mark Smotherman from Tom Anderson’s slides on OSPP web site)</a:t>
            </a:r>
          </a:p>
        </p:txBody>
      </p:sp>
    </p:spTree>
    <p:extLst>
      <p:ext uri="{BB962C8B-B14F-4D97-AF65-F5344CB8AC3E}">
        <p14:creationId xmlns:p14="http://schemas.microsoft.com/office/powerpoint/2010/main" val="195356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Is FIFO ever optimal?</a:t>
            </a:r>
          </a:p>
          <a:p>
            <a:endParaRPr lang="en-US" dirty="0" smtClean="0"/>
          </a:p>
          <a:p>
            <a:endParaRPr lang="en-US" dirty="0" smtClean="0"/>
          </a:p>
          <a:p>
            <a:endParaRPr lang="en-US" dirty="0" smtClean="0"/>
          </a:p>
          <a:p>
            <a:r>
              <a:rPr lang="en-US" dirty="0" err="1" smtClean="0"/>
              <a:t>Pessimal</a:t>
            </a:r>
            <a:r>
              <a:rPr lang="en-US"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a:t>
            </a:r>
            <a:r>
              <a:rPr lang="en-US" smtClean="0"/>
              <a:t>Among 5 “Time</a:t>
            </a:r>
            <a:r>
              <a:rPr lang="en-US" dirty="0" smtClean="0"/>
              <a:t>” Values</a:t>
            </a:r>
            <a:endParaRPr lang="en-US" dirty="0"/>
          </a:p>
        </p:txBody>
      </p:sp>
      <p:sp>
        <p:nvSpPr>
          <p:cNvPr id="4" name="TextBox 3"/>
          <p:cNvSpPr txBox="1"/>
          <p:nvPr/>
        </p:nvSpPr>
        <p:spPr>
          <a:xfrm>
            <a:off x="2071397" y="3533313"/>
            <a:ext cx="2565647" cy="369332"/>
          </a:xfrm>
          <a:prstGeom prst="rect">
            <a:avLst/>
          </a:prstGeom>
          <a:solidFill>
            <a:schemeClr val="accent1">
              <a:lumMod val="20000"/>
              <a:lumOff val="80000"/>
            </a:schemeClr>
          </a:solidFill>
          <a:ln w="38100">
            <a:solidFill>
              <a:srgbClr val="0070C0"/>
            </a:solidFill>
          </a:ln>
        </p:spPr>
        <p:txBody>
          <a:bodyPr wrap="square" rtlCol="0">
            <a:spAutoFit/>
          </a:bodyPr>
          <a:lstStyle/>
          <a:p>
            <a:pPr algn="ctr"/>
            <a:r>
              <a:rPr lang="en-US" dirty="0" smtClean="0"/>
              <a:t>Wait time</a:t>
            </a:r>
          </a:p>
        </p:txBody>
      </p:sp>
      <p:sp>
        <p:nvSpPr>
          <p:cNvPr id="5" name="TextBox 4"/>
          <p:cNvSpPr txBox="1"/>
          <p:nvPr/>
        </p:nvSpPr>
        <p:spPr>
          <a:xfrm>
            <a:off x="1367161" y="2133144"/>
            <a:ext cx="1277722" cy="369332"/>
          </a:xfrm>
          <a:prstGeom prst="rect">
            <a:avLst/>
          </a:prstGeom>
          <a:noFill/>
        </p:spPr>
        <p:txBody>
          <a:bodyPr wrap="none" rtlCol="0">
            <a:spAutoFit/>
          </a:bodyPr>
          <a:lstStyle/>
          <a:p>
            <a:r>
              <a:rPr lang="en-US" dirty="0" smtClean="0"/>
              <a:t>Arrival time</a:t>
            </a:r>
          </a:p>
        </p:txBody>
      </p:sp>
      <p:sp>
        <p:nvSpPr>
          <p:cNvPr id="7" name="TextBox 6"/>
          <p:cNvSpPr txBox="1"/>
          <p:nvPr/>
        </p:nvSpPr>
        <p:spPr>
          <a:xfrm>
            <a:off x="3922344" y="2716938"/>
            <a:ext cx="1564018" cy="369332"/>
          </a:xfrm>
          <a:prstGeom prst="rect">
            <a:avLst/>
          </a:prstGeom>
          <a:noFill/>
        </p:spPr>
        <p:txBody>
          <a:bodyPr wrap="none" rtlCol="0">
            <a:spAutoFit/>
          </a:bodyPr>
          <a:lstStyle/>
          <a:p>
            <a:r>
              <a:rPr lang="en-US" dirty="0" smtClean="0"/>
              <a:t>Response time</a:t>
            </a:r>
          </a:p>
        </p:txBody>
      </p:sp>
      <p:sp>
        <p:nvSpPr>
          <p:cNvPr id="8" name="TextBox 7"/>
          <p:cNvSpPr txBox="1"/>
          <p:nvPr/>
        </p:nvSpPr>
        <p:spPr>
          <a:xfrm>
            <a:off x="4637044" y="3533313"/>
            <a:ext cx="2565647" cy="369332"/>
          </a:xfrm>
          <a:prstGeom prst="rect">
            <a:avLst/>
          </a:prstGeom>
          <a:solidFill>
            <a:schemeClr val="accent3">
              <a:lumMod val="20000"/>
              <a:lumOff val="80000"/>
            </a:schemeClr>
          </a:solidFill>
          <a:ln w="38100">
            <a:solidFill>
              <a:srgbClr val="00B050"/>
            </a:solidFill>
          </a:ln>
        </p:spPr>
        <p:txBody>
          <a:bodyPr wrap="square" rtlCol="0">
            <a:spAutoFit/>
          </a:bodyPr>
          <a:lstStyle/>
          <a:p>
            <a:pPr algn="ctr"/>
            <a:r>
              <a:rPr lang="en-US" dirty="0" smtClean="0"/>
              <a:t>Service time</a:t>
            </a:r>
          </a:p>
        </p:txBody>
      </p:sp>
      <p:sp>
        <p:nvSpPr>
          <p:cNvPr id="9" name="Rectangle 8"/>
          <p:cNvSpPr/>
          <p:nvPr/>
        </p:nvSpPr>
        <p:spPr>
          <a:xfrm>
            <a:off x="6150220" y="2133144"/>
            <a:ext cx="1759200" cy="369332"/>
          </a:xfrm>
          <a:prstGeom prst="rect">
            <a:avLst/>
          </a:prstGeom>
        </p:spPr>
        <p:txBody>
          <a:bodyPr wrap="none">
            <a:spAutoFit/>
          </a:bodyPr>
          <a:lstStyle/>
          <a:p>
            <a:r>
              <a:rPr lang="en-US" dirty="0"/>
              <a:t>Completion time</a:t>
            </a:r>
          </a:p>
        </p:txBody>
      </p:sp>
      <p:cxnSp>
        <p:nvCxnSpPr>
          <p:cNvPr id="11" name="Straight Arrow Connector 10"/>
          <p:cNvCxnSpPr/>
          <p:nvPr/>
        </p:nvCxnSpPr>
        <p:spPr>
          <a:xfrm>
            <a:off x="2071397" y="2502476"/>
            <a:ext cx="0" cy="1030837"/>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202691" y="2502476"/>
            <a:ext cx="0" cy="10308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5486362" y="2901604"/>
            <a:ext cx="1716329" cy="0"/>
          </a:xfrm>
          <a:prstGeom prst="straightConnector1">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1"/>
          </p:cNvCxnSpPr>
          <p:nvPr/>
        </p:nvCxnSpPr>
        <p:spPr>
          <a:xfrm flipH="1">
            <a:off x="2071397" y="2901604"/>
            <a:ext cx="1850947" cy="0"/>
          </a:xfrm>
          <a:prstGeom prst="straightConnector1">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4" idx="3"/>
          </p:cNvCxnSpPr>
          <p:nvPr/>
        </p:nvCxnSpPr>
        <p:spPr>
          <a:xfrm>
            <a:off x="3873500" y="3717979"/>
            <a:ext cx="763544" cy="0"/>
          </a:xfrm>
          <a:prstGeom prst="straightConnector1">
            <a:avLst/>
          </a:prstGeom>
          <a:ln w="3175">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4" idx="1"/>
          </p:cNvCxnSpPr>
          <p:nvPr/>
        </p:nvCxnSpPr>
        <p:spPr>
          <a:xfrm flipH="1">
            <a:off x="2071397" y="3717979"/>
            <a:ext cx="767053" cy="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8" idx="3"/>
          </p:cNvCxnSpPr>
          <p:nvPr/>
        </p:nvCxnSpPr>
        <p:spPr>
          <a:xfrm>
            <a:off x="6534150" y="3717979"/>
            <a:ext cx="668541" cy="0"/>
          </a:xfrm>
          <a:prstGeom prst="straightConnector1">
            <a:avLst/>
          </a:prstGeom>
          <a:ln w="31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
          </p:cNvCxnSpPr>
          <p:nvPr/>
        </p:nvCxnSpPr>
        <p:spPr>
          <a:xfrm flipH="1">
            <a:off x="4637044" y="3717979"/>
            <a:ext cx="639806" cy="0"/>
          </a:xfrm>
          <a:prstGeom prst="straightConnector1">
            <a:avLst/>
          </a:prstGeom>
          <a:ln w="31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51860" y="4687410"/>
            <a:ext cx="6640279" cy="1015663"/>
          </a:xfrm>
          <a:prstGeom prst="rect">
            <a:avLst/>
          </a:prstGeom>
          <a:noFill/>
        </p:spPr>
        <p:txBody>
          <a:bodyPr wrap="none" rtlCol="0">
            <a:spAutoFit/>
          </a:bodyPr>
          <a:lstStyle/>
          <a:p>
            <a:pPr algn="ctr"/>
            <a:r>
              <a:rPr lang="en-US" sz="2000" dirty="0" smtClean="0"/>
              <a:t>Wait time (if any) precedes service time in FIFO</a:t>
            </a:r>
          </a:p>
          <a:p>
            <a:pPr algn="ctr"/>
            <a:endParaRPr lang="en-US" sz="2000" dirty="0"/>
          </a:p>
          <a:p>
            <a:pPr algn="ctr"/>
            <a:r>
              <a:rPr lang="en-US" sz="2000" dirty="0" smtClean="0"/>
              <a:t>Wait time and service time can be intermixed in other policies</a:t>
            </a:r>
            <a:endParaRPr lang="en-US" sz="2000" dirty="0"/>
          </a:p>
        </p:txBody>
      </p:sp>
    </p:spTree>
    <p:extLst>
      <p:ext uri="{BB962C8B-B14F-4D97-AF65-F5344CB8AC3E}">
        <p14:creationId xmlns:p14="http://schemas.microsoft.com/office/powerpoint/2010/main" val="1712159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of Classic Policies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Policies that do not use service times:</a:t>
            </a:r>
          </a:p>
          <a:p>
            <a:pPr lvl="1"/>
            <a:r>
              <a:rPr lang="en-US" dirty="0" smtClean="0"/>
              <a:t>FIFO – easiest to implement</a:t>
            </a:r>
          </a:p>
          <a:p>
            <a:pPr lvl="1"/>
            <a:r>
              <a:rPr lang="en-US" dirty="0" smtClean="0"/>
              <a:t>RR</a:t>
            </a:r>
          </a:p>
          <a:p>
            <a:pPr lvl="1"/>
            <a:r>
              <a:rPr lang="en-US" dirty="0" smtClean="0"/>
              <a:t>MFQ</a:t>
            </a:r>
          </a:p>
          <a:p>
            <a:r>
              <a:rPr lang="en-US" dirty="0" smtClean="0"/>
              <a:t>Future knowledge policies – decisions made based on knowledge of service times:</a:t>
            </a:r>
            <a:endParaRPr lang="en-US" dirty="0"/>
          </a:p>
          <a:p>
            <a:pPr lvl="1"/>
            <a:r>
              <a:rPr lang="en-US" dirty="0" smtClean="0"/>
              <a:t>SJF(non-preemptive)</a:t>
            </a:r>
          </a:p>
          <a:p>
            <a:pPr lvl="1"/>
            <a:r>
              <a:rPr lang="en-US" dirty="0" smtClean="0"/>
              <a:t>SJF(preemptive) – minimum avg. response time</a:t>
            </a:r>
          </a:p>
          <a:p>
            <a:pPr lvl="1"/>
            <a:r>
              <a:rPr lang="en-US" dirty="0" smtClean="0"/>
              <a:t>Approximate </a:t>
            </a:r>
            <a:r>
              <a:rPr lang="en-US" dirty="0"/>
              <a:t>SJF(preemptive) by predicting service </a:t>
            </a:r>
            <a:r>
              <a:rPr lang="en-US" dirty="0" smtClean="0"/>
              <a:t>times</a:t>
            </a:r>
          </a:p>
          <a:p>
            <a:pPr lvl="2"/>
            <a:r>
              <a:rPr lang="en-US" dirty="0" smtClean="0"/>
              <a:t>E.g., based on running average of CPU burst lengths, file sizes</a:t>
            </a:r>
            <a:endParaRPr lang="en-US" dirty="0"/>
          </a:p>
          <a:p>
            <a:pPr lvl="1"/>
            <a:endParaRPr lang="en-US" dirty="0"/>
          </a:p>
        </p:txBody>
      </p:sp>
    </p:spTree>
    <p:extLst>
      <p:ext uri="{BB962C8B-B14F-4D97-AF65-F5344CB8AC3E}">
        <p14:creationId xmlns:p14="http://schemas.microsoft.com/office/powerpoint/2010/main" val="367992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a:t>
            </a:r>
            <a:endParaRPr lang="en-US" dirty="0"/>
          </a:p>
        </p:txBody>
      </p:sp>
      <p:sp>
        <p:nvSpPr>
          <p:cNvPr id="3" name="Content Placeholder 2"/>
          <p:cNvSpPr>
            <a:spLocks noGrp="1"/>
          </p:cNvSpPr>
          <p:nvPr>
            <p:ph idx="1"/>
          </p:nvPr>
        </p:nvSpPr>
        <p:spPr/>
        <p:txBody>
          <a:bodyPr>
            <a:normAutofit fontScale="92500"/>
          </a:bodyPr>
          <a:lstStyle/>
          <a:p>
            <a:r>
              <a:rPr lang="en-US" dirty="0" smtClean="0"/>
              <a:t>Each task gets resource for a fixed period of time = time quantum (or time slice)</a:t>
            </a:r>
          </a:p>
          <a:p>
            <a:pPr lvl="1"/>
            <a:r>
              <a:rPr lang="en-US" dirty="0" smtClean="0"/>
              <a:t>If task doesn’t complete, it goes back in line</a:t>
            </a:r>
          </a:p>
          <a:p>
            <a:r>
              <a:rPr lang="en-US" dirty="0" smtClean="0"/>
              <a:t>Need to pick a time quantum</a:t>
            </a:r>
          </a:p>
          <a:p>
            <a:pPr lvl="1"/>
            <a:r>
              <a:rPr lang="en-US" dirty="0" smtClean="0"/>
              <a:t>What if time quantum is too long?  </a:t>
            </a:r>
          </a:p>
          <a:p>
            <a:pPr lvl="2"/>
            <a:r>
              <a:rPr lang="en-US" dirty="0" smtClean="0"/>
              <a:t>Infinite?</a:t>
            </a:r>
          </a:p>
          <a:p>
            <a:pPr lvl="1"/>
            <a:r>
              <a:rPr lang="en-US" dirty="0" smtClean="0"/>
              <a:t>What if time quantum is too short?</a:t>
            </a:r>
          </a:p>
          <a:p>
            <a:pPr lvl="2"/>
            <a:r>
              <a:rPr lang="en-US" dirty="0" smtClean="0"/>
              <a:t>One instruction?</a:t>
            </a:r>
          </a:p>
          <a:p>
            <a:pPr lvl="1"/>
            <a:r>
              <a:rPr lang="en-US" dirty="0" smtClean="0"/>
              <a:t>Rule of thumb: 80%+ of tasks finish in one quantu</a:t>
            </a:r>
            <a:r>
              <a:rPr lang="en-US" dirty="0"/>
              <a:t>m</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58"/>
            <a:ext cx="8229600" cy="1143000"/>
          </a:xfrm>
        </p:spPr>
        <p:txBody>
          <a:bodyPr/>
          <a:lstStyle/>
          <a:p>
            <a:r>
              <a:rPr lang="en-US" dirty="0" smtClean="0"/>
              <a:t>Round Robin</a:t>
            </a:r>
            <a:endParaRPr lang="en-US" dirty="0"/>
          </a:p>
        </p:txBody>
      </p:sp>
      <p:pic>
        <p:nvPicPr>
          <p:cNvPr id="6" name="Content Placeholder 5"/>
          <p:cNvPicPr>
            <a:picLocks noGrp="1" noChangeAspect="1"/>
          </p:cNvPicPr>
          <p:nvPr>
            <p:ph idx="1"/>
          </p:nvPr>
        </p:nvPicPr>
        <p:blipFill>
          <a:blip r:embed="rId3"/>
          <a:stretch>
            <a:fillRect/>
          </a:stretch>
        </p:blipFill>
        <p:spPr>
          <a:xfrm>
            <a:off x="1115503" y="1245432"/>
            <a:ext cx="6912994" cy="51722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 vs. FIFO</a:t>
            </a:r>
            <a:endParaRPr lang="en-US" dirty="0"/>
          </a:p>
        </p:txBody>
      </p:sp>
      <p:sp>
        <p:nvSpPr>
          <p:cNvPr id="3" name="Content Placeholder 2"/>
          <p:cNvSpPr>
            <a:spLocks noGrp="1"/>
          </p:cNvSpPr>
          <p:nvPr>
            <p:ph idx="1"/>
          </p:nvPr>
        </p:nvSpPr>
        <p:spPr/>
        <p:txBody>
          <a:bodyPr/>
          <a:lstStyle/>
          <a:p>
            <a:r>
              <a:rPr lang="en-US" dirty="0" smtClean="0"/>
              <a:t>Assuming zero-cost time slice, is Round Robin always better than FIFO?</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29108"/>
            <a:ext cx="8229600" cy="1143000"/>
          </a:xfrm>
        </p:spPr>
        <p:txBody>
          <a:bodyPr/>
          <a:lstStyle/>
          <a:p>
            <a:r>
              <a:rPr lang="en-US" dirty="0" smtClean="0"/>
              <a:t>Round Robin vs. FIFO</a:t>
            </a:r>
            <a:endParaRPr lang="en-US" dirty="0"/>
          </a:p>
        </p:txBody>
      </p:sp>
      <p:pic>
        <p:nvPicPr>
          <p:cNvPr id="3" name="Content Placeholder 2"/>
          <p:cNvPicPr>
            <a:picLocks noGrp="1" noChangeAspect="1"/>
          </p:cNvPicPr>
          <p:nvPr>
            <p:ph idx="1"/>
          </p:nvPr>
        </p:nvPicPr>
        <p:blipFill>
          <a:blip r:embed="rId3"/>
          <a:stretch>
            <a:fillRect/>
          </a:stretch>
        </p:blipFill>
        <p:spPr>
          <a:xfrm>
            <a:off x="1130731" y="1343006"/>
            <a:ext cx="6882537" cy="5156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 = Fairness?</a:t>
            </a:r>
            <a:endParaRPr lang="en-US" dirty="0"/>
          </a:p>
        </p:txBody>
      </p:sp>
      <p:sp>
        <p:nvSpPr>
          <p:cNvPr id="3" name="Content Placeholder 2"/>
          <p:cNvSpPr>
            <a:spLocks noGrp="1"/>
          </p:cNvSpPr>
          <p:nvPr>
            <p:ph idx="1"/>
          </p:nvPr>
        </p:nvSpPr>
        <p:spPr/>
        <p:txBody>
          <a:bodyPr>
            <a:normAutofit lnSpcReduction="10000"/>
          </a:bodyPr>
          <a:lstStyle/>
          <a:p>
            <a:r>
              <a:rPr lang="en-US" dirty="0" smtClean="0"/>
              <a:t>Is Round Robin always fair?</a:t>
            </a:r>
          </a:p>
          <a:p>
            <a:endParaRPr lang="en-US" dirty="0" smtClean="0"/>
          </a:p>
          <a:p>
            <a:r>
              <a:rPr lang="en-US" dirty="0" smtClean="0"/>
              <a:t>What is fair?</a:t>
            </a:r>
          </a:p>
          <a:p>
            <a:pPr lvl="1"/>
            <a:r>
              <a:rPr lang="en-US" dirty="0" smtClean="0"/>
              <a:t>FIFO?</a:t>
            </a:r>
          </a:p>
          <a:p>
            <a:pPr lvl="1"/>
            <a:r>
              <a:rPr lang="en-US" dirty="0" smtClean="0"/>
              <a:t>Equal share of the CPU?</a:t>
            </a:r>
          </a:p>
          <a:p>
            <a:pPr lvl="1"/>
            <a:r>
              <a:rPr lang="en-US" dirty="0" smtClean="0"/>
              <a:t>What if some tasks don’t need their full share?</a:t>
            </a:r>
          </a:p>
          <a:p>
            <a:pPr lvl="1"/>
            <a:r>
              <a:rPr lang="en-US" dirty="0" smtClean="0"/>
              <a:t>Minimize worst case divergence?</a:t>
            </a:r>
          </a:p>
          <a:p>
            <a:pPr lvl="2"/>
            <a:r>
              <a:rPr lang="en-US" dirty="0" smtClean="0"/>
              <a:t>Time task would take if no one else was running</a:t>
            </a:r>
          </a:p>
          <a:p>
            <a:pPr lvl="2"/>
            <a:r>
              <a:rPr lang="en-US" dirty="0" smtClean="0"/>
              <a:t>Time task takes under scheduling algorithm</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vs. Mechanism</a:t>
            </a:r>
            <a:endParaRPr lang="en-US" dirty="0"/>
          </a:p>
        </p:txBody>
      </p:sp>
      <p:sp>
        <p:nvSpPr>
          <p:cNvPr id="3" name="Content Placeholder 2"/>
          <p:cNvSpPr>
            <a:spLocks noGrp="1"/>
          </p:cNvSpPr>
          <p:nvPr>
            <p:ph idx="1"/>
          </p:nvPr>
        </p:nvSpPr>
        <p:spPr/>
        <p:txBody>
          <a:bodyPr/>
          <a:lstStyle/>
          <a:p>
            <a:r>
              <a:rPr lang="en-US" dirty="0" smtClean="0"/>
              <a:t>Policy = decision-making rule</a:t>
            </a:r>
          </a:p>
          <a:p>
            <a:pPr lvl="1"/>
            <a:r>
              <a:rPr lang="en-US" dirty="0" smtClean="0"/>
              <a:t>“what to do”</a:t>
            </a:r>
          </a:p>
          <a:p>
            <a:r>
              <a:rPr lang="en-US" dirty="0" smtClean="0"/>
              <a:t>Mechanism = hardware or software that is used to implement a policy</a:t>
            </a:r>
          </a:p>
          <a:p>
            <a:pPr lvl="1"/>
            <a:r>
              <a:rPr lang="en-US" dirty="0" smtClean="0"/>
              <a:t>“how to do it”</a:t>
            </a:r>
          </a:p>
          <a:p>
            <a:endParaRPr lang="en-US" dirty="0"/>
          </a:p>
          <a:p>
            <a:r>
              <a:rPr lang="en-US" dirty="0" smtClean="0"/>
              <a:t>What are mechanisms for Round Robin?</a:t>
            </a:r>
            <a:endParaRPr lang="en-US" dirty="0"/>
          </a:p>
        </p:txBody>
      </p:sp>
    </p:spTree>
    <p:extLst>
      <p:ext uri="{BB962C8B-B14F-4D97-AF65-F5344CB8AC3E}">
        <p14:creationId xmlns:p14="http://schemas.microsoft.com/office/powerpoint/2010/main" val="39214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Mixed Workload</a:t>
            </a:r>
            <a:endParaRPr lang="en-US" dirty="0"/>
          </a:p>
        </p:txBody>
      </p:sp>
      <p:pic>
        <p:nvPicPr>
          <p:cNvPr id="4" name="Content Placeholder 3"/>
          <p:cNvPicPr>
            <a:picLocks noGrp="1" noChangeAspect="1"/>
          </p:cNvPicPr>
          <p:nvPr>
            <p:ph idx="1"/>
          </p:nvPr>
        </p:nvPicPr>
        <p:blipFill>
          <a:blip r:embed="rId3"/>
          <a:stretch>
            <a:fillRect/>
          </a:stretch>
        </p:blipFill>
        <p:spPr>
          <a:xfrm>
            <a:off x="457200" y="1999646"/>
            <a:ext cx="8229600" cy="37270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normAutofit lnSpcReduction="10000"/>
          </a:bodyPr>
          <a:lstStyle/>
          <a:p>
            <a:r>
              <a:rPr lang="en-US" dirty="0" smtClean="0"/>
              <a:t>Scheduling policy: what to do next, when there are multiple threads ready to run</a:t>
            </a:r>
          </a:p>
          <a:p>
            <a:pPr lvl="1"/>
            <a:r>
              <a:rPr lang="en-US" dirty="0" smtClean="0"/>
              <a:t>Or multiple packets to send, or web requests to serve, or …</a:t>
            </a:r>
          </a:p>
          <a:p>
            <a:r>
              <a:rPr lang="en-US" dirty="0" smtClean="0"/>
              <a:t>Definitions</a:t>
            </a:r>
          </a:p>
          <a:p>
            <a:pPr lvl="1"/>
            <a:r>
              <a:rPr lang="en-US" dirty="0"/>
              <a:t>R</a:t>
            </a:r>
            <a:r>
              <a:rPr lang="en-US" dirty="0" smtClean="0"/>
              <a:t>esponse time, throughput, predictability</a:t>
            </a:r>
          </a:p>
          <a:p>
            <a:r>
              <a:rPr lang="en-US" dirty="0" err="1" smtClean="0"/>
              <a:t>Uniprocessor</a:t>
            </a:r>
            <a:r>
              <a:rPr lang="en-US" dirty="0" smtClean="0"/>
              <a:t> policies</a:t>
            </a:r>
          </a:p>
          <a:p>
            <a:pPr lvl="1"/>
            <a:r>
              <a:rPr lang="en-US" dirty="0" smtClean="0"/>
              <a:t>FIFO, Round Robin (RR), optimal</a:t>
            </a:r>
          </a:p>
          <a:p>
            <a:pPr lvl="1"/>
            <a:r>
              <a:rPr lang="en-US" dirty="0"/>
              <a:t>M</a:t>
            </a:r>
            <a:r>
              <a:rPr lang="en-US" dirty="0" smtClean="0"/>
              <a:t>ultilevel feedback (MFQ) as approx. of optimal</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Max-Min Fairness</a:t>
            </a:r>
            <a:endParaRPr lang="en-US" dirty="0"/>
          </a:p>
        </p:txBody>
      </p:sp>
      <p:sp>
        <p:nvSpPr>
          <p:cNvPr id="3" name="Content Placeholder 2"/>
          <p:cNvSpPr>
            <a:spLocks noGrp="1"/>
          </p:cNvSpPr>
          <p:nvPr>
            <p:ph idx="1"/>
          </p:nvPr>
        </p:nvSpPr>
        <p:spPr>
          <a:xfrm>
            <a:off x="457200" y="1600200"/>
            <a:ext cx="8229600" cy="4975013"/>
          </a:xfrm>
        </p:spPr>
        <p:txBody>
          <a:bodyPr>
            <a:normAutofit fontScale="92500" lnSpcReduction="10000"/>
          </a:bodyPr>
          <a:lstStyle/>
          <a:p>
            <a:r>
              <a:rPr lang="en-US" dirty="0" smtClean="0"/>
              <a:t>How do we balance a mixture of repeating tasks:</a:t>
            </a:r>
          </a:p>
          <a:p>
            <a:pPr lvl="1"/>
            <a:r>
              <a:rPr lang="en-US" dirty="0" smtClean="0"/>
              <a:t>Some I/O bound, need only a little CPU</a:t>
            </a:r>
          </a:p>
          <a:p>
            <a:pPr lvl="1"/>
            <a:r>
              <a:rPr lang="en-US" dirty="0" smtClean="0"/>
              <a:t>Some compute bound, can use as much CPU as they are assigned</a:t>
            </a:r>
          </a:p>
          <a:p>
            <a:r>
              <a:rPr lang="en-US" dirty="0" smtClean="0"/>
              <a:t>One approach: maximize the minimum allocation given to a task</a:t>
            </a:r>
          </a:p>
          <a:p>
            <a:pPr lvl="1"/>
            <a:r>
              <a:rPr lang="en-US" dirty="0" smtClean="0"/>
              <a:t>If any task needs less than an equal share, schedule the smallest of these first</a:t>
            </a:r>
          </a:p>
          <a:p>
            <a:pPr lvl="1"/>
            <a:r>
              <a:rPr lang="en-US" dirty="0" smtClean="0"/>
              <a:t>Split the remaining time using max-min</a:t>
            </a:r>
          </a:p>
          <a:p>
            <a:pPr lvl="1"/>
            <a:r>
              <a:rPr lang="en-US" dirty="0" smtClean="0"/>
              <a:t>If all remaining tasks need at least equal share, split evenly</a:t>
            </a:r>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Feedback Queue (MFQ)</a:t>
            </a:r>
          </a:p>
        </p:txBody>
      </p:sp>
      <p:sp>
        <p:nvSpPr>
          <p:cNvPr id="3" name="Content Placeholder 2"/>
          <p:cNvSpPr>
            <a:spLocks noGrp="1"/>
          </p:cNvSpPr>
          <p:nvPr>
            <p:ph idx="1"/>
          </p:nvPr>
        </p:nvSpPr>
        <p:spPr/>
        <p:txBody>
          <a:bodyPr/>
          <a:lstStyle/>
          <a:p>
            <a:r>
              <a:rPr lang="en-US" dirty="0" smtClean="0"/>
              <a:t>Set of Round Robin queues</a:t>
            </a:r>
          </a:p>
          <a:p>
            <a:pPr lvl="1"/>
            <a:r>
              <a:rPr lang="en-US" dirty="0" smtClean="0"/>
              <a:t>Each queue has a separate priority</a:t>
            </a:r>
          </a:p>
          <a:p>
            <a:r>
              <a:rPr lang="en-US" dirty="0" smtClean="0"/>
              <a:t>High priority queues have short time slices</a:t>
            </a:r>
          </a:p>
          <a:p>
            <a:pPr lvl="1"/>
            <a:r>
              <a:rPr lang="en-US" dirty="0" smtClean="0"/>
              <a:t>Low priority queues have long time slices</a:t>
            </a:r>
          </a:p>
          <a:p>
            <a:r>
              <a:rPr lang="en-US" dirty="0" smtClean="0"/>
              <a:t>Scheduler picks first thread in highest priority queue</a:t>
            </a:r>
          </a:p>
          <a:p>
            <a:r>
              <a:rPr lang="en-US" dirty="0" smtClean="0"/>
              <a:t>Tasks start in highest priority queue</a:t>
            </a:r>
          </a:p>
          <a:p>
            <a:pPr lvl="1"/>
            <a:r>
              <a:rPr lang="en-US" dirty="0" smtClean="0"/>
              <a:t>If time slice expires, task drops one level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MFQ</a:t>
            </a:r>
            <a:endParaRPr lang="en-US" dirty="0"/>
          </a:p>
        </p:txBody>
      </p:sp>
      <p:pic>
        <p:nvPicPr>
          <p:cNvPr id="4" name="Content Placeholder 3"/>
          <p:cNvPicPr>
            <a:picLocks noGrp="1" noChangeAspect="1"/>
          </p:cNvPicPr>
          <p:nvPr>
            <p:ph idx="1"/>
          </p:nvPr>
        </p:nvPicPr>
        <p:blipFill>
          <a:blip r:embed="rId3"/>
          <a:stretch>
            <a:fillRect/>
          </a:stretch>
        </p:blipFill>
        <p:spPr>
          <a:xfrm>
            <a:off x="457200" y="1682747"/>
            <a:ext cx="8229600" cy="436086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FIFO is simple and minimizes overhead</a:t>
            </a:r>
          </a:p>
          <a:p>
            <a:r>
              <a:rPr lang="en-US" dirty="0" smtClean="0"/>
              <a:t>If tasks are variable in size, then FIFO can have very poor average response time</a:t>
            </a:r>
          </a:p>
          <a:p>
            <a:r>
              <a:rPr lang="en-US" dirty="0" smtClean="0"/>
              <a:t>If tasks are equal in size, FIFO is optimal in terms of average response time</a:t>
            </a:r>
          </a:p>
          <a:p>
            <a:r>
              <a:rPr lang="en-US" dirty="0" smtClean="0"/>
              <a:t>Considering only the processor, SJF(preemptive) is optimal in terms of average response time</a:t>
            </a:r>
          </a:p>
          <a:p>
            <a:r>
              <a:rPr lang="en-US" dirty="0" smtClean="0"/>
              <a:t>SJF(preemptive) is </a:t>
            </a:r>
            <a:r>
              <a:rPr lang="en-US" dirty="0" err="1" smtClean="0"/>
              <a:t>pessimal</a:t>
            </a:r>
            <a:r>
              <a:rPr lang="en-US" dirty="0" smtClean="0"/>
              <a:t> in terms of variance in response time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(2)</a:t>
            </a:r>
            <a:endParaRPr lang="en-US" dirty="0"/>
          </a:p>
        </p:txBody>
      </p:sp>
      <p:sp>
        <p:nvSpPr>
          <p:cNvPr id="3" name="Content Placeholder 2"/>
          <p:cNvSpPr>
            <a:spLocks noGrp="1"/>
          </p:cNvSpPr>
          <p:nvPr>
            <p:ph idx="1"/>
          </p:nvPr>
        </p:nvSpPr>
        <p:spPr>
          <a:xfrm>
            <a:off x="457200" y="1600200"/>
            <a:ext cx="8229600" cy="4988243"/>
          </a:xfrm>
        </p:spPr>
        <p:txBody>
          <a:bodyPr>
            <a:normAutofit/>
          </a:bodyPr>
          <a:lstStyle/>
          <a:p>
            <a:r>
              <a:rPr lang="en-US" dirty="0" smtClean="0"/>
              <a:t>If tasks are variable in size, Round Robin approximates SJF</a:t>
            </a:r>
          </a:p>
          <a:p>
            <a:r>
              <a:rPr lang="en-US" dirty="0" smtClean="0"/>
              <a:t>If tasks are equal in size, Round Robin will have very poor average response time</a:t>
            </a:r>
          </a:p>
          <a:p>
            <a:r>
              <a:rPr lang="en-US" dirty="0" smtClean="0"/>
              <a:t>Tasks that intermix processor and I/O benefit from SJF(preemptive) and can do poorly under Round Robin</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(3)</a:t>
            </a:r>
            <a:endParaRPr lang="en-US" dirty="0"/>
          </a:p>
        </p:txBody>
      </p:sp>
      <p:sp>
        <p:nvSpPr>
          <p:cNvPr id="3" name="Content Placeholder 2"/>
          <p:cNvSpPr>
            <a:spLocks noGrp="1"/>
          </p:cNvSpPr>
          <p:nvPr>
            <p:ph idx="1"/>
          </p:nvPr>
        </p:nvSpPr>
        <p:spPr/>
        <p:txBody>
          <a:bodyPr/>
          <a:lstStyle/>
          <a:p>
            <a:r>
              <a:rPr lang="en-US" dirty="0" smtClean="0"/>
              <a:t>Max-Min fairness can improve response time for I/O-bound tasks</a:t>
            </a:r>
          </a:p>
          <a:p>
            <a:r>
              <a:rPr lang="en-US" dirty="0" smtClean="0"/>
              <a:t>Round Robin and Max-Min fairness both avoid starvation</a:t>
            </a:r>
          </a:p>
          <a:p>
            <a:pPr marL="0" indent="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Simulation Comparisons</a:t>
            </a:r>
            <a:endParaRPr lang="en-US" dirty="0"/>
          </a:p>
        </p:txBody>
      </p:sp>
      <p:sp>
        <p:nvSpPr>
          <p:cNvPr id="5" name="Content Placeholder 4"/>
          <p:cNvSpPr>
            <a:spLocks noGrp="1"/>
          </p:cNvSpPr>
          <p:nvPr>
            <p:ph sz="half" idx="1"/>
          </p:nvPr>
        </p:nvSpPr>
        <p:spPr/>
        <p:txBody>
          <a:bodyPr>
            <a:normAutofit fontScale="25000" lnSpcReduction="20000"/>
          </a:bodyPr>
          <a:lstStyle/>
          <a:p>
            <a:pPr marL="0" indent="0">
              <a:buNone/>
            </a:pPr>
            <a:r>
              <a:rPr lang="en-US" dirty="0" err="1">
                <a:latin typeface="Consolas" panose="020B0609020204030204" pitchFamily="49" charset="0"/>
                <a:cs typeface="Consolas" panose="020B0609020204030204" pitchFamily="49" charset="0"/>
              </a:rPr>
              <a:t>fcfs</a:t>
            </a:r>
            <a:r>
              <a:rPr lang="en-US" dirty="0">
                <a:latin typeface="Consolas" panose="020B0609020204030204" pitchFamily="49" charset="0"/>
                <a:cs typeface="Consolas" panose="020B0609020204030204" pitchFamily="49" charset="0"/>
              </a:rPr>
              <a:t> results:</a:t>
            </a:r>
          </a:p>
          <a:p>
            <a:pPr marL="0" indent="0">
              <a:buNone/>
            </a:pPr>
            <a:r>
              <a:rPr lang="en-US" dirty="0">
                <a:latin typeface="Consolas" panose="020B0609020204030204" pitchFamily="49" charset="0"/>
                <a:cs typeface="Consolas" panose="020B0609020204030204" pitchFamily="49" charset="0"/>
              </a:rPr>
              <a:t> 1-th 10-percentile avg. wait is     19.800  |******************</a:t>
            </a:r>
          </a:p>
          <a:p>
            <a:pPr marL="0" indent="0">
              <a:buNone/>
            </a:pPr>
            <a:r>
              <a:rPr lang="en-US" dirty="0">
                <a:latin typeface="Consolas" panose="020B0609020204030204" pitchFamily="49" charset="0"/>
                <a:cs typeface="Consolas" panose="020B0609020204030204" pitchFamily="49" charset="0"/>
              </a:rPr>
              <a:t> 2-th 10-percentile avg. wait is     21.796  |********************</a:t>
            </a:r>
          </a:p>
          <a:p>
            <a:pPr marL="0" indent="0">
              <a:buNone/>
            </a:pPr>
            <a:r>
              <a:rPr lang="en-US" dirty="0">
                <a:latin typeface="Consolas" panose="020B0609020204030204" pitchFamily="49" charset="0"/>
                <a:cs typeface="Consolas" panose="020B0609020204030204" pitchFamily="49" charset="0"/>
              </a:rPr>
              <a:t> 3-th 10-percentile avg. wait is     19.908  |******************</a:t>
            </a:r>
          </a:p>
          <a:p>
            <a:pPr marL="0" indent="0">
              <a:buNone/>
            </a:pPr>
            <a:r>
              <a:rPr lang="en-US" dirty="0">
                <a:latin typeface="Consolas" panose="020B0609020204030204" pitchFamily="49" charset="0"/>
                <a:cs typeface="Consolas" panose="020B0609020204030204" pitchFamily="49" charset="0"/>
              </a:rPr>
              <a:t> 4-th 10-percentile avg. wait is     18.432  |*****************</a:t>
            </a:r>
          </a:p>
          <a:p>
            <a:pPr marL="0" indent="0">
              <a:buNone/>
            </a:pPr>
            <a:r>
              <a:rPr lang="en-US" dirty="0">
                <a:latin typeface="Consolas" panose="020B0609020204030204" pitchFamily="49" charset="0"/>
                <a:cs typeface="Consolas" panose="020B0609020204030204" pitchFamily="49" charset="0"/>
              </a:rPr>
              <a:t> 5-th 10-percentile avg. wait is     19.444  |******************</a:t>
            </a:r>
          </a:p>
          <a:p>
            <a:pPr marL="0" indent="0">
              <a:buNone/>
            </a:pPr>
            <a:r>
              <a:rPr lang="en-US" dirty="0">
                <a:latin typeface="Consolas" panose="020B0609020204030204" pitchFamily="49" charset="0"/>
                <a:cs typeface="Consolas" panose="020B0609020204030204" pitchFamily="49" charset="0"/>
              </a:rPr>
              <a:t> 6-th 10-percentile avg. wait is     19.618  |******************</a:t>
            </a:r>
          </a:p>
          <a:p>
            <a:pPr marL="0" indent="0">
              <a:buNone/>
            </a:pPr>
            <a:r>
              <a:rPr lang="en-US" dirty="0">
                <a:latin typeface="Consolas" panose="020B0609020204030204" pitchFamily="49" charset="0"/>
                <a:cs typeface="Consolas" panose="020B0609020204030204" pitchFamily="49" charset="0"/>
              </a:rPr>
              <a:t> 7-th 10-percentile avg. wait is     19.984  |******************</a:t>
            </a:r>
          </a:p>
          <a:p>
            <a:pPr marL="0" indent="0">
              <a:buNone/>
            </a:pPr>
            <a:r>
              <a:rPr lang="en-US" dirty="0">
                <a:latin typeface="Consolas" panose="020B0609020204030204" pitchFamily="49" charset="0"/>
                <a:cs typeface="Consolas" panose="020B0609020204030204" pitchFamily="49" charset="0"/>
              </a:rPr>
              <a:t> 8-th 10-percentile avg. wait is     21.264  |********************</a:t>
            </a:r>
          </a:p>
          <a:p>
            <a:pPr marL="0" indent="0">
              <a:buNone/>
            </a:pPr>
            <a:r>
              <a:rPr lang="en-US" dirty="0">
                <a:latin typeface="Consolas" panose="020B0609020204030204" pitchFamily="49" charset="0"/>
                <a:cs typeface="Consolas" panose="020B0609020204030204" pitchFamily="49" charset="0"/>
              </a:rPr>
              <a:t> 9-th 10-percentile avg. wait is     21.188  |********************</a:t>
            </a:r>
          </a:p>
          <a:p>
            <a:pPr marL="0" indent="0">
              <a:buNone/>
            </a:pPr>
            <a:r>
              <a:rPr lang="en-US" dirty="0">
                <a:latin typeface="Consolas" panose="020B0609020204030204" pitchFamily="49" charset="0"/>
                <a:cs typeface="Consolas" panose="020B0609020204030204" pitchFamily="49" charset="0"/>
              </a:rPr>
              <a:t>10-th 10-percentile avg. wait is     18.490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scaled to max value</a:t>
            </a:r>
          </a:p>
          <a:p>
            <a:pPr marL="0" indent="0">
              <a:buNone/>
            </a:pPr>
            <a:r>
              <a:rPr lang="en-US" dirty="0">
                <a:latin typeface="Consolas" panose="020B0609020204030204" pitchFamily="49" charset="0"/>
                <a:cs typeface="Consolas" panose="020B0609020204030204" pitchFamily="49" charset="0"/>
              </a:rPr>
              <a:t>                                              overall avg.     19.992</a:t>
            </a:r>
          </a:p>
          <a:p>
            <a:pPr marL="0" indent="0">
              <a:buNone/>
            </a:pPr>
            <a:r>
              <a:rPr lang="en-US" dirty="0" err="1">
                <a:latin typeface="Consolas" panose="020B0609020204030204" pitchFamily="49" charset="0"/>
                <a:cs typeface="Consolas" panose="020B0609020204030204" pitchFamily="49" charset="0"/>
              </a:rPr>
              <a:t>rr</a:t>
            </a:r>
            <a:r>
              <a:rPr lang="en-US" dirty="0">
                <a:latin typeface="Consolas" panose="020B0609020204030204" pitchFamily="49" charset="0"/>
                <a:cs typeface="Consolas" panose="020B0609020204030204" pitchFamily="49" charset="0"/>
              </a:rPr>
              <a:t> results:</a:t>
            </a:r>
          </a:p>
          <a:p>
            <a:pPr marL="0" indent="0">
              <a:buNone/>
            </a:pPr>
            <a:r>
              <a:rPr lang="en-US" dirty="0">
                <a:latin typeface="Consolas" panose="020B0609020204030204" pitchFamily="49" charset="0"/>
                <a:cs typeface="Consolas" panose="020B0609020204030204" pitchFamily="49" charset="0"/>
              </a:rPr>
              <a:t> 1-th 10-percentile avg. wait is      4.932  |**</a:t>
            </a:r>
          </a:p>
          <a:p>
            <a:pPr marL="0" indent="0">
              <a:buNone/>
            </a:pPr>
            <a:r>
              <a:rPr lang="en-US" dirty="0">
                <a:latin typeface="Consolas" panose="020B0609020204030204" pitchFamily="49" charset="0"/>
                <a:cs typeface="Consolas" panose="020B0609020204030204" pitchFamily="49" charset="0"/>
              </a:rPr>
              <a:t> 2-th 10-percentile avg. wait is      5.164  |**</a:t>
            </a:r>
          </a:p>
          <a:p>
            <a:pPr marL="0" indent="0">
              <a:buNone/>
            </a:pPr>
            <a:r>
              <a:rPr lang="en-US" dirty="0">
                <a:latin typeface="Consolas" panose="020B0609020204030204" pitchFamily="49" charset="0"/>
                <a:cs typeface="Consolas" panose="020B0609020204030204" pitchFamily="49" charset="0"/>
              </a:rPr>
              <a:t> 3-th 10-percentile avg. wait is      5.142  |**</a:t>
            </a:r>
          </a:p>
          <a:p>
            <a:pPr marL="0" indent="0">
              <a:buNone/>
            </a:pPr>
            <a:r>
              <a:rPr lang="en-US" dirty="0">
                <a:latin typeface="Consolas" panose="020B0609020204030204" pitchFamily="49" charset="0"/>
                <a:cs typeface="Consolas" panose="020B0609020204030204" pitchFamily="49" charset="0"/>
              </a:rPr>
              <a:t> 4-th 10-percentile avg. wait is      9.858  |***</a:t>
            </a:r>
          </a:p>
          <a:p>
            <a:pPr marL="0" indent="0">
              <a:buNone/>
            </a:pPr>
            <a:r>
              <a:rPr lang="en-US" dirty="0">
                <a:latin typeface="Consolas" panose="020B0609020204030204" pitchFamily="49" charset="0"/>
                <a:cs typeface="Consolas" panose="020B0609020204030204" pitchFamily="49" charset="0"/>
              </a:rPr>
              <a:t> 5-th 10-percentile avg. wait is      9.696  |***</a:t>
            </a:r>
          </a:p>
          <a:p>
            <a:pPr marL="0" indent="0">
              <a:buNone/>
            </a:pPr>
            <a:r>
              <a:rPr lang="en-US" dirty="0">
                <a:latin typeface="Consolas" panose="020B0609020204030204" pitchFamily="49" charset="0"/>
                <a:cs typeface="Consolas" panose="020B0609020204030204" pitchFamily="49" charset="0"/>
              </a:rPr>
              <a:t> 6-th 10-percentile avg. wait is     15.340  |*****</a:t>
            </a:r>
          </a:p>
          <a:p>
            <a:pPr marL="0" indent="0">
              <a:buNone/>
            </a:pPr>
            <a:r>
              <a:rPr lang="en-US" dirty="0">
                <a:latin typeface="Consolas" panose="020B0609020204030204" pitchFamily="49" charset="0"/>
                <a:cs typeface="Consolas" panose="020B0609020204030204" pitchFamily="49" charset="0"/>
              </a:rPr>
              <a:t> 7-th 10-percentile avg. wait is     19.858  |*******</a:t>
            </a:r>
          </a:p>
          <a:p>
            <a:pPr marL="0" indent="0">
              <a:buNone/>
            </a:pPr>
            <a:r>
              <a:rPr lang="en-US" dirty="0">
                <a:latin typeface="Consolas" panose="020B0609020204030204" pitchFamily="49" charset="0"/>
                <a:cs typeface="Consolas" panose="020B0609020204030204" pitchFamily="49" charset="0"/>
              </a:rPr>
              <a:t> 8-th 10-percentile avg. wait is     26.128  |*********</a:t>
            </a:r>
          </a:p>
          <a:p>
            <a:pPr marL="0" indent="0">
              <a:buNone/>
            </a:pPr>
            <a:r>
              <a:rPr lang="en-US" dirty="0">
                <a:latin typeface="Consolas" panose="020B0609020204030204" pitchFamily="49" charset="0"/>
                <a:cs typeface="Consolas" panose="020B0609020204030204" pitchFamily="49" charset="0"/>
              </a:rPr>
              <a:t> 9-th 10-percentile avg. wait is     35.976  |************</a:t>
            </a:r>
          </a:p>
          <a:p>
            <a:pPr marL="0" indent="0">
              <a:buNone/>
            </a:pPr>
            <a:r>
              <a:rPr lang="en-US" dirty="0">
                <a:latin typeface="Consolas" panose="020B0609020204030204" pitchFamily="49" charset="0"/>
                <a:cs typeface="Consolas" panose="020B0609020204030204" pitchFamily="49" charset="0"/>
              </a:rPr>
              <a:t>10-th 10-percentile avg. wait is     61.794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scaled to max value</a:t>
            </a:r>
          </a:p>
          <a:p>
            <a:pPr marL="0" indent="0">
              <a:buNone/>
            </a:pPr>
            <a:r>
              <a:rPr lang="en-US" dirty="0">
                <a:latin typeface="Consolas" panose="020B0609020204030204" pitchFamily="49" charset="0"/>
                <a:cs typeface="Consolas" panose="020B0609020204030204" pitchFamily="49" charset="0"/>
              </a:rPr>
              <a:t>                                              overall avg.     19.389</a:t>
            </a:r>
          </a:p>
        </p:txBody>
      </p:sp>
      <p:sp>
        <p:nvSpPr>
          <p:cNvPr id="6" name="Content Placeholder 5"/>
          <p:cNvSpPr>
            <a:spLocks noGrp="1"/>
          </p:cNvSpPr>
          <p:nvPr>
            <p:ph sz="half" idx="2"/>
          </p:nvPr>
        </p:nvSpPr>
        <p:spPr/>
        <p:txBody>
          <a:bodyPr>
            <a:normAutofit fontScale="25000" lnSpcReduction="20000"/>
          </a:bodyPr>
          <a:lstStyle/>
          <a:p>
            <a:pPr marL="0" indent="0">
              <a:buNone/>
            </a:pPr>
            <a:r>
              <a:rPr lang="en-US" dirty="0" err="1">
                <a:latin typeface="Consolas" panose="020B0609020204030204" pitchFamily="49" charset="0"/>
                <a:cs typeface="Consolas" panose="020B0609020204030204" pitchFamily="49" charset="0"/>
              </a:rPr>
              <a:t>mlfq</a:t>
            </a:r>
            <a:r>
              <a:rPr lang="en-US" dirty="0">
                <a:latin typeface="Consolas" panose="020B0609020204030204" pitchFamily="49" charset="0"/>
                <a:cs typeface="Consolas" panose="020B0609020204030204" pitchFamily="49" charset="0"/>
              </a:rPr>
              <a:t> results:</a:t>
            </a:r>
          </a:p>
          <a:p>
            <a:pPr marL="0" indent="0">
              <a:buNone/>
            </a:pPr>
            <a:r>
              <a:rPr lang="en-US" dirty="0">
                <a:latin typeface="Consolas" panose="020B0609020204030204" pitchFamily="49" charset="0"/>
                <a:cs typeface="Consolas" panose="020B0609020204030204" pitchFamily="49" charset="0"/>
              </a:rPr>
              <a:t> 1-th 10-percentile avg. wait is      2.690  |*</a:t>
            </a:r>
          </a:p>
          <a:p>
            <a:pPr marL="0" indent="0">
              <a:buNone/>
            </a:pPr>
            <a:r>
              <a:rPr lang="en-US" dirty="0">
                <a:latin typeface="Consolas" panose="020B0609020204030204" pitchFamily="49" charset="0"/>
                <a:cs typeface="Consolas" panose="020B0609020204030204" pitchFamily="49" charset="0"/>
              </a:rPr>
              <a:t> 2-th 10-percentile avg. wait is      2.808  |*</a:t>
            </a:r>
          </a:p>
          <a:p>
            <a:pPr marL="0" indent="0">
              <a:buNone/>
            </a:pPr>
            <a:r>
              <a:rPr lang="en-US" dirty="0">
                <a:latin typeface="Consolas" panose="020B0609020204030204" pitchFamily="49" charset="0"/>
                <a:cs typeface="Consolas" panose="020B0609020204030204" pitchFamily="49" charset="0"/>
              </a:rPr>
              <a:t> 3-th 10-percentile avg. wait is      3.262  |*</a:t>
            </a:r>
          </a:p>
          <a:p>
            <a:pPr marL="0" indent="0">
              <a:buNone/>
            </a:pPr>
            <a:r>
              <a:rPr lang="en-US" dirty="0">
                <a:latin typeface="Consolas" panose="020B0609020204030204" pitchFamily="49" charset="0"/>
                <a:cs typeface="Consolas" panose="020B0609020204030204" pitchFamily="49" charset="0"/>
              </a:rPr>
              <a:t> 4-th 10-percentile avg. wait is      7.084  |***</a:t>
            </a:r>
          </a:p>
          <a:p>
            <a:pPr marL="0" indent="0">
              <a:buNone/>
            </a:pPr>
            <a:r>
              <a:rPr lang="en-US" dirty="0">
                <a:latin typeface="Consolas" panose="020B0609020204030204" pitchFamily="49" charset="0"/>
                <a:cs typeface="Consolas" panose="020B0609020204030204" pitchFamily="49" charset="0"/>
              </a:rPr>
              <a:t> 5-th 10-percentile avg. wait is      6.562  |**</a:t>
            </a:r>
          </a:p>
          <a:p>
            <a:pPr marL="0" indent="0">
              <a:buNone/>
            </a:pPr>
            <a:r>
              <a:rPr lang="en-US" dirty="0">
                <a:latin typeface="Consolas" panose="020B0609020204030204" pitchFamily="49" charset="0"/>
                <a:cs typeface="Consolas" panose="020B0609020204030204" pitchFamily="49" charset="0"/>
              </a:rPr>
              <a:t> 6-th 10-percentile avg. wait is      6.566  |**</a:t>
            </a:r>
          </a:p>
          <a:p>
            <a:pPr marL="0" indent="0">
              <a:buNone/>
            </a:pPr>
            <a:r>
              <a:rPr lang="en-US" dirty="0">
                <a:latin typeface="Consolas" panose="020B0609020204030204" pitchFamily="49" charset="0"/>
                <a:cs typeface="Consolas" panose="020B0609020204030204" pitchFamily="49" charset="0"/>
              </a:rPr>
              <a:t> 7-th 10-percentile avg. wait is     24.858  |*******</a:t>
            </a:r>
          </a:p>
          <a:p>
            <a:pPr marL="0" indent="0">
              <a:buNone/>
            </a:pPr>
            <a:r>
              <a:rPr lang="en-US" dirty="0">
                <a:latin typeface="Consolas" panose="020B0609020204030204" pitchFamily="49" charset="0"/>
                <a:cs typeface="Consolas" panose="020B0609020204030204" pitchFamily="49" charset="0"/>
              </a:rPr>
              <a:t> 8-th 10-percentile avg. wait is     33.758  |**********</a:t>
            </a:r>
          </a:p>
          <a:p>
            <a:pPr marL="0" indent="0">
              <a:buNone/>
            </a:pPr>
            <a:r>
              <a:rPr lang="en-US" dirty="0">
                <a:latin typeface="Consolas" panose="020B0609020204030204" pitchFamily="49" charset="0"/>
                <a:cs typeface="Consolas" panose="020B0609020204030204" pitchFamily="49" charset="0"/>
              </a:rPr>
              <a:t> 9-th 10-percentile avg. wait is     34.030  |**********</a:t>
            </a:r>
          </a:p>
          <a:p>
            <a:pPr marL="0" indent="0">
              <a:buNone/>
            </a:pPr>
            <a:r>
              <a:rPr lang="en-US" dirty="0">
                <a:latin typeface="Consolas" panose="020B0609020204030204" pitchFamily="49" charset="0"/>
                <a:cs typeface="Consolas" panose="020B0609020204030204" pitchFamily="49" charset="0"/>
              </a:rPr>
              <a:t>10-th 10-percentile avg. wait is     68.922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scaled to max value</a:t>
            </a:r>
          </a:p>
          <a:p>
            <a:pPr marL="0" indent="0">
              <a:buNone/>
            </a:pPr>
            <a:r>
              <a:rPr lang="en-US" dirty="0">
                <a:latin typeface="Consolas" panose="020B0609020204030204" pitchFamily="49" charset="0"/>
                <a:cs typeface="Consolas" panose="020B0609020204030204" pitchFamily="49" charset="0"/>
              </a:rPr>
              <a:t>                                              overall avg.     19.054</a:t>
            </a:r>
          </a:p>
          <a:p>
            <a:pPr marL="0" indent="0">
              <a:buNone/>
            </a:pPr>
            <a:r>
              <a:rPr lang="en-US" dirty="0" err="1">
                <a:latin typeface="Consolas" panose="020B0609020204030204" pitchFamily="49" charset="0"/>
                <a:cs typeface="Consolas" panose="020B0609020204030204" pitchFamily="49" charset="0"/>
              </a:rPr>
              <a:t>srtn</a:t>
            </a:r>
            <a:r>
              <a:rPr lang="en-US" dirty="0">
                <a:latin typeface="Consolas" panose="020B0609020204030204" pitchFamily="49" charset="0"/>
                <a:cs typeface="Consolas" panose="020B0609020204030204" pitchFamily="49" charset="0"/>
              </a:rPr>
              <a:t> results:</a:t>
            </a:r>
          </a:p>
          <a:p>
            <a:pPr marL="0" indent="0">
              <a:buNone/>
            </a:pPr>
            <a:r>
              <a:rPr lang="en-US" dirty="0">
                <a:latin typeface="Consolas" panose="020B0609020204030204" pitchFamily="49" charset="0"/>
                <a:cs typeface="Consolas" panose="020B0609020204030204" pitchFamily="49" charset="0"/>
              </a:rPr>
              <a:t> 1-th 10-percentile avg. wait is      0.058  |</a:t>
            </a:r>
          </a:p>
          <a:p>
            <a:pPr marL="0" indent="0">
              <a:buNone/>
            </a:pPr>
            <a:r>
              <a:rPr lang="en-US" dirty="0">
                <a:latin typeface="Consolas" panose="020B0609020204030204" pitchFamily="49" charset="0"/>
                <a:cs typeface="Consolas" panose="020B0609020204030204" pitchFamily="49" charset="0"/>
              </a:rPr>
              <a:t> 2-th 10-percentile avg. wait is      0.170  |</a:t>
            </a:r>
          </a:p>
          <a:p>
            <a:pPr marL="0" indent="0">
              <a:buNone/>
            </a:pPr>
            <a:r>
              <a:rPr lang="en-US" dirty="0">
                <a:latin typeface="Consolas" panose="020B0609020204030204" pitchFamily="49" charset="0"/>
                <a:cs typeface="Consolas" panose="020B0609020204030204" pitchFamily="49" charset="0"/>
              </a:rPr>
              <a:t> 3-th 10-percentile avg. wait is      0.470  |</a:t>
            </a:r>
          </a:p>
          <a:p>
            <a:pPr marL="0" indent="0">
              <a:buNone/>
            </a:pPr>
            <a:r>
              <a:rPr lang="en-US" dirty="0">
                <a:latin typeface="Consolas" panose="020B0609020204030204" pitchFamily="49" charset="0"/>
                <a:cs typeface="Consolas" panose="020B0609020204030204" pitchFamily="49" charset="0"/>
              </a:rPr>
              <a:t> 4-th 10-percentile avg. wait is      0.874  |</a:t>
            </a:r>
          </a:p>
          <a:p>
            <a:pPr marL="0" indent="0">
              <a:buNone/>
            </a:pPr>
            <a:r>
              <a:rPr lang="en-US" dirty="0">
                <a:latin typeface="Consolas" panose="020B0609020204030204" pitchFamily="49" charset="0"/>
                <a:cs typeface="Consolas" panose="020B0609020204030204" pitchFamily="49" charset="0"/>
              </a:rPr>
              <a:t> 5-th 10-percentile avg. wait is      1.234  |*</a:t>
            </a:r>
          </a:p>
          <a:p>
            <a:pPr marL="0" indent="0">
              <a:buNone/>
            </a:pPr>
            <a:r>
              <a:rPr lang="en-US" dirty="0">
                <a:latin typeface="Consolas" panose="020B0609020204030204" pitchFamily="49" charset="0"/>
                <a:cs typeface="Consolas" panose="020B0609020204030204" pitchFamily="49" charset="0"/>
              </a:rPr>
              <a:t> 6-th 10-percentile avg. wait is      2.286  |*</a:t>
            </a:r>
          </a:p>
          <a:p>
            <a:pPr marL="0" indent="0">
              <a:buNone/>
            </a:pPr>
            <a:r>
              <a:rPr lang="en-US" dirty="0">
                <a:latin typeface="Consolas" panose="020B0609020204030204" pitchFamily="49" charset="0"/>
                <a:cs typeface="Consolas" panose="020B0609020204030204" pitchFamily="49" charset="0"/>
              </a:rPr>
              <a:t> 7-th 10-percentile avg. wait is      4.222  |**</a:t>
            </a:r>
          </a:p>
          <a:p>
            <a:pPr marL="0" indent="0">
              <a:buNone/>
            </a:pPr>
            <a:r>
              <a:rPr lang="en-US" dirty="0">
                <a:latin typeface="Consolas" panose="020B0609020204030204" pitchFamily="49" charset="0"/>
                <a:cs typeface="Consolas" panose="020B0609020204030204" pitchFamily="49" charset="0"/>
              </a:rPr>
              <a:t> 8-th 10-percentile avg. wait is      7.232  |***</a:t>
            </a:r>
          </a:p>
          <a:p>
            <a:pPr marL="0" indent="0">
              <a:buNone/>
            </a:pPr>
            <a:r>
              <a:rPr lang="en-US" dirty="0">
                <a:latin typeface="Consolas" panose="020B0609020204030204" pitchFamily="49" charset="0"/>
                <a:cs typeface="Consolas" panose="020B0609020204030204" pitchFamily="49" charset="0"/>
              </a:rPr>
              <a:t> 9-th 10-percentile avg. wait is     14.148  |******</a:t>
            </a:r>
          </a:p>
          <a:p>
            <a:pPr marL="0" indent="0">
              <a:buNone/>
            </a:pPr>
            <a:r>
              <a:rPr lang="en-US" dirty="0">
                <a:latin typeface="Consolas" panose="020B0609020204030204" pitchFamily="49" charset="0"/>
                <a:cs typeface="Consolas" panose="020B0609020204030204" pitchFamily="49" charset="0"/>
              </a:rPr>
              <a:t>10-th 10-percentile avg. wait is     47.980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scaled to max value</a:t>
            </a:r>
          </a:p>
          <a:p>
            <a:pPr marL="0" indent="0">
              <a:buNone/>
            </a:pPr>
            <a:r>
              <a:rPr lang="en-US" dirty="0">
                <a:latin typeface="Consolas" panose="020B0609020204030204" pitchFamily="49" charset="0"/>
                <a:cs typeface="Consolas" panose="020B0609020204030204" pitchFamily="49" charset="0"/>
              </a:rPr>
              <a:t>                                              overall avg.      7.867</a:t>
            </a:r>
          </a:p>
        </p:txBody>
      </p:sp>
    </p:spTree>
    <p:extLst>
      <p:ext uri="{BB962C8B-B14F-4D97-AF65-F5344CB8AC3E}">
        <p14:creationId xmlns:p14="http://schemas.microsoft.com/office/powerpoint/2010/main" val="17991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You manage a web site that suddenly becomes wildly popular.  Do you?</a:t>
            </a:r>
          </a:p>
          <a:p>
            <a:pPr lvl="1"/>
            <a:r>
              <a:rPr lang="en-US" dirty="0" smtClean="0"/>
              <a:t>Buy more hardware?</a:t>
            </a:r>
          </a:p>
          <a:p>
            <a:pPr lvl="1"/>
            <a:r>
              <a:rPr lang="en-US" dirty="0" smtClean="0"/>
              <a:t>Implement a different scheduling policy?</a:t>
            </a:r>
          </a:p>
          <a:p>
            <a:pPr lvl="1"/>
            <a:r>
              <a:rPr lang="en-US" dirty="0" smtClean="0"/>
              <a:t>Turn away some users?  Which ones?</a:t>
            </a:r>
          </a:p>
          <a:p>
            <a:r>
              <a:rPr lang="en-US" dirty="0" smtClean="0"/>
              <a:t>How much worse will performance get if the web site becomes even more popular?</a:t>
            </a:r>
          </a:p>
          <a:p>
            <a:pPr lvl="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Task/Job</a:t>
            </a:r>
          </a:p>
          <a:p>
            <a:pPr lvl="1"/>
            <a:r>
              <a:rPr lang="en-US" dirty="0" smtClean="0"/>
              <a:t>User request: e.g., mouse click, web request, shell command, …</a:t>
            </a:r>
          </a:p>
          <a:p>
            <a:r>
              <a:rPr lang="en-US" dirty="0" smtClean="0"/>
              <a:t>Latency/response time</a:t>
            </a:r>
          </a:p>
          <a:p>
            <a:pPr lvl="1"/>
            <a:r>
              <a:rPr lang="en-US" dirty="0" smtClean="0"/>
              <a:t>How long does a task take to complete?</a:t>
            </a:r>
          </a:p>
          <a:p>
            <a:r>
              <a:rPr lang="en-US" dirty="0" smtClean="0"/>
              <a:t>Throughput</a:t>
            </a:r>
          </a:p>
          <a:p>
            <a:pPr lvl="1"/>
            <a:r>
              <a:rPr lang="en-US" dirty="0" smtClean="0"/>
              <a:t>How many tasks can be done per unit of time?</a:t>
            </a:r>
          </a:p>
          <a:p>
            <a:r>
              <a:rPr lang="en-US" dirty="0" smtClean="0"/>
              <a:t>Overhead</a:t>
            </a:r>
          </a:p>
          <a:p>
            <a:pPr lvl="1"/>
            <a:r>
              <a:rPr lang="en-US" dirty="0" smtClean="0"/>
              <a:t>How much extra work is done by the scheduler?</a:t>
            </a:r>
          </a:p>
          <a:p>
            <a:r>
              <a:rPr lang="en-US" dirty="0" smtClean="0"/>
              <a:t>Fairness</a:t>
            </a:r>
          </a:p>
          <a:p>
            <a:pPr lvl="1"/>
            <a:r>
              <a:rPr lang="en-US" dirty="0" smtClean="0"/>
              <a:t>How equal is the performance received by different users?</a:t>
            </a:r>
          </a:p>
          <a:p>
            <a:r>
              <a:rPr lang="en-US" dirty="0" smtClean="0"/>
              <a:t>Predictability</a:t>
            </a:r>
          </a:p>
          <a:p>
            <a:pPr lvl="1"/>
            <a:r>
              <a:rPr lang="en-US" dirty="0" smtClean="0"/>
              <a:t>How consistent is the performance over time?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Workload</a:t>
            </a:r>
          </a:p>
          <a:p>
            <a:pPr lvl="1"/>
            <a:r>
              <a:rPr lang="en-US" dirty="0" smtClean="0"/>
              <a:t>Set of tasks for system to perform</a:t>
            </a:r>
          </a:p>
          <a:p>
            <a:r>
              <a:rPr lang="en-US" dirty="0" smtClean="0"/>
              <a:t>Preemptive scheduler</a:t>
            </a:r>
          </a:p>
          <a:p>
            <a:pPr lvl="1"/>
            <a:r>
              <a:rPr lang="en-US" dirty="0" smtClean="0"/>
              <a:t>If we can take resources away from a running task</a:t>
            </a:r>
          </a:p>
          <a:p>
            <a:r>
              <a:rPr lang="en-US" dirty="0" smtClean="0"/>
              <a:t>Work-conserving</a:t>
            </a:r>
          </a:p>
          <a:p>
            <a:pPr lvl="1"/>
            <a:r>
              <a:rPr lang="en-US" dirty="0" smtClean="0"/>
              <a:t>Resource is used whenever there is a task to run</a:t>
            </a:r>
          </a:p>
          <a:p>
            <a:pPr lvl="1"/>
            <a:r>
              <a:rPr lang="en-US" dirty="0" smtClean="0"/>
              <a:t>For non-preemptive schedulers, work-conserving is not always better</a:t>
            </a:r>
          </a:p>
          <a:p>
            <a:r>
              <a:rPr lang="en-US" dirty="0" smtClean="0"/>
              <a:t>Scheduling algorithm </a:t>
            </a:r>
          </a:p>
          <a:p>
            <a:pPr lvl="1"/>
            <a:r>
              <a:rPr lang="en-US" dirty="0"/>
              <a:t>T</a:t>
            </a:r>
            <a:r>
              <a:rPr lang="en-US" dirty="0" smtClean="0"/>
              <a:t>akes a workload as input</a:t>
            </a:r>
          </a:p>
          <a:p>
            <a:pPr lvl="1"/>
            <a:r>
              <a:rPr lang="en-US" dirty="0"/>
              <a:t>D</a:t>
            </a:r>
            <a:r>
              <a:rPr lang="en-US" dirty="0" smtClean="0"/>
              <a:t>ecides which tasks to do first</a:t>
            </a:r>
          </a:p>
          <a:p>
            <a:pPr lvl="1"/>
            <a:r>
              <a:rPr lang="en-US" dirty="0" smtClean="0"/>
              <a:t>Performance metric (throughput, latency) as output</a:t>
            </a:r>
          </a:p>
          <a:p>
            <a:pPr lvl="1"/>
            <a:r>
              <a:rPr lang="en-US" dirty="0" smtClean="0"/>
              <a:t>Only preemptive, work-conserving schedulers to be considered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In First Out (FIFO)</a:t>
            </a:r>
            <a:endParaRPr lang="en-US" dirty="0"/>
          </a:p>
        </p:txBody>
      </p:sp>
      <p:sp>
        <p:nvSpPr>
          <p:cNvPr id="3" name="Content Placeholder 2"/>
          <p:cNvSpPr>
            <a:spLocks noGrp="1"/>
          </p:cNvSpPr>
          <p:nvPr>
            <p:ph idx="1"/>
          </p:nvPr>
        </p:nvSpPr>
        <p:spPr/>
        <p:txBody>
          <a:bodyPr/>
          <a:lstStyle/>
          <a:p>
            <a:r>
              <a:rPr lang="en-US" dirty="0" smtClean="0"/>
              <a:t>Schedule tasks in the order they arrive</a:t>
            </a:r>
          </a:p>
          <a:p>
            <a:pPr lvl="1"/>
            <a:r>
              <a:rPr lang="en-US" dirty="0" smtClean="0"/>
              <a:t>Continue running them until they complete or give up the processor</a:t>
            </a:r>
          </a:p>
          <a:p>
            <a:r>
              <a:rPr lang="en-US" dirty="0" smtClean="0"/>
              <a:t>Example: </a:t>
            </a:r>
            <a:r>
              <a:rPr lang="en-US" dirty="0" err="1" smtClean="0"/>
              <a:t>memcached</a:t>
            </a:r>
            <a:endParaRPr lang="en-US" dirty="0" smtClean="0"/>
          </a:p>
          <a:p>
            <a:pPr lvl="1"/>
            <a:r>
              <a:rPr lang="en-US" dirty="0" err="1" smtClean="0"/>
              <a:t>Facebook</a:t>
            </a:r>
            <a:r>
              <a:rPr lang="en-US" dirty="0" smtClean="0"/>
              <a:t> cache of friend lists, …</a:t>
            </a:r>
          </a:p>
          <a:p>
            <a:endParaRPr lang="en-US" dirty="0" smtClean="0"/>
          </a:p>
          <a:p>
            <a:r>
              <a:rPr lang="en-US" dirty="0" smtClean="0"/>
              <a:t>On what workloads is FIFO particularly bad?</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Shortest Job First (SJF) </a:t>
            </a:r>
            <a:r>
              <a:rPr lang="en-US" dirty="0" err="1" smtClean="0"/>
              <a:t>Premeptive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Always do the task that has the shortest remaining amount of work to do</a:t>
            </a:r>
          </a:p>
          <a:p>
            <a:pPr lvl="1"/>
            <a:r>
              <a:rPr lang="en-US" dirty="0" smtClean="0"/>
              <a:t>Often called Shortest Remaining Time First (SRTF) or Shortest Remaining Time Next (SRTN)</a:t>
            </a:r>
          </a:p>
          <a:p>
            <a:endParaRPr lang="en-US" dirty="0" smtClean="0"/>
          </a:p>
          <a:p>
            <a:r>
              <a:rPr lang="en-US" dirty="0" smtClean="0"/>
              <a:t>Suppose we have five tasks arrive one right after each other, but the first one is much longer than the others</a:t>
            </a:r>
          </a:p>
          <a:p>
            <a:pPr lvl="1"/>
            <a:r>
              <a:rPr lang="en-US" dirty="0" smtClean="0"/>
              <a:t>Which completes first in FIFO? Next?</a:t>
            </a:r>
          </a:p>
          <a:p>
            <a:pPr lvl="1"/>
            <a:r>
              <a:rPr lang="en-US" dirty="0" smtClean="0"/>
              <a:t>Which completes first in SJF(preemptive)? Next?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22"/>
            <a:ext cx="8229600" cy="1143000"/>
          </a:xfrm>
        </p:spPr>
        <p:txBody>
          <a:bodyPr/>
          <a:lstStyle/>
          <a:p>
            <a:r>
              <a:rPr lang="en-US" dirty="0" smtClean="0"/>
              <a:t>FIFO vs. SJF(preemptive)</a:t>
            </a:r>
            <a:endParaRPr lang="en-US" dirty="0"/>
          </a:p>
        </p:txBody>
      </p:sp>
      <p:pic>
        <p:nvPicPr>
          <p:cNvPr id="3" name="Picture 2"/>
          <p:cNvPicPr>
            <a:picLocks noChangeAspect="1"/>
          </p:cNvPicPr>
          <p:nvPr/>
        </p:nvPicPr>
        <p:blipFill>
          <a:blip r:embed="rId3"/>
          <a:stretch>
            <a:fillRect/>
          </a:stretch>
        </p:blipFill>
        <p:spPr>
          <a:xfrm>
            <a:off x="893949" y="1131867"/>
            <a:ext cx="7356101" cy="54898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Claim: SJF(preemptive) is optimal for average response time</a:t>
            </a:r>
          </a:p>
          <a:p>
            <a:pPr lvl="1"/>
            <a:r>
              <a:rPr lang="en-US" dirty="0" smtClean="0"/>
              <a:t>Why?</a:t>
            </a:r>
          </a:p>
          <a:p>
            <a:pPr lvl="1"/>
            <a:endParaRPr lang="en-US" dirty="0" smtClean="0"/>
          </a:p>
          <a:p>
            <a:pPr lvl="1">
              <a:buNone/>
            </a:pPr>
            <a:endParaRPr lang="en-US" dirty="0" smtClean="0"/>
          </a:p>
          <a:p>
            <a:pPr lvl="1">
              <a:buNone/>
            </a:pPr>
            <a:endParaRPr lang="en-US" dirty="0" smtClean="0"/>
          </a:p>
          <a:p>
            <a:r>
              <a:rPr lang="en-US" dirty="0" smtClean="0"/>
              <a:t>Does SJF(preemptive) have any downsides?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37027</TotalTime>
  <Words>1915</Words>
  <Application>Microsoft Office PowerPoint</Application>
  <PresentationFormat>On-screen Show (4:3)</PresentationFormat>
  <Paragraphs>291</Paragraphs>
  <Slides>26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Office Theme</vt:lpstr>
      <vt:lpstr>Introduction to Operating Systems</vt:lpstr>
      <vt:lpstr>Main Points</vt:lpstr>
      <vt:lpstr>Example</vt:lpstr>
      <vt:lpstr>Definitions</vt:lpstr>
      <vt:lpstr>More Definitions</vt:lpstr>
      <vt:lpstr>First In First Out (FIFO)</vt:lpstr>
      <vt:lpstr>Shortest Job First (SJF) Premeptive</vt:lpstr>
      <vt:lpstr>FIFO vs. SJF(preemptive)</vt:lpstr>
      <vt:lpstr>Question</vt:lpstr>
      <vt:lpstr>Question</vt:lpstr>
      <vt:lpstr>Relationships Among 5 “Time” Values</vt:lpstr>
      <vt:lpstr>Range of Classic Policies</vt:lpstr>
      <vt:lpstr>Round Robin</vt:lpstr>
      <vt:lpstr>Round Robin</vt:lpstr>
      <vt:lpstr>Round Robin vs. FIFO</vt:lpstr>
      <vt:lpstr>Round Robin vs. FIFO</vt:lpstr>
      <vt:lpstr>Round Robin = Fairness?</vt:lpstr>
      <vt:lpstr>Policy vs. Mechanism</vt:lpstr>
      <vt:lpstr>Mixed Workload</vt:lpstr>
      <vt:lpstr>Max-Min Fairness</vt:lpstr>
      <vt:lpstr>Multi-level Feedback Queue (MFQ)</vt:lpstr>
      <vt:lpstr>MFQ</vt:lpstr>
      <vt:lpstr>Uniprocessor Summary (1)</vt:lpstr>
      <vt:lpstr>Uniprocessor Summary (2)</vt:lpstr>
      <vt:lpstr>Uniprocessor Summary (3)</vt:lpstr>
      <vt:lpstr>Simulation Comparisons</vt:lpstr>
    </vt:vector>
  </TitlesOfParts>
  <Manager/>
  <Company>University of Washington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Scheduling</dc:title>
  <dc:subject/>
  <dc:creator>Thomas Anderson</dc:creator>
  <cp:keywords/>
  <dc:description>Copyright Thomas Anderson 2012</dc:description>
  <cp:lastModifiedBy>Mark Smotherman</cp:lastModifiedBy>
  <cp:revision>99</cp:revision>
  <cp:lastPrinted>2017-06-06T01:53:22Z</cp:lastPrinted>
  <dcterms:created xsi:type="dcterms:W3CDTF">2014-10-29T17:38:54Z</dcterms:created>
  <dcterms:modified xsi:type="dcterms:W3CDTF">2018-06-04T21:43:54Z</dcterms:modified>
  <cp:category/>
</cp:coreProperties>
</file>