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521" r:id="rId2"/>
    <p:sldId id="415" r:id="rId3"/>
    <p:sldId id="507" r:id="rId4"/>
    <p:sldId id="461" r:id="rId5"/>
    <p:sldId id="517" r:id="rId6"/>
    <p:sldId id="462" r:id="rId7"/>
    <p:sldId id="430" r:id="rId8"/>
    <p:sldId id="511" r:id="rId9"/>
    <p:sldId id="515" r:id="rId10"/>
    <p:sldId id="518" r:id="rId11"/>
    <p:sldId id="519" r:id="rId12"/>
    <p:sldId id="520" r:id="rId13"/>
    <p:sldId id="465" r:id="rId14"/>
    <p:sldId id="426" r:id="rId15"/>
    <p:sldId id="433" r:id="rId16"/>
    <p:sldId id="509" r:id="rId17"/>
    <p:sldId id="505" r:id="rId18"/>
    <p:sldId id="437" r:id="rId19"/>
    <p:sldId id="438" r:id="rId20"/>
    <p:sldId id="439" r:id="rId21"/>
    <p:sldId id="436" r:id="rId22"/>
    <p:sldId id="440" r:id="rId23"/>
    <p:sldId id="442" r:id="rId24"/>
    <p:sldId id="443" r:id="rId25"/>
    <p:sldId id="444" r:id="rId26"/>
    <p:sldId id="448" r:id="rId27"/>
    <p:sldId id="449" r:id="rId28"/>
    <p:sldId id="445" r:id="rId29"/>
    <p:sldId id="478" r:id="rId30"/>
    <p:sldId id="479" r:id="rId31"/>
    <p:sldId id="480" r:id="rId32"/>
    <p:sldId id="457" r:id="rId33"/>
    <p:sldId id="482" r:id="rId34"/>
    <p:sldId id="483" r:id="rId35"/>
    <p:sldId id="484" r:id="rId36"/>
    <p:sldId id="485" r:id="rId37"/>
    <p:sldId id="486" r:id="rId38"/>
    <p:sldId id="450" r:id="rId39"/>
    <p:sldId id="487" r:id="rId40"/>
    <p:sldId id="488" r:id="rId41"/>
    <p:sldId id="489" r:id="rId42"/>
    <p:sldId id="490" r:id="rId43"/>
    <p:sldId id="491" r:id="rId44"/>
    <p:sldId id="492" r:id="rId45"/>
    <p:sldId id="464" r:id="rId46"/>
    <p:sldId id="516" r:id="rId47"/>
    <p:sldId id="510" r:id="rId48"/>
    <p:sldId id="512" r:id="rId49"/>
    <p:sldId id="514" r:id="rId50"/>
    <p:sldId id="513" r:id="rId51"/>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6449" autoAdjust="0"/>
  </p:normalViewPr>
  <p:slideViewPr>
    <p:cSldViewPr snapToGrid="0" snapToObjects="1">
      <p:cViewPr varScale="1">
        <p:scale>
          <a:sx n="94" d="100"/>
          <a:sy n="94" d="100"/>
        </p:scale>
        <p:origin x="341" y="96"/>
      </p:cViewPr>
      <p:guideLst>
        <p:guide orient="horz" pos="2160"/>
        <p:guide pos="2880"/>
      </p:guideLst>
    </p:cSldViewPr>
  </p:slideViewPr>
  <p:outlineViewPr>
    <p:cViewPr>
      <p:scale>
        <a:sx n="33" d="100"/>
        <a:sy n="33" d="100"/>
      </p:scale>
      <p:origin x="0" y="456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164801D-7B6B-5F4A-8968-09970CCB169C}" type="datetimeFigureOut">
              <a:rPr lang="en-US" smtClean="0"/>
              <a:pPr/>
              <a:t>6/13/2018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D8EEC0CD-F1DA-FC46-B0C6-E241E5C04A8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10BC2D66-7F57-E94D-93F5-2C545036412A}" type="datetimeFigureOut">
              <a:rPr lang="en-US" smtClean="0"/>
              <a:pPr/>
              <a:t>6/13/2018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defTabSz="465887">
              <a:defRPr/>
            </a:pPr>
            <a:fld id="{83D9D75A-08D5-2F4E-8CF6-F3F8A539724C}" type="slidenum">
              <a:rPr lang="en-US">
                <a:solidFill>
                  <a:prstClr val="black"/>
                </a:solidFill>
                <a:latin typeface="Calibri"/>
              </a:rPr>
              <a:pPr defTabSz="465887">
                <a:defRPr/>
              </a:pPr>
              <a:t>1</a:t>
            </a:fld>
            <a:endParaRPr lang="en-US">
              <a:solidFill>
                <a:prstClr val="black"/>
              </a:solidFill>
              <a:latin typeface="Calibri"/>
            </a:endParaRPr>
          </a:p>
        </p:txBody>
      </p:sp>
    </p:spTree>
    <p:extLst>
      <p:ext uri="{BB962C8B-B14F-4D97-AF65-F5344CB8AC3E}">
        <p14:creationId xmlns:p14="http://schemas.microsoft.com/office/powerpoint/2010/main" val="32788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309568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Head and track are</a:t>
            </a:r>
            <a:r>
              <a:rPr lang="en-US" baseline="0" dirty="0" smtClean="0"/>
              <a:t> not to scale – head is actually much much bigger than a track.</a:t>
            </a:r>
          </a:p>
          <a:p>
            <a:endParaRPr lang="en-US" baseline="0" dirty="0" smtClean="0"/>
          </a:p>
          <a:p>
            <a:r>
              <a:rPr lang="en-US" dirty="0" smtClean="0"/>
              <a:t>Track ~ 1 micron wide</a:t>
            </a:r>
          </a:p>
          <a:p>
            <a:pPr lvl="1"/>
            <a:r>
              <a:rPr lang="en-US" dirty="0" smtClean="0"/>
              <a:t>Wavelength of light is ~ 0.5 micron</a:t>
            </a:r>
          </a:p>
          <a:p>
            <a:pPr lvl="1"/>
            <a:r>
              <a:rPr lang="en-US" dirty="0" smtClean="0"/>
              <a:t>Resolution of human eye: 50 microns</a:t>
            </a:r>
          </a:p>
          <a:p>
            <a:pPr lvl="1"/>
            <a:endParaRPr lang="en-US" dirty="0" smtClean="0"/>
          </a:p>
          <a:p>
            <a:pPr lvl="1"/>
            <a:r>
              <a:rPr lang="en-US" dirty="0" smtClean="0"/>
              <a:t>Outer</a:t>
            </a:r>
            <a:r>
              <a:rPr lang="en-US" baseline="0" dirty="0" smtClean="0"/>
              <a:t> edge of disk is travelling at 30 mph, with the head riding on top of the disk surface with a cushion of a few atoms</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correcting code: ex: parity.</a:t>
            </a:r>
            <a:r>
              <a:rPr lang="en-US" baseline="0" dirty="0" smtClean="0"/>
              <a:t>  But you can get more sophisticated.</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Operating Systems</a:t>
            </a:r>
            <a:endParaRPr lang="en-US" sz="4000" dirty="0"/>
          </a:p>
        </p:txBody>
      </p:sp>
      <p:sp>
        <p:nvSpPr>
          <p:cNvPr id="3" name="Subtitle 2"/>
          <p:cNvSpPr>
            <a:spLocks noGrp="1"/>
          </p:cNvSpPr>
          <p:nvPr>
            <p:ph type="subTitle" idx="1"/>
          </p:nvPr>
        </p:nvSpPr>
        <p:spPr>
          <a:xfrm>
            <a:off x="1027688" y="3600450"/>
            <a:ext cx="7088623" cy="2347196"/>
          </a:xfrm>
        </p:spPr>
        <p:txBody>
          <a:bodyPr>
            <a:normAutofit fontScale="77500" lnSpcReduction="20000"/>
          </a:bodyPr>
          <a:lstStyle/>
          <a:p>
            <a:r>
              <a:rPr lang="en-US" dirty="0" smtClean="0"/>
              <a:t>CPSC/ECE 3220 Summer 2018</a:t>
            </a:r>
          </a:p>
          <a:p>
            <a:endParaRPr lang="en-US" dirty="0" smtClean="0"/>
          </a:p>
          <a:p>
            <a:r>
              <a:rPr lang="en-US" dirty="0" smtClean="0"/>
              <a:t>Lecture Notes</a:t>
            </a:r>
          </a:p>
          <a:p>
            <a:r>
              <a:rPr lang="en-US" dirty="0" smtClean="0"/>
              <a:t>OSPP Chapters 11 and 12</a:t>
            </a:r>
          </a:p>
          <a:p>
            <a:endParaRPr lang="en-US" dirty="0" smtClean="0"/>
          </a:p>
          <a:p>
            <a:r>
              <a:rPr lang="en-US" sz="2200" dirty="0" smtClean="0"/>
              <a:t>(adapted by Mark Smotherman from Tom Anderson’s slides on OSPP web site)</a:t>
            </a:r>
          </a:p>
        </p:txBody>
      </p:sp>
    </p:spTree>
    <p:extLst>
      <p:ext uri="{BB962C8B-B14F-4D97-AF65-F5344CB8AC3E}">
        <p14:creationId xmlns:p14="http://schemas.microsoft.com/office/powerpoint/2010/main" val="339248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7" y="274638"/>
            <a:ext cx="8390466" cy="1143000"/>
          </a:xfrm>
        </p:spPr>
        <p:txBody>
          <a:bodyPr>
            <a:noAutofit/>
          </a:bodyPr>
          <a:lstStyle/>
          <a:p>
            <a:r>
              <a:rPr lang="en-US" sz="4000" dirty="0" smtClean="0"/>
              <a:t>UNIX Data Structures for Open Files</a:t>
            </a:r>
            <a:endParaRPr lang="en-US" sz="4000" dirty="0"/>
          </a:p>
        </p:txBody>
      </p:sp>
      <p:pic>
        <p:nvPicPr>
          <p:cNvPr id="4" name="Content Placeholder 3"/>
          <p:cNvPicPr>
            <a:picLocks noGrp="1" noChangeAspect="1"/>
          </p:cNvPicPr>
          <p:nvPr>
            <p:ph idx="1"/>
          </p:nvPr>
        </p:nvPicPr>
        <p:blipFill>
          <a:blip r:embed="rId2"/>
          <a:stretch>
            <a:fillRect/>
          </a:stretch>
        </p:blipFill>
        <p:spPr>
          <a:xfrm>
            <a:off x="2289282" y="1244600"/>
            <a:ext cx="5530636" cy="5020733"/>
          </a:xfrm>
          <a:prstGeom prst="rect">
            <a:avLst/>
          </a:prstGeom>
        </p:spPr>
      </p:pic>
      <p:sp>
        <p:nvSpPr>
          <p:cNvPr id="5" name="TextBox 4"/>
          <p:cNvSpPr txBox="1"/>
          <p:nvPr/>
        </p:nvSpPr>
        <p:spPr>
          <a:xfrm>
            <a:off x="779691" y="2054806"/>
            <a:ext cx="1285416" cy="369332"/>
          </a:xfrm>
          <a:prstGeom prst="rect">
            <a:avLst/>
          </a:prstGeom>
          <a:noFill/>
        </p:spPr>
        <p:txBody>
          <a:bodyPr wrap="none" rtlCol="0">
            <a:spAutoFit/>
          </a:bodyPr>
          <a:lstStyle/>
          <a:p>
            <a:r>
              <a:rPr lang="en-US" dirty="0"/>
              <a:t>p</a:t>
            </a:r>
            <a:r>
              <a:rPr lang="en-US" dirty="0" smtClean="0"/>
              <a:t>er-process</a:t>
            </a:r>
            <a:endParaRPr lang="en-US" dirty="0"/>
          </a:p>
        </p:txBody>
      </p:sp>
      <p:sp>
        <p:nvSpPr>
          <p:cNvPr id="6" name="TextBox 5"/>
          <p:cNvSpPr txBox="1"/>
          <p:nvPr/>
        </p:nvSpPr>
        <p:spPr>
          <a:xfrm>
            <a:off x="742630" y="3648353"/>
            <a:ext cx="1359539" cy="369332"/>
          </a:xfrm>
          <a:prstGeom prst="rect">
            <a:avLst/>
          </a:prstGeom>
          <a:noFill/>
        </p:spPr>
        <p:txBody>
          <a:bodyPr wrap="none" rtlCol="0">
            <a:spAutoFit/>
          </a:bodyPr>
          <a:lstStyle/>
          <a:p>
            <a:r>
              <a:rPr lang="en-US" dirty="0"/>
              <a:t>s</a:t>
            </a:r>
            <a:r>
              <a:rPr lang="en-US" dirty="0" smtClean="0"/>
              <a:t>ystem-wide</a:t>
            </a:r>
            <a:endParaRPr lang="en-US" dirty="0"/>
          </a:p>
        </p:txBody>
      </p:sp>
      <p:sp>
        <p:nvSpPr>
          <p:cNvPr id="7" name="TextBox 6"/>
          <p:cNvSpPr txBox="1"/>
          <p:nvPr/>
        </p:nvSpPr>
        <p:spPr>
          <a:xfrm>
            <a:off x="997442" y="5241900"/>
            <a:ext cx="849913" cy="369332"/>
          </a:xfrm>
          <a:prstGeom prst="rect">
            <a:avLst/>
          </a:prstGeom>
          <a:noFill/>
        </p:spPr>
        <p:txBody>
          <a:bodyPr wrap="none" rtlCol="0">
            <a:spAutoFit/>
          </a:bodyPr>
          <a:lstStyle/>
          <a:p>
            <a:r>
              <a:rPr lang="en-US" dirty="0"/>
              <a:t>o</a:t>
            </a:r>
            <a:r>
              <a:rPr lang="en-US" dirty="0" smtClean="0"/>
              <a:t>n disk</a:t>
            </a:r>
            <a:endParaRPr lang="en-US" dirty="0"/>
          </a:p>
        </p:txBody>
      </p:sp>
      <p:sp>
        <p:nvSpPr>
          <p:cNvPr id="8" name="TextBox 7"/>
          <p:cNvSpPr txBox="1"/>
          <p:nvPr/>
        </p:nvSpPr>
        <p:spPr>
          <a:xfrm>
            <a:off x="2065107" y="6344734"/>
            <a:ext cx="5267532" cy="276999"/>
          </a:xfrm>
          <a:prstGeom prst="rect">
            <a:avLst/>
          </a:prstGeom>
          <a:noFill/>
        </p:spPr>
        <p:txBody>
          <a:bodyPr wrap="none" rtlCol="0">
            <a:spAutoFit/>
          </a:bodyPr>
          <a:lstStyle/>
          <a:p>
            <a:r>
              <a:rPr lang="en-US" sz="1200" dirty="0" smtClean="0"/>
              <a:t>Diagram from K. Thompson, “UNIX Implementation,” Bell System Tech. </a:t>
            </a:r>
            <a:r>
              <a:rPr lang="en-US" sz="1200" dirty="0" err="1" smtClean="0"/>
              <a:t>Jrnl</a:t>
            </a:r>
            <a:r>
              <a:rPr lang="en-US" sz="1200" dirty="0" smtClean="0"/>
              <a:t>., 1978</a:t>
            </a:r>
            <a:endParaRPr lang="en-US" sz="1200" dirty="0"/>
          </a:p>
        </p:txBody>
      </p:sp>
    </p:spTree>
    <p:extLst>
      <p:ext uri="{BB962C8B-B14F-4D97-AF65-F5344CB8AC3E}">
        <p14:creationId xmlns:p14="http://schemas.microsoft.com/office/powerpoint/2010/main" val="140650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50" y="274638"/>
            <a:ext cx="8229600" cy="1143000"/>
          </a:xfrm>
        </p:spPr>
        <p:txBody>
          <a:bodyPr>
            <a:normAutofit fontScale="90000"/>
          </a:bodyPr>
          <a:lstStyle/>
          <a:p>
            <a:r>
              <a:rPr lang="en-US" dirty="0" smtClean="0"/>
              <a:t>UNIX Data Structures for Open Files (2)</a:t>
            </a:r>
            <a:endParaRPr lang="en-US" dirty="0"/>
          </a:p>
        </p:txBody>
      </p:sp>
      <p:pic>
        <p:nvPicPr>
          <p:cNvPr id="4" name="Content Placeholder 3"/>
          <p:cNvPicPr>
            <a:picLocks noGrp="1" noChangeAspect="1"/>
          </p:cNvPicPr>
          <p:nvPr>
            <p:ph idx="1"/>
          </p:nvPr>
        </p:nvPicPr>
        <p:blipFill>
          <a:blip r:embed="rId2"/>
          <a:stretch>
            <a:fillRect/>
          </a:stretch>
        </p:blipFill>
        <p:spPr>
          <a:xfrm>
            <a:off x="1490891" y="2286000"/>
            <a:ext cx="6393916" cy="3120231"/>
          </a:xfrm>
          <a:prstGeom prst="rect">
            <a:avLst/>
          </a:prstGeom>
        </p:spPr>
      </p:pic>
      <p:sp>
        <p:nvSpPr>
          <p:cNvPr id="5" name="TextBox 4"/>
          <p:cNvSpPr txBox="1"/>
          <p:nvPr/>
        </p:nvSpPr>
        <p:spPr>
          <a:xfrm>
            <a:off x="845523" y="6096000"/>
            <a:ext cx="7532255" cy="276999"/>
          </a:xfrm>
          <a:prstGeom prst="rect">
            <a:avLst/>
          </a:prstGeom>
          <a:noFill/>
        </p:spPr>
        <p:txBody>
          <a:bodyPr wrap="none" rtlCol="0">
            <a:spAutoFit/>
          </a:bodyPr>
          <a:lstStyle/>
          <a:p>
            <a:pPr algn="ctr"/>
            <a:r>
              <a:rPr lang="en-US" sz="1200" dirty="0"/>
              <a:t>Diagram from W. Richard </a:t>
            </a:r>
            <a:r>
              <a:rPr lang="en-US" sz="1200" dirty="0" smtClean="0"/>
              <a:t>Stevens, Chapter 3, “UNIX </a:t>
            </a:r>
            <a:r>
              <a:rPr lang="en-US" sz="1200" dirty="0"/>
              <a:t>File </a:t>
            </a:r>
            <a:r>
              <a:rPr lang="en-US" sz="1200" dirty="0" smtClean="0"/>
              <a:t>I/O,” Advanced </a:t>
            </a:r>
            <a:r>
              <a:rPr lang="en-US" sz="1200" dirty="0"/>
              <a:t>Programming in the UNIX® </a:t>
            </a:r>
            <a:r>
              <a:rPr lang="en-US" sz="1200" dirty="0" smtClean="0"/>
              <a:t>Environment, 2003 </a:t>
            </a:r>
            <a:endParaRPr lang="en-US" sz="1200" dirty="0"/>
          </a:p>
        </p:txBody>
      </p:sp>
      <p:sp>
        <p:nvSpPr>
          <p:cNvPr id="6" name="TextBox 5"/>
          <p:cNvSpPr txBox="1"/>
          <p:nvPr/>
        </p:nvSpPr>
        <p:spPr>
          <a:xfrm>
            <a:off x="1530541" y="1482487"/>
            <a:ext cx="1285416" cy="369332"/>
          </a:xfrm>
          <a:prstGeom prst="rect">
            <a:avLst/>
          </a:prstGeom>
          <a:noFill/>
        </p:spPr>
        <p:txBody>
          <a:bodyPr wrap="none" rtlCol="0">
            <a:spAutoFit/>
          </a:bodyPr>
          <a:lstStyle/>
          <a:p>
            <a:pPr algn="ctr"/>
            <a:r>
              <a:rPr lang="en-US" dirty="0"/>
              <a:t>p</a:t>
            </a:r>
            <a:r>
              <a:rPr lang="en-US" dirty="0" smtClean="0"/>
              <a:t>er-process</a:t>
            </a:r>
            <a:endParaRPr lang="en-US" dirty="0"/>
          </a:p>
        </p:txBody>
      </p:sp>
      <p:sp>
        <p:nvSpPr>
          <p:cNvPr id="7" name="TextBox 6"/>
          <p:cNvSpPr txBox="1"/>
          <p:nvPr/>
        </p:nvSpPr>
        <p:spPr>
          <a:xfrm>
            <a:off x="4008080" y="1482487"/>
            <a:ext cx="1359539" cy="369332"/>
          </a:xfrm>
          <a:prstGeom prst="rect">
            <a:avLst/>
          </a:prstGeom>
          <a:noFill/>
        </p:spPr>
        <p:txBody>
          <a:bodyPr wrap="none" rtlCol="0">
            <a:spAutoFit/>
          </a:bodyPr>
          <a:lstStyle/>
          <a:p>
            <a:pPr algn="ctr"/>
            <a:r>
              <a:rPr lang="en-US" dirty="0"/>
              <a:t>s</a:t>
            </a:r>
            <a:r>
              <a:rPr lang="en-US" dirty="0" smtClean="0"/>
              <a:t>ystem-wide</a:t>
            </a:r>
            <a:endParaRPr lang="en-US" dirty="0"/>
          </a:p>
        </p:txBody>
      </p:sp>
      <p:sp>
        <p:nvSpPr>
          <p:cNvPr id="8" name="TextBox 7"/>
          <p:cNvSpPr txBox="1"/>
          <p:nvPr/>
        </p:nvSpPr>
        <p:spPr>
          <a:xfrm>
            <a:off x="6272254" y="1343987"/>
            <a:ext cx="2033505" cy="646331"/>
          </a:xfrm>
          <a:prstGeom prst="rect">
            <a:avLst/>
          </a:prstGeom>
          <a:noFill/>
        </p:spPr>
        <p:txBody>
          <a:bodyPr wrap="none" rtlCol="0">
            <a:spAutoFit/>
          </a:bodyPr>
          <a:lstStyle/>
          <a:p>
            <a:pPr algn="ctr"/>
            <a:r>
              <a:rPr lang="en-US" dirty="0" smtClean="0"/>
              <a:t>copy </a:t>
            </a:r>
            <a:r>
              <a:rPr lang="en-US" dirty="0" err="1" smtClean="0"/>
              <a:t>inode</a:t>
            </a:r>
            <a:r>
              <a:rPr lang="en-US" dirty="0" smtClean="0"/>
              <a:t> info</a:t>
            </a:r>
          </a:p>
          <a:p>
            <a:pPr algn="ctr"/>
            <a:r>
              <a:rPr lang="en-US" dirty="0" smtClean="0"/>
              <a:t>into kernel memory</a:t>
            </a:r>
            <a:endParaRPr lang="en-US" dirty="0"/>
          </a:p>
        </p:txBody>
      </p:sp>
    </p:spTree>
    <p:extLst>
      <p:ext uri="{BB962C8B-B14F-4D97-AF65-F5344CB8AC3E}">
        <p14:creationId xmlns:p14="http://schemas.microsoft.com/office/powerpoint/2010/main" val="93031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Data Structures for Open Files (3)</a:t>
            </a:r>
            <a:endParaRPr lang="en-US" dirty="0"/>
          </a:p>
        </p:txBody>
      </p:sp>
      <p:pic>
        <p:nvPicPr>
          <p:cNvPr id="4" name="Content Placeholder 3"/>
          <p:cNvPicPr>
            <a:picLocks noGrp="1" noChangeAspect="1"/>
          </p:cNvPicPr>
          <p:nvPr>
            <p:ph idx="1"/>
          </p:nvPr>
        </p:nvPicPr>
        <p:blipFill>
          <a:blip r:embed="rId2"/>
          <a:stretch>
            <a:fillRect/>
          </a:stretch>
        </p:blipFill>
        <p:spPr>
          <a:xfrm>
            <a:off x="1473200" y="2060052"/>
            <a:ext cx="5276850" cy="3630473"/>
          </a:xfrm>
          <a:prstGeom prst="rect">
            <a:avLst/>
          </a:prstGeom>
        </p:spPr>
      </p:pic>
      <p:sp>
        <p:nvSpPr>
          <p:cNvPr id="5" name="TextBox 4"/>
          <p:cNvSpPr txBox="1"/>
          <p:nvPr/>
        </p:nvSpPr>
        <p:spPr>
          <a:xfrm>
            <a:off x="847319" y="6096000"/>
            <a:ext cx="7528664" cy="276999"/>
          </a:xfrm>
          <a:prstGeom prst="rect">
            <a:avLst/>
          </a:prstGeom>
          <a:noFill/>
        </p:spPr>
        <p:txBody>
          <a:bodyPr wrap="none" rtlCol="0">
            <a:spAutoFit/>
          </a:bodyPr>
          <a:lstStyle/>
          <a:p>
            <a:pPr algn="ctr"/>
            <a:r>
              <a:rPr lang="en-US" sz="1200" dirty="0"/>
              <a:t>Diagram from W. Richard </a:t>
            </a:r>
            <a:r>
              <a:rPr lang="en-US" sz="1200" dirty="0" smtClean="0"/>
              <a:t>Stevens, Chapter 3, “UNIX </a:t>
            </a:r>
            <a:r>
              <a:rPr lang="en-US" sz="1200" dirty="0"/>
              <a:t>File </a:t>
            </a:r>
            <a:r>
              <a:rPr lang="en-US" sz="1200" dirty="0" smtClean="0"/>
              <a:t>I/O,” Advanced </a:t>
            </a:r>
            <a:r>
              <a:rPr lang="en-US" sz="1200" dirty="0"/>
              <a:t>Programming in the UNIX® </a:t>
            </a:r>
            <a:r>
              <a:rPr lang="en-US" sz="1200" dirty="0" smtClean="0"/>
              <a:t>Environment, 2003 </a:t>
            </a:r>
            <a:endParaRPr lang="en-US" sz="1200" dirty="0"/>
          </a:p>
        </p:txBody>
      </p:sp>
      <p:sp>
        <p:nvSpPr>
          <p:cNvPr id="6" name="TextBox 5"/>
          <p:cNvSpPr txBox="1"/>
          <p:nvPr/>
        </p:nvSpPr>
        <p:spPr>
          <a:xfrm>
            <a:off x="3776133" y="1833262"/>
            <a:ext cx="4008341" cy="646331"/>
          </a:xfrm>
          <a:prstGeom prst="rect">
            <a:avLst/>
          </a:prstGeom>
          <a:noFill/>
        </p:spPr>
        <p:txBody>
          <a:bodyPr wrap="none" rtlCol="0">
            <a:spAutoFit/>
          </a:bodyPr>
          <a:lstStyle/>
          <a:p>
            <a:r>
              <a:rPr lang="en-US" dirty="0" smtClean="0"/>
              <a:t>Two processes open the same file – each</a:t>
            </a:r>
          </a:p>
          <a:p>
            <a:r>
              <a:rPr lang="en-US" dirty="0" smtClean="0"/>
              <a:t>has its own current file pointer (“offset”)</a:t>
            </a:r>
            <a:endParaRPr lang="en-US" dirty="0"/>
          </a:p>
        </p:txBody>
      </p:sp>
    </p:spTree>
    <p:extLst>
      <p:ext uri="{BB962C8B-B14F-4D97-AF65-F5344CB8AC3E}">
        <p14:creationId xmlns:p14="http://schemas.microsoft.com/office/powerpoint/2010/main" val="479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link, unlink, </a:t>
            </a:r>
            <a:r>
              <a:rPr lang="en-US" dirty="0" err="1" smtClean="0"/>
              <a:t>createdir</a:t>
            </a:r>
            <a:r>
              <a:rPr lang="en-US" dirty="0" smtClean="0"/>
              <a:t>, </a:t>
            </a:r>
            <a:r>
              <a:rPr lang="en-US" dirty="0" err="1" smtClean="0"/>
              <a:t>rmdir</a:t>
            </a:r>
            <a:endParaRPr lang="en-US" dirty="0" smtClean="0"/>
          </a:p>
          <a:p>
            <a:pPr lvl="1"/>
            <a:r>
              <a:rPr lang="en-US" dirty="0" smtClean="0"/>
              <a:t>Create file, link to file, remove link</a:t>
            </a:r>
          </a:p>
          <a:p>
            <a:pPr lvl="1"/>
            <a:r>
              <a:rPr lang="en-US" dirty="0" smtClean="0"/>
              <a:t>Create directory, remove directory</a:t>
            </a:r>
          </a:p>
          <a:p>
            <a:r>
              <a:rPr lang="en-US" dirty="0" smtClean="0"/>
              <a:t>open, close, read, write, seek</a:t>
            </a:r>
          </a:p>
          <a:p>
            <a:pPr lvl="1"/>
            <a:r>
              <a:rPr lang="en-US" dirty="0" smtClean="0"/>
              <a:t>Open/close a file for reading/writing</a:t>
            </a:r>
          </a:p>
          <a:p>
            <a:pPr lvl="1"/>
            <a:r>
              <a:rPr lang="en-US" dirty="0" smtClean="0"/>
              <a:t>Seek resets current position</a:t>
            </a:r>
          </a:p>
          <a:p>
            <a:r>
              <a:rPr lang="en-US" dirty="0" err="1" smtClean="0"/>
              <a:t>fsync</a:t>
            </a:r>
            <a:endParaRPr lang="en-US" dirty="0" smtClean="0"/>
          </a:p>
          <a:p>
            <a:pPr lvl="1"/>
            <a:r>
              <a:rPr lang="en-US" dirty="0" smtClean="0"/>
              <a:t>File modifications can be cached</a:t>
            </a:r>
          </a:p>
          <a:p>
            <a:pPr lvl="1"/>
            <a:r>
              <a:rPr lang="en-US" dirty="0" err="1" smtClean="0"/>
              <a:t>fsync</a:t>
            </a:r>
            <a:r>
              <a:rPr lang="en-US" dirty="0" smtClean="0"/>
              <a:t> forces modifications to disk (like a memory barrier)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a:t>
            </a:r>
          </a:p>
          <a:p>
            <a:pPr lvl="1"/>
            <a:r>
              <a:rPr lang="en-US" dirty="0" smtClean="0"/>
              <a:t>Slow performance for random access</a:t>
            </a:r>
          </a:p>
          <a:p>
            <a:pPr lvl="1"/>
            <a:r>
              <a:rPr lang="en-US" dirty="0" smtClean="0"/>
              <a:t>Better performance for streaming access</a:t>
            </a:r>
          </a:p>
          <a:p>
            <a:r>
              <a:rPr lang="en-US" dirty="0" smtClean="0"/>
              <a:t>Flash memory</a:t>
            </a:r>
          </a:p>
          <a:p>
            <a:pPr lvl="1"/>
            <a:r>
              <a:rPr lang="en-US" dirty="0" smtClean="0"/>
              <a:t>Storage that rarely becomes corrupted</a:t>
            </a:r>
          </a:p>
          <a:p>
            <a:pPr lvl="1"/>
            <a:r>
              <a:rPr lang="en-US" dirty="0" smtClean="0"/>
              <a:t>Capacity at intermediate cost (50x disk)</a:t>
            </a:r>
          </a:p>
          <a:p>
            <a:pPr lvl="1"/>
            <a:r>
              <a:rPr lang="en-US" dirty="0" smtClean="0"/>
              <a:t>Block level random access</a:t>
            </a:r>
          </a:p>
          <a:p>
            <a:pPr lvl="1"/>
            <a:r>
              <a:rPr lang="en-US" dirty="0" smtClean="0"/>
              <a:t>Good performance for reads; worse for random writes</a:t>
            </a:r>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a:t>
            </a:r>
            <a:endParaRPr lang="en-US" dirty="0"/>
          </a:p>
        </p:txBody>
      </p:sp>
      <p:pic>
        <p:nvPicPr>
          <p:cNvPr id="6" name="Content Placeholder 5" descr="diskPicture99.jpg"/>
          <p:cNvPicPr>
            <a:picLocks noGrp="1" noChangeAspect="1"/>
          </p:cNvPicPr>
          <p:nvPr>
            <p:ph idx="1"/>
          </p:nvPr>
        </p:nvPicPr>
        <p:blipFill>
          <a:blip r:embed="rId3" cstate="screen">
            <a:extLst>
              <a:ext uri="{28A0092B-C50C-407E-A947-70E740481C1C}">
                <a14:useLocalDpi xmlns:a14="http://schemas.microsoft.com/office/drawing/2010/main"/>
              </a:ext>
            </a:extLst>
          </a:blip>
          <a:srcRect l="-17906" r="-17906"/>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l="40716" r="40716"/>
          <a:stretch>
            <a:fillRect/>
          </a:stretch>
        </p:blipFill>
        <p:spPr>
          <a:prstGeom prst="rect">
            <a:avLst/>
          </a:prstGeom>
        </p:spPr>
      </p:pic>
      <p:sp>
        <p:nvSpPr>
          <p:cNvPr id="4" name="Text Placeholder 3"/>
          <p:cNvSpPr>
            <a:spLocks noGrp="1"/>
          </p:cNvSpPr>
          <p:nvPr>
            <p:ph type="body" sz="half" idx="2"/>
          </p:nvPr>
        </p:nvSpPr>
        <p:spPr>
          <a:xfrm>
            <a:off x="435430" y="4550228"/>
            <a:ext cx="8316684" cy="1959429"/>
          </a:xfrm>
        </p:spPr>
        <p:txBody>
          <a:bodyPr>
            <a:normAutofit/>
          </a:bodyPr>
          <a:lstStyle/>
          <a:p>
            <a:r>
              <a:rPr lang="en-US" dirty="0"/>
              <a:t>Left-to-right:</a:t>
            </a:r>
          </a:p>
          <a:p>
            <a:pPr marL="285750" indent="-285750">
              <a:buFont typeface="Arial" panose="020B0604020202020204" pitchFamily="34" charset="0"/>
              <a:buChar char="•"/>
            </a:pPr>
            <a:r>
              <a:rPr lang="en-US" dirty="0"/>
              <a:t>Single 14-inch disk platter, 16 MB removable cartridge disk </a:t>
            </a:r>
            <a:r>
              <a:rPr lang="en-US" dirty="0" smtClean="0"/>
              <a:t>for 1980s </a:t>
            </a:r>
            <a:r>
              <a:rPr lang="en-US" dirty="0"/>
              <a:t>rack-mount </a:t>
            </a:r>
            <a:r>
              <a:rPr lang="en-US" dirty="0" err="1"/>
              <a:t>Ampex</a:t>
            </a:r>
            <a:r>
              <a:rPr lang="en-US" dirty="0"/>
              <a:t> DFR-900 series HDD, 3600 rpm, 30 </a:t>
            </a:r>
            <a:r>
              <a:rPr lang="en-US" dirty="0" err="1"/>
              <a:t>ms</a:t>
            </a:r>
            <a:r>
              <a:rPr lang="en-US" dirty="0"/>
              <a:t> avg. seek time</a:t>
            </a:r>
          </a:p>
          <a:p>
            <a:pPr marL="285750" indent="-285750">
              <a:buFont typeface="Arial" panose="020B0604020202020204" pitchFamily="34" charset="0"/>
              <a:buChar char="•"/>
            </a:pPr>
            <a:r>
              <a:rPr lang="en-US" dirty="0"/>
              <a:t>Three 5.12-inch (5.25-inch FF) platters, 19.2 GB internal drive, Quantum Bigfoot TS19A011, 4000 rpm, 10.5 </a:t>
            </a:r>
            <a:r>
              <a:rPr lang="en-US" dirty="0" err="1"/>
              <a:t>ms</a:t>
            </a:r>
            <a:r>
              <a:rPr lang="en-US" dirty="0"/>
              <a:t> seek</a:t>
            </a:r>
          </a:p>
          <a:p>
            <a:pPr marL="285750" indent="-285750">
              <a:buFont typeface="Arial" panose="020B0604020202020204" pitchFamily="34" charset="0"/>
              <a:buChar char="•"/>
            </a:pPr>
            <a:r>
              <a:rPr lang="en-US" dirty="0"/>
              <a:t>Four 3.74-inch (3.5-inch FF) platters, likely 80 GB internal drive, Seagate Barracuda, 7200 rpm, 8 </a:t>
            </a:r>
            <a:r>
              <a:rPr lang="en-US" dirty="0" err="1"/>
              <a:t>ms</a:t>
            </a:r>
            <a:r>
              <a:rPr lang="en-US" dirty="0"/>
              <a:t> seek</a:t>
            </a:r>
          </a:p>
          <a:p>
            <a:pPr marL="285750" indent="-285750">
              <a:buFont typeface="Arial" panose="020B0604020202020204" pitchFamily="34" charset="0"/>
              <a:buChar char="•"/>
            </a:pPr>
            <a:r>
              <a:rPr lang="en-US" dirty="0"/>
              <a:t>Single 2.56-inch (2.5-inch FF) platter, 10.06 GB internal drive, IBM </a:t>
            </a:r>
            <a:r>
              <a:rPr lang="en-US" dirty="0" err="1"/>
              <a:t>Travelstar</a:t>
            </a:r>
            <a:r>
              <a:rPr lang="en-US" dirty="0"/>
              <a:t> 07N5138, 4200 rpm, 12 </a:t>
            </a:r>
            <a:r>
              <a:rPr lang="en-US" dirty="0" err="1"/>
              <a:t>ms</a:t>
            </a:r>
            <a:r>
              <a:rPr lang="en-US" dirty="0"/>
              <a:t> seek</a:t>
            </a:r>
          </a:p>
          <a:p>
            <a:endParaRPr lang="en-US" dirty="0"/>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72052" y="250326"/>
            <a:ext cx="6326871" cy="4220074"/>
          </a:xfrm>
          <a:prstGeom prst="rect">
            <a:avLst/>
          </a:prstGeom>
        </p:spPr>
      </p:pic>
    </p:spTree>
    <p:extLst>
      <p:ext uri="{BB962C8B-B14F-4D97-AF65-F5344CB8AC3E}">
        <p14:creationId xmlns:p14="http://schemas.microsoft.com/office/powerpoint/2010/main" val="384008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1603829" y="491010"/>
            <a:ext cx="5578860" cy="59834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Tracks</a:t>
            </a:r>
            <a:endParaRPr lang="en-US" dirty="0"/>
          </a:p>
        </p:txBody>
      </p:sp>
      <p:sp>
        <p:nvSpPr>
          <p:cNvPr id="3" name="Content Placeholder 2"/>
          <p:cNvSpPr>
            <a:spLocks noGrp="1"/>
          </p:cNvSpPr>
          <p:nvPr>
            <p:ph idx="1"/>
          </p:nvPr>
        </p:nvSpPr>
        <p:spPr>
          <a:xfrm>
            <a:off x="457200" y="1600200"/>
            <a:ext cx="8229600" cy="5001041"/>
          </a:xfrm>
        </p:spPr>
        <p:txBody>
          <a:bodyPr>
            <a:normAutofit fontScale="85000" lnSpcReduction="20000"/>
          </a:bodyPr>
          <a:lstStyle/>
          <a:p>
            <a:r>
              <a:rPr lang="en-US" dirty="0" smtClean="0"/>
              <a:t>~ 1 micron wide</a:t>
            </a:r>
          </a:p>
          <a:p>
            <a:pPr lvl="1"/>
            <a:r>
              <a:rPr lang="en-US" dirty="0" smtClean="0"/>
              <a:t>Wavelength of light is ~ 0.5 micron</a:t>
            </a:r>
          </a:p>
          <a:p>
            <a:pPr lvl="1"/>
            <a:r>
              <a:rPr lang="en-US" dirty="0" smtClean="0"/>
              <a:t>Resolution of human eye: 50 microns</a:t>
            </a:r>
          </a:p>
          <a:p>
            <a:pPr lvl="1"/>
            <a:r>
              <a:rPr lang="en-US" dirty="0" smtClean="0"/>
              <a:t>100K tracks on a typical 2.5” disk</a:t>
            </a:r>
          </a:p>
          <a:p>
            <a:r>
              <a:rPr lang="en-US" dirty="0" smtClean="0"/>
              <a:t>Separated by unused guard regions</a:t>
            </a:r>
          </a:p>
          <a:p>
            <a:pPr lvl="1"/>
            <a:r>
              <a:rPr lang="en-US" dirty="0" smtClean="0"/>
              <a:t>Reduces likelihood neighboring tracks are corrupted during writes (still a small non-zero chance)</a:t>
            </a:r>
          </a:p>
          <a:p>
            <a:r>
              <a:rPr lang="en-US" dirty="0" smtClean="0"/>
              <a:t>Track length varies across disk</a:t>
            </a:r>
          </a:p>
          <a:p>
            <a:pPr lvl="1"/>
            <a:r>
              <a:rPr lang="en-US" dirty="0" smtClean="0"/>
              <a:t>Outside: More sectors per track, higher bandwidth</a:t>
            </a:r>
          </a:p>
          <a:p>
            <a:pPr lvl="1"/>
            <a:r>
              <a:rPr lang="en-US" dirty="0" smtClean="0"/>
              <a:t>Disk is organized into regions of tracks with same # of sectors/track</a:t>
            </a:r>
          </a:p>
          <a:p>
            <a:pPr lvl="1"/>
            <a:r>
              <a:rPr lang="en-US" dirty="0" smtClean="0"/>
              <a:t>Only outer half of radius is used</a:t>
            </a:r>
          </a:p>
          <a:p>
            <a:pPr lvl="2"/>
            <a:r>
              <a:rPr lang="en-US" dirty="0" smtClean="0"/>
              <a:t>Most of the disk area in the outer regions of the disk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Sectors</a:t>
            </a:r>
            <a:endParaRPr lang="en-US" dirty="0"/>
          </a:p>
        </p:txBody>
      </p:sp>
      <p:sp>
        <p:nvSpPr>
          <p:cNvPr id="3" name="Content Placeholder 2"/>
          <p:cNvSpPr>
            <a:spLocks noGrp="1"/>
          </p:cNvSpPr>
          <p:nvPr>
            <p:ph idx="1"/>
          </p:nvPr>
        </p:nvSpPr>
        <p:spPr>
          <a:xfrm>
            <a:off x="457200" y="1600200"/>
            <a:ext cx="8229600" cy="4891282"/>
          </a:xfrm>
        </p:spPr>
        <p:txBody>
          <a:bodyPr>
            <a:normAutofit fontScale="92500" lnSpcReduction="20000"/>
          </a:bodyPr>
          <a:lstStyle/>
          <a:p>
            <a:pPr marL="514350" indent="-514350">
              <a:buNone/>
            </a:pPr>
            <a:r>
              <a:rPr lang="en-US" dirty="0" smtClean="0"/>
              <a:t>Sectors contain sophisticated error correcting codes</a:t>
            </a:r>
          </a:p>
          <a:p>
            <a:pPr lvl="1"/>
            <a:r>
              <a:rPr lang="en-US" dirty="0" smtClean="0"/>
              <a:t>Disk head magnet has a field wider than track</a:t>
            </a:r>
          </a:p>
          <a:p>
            <a:pPr lvl="1"/>
            <a:r>
              <a:rPr lang="en-US" dirty="0" smtClean="0"/>
              <a:t>Hide corruptions due to neighboring track writes</a:t>
            </a:r>
          </a:p>
          <a:p>
            <a:r>
              <a:rPr lang="en-US" dirty="0" smtClean="0"/>
              <a:t>Sector sparing</a:t>
            </a:r>
          </a:p>
          <a:p>
            <a:pPr lvl="1"/>
            <a:r>
              <a:rPr lang="en-US" dirty="0" smtClean="0"/>
              <a:t>Remap bad sectors transparently to spare sectors on the same surface</a:t>
            </a:r>
          </a:p>
          <a:p>
            <a:r>
              <a:rPr lang="en-US" dirty="0" smtClean="0"/>
              <a:t>Slip sparing</a:t>
            </a:r>
          </a:p>
          <a:p>
            <a:pPr lvl="1"/>
            <a:r>
              <a:rPr lang="en-US" dirty="0" smtClean="0"/>
              <a:t>Remap all sectors (when there is a bad sector) to preserve sequential behavior</a:t>
            </a:r>
          </a:p>
          <a:p>
            <a:pPr rtl="0" eaLnBrk="1" latinLnBrk="0" hangingPunct="1"/>
            <a:r>
              <a:rPr lang="en-US" sz="3200" kern="1200" dirty="0" smtClean="0">
                <a:solidFill>
                  <a:schemeClr val="tx1"/>
                </a:solidFill>
                <a:latin typeface="+mn-lt"/>
                <a:ea typeface="+mn-ea"/>
                <a:cs typeface="+mn-cs"/>
              </a:rPr>
              <a:t>Track skewing</a:t>
            </a:r>
            <a:endParaRPr lang="en-US" sz="3200" dirty="0" smtClean="0"/>
          </a:p>
          <a:p>
            <a:pPr lvl="1"/>
            <a:r>
              <a:rPr lang="en-US" sz="2800" kern="1200" dirty="0" smtClean="0">
                <a:solidFill>
                  <a:schemeClr val="tx1"/>
                </a:solidFill>
                <a:latin typeface="+mn-lt"/>
                <a:ea typeface="+mn-ea"/>
                <a:cs typeface="+mn-cs"/>
              </a:rPr>
              <a:t>Sector numbers offset from one track to the next, to allow for disk head movement for sequential ops</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lstStyle/>
          <a:p>
            <a:r>
              <a:rPr lang="en-US" dirty="0" smtClean="0"/>
              <a:t>File systems</a:t>
            </a:r>
          </a:p>
          <a:p>
            <a:pPr lvl="1"/>
            <a:r>
              <a:rPr lang="en-US" dirty="0" smtClean="0"/>
              <a:t>Useful abstractions on top of physical devices</a:t>
            </a:r>
          </a:p>
          <a:p>
            <a:r>
              <a:rPr lang="en-US" dirty="0" smtClean="0"/>
              <a:t>Files</a:t>
            </a:r>
          </a:p>
          <a:p>
            <a:pPr lvl="1"/>
            <a:r>
              <a:rPr lang="en-US" dirty="0" smtClean="0"/>
              <a:t>Metadata, data, file types, open/close</a:t>
            </a:r>
          </a:p>
          <a:p>
            <a:r>
              <a:rPr lang="en-US" dirty="0" smtClean="0"/>
              <a:t>Storage hardware characteristics</a:t>
            </a:r>
          </a:p>
          <a:p>
            <a:pPr lvl="1"/>
            <a:r>
              <a:rPr lang="en-US" dirty="0" smtClean="0"/>
              <a:t>Disks and flash memory</a:t>
            </a:r>
          </a:p>
          <a:p>
            <a:r>
              <a:rPr lang="en-US" dirty="0" smtClean="0"/>
              <a:t>File system usage patterns</a:t>
            </a:r>
          </a:p>
          <a:p>
            <a:r>
              <a:rPr lang="en-US" dirty="0" smtClean="0"/>
              <a:t>Naming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Performance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Disk Latency = </a:t>
            </a:r>
          </a:p>
          <a:p>
            <a:pPr lvl="1">
              <a:buNone/>
            </a:pPr>
            <a:r>
              <a:rPr lang="en-US" dirty="0" smtClean="0"/>
              <a:t>Seek Time + Rotation Time + Transfer Time</a:t>
            </a:r>
          </a:p>
          <a:p>
            <a:pPr lvl="1">
              <a:buNone/>
            </a:pPr>
            <a:r>
              <a:rPr lang="en-US" dirty="0" smtClean="0"/>
              <a:t>Seek Time: time to move disk arm over track (1-20ms)</a:t>
            </a:r>
          </a:p>
          <a:p>
            <a:pPr lvl="2">
              <a:buNone/>
            </a:pPr>
            <a:r>
              <a:rPr lang="en-US" dirty="0" smtClean="0"/>
              <a:t>Fine-grained position adjustment necessary for head to “settle”</a:t>
            </a:r>
          </a:p>
          <a:p>
            <a:pPr lvl="2">
              <a:buNone/>
            </a:pPr>
            <a:r>
              <a:rPr lang="en-US" dirty="0" smtClean="0"/>
              <a:t>Head switch time ~ track switch time (on modern disks)</a:t>
            </a:r>
          </a:p>
          <a:p>
            <a:pPr lvl="1">
              <a:buNone/>
            </a:pPr>
            <a:r>
              <a:rPr lang="en-US" dirty="0" smtClean="0"/>
              <a:t>Rotation Time: time to wait for disk to rotate under disk head</a:t>
            </a:r>
          </a:p>
          <a:p>
            <a:pPr lvl="2">
              <a:buNone/>
            </a:pPr>
            <a:r>
              <a:rPr lang="en-US" dirty="0" smtClean="0"/>
              <a:t>Disk rotation: 4 – 15ms (depending on price of disk)</a:t>
            </a:r>
          </a:p>
          <a:p>
            <a:pPr lvl="2">
              <a:buNone/>
            </a:pPr>
            <a:r>
              <a:rPr lang="en-US" dirty="0" smtClean="0"/>
              <a:t>On average, only need to wait half a rotation</a:t>
            </a:r>
          </a:p>
          <a:p>
            <a:pPr lvl="1">
              <a:buNone/>
            </a:pPr>
            <a:r>
              <a:rPr lang="en-US" dirty="0" smtClean="0"/>
              <a:t>Transfer Time: time to transfer data onto/off of disk</a:t>
            </a:r>
          </a:p>
          <a:p>
            <a:pPr lvl="2">
              <a:buNone/>
            </a:pPr>
            <a:r>
              <a:rPr lang="en-US" dirty="0" smtClean="0"/>
              <a:t>Disk head transfer rate: 50-100MB/s  (5-10 </a:t>
            </a:r>
            <a:r>
              <a:rPr lang="en-US" dirty="0" err="1" smtClean="0"/>
              <a:t>usec</a:t>
            </a:r>
            <a:r>
              <a:rPr lang="en-US" dirty="0" smtClean="0"/>
              <a:t>/sector)</a:t>
            </a:r>
          </a:p>
          <a:p>
            <a:pPr lvl="2">
              <a:buNone/>
            </a:pPr>
            <a:r>
              <a:rPr lang="en-US" dirty="0" smtClean="0"/>
              <a:t>Host transfer rate dependent on I/O connector (USB, SATA, …)</a:t>
            </a:r>
          </a:p>
          <a:p>
            <a:pPr lvl="2">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Toshiba Disk (2008)</a:t>
            </a:r>
            <a:endParaRPr lang="en-US" dirty="0"/>
          </a:p>
        </p:txBody>
      </p:sp>
      <p:pic>
        <p:nvPicPr>
          <p:cNvPr id="4" name="Content Placeholder 3" descr="Screen Shot 2012-11-07 at 10.00.16 AM.png"/>
          <p:cNvPicPr>
            <a:picLocks noGrp="1" noChangeAspect="1"/>
          </p:cNvPicPr>
          <p:nvPr>
            <p:ph idx="1"/>
          </p:nvPr>
        </p:nvPicPr>
        <p:blipFill>
          <a:blip r:embed="rId2"/>
          <a:srcRect l="-15661" r="-15661"/>
          <a:stretch>
            <a:fillRect/>
          </a:stretch>
        </p:blipFill>
        <p:spPr>
          <a:xfrm>
            <a:off x="-371162" y="1144634"/>
            <a:ext cx="10388666" cy="571336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a:p>
            <a:pPr lvl="1"/>
            <a:r>
              <a:rPr lang="en-US" dirty="0" smtClean="0"/>
              <a:t>Seek: average 10.5 </a:t>
            </a:r>
            <a:r>
              <a:rPr lang="en-US" dirty="0" err="1" smtClean="0"/>
              <a:t>msec</a:t>
            </a:r>
            <a:endParaRPr lang="en-US" dirty="0" smtClean="0"/>
          </a:p>
          <a:p>
            <a:pPr lvl="1"/>
            <a:r>
              <a:rPr lang="en-US" dirty="0" smtClean="0"/>
              <a:t>Rotation: average 4.15 </a:t>
            </a:r>
            <a:r>
              <a:rPr lang="en-US" dirty="0" err="1" smtClean="0"/>
              <a:t>msec</a:t>
            </a:r>
            <a:endParaRPr lang="en-US" dirty="0" smtClean="0"/>
          </a:p>
          <a:p>
            <a:pPr lvl="1"/>
            <a:r>
              <a:rPr lang="en-US" dirty="0" smtClean="0"/>
              <a:t>Transfer: 5-10 </a:t>
            </a:r>
            <a:r>
              <a:rPr lang="en-US" dirty="0" err="1" smtClean="0"/>
              <a:t>usec</a:t>
            </a:r>
            <a:endParaRPr lang="en-US" dirty="0" smtClean="0"/>
          </a:p>
          <a:p>
            <a:r>
              <a:rPr lang="en-US" dirty="0" smtClean="0"/>
              <a:t>500 * (10.5 + 4.15 + 0.01)/1000 = 7.3 seconds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lvl="0"/>
            <a:r>
              <a:rPr lang="en-US" dirty="0" smtClean="0"/>
              <a:t>How long to complete 500 sequential disk reads?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a:bodyPr>
          <a:lstStyle/>
          <a:p>
            <a:pPr lvl="0"/>
            <a:r>
              <a:rPr lang="en-US" dirty="0" smtClean="0"/>
              <a:t>How long to complete 500 sequential disk reads?</a:t>
            </a:r>
          </a:p>
          <a:p>
            <a:pPr lvl="1"/>
            <a:r>
              <a:rPr lang="en-US" dirty="0" smtClean="0"/>
              <a:t>Seek Time: 10.5 ms (to reach first sector)</a:t>
            </a:r>
          </a:p>
          <a:p>
            <a:pPr lvl="1"/>
            <a:r>
              <a:rPr lang="en-US" dirty="0" smtClean="0"/>
              <a:t>Rotation Time: 4.15 ms (to reach first sector)</a:t>
            </a:r>
          </a:p>
          <a:p>
            <a:pPr lvl="1"/>
            <a:r>
              <a:rPr lang="en-US" dirty="0" smtClean="0"/>
              <a:t>Transfer Time: (outer track)</a:t>
            </a:r>
          </a:p>
          <a:p>
            <a:pPr lvl="2">
              <a:buNone/>
            </a:pPr>
            <a:r>
              <a:rPr lang="en-US" dirty="0" smtClean="0"/>
              <a:t>500 sectors * 512 bytes / 128MB/sec = 2ms</a:t>
            </a:r>
          </a:p>
          <a:p>
            <a:pPr>
              <a:buNone/>
            </a:pPr>
            <a:r>
              <a:rPr lang="en-US" dirty="0" smtClean="0"/>
              <a:t>Total: 10.5 + 4.15 + 2 = 16.7 ms</a:t>
            </a:r>
          </a:p>
          <a:p>
            <a:pPr lvl="1">
              <a:buNone/>
            </a:pPr>
            <a:r>
              <a:rPr lang="en-US" dirty="0" smtClean="0"/>
              <a:t>Might need an extra head or track switch (+1ms)</a:t>
            </a:r>
          </a:p>
          <a:p>
            <a:pPr lvl="1">
              <a:buNone/>
            </a:pPr>
            <a:r>
              <a:rPr lang="en-US" dirty="0" smtClean="0"/>
              <a:t>Track buffer may allow some sectors to be read off disk out of order (-2ms)</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large a transfer is needed to achieve 80% of the max disk transfer rate?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large a transfer is needed to achieve 80% of the max disk transfer rate?</a:t>
            </a:r>
          </a:p>
          <a:p>
            <a:pPr lvl="1">
              <a:buNone/>
            </a:pPr>
            <a:r>
              <a:rPr lang="en-US" dirty="0" smtClean="0"/>
              <a:t>Assume </a:t>
            </a:r>
            <a:r>
              <a:rPr lang="en-US" dirty="0" err="1" smtClean="0"/>
              <a:t>x</a:t>
            </a:r>
            <a:r>
              <a:rPr lang="en-US" dirty="0" smtClean="0"/>
              <a:t> rotations are needed, then solve for </a:t>
            </a:r>
            <a:r>
              <a:rPr lang="en-US" dirty="0" err="1" smtClean="0"/>
              <a:t>x</a:t>
            </a:r>
            <a:r>
              <a:rPr lang="en-US" dirty="0" smtClean="0"/>
              <a:t>:</a:t>
            </a:r>
          </a:p>
          <a:p>
            <a:pPr lvl="1">
              <a:buNone/>
            </a:pPr>
            <a:r>
              <a:rPr lang="en-US" dirty="0" smtClean="0"/>
              <a:t>0.8 (10.5 ms + (1ms + 8.5ms) </a:t>
            </a:r>
            <a:r>
              <a:rPr lang="en-US" dirty="0" err="1" smtClean="0"/>
              <a:t>x</a:t>
            </a:r>
            <a:r>
              <a:rPr lang="en-US" dirty="0" smtClean="0"/>
              <a:t>) = 8.5ms  </a:t>
            </a:r>
            <a:r>
              <a:rPr lang="en-US" dirty="0" err="1" smtClean="0"/>
              <a:t>x</a:t>
            </a:r>
            <a:endParaRPr lang="en-US" dirty="0" smtClean="0"/>
          </a:p>
          <a:p>
            <a:pPr lvl="1">
              <a:buNone/>
            </a:pPr>
            <a:endParaRPr lang="en-US" dirty="0" smtClean="0"/>
          </a:p>
          <a:p>
            <a:pPr>
              <a:buNone/>
            </a:pPr>
            <a:r>
              <a:rPr lang="en-US" dirty="0" smtClean="0"/>
              <a:t>Total: </a:t>
            </a:r>
            <a:r>
              <a:rPr lang="en-US" dirty="0" err="1" smtClean="0"/>
              <a:t>x</a:t>
            </a:r>
            <a:r>
              <a:rPr lang="en-US" dirty="0" smtClean="0"/>
              <a:t> = 9.1 rotations, 9.8MB</a:t>
            </a:r>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any order?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any order?</a:t>
            </a:r>
          </a:p>
          <a:p>
            <a:pPr lvl="1"/>
            <a:r>
              <a:rPr lang="en-US" dirty="0" smtClean="0"/>
              <a:t>Disk seek: 1ms (most will be short)</a:t>
            </a:r>
          </a:p>
          <a:p>
            <a:pPr lvl="1"/>
            <a:r>
              <a:rPr lang="en-US" dirty="0" smtClean="0"/>
              <a:t>Rotation: 4.15ms</a:t>
            </a:r>
          </a:p>
          <a:p>
            <a:pPr lvl="1"/>
            <a:r>
              <a:rPr lang="en-US" dirty="0" smtClean="0"/>
              <a:t>Transfer: 5-10usec</a:t>
            </a:r>
          </a:p>
          <a:p>
            <a:r>
              <a:rPr lang="en-US" dirty="0" smtClean="0"/>
              <a:t>Total: 500 * (1 + 4.15 + 0.01) = 2.2 seconds</a:t>
            </a:r>
          </a:p>
          <a:p>
            <a:pPr lvl="1"/>
            <a:r>
              <a:rPr lang="en-US" dirty="0" smtClean="0"/>
              <a:t>Would be a bit shorter with R-CSCAN</a:t>
            </a:r>
          </a:p>
          <a:p>
            <a:pPr lvl="1"/>
            <a:r>
              <a:rPr lang="en-US" dirty="0" smtClean="0"/>
              <a:t>vs. 7.3 seconds if FIFO order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System Layers</a:t>
            </a:r>
            <a:endParaRPr lang="en-US" dirty="0"/>
          </a:p>
        </p:txBody>
      </p:sp>
      <p:pic>
        <p:nvPicPr>
          <p:cNvPr id="4" name="Content Placeholder 3"/>
          <p:cNvPicPr>
            <a:picLocks noGrp="1" noChangeAspect="1"/>
          </p:cNvPicPr>
          <p:nvPr>
            <p:ph idx="1"/>
          </p:nvPr>
        </p:nvPicPr>
        <p:blipFill>
          <a:blip r:embed="rId2"/>
          <a:stretch>
            <a:fillRect/>
          </a:stretch>
        </p:blipFill>
        <p:spPr>
          <a:xfrm>
            <a:off x="1340842" y="1600200"/>
            <a:ext cx="6462315" cy="4525963"/>
          </a:xfrm>
          <a:prstGeom prst="rect">
            <a:avLst/>
          </a:prstGeom>
        </p:spPr>
      </p:pic>
    </p:spTree>
    <p:extLst>
      <p:ext uri="{BB962C8B-B14F-4D97-AF65-F5344CB8AC3E}">
        <p14:creationId xmlns:p14="http://schemas.microsoft.com/office/powerpoint/2010/main" val="38306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read all of the bytes off of a disk?</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read all of the bytes off of a disk?</a:t>
            </a:r>
          </a:p>
          <a:p>
            <a:pPr lvl="1"/>
            <a:r>
              <a:rPr lang="en-US" dirty="0" smtClean="0"/>
              <a:t>Disk capacity: 320GB</a:t>
            </a:r>
          </a:p>
          <a:p>
            <a:pPr lvl="1"/>
            <a:r>
              <a:rPr lang="en-US" dirty="0" smtClean="0"/>
              <a:t>Disk bandwidth: 54-128MB/s</a:t>
            </a:r>
          </a:p>
          <a:p>
            <a:r>
              <a:rPr lang="en-US" dirty="0" smtClean="0"/>
              <a:t>Transfer time =</a:t>
            </a:r>
          </a:p>
          <a:p>
            <a:pPr lvl="1">
              <a:buNone/>
            </a:pPr>
            <a:r>
              <a:rPr lang="en-US" dirty="0" smtClean="0"/>
              <a:t>Disk capacity / average disk bandwidth</a:t>
            </a:r>
          </a:p>
          <a:p>
            <a:pPr lvl="1">
              <a:buNone/>
            </a:pPr>
            <a:r>
              <a:rPr lang="en-US" dirty="0" smtClean="0"/>
              <a:t>~ 3500 seconds (1 hour)</a:t>
            </a:r>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a:t>
            </a:r>
            <a:endParaRPr lang="en-US" dirty="0"/>
          </a:p>
        </p:txBody>
      </p:sp>
      <p:pic>
        <p:nvPicPr>
          <p:cNvPr id="8" name="Content Placeholder 7" descr="floatingGate.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3648" r="-23648"/>
              <a:stretch>
                <a:fillRect/>
              </a:stretch>
            </p:blipFill>
          </mc:Choice>
          <mc:Fallback>
            <p:blipFill>
              <a:blip r:embed="rId3"/>
              <a:srcRect l="-23648" r="-23648"/>
              <a:stretch>
                <a:fillRect/>
              </a:stretch>
            </p:blipFill>
          </mc:Fallback>
        </mc:AlternateConten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a:t>
            </a:r>
            <a:endParaRPr lang="en-US" dirty="0"/>
          </a:p>
        </p:txBody>
      </p:sp>
      <p:sp>
        <p:nvSpPr>
          <p:cNvPr id="3" name="Content Placeholder 2"/>
          <p:cNvSpPr>
            <a:spLocks noGrp="1"/>
          </p:cNvSpPr>
          <p:nvPr>
            <p:ph idx="1"/>
          </p:nvPr>
        </p:nvSpPr>
        <p:spPr/>
        <p:txBody>
          <a:bodyPr/>
          <a:lstStyle/>
          <a:p>
            <a:r>
              <a:rPr lang="en-US" dirty="0" smtClean="0"/>
              <a:t>Writes must be to “clean” cells; no update in place</a:t>
            </a:r>
          </a:p>
          <a:p>
            <a:pPr lvl="1"/>
            <a:r>
              <a:rPr lang="en-US" dirty="0" smtClean="0"/>
              <a:t>Large block erasure required before write</a:t>
            </a:r>
          </a:p>
          <a:p>
            <a:pPr lvl="1"/>
            <a:r>
              <a:rPr lang="en-US" dirty="0" smtClean="0"/>
              <a:t>Erasure block: 128 – 512 KB</a:t>
            </a:r>
          </a:p>
          <a:p>
            <a:pPr lvl="1"/>
            <a:r>
              <a:rPr lang="en-US" dirty="0" smtClean="0"/>
              <a:t>Erasure time: Several milliseconds</a:t>
            </a:r>
          </a:p>
          <a:p>
            <a:r>
              <a:rPr lang="en-US" dirty="0" smtClean="0"/>
              <a:t>Write/read page (2-4KB)</a:t>
            </a:r>
          </a:p>
          <a:p>
            <a:pPr lvl="1"/>
            <a:r>
              <a:rPr lang="en-US" dirty="0" smtClean="0"/>
              <a:t>50-100 </a:t>
            </a:r>
            <a:r>
              <a:rPr lang="en-US" dirty="0" err="1" smtClean="0"/>
              <a:t>usec</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Drive (2011)</a:t>
            </a:r>
            <a:endParaRPr lang="en-US" dirty="0"/>
          </a:p>
        </p:txBody>
      </p:sp>
      <p:pic>
        <p:nvPicPr>
          <p:cNvPr id="4" name="Content Placeholder 3" descr="Screen Shot 2012-11-13 at 11.51.43 PM.png"/>
          <p:cNvPicPr>
            <a:picLocks noGrp="1" noChangeAspect="1"/>
          </p:cNvPicPr>
          <p:nvPr>
            <p:ph idx="1"/>
          </p:nvPr>
        </p:nvPicPr>
        <p:blipFill>
          <a:blip r:embed="rId2"/>
          <a:srcRect t="-3093" b="-3093"/>
          <a:stretch>
            <a:fillRect/>
          </a:stretch>
        </p:blip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Why are random writes so slow?</a:t>
            </a:r>
          </a:p>
          <a:p>
            <a:pPr lvl="1"/>
            <a:r>
              <a:rPr lang="en-US" dirty="0" smtClean="0"/>
              <a:t>Random write: 2000/sec</a:t>
            </a:r>
          </a:p>
          <a:p>
            <a:pPr lvl="1"/>
            <a:r>
              <a:rPr lang="en-US" dirty="0" smtClean="0"/>
              <a:t>Random read: 38500/sec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Translation Layer</a:t>
            </a:r>
            <a:endParaRPr lang="en-US" dirty="0"/>
          </a:p>
        </p:txBody>
      </p:sp>
      <p:sp>
        <p:nvSpPr>
          <p:cNvPr id="3" name="Content Placeholder 2"/>
          <p:cNvSpPr>
            <a:spLocks noGrp="1"/>
          </p:cNvSpPr>
          <p:nvPr>
            <p:ph idx="1"/>
          </p:nvPr>
        </p:nvSpPr>
        <p:spPr/>
        <p:txBody>
          <a:bodyPr>
            <a:normAutofit lnSpcReduction="10000"/>
          </a:bodyPr>
          <a:lstStyle/>
          <a:p>
            <a:r>
              <a:rPr lang="en-US" dirty="0" smtClean="0"/>
              <a:t>Flash device firmware maps logical page # to a physical location</a:t>
            </a:r>
          </a:p>
          <a:p>
            <a:pPr lvl="1"/>
            <a:r>
              <a:rPr lang="en-US" dirty="0" smtClean="0"/>
              <a:t>Garbage collect erasure block by copying live pages to new location, then erase</a:t>
            </a:r>
          </a:p>
          <a:p>
            <a:pPr lvl="2"/>
            <a:r>
              <a:rPr lang="en-US" dirty="0" smtClean="0"/>
              <a:t>More efficient if blocks stored at same time are deleted at same time (e.g., keep blocks of a file together)</a:t>
            </a:r>
          </a:p>
          <a:p>
            <a:pPr lvl="1"/>
            <a:r>
              <a:rPr lang="en-US" dirty="0" smtClean="0"/>
              <a:t>Wear-leveling</a:t>
            </a:r>
            <a:r>
              <a:rPr lang="en-US" dirty="0" smtClean="0"/>
              <a:t>: only write each physical page a limited number of times</a:t>
            </a:r>
          </a:p>
          <a:p>
            <a:pPr lvl="1"/>
            <a:r>
              <a:rPr lang="en-US" dirty="0" smtClean="0"/>
              <a:t>Remap pages that no longer work (sector sparing)</a:t>
            </a:r>
          </a:p>
          <a:p>
            <a:r>
              <a:rPr lang="en-US" dirty="0" smtClean="0"/>
              <a:t>Transparent to the device user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 Flash</a:t>
            </a:r>
            <a:endParaRPr lang="en-US" dirty="0"/>
          </a:p>
        </p:txBody>
      </p:sp>
      <p:sp>
        <p:nvSpPr>
          <p:cNvPr id="3" name="Content Placeholder 2"/>
          <p:cNvSpPr>
            <a:spLocks noGrp="1"/>
          </p:cNvSpPr>
          <p:nvPr>
            <p:ph idx="1"/>
          </p:nvPr>
        </p:nvSpPr>
        <p:spPr/>
        <p:txBody>
          <a:bodyPr/>
          <a:lstStyle/>
          <a:p>
            <a:pPr lvl="0"/>
            <a:r>
              <a:rPr lang="en-US" dirty="0" smtClean="0"/>
              <a:t>How does Flash device know which blocks are live?</a:t>
            </a:r>
          </a:p>
          <a:p>
            <a:pPr lvl="1"/>
            <a:r>
              <a:rPr lang="en-US" dirty="0" smtClean="0"/>
              <a:t>Live blocks must be remapped to a new location during erasure</a:t>
            </a:r>
          </a:p>
          <a:p>
            <a:pPr lvl="0"/>
            <a:r>
              <a:rPr lang="en-US" dirty="0" smtClean="0"/>
              <a:t>TRIM command</a:t>
            </a:r>
          </a:p>
          <a:p>
            <a:pPr lvl="1"/>
            <a:r>
              <a:rPr lang="en-US" dirty="0" smtClean="0"/>
              <a:t>File system tells device when blocks are no longer in use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Intelligence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D</a:t>
            </a:r>
            <a:r>
              <a:rPr lang="en-US" dirty="0" smtClean="0"/>
              <a:t>isk </a:t>
            </a:r>
            <a:r>
              <a:rPr lang="en-US" dirty="0"/>
              <a:t>and flash </a:t>
            </a:r>
            <a:r>
              <a:rPr lang="en-US" dirty="0" smtClean="0"/>
              <a:t>devices now have simple CPUs</a:t>
            </a:r>
          </a:p>
          <a:p>
            <a:pPr lvl="1"/>
            <a:r>
              <a:rPr lang="en-US" dirty="0"/>
              <a:t>D</a:t>
            </a:r>
            <a:r>
              <a:rPr lang="en-US" dirty="0" smtClean="0"/>
              <a:t>isk </a:t>
            </a:r>
            <a:r>
              <a:rPr lang="en-US" dirty="0"/>
              <a:t>head </a:t>
            </a:r>
            <a:r>
              <a:rPr lang="en-US" dirty="0" smtClean="0"/>
              <a:t>scheduling, remapping, SSD write leveling</a:t>
            </a:r>
          </a:p>
          <a:p>
            <a:pPr lvl="1"/>
            <a:endParaRPr lang="en-US" dirty="0" smtClean="0"/>
          </a:p>
          <a:p>
            <a:r>
              <a:rPr lang="en-US" dirty="0" smtClean="0"/>
              <a:t>Historical trends based on technological ratios</a:t>
            </a:r>
          </a:p>
          <a:p>
            <a:pPr lvl="1"/>
            <a:r>
              <a:rPr lang="en-US" dirty="0" smtClean="0"/>
              <a:t>I/O channels and disk controllers in 1960s had a fair amount of processing power since the main </a:t>
            </a:r>
            <a:r>
              <a:rPr lang="en-US" dirty="0"/>
              <a:t>CPU was </a:t>
            </a:r>
            <a:r>
              <a:rPr lang="en-US" dirty="0" smtClean="0"/>
              <a:t>expensive</a:t>
            </a:r>
          </a:p>
          <a:p>
            <a:pPr lvl="2"/>
            <a:r>
              <a:rPr lang="en-US" dirty="0" smtClean="0"/>
              <a:t>E.g</a:t>
            </a:r>
            <a:r>
              <a:rPr lang="en-US" dirty="0"/>
              <a:t>., to reduce load on </a:t>
            </a:r>
            <a:r>
              <a:rPr lang="en-US" dirty="0" smtClean="0"/>
              <a:t>CPU, channel could independently search for a record within a file when given a search key</a:t>
            </a:r>
          </a:p>
          <a:p>
            <a:pPr lvl="1"/>
            <a:r>
              <a:rPr lang="en-US" dirty="0" smtClean="0"/>
              <a:t>When CPU costs decreased, I/O devices became dumb so that you could build a cheaper overall system =&gt; OS file system did more work</a:t>
            </a:r>
          </a:p>
          <a:p>
            <a:pPr lvl="1"/>
            <a:r>
              <a:rPr lang="en-US" dirty="0" smtClean="0"/>
              <a:t>Now</a:t>
            </a:r>
            <a:r>
              <a:rPr lang="en-US" dirty="0"/>
              <a:t>, </a:t>
            </a:r>
            <a:r>
              <a:rPr lang="en-US" dirty="0" smtClean="0"/>
              <a:t>CPUs are </a:t>
            </a:r>
            <a:r>
              <a:rPr lang="en-US" dirty="0"/>
              <a:t>very </a:t>
            </a:r>
            <a:r>
              <a:rPr lang="en-US" dirty="0" smtClean="0"/>
              <a:t>cheap </a:t>
            </a:r>
            <a:r>
              <a:rPr lang="en-US" dirty="0"/>
              <a:t>so </a:t>
            </a:r>
            <a:r>
              <a:rPr lang="en-US" dirty="0" smtClean="0"/>
              <a:t>device manufacturers </a:t>
            </a:r>
            <a:r>
              <a:rPr lang="en-US" dirty="0"/>
              <a:t>include more intelligence on </a:t>
            </a:r>
            <a:r>
              <a:rPr lang="en-US" dirty="0" smtClean="0"/>
              <a:t>devices</a:t>
            </a:r>
            <a:endParaRPr lang="en-US" dirty="0"/>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File sizes</a:t>
            </a:r>
          </a:p>
          <a:p>
            <a:pPr lvl="1"/>
            <a:r>
              <a:rPr lang="en-US" dirty="0" smtClean="0"/>
              <a:t>Are most files small or large?</a:t>
            </a:r>
          </a:p>
          <a:p>
            <a:pPr lvl="2"/>
            <a:endParaRPr lang="en-US" dirty="0" smtClean="0"/>
          </a:p>
          <a:p>
            <a:pPr lvl="1"/>
            <a:r>
              <a:rPr lang="en-US" dirty="0" smtClean="0"/>
              <a:t>Which accounts for more total storage: small or large files?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normAutofit fontScale="92500"/>
          </a:bodyPr>
          <a:lstStyle/>
          <a:p>
            <a:r>
              <a:rPr lang="en-US" dirty="0" smtClean="0"/>
              <a:t>Abstraction on top of persistent storage</a:t>
            </a:r>
          </a:p>
          <a:p>
            <a:pPr lvl="1"/>
            <a:r>
              <a:rPr lang="en-US" dirty="0" smtClean="0"/>
              <a:t>Magnetic disk</a:t>
            </a:r>
          </a:p>
          <a:p>
            <a:pPr lvl="1"/>
            <a:r>
              <a:rPr lang="en-US" dirty="0" smtClean="0"/>
              <a:t>Flash memory (e.g., USB thumb drive)</a:t>
            </a:r>
          </a:p>
          <a:p>
            <a:r>
              <a:rPr lang="en-US" dirty="0" smtClean="0"/>
              <a:t>Devices provide</a:t>
            </a:r>
          </a:p>
          <a:p>
            <a:pPr lvl="1"/>
            <a:r>
              <a:rPr lang="en-US" dirty="0" smtClean="0"/>
              <a:t>Storage that (usually) survives across machine crashes</a:t>
            </a:r>
          </a:p>
          <a:p>
            <a:pPr lvl="1"/>
            <a:r>
              <a:rPr lang="en-US" dirty="0" smtClean="0"/>
              <a:t>Block level (random) access</a:t>
            </a:r>
          </a:p>
          <a:p>
            <a:pPr lvl="1"/>
            <a:r>
              <a:rPr lang="en-US" dirty="0" smtClean="0"/>
              <a:t>Large capacity at low cost</a:t>
            </a:r>
          </a:p>
          <a:p>
            <a:pPr lvl="1"/>
            <a:r>
              <a:rPr lang="en-US" dirty="0" smtClean="0"/>
              <a:t>Relatively slow performance</a:t>
            </a:r>
          </a:p>
          <a:p>
            <a:pPr lvl="2"/>
            <a:r>
              <a:rPr lang="en-US" dirty="0" smtClean="0"/>
              <a:t>Magnetic disk read takes 10-20M processor instructions</a:t>
            </a:r>
          </a:p>
          <a:p>
            <a:pPr lvl="1">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File sizes</a:t>
            </a:r>
          </a:p>
          <a:p>
            <a:pPr lvl="1"/>
            <a:r>
              <a:rPr lang="en-US" dirty="0" smtClean="0"/>
              <a:t>Are most files small or large?</a:t>
            </a:r>
          </a:p>
          <a:p>
            <a:pPr lvl="2"/>
            <a:r>
              <a:rPr lang="en-US" dirty="0" smtClean="0">
                <a:solidFill>
                  <a:srgbClr val="0070C0"/>
                </a:solidFill>
              </a:rPr>
              <a:t>SMALL</a:t>
            </a:r>
          </a:p>
          <a:p>
            <a:pPr lvl="1"/>
            <a:r>
              <a:rPr lang="en-US" dirty="0" smtClean="0"/>
              <a:t>Which accounts for more total storage: small or large files?</a:t>
            </a:r>
          </a:p>
          <a:p>
            <a:pPr lvl="2"/>
            <a:r>
              <a:rPr lang="en-US" dirty="0" smtClean="0">
                <a:solidFill>
                  <a:srgbClr val="0070C0"/>
                </a:solidFill>
              </a:rPr>
              <a:t>LARGE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pPr lvl="0"/>
            <a:r>
              <a:rPr lang="en-US" dirty="0" smtClean="0"/>
              <a:t>File access</a:t>
            </a:r>
          </a:p>
          <a:p>
            <a:pPr lvl="1"/>
            <a:r>
              <a:rPr lang="en-US" dirty="0" smtClean="0"/>
              <a:t>Are most accesses to small or large files?</a:t>
            </a:r>
          </a:p>
          <a:p>
            <a:pPr lvl="2"/>
            <a:endParaRPr lang="en-US" dirty="0" smtClean="0"/>
          </a:p>
          <a:p>
            <a:pPr lvl="1"/>
            <a:r>
              <a:rPr lang="en-US" dirty="0" smtClean="0"/>
              <a:t>Which accounts for more total I/O bytes: small or large files?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pPr lvl="0"/>
            <a:r>
              <a:rPr lang="en-US" dirty="0" smtClean="0"/>
              <a:t>File access</a:t>
            </a:r>
          </a:p>
          <a:p>
            <a:pPr lvl="1"/>
            <a:r>
              <a:rPr lang="en-US" dirty="0" smtClean="0"/>
              <a:t>Are most accesses to small or large files?</a:t>
            </a:r>
          </a:p>
          <a:p>
            <a:pPr lvl="2"/>
            <a:r>
              <a:rPr lang="en-US" dirty="0" smtClean="0">
                <a:solidFill>
                  <a:srgbClr val="0070C0"/>
                </a:solidFill>
              </a:rPr>
              <a:t>SMALL</a:t>
            </a:r>
          </a:p>
          <a:p>
            <a:pPr lvl="1"/>
            <a:r>
              <a:rPr lang="en-US" dirty="0" smtClean="0"/>
              <a:t>Which accounts for more total I/O bytes: small or large files?</a:t>
            </a:r>
          </a:p>
          <a:p>
            <a:pPr lvl="2"/>
            <a:r>
              <a:rPr lang="en-US" dirty="0" smtClean="0">
                <a:solidFill>
                  <a:srgbClr val="0070C0"/>
                </a:solidFill>
              </a:rPr>
              <a:t>LARGE</a:t>
            </a:r>
            <a:endParaRPr lang="en-US" dirty="0">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How are files used?</a:t>
            </a:r>
          </a:p>
          <a:p>
            <a:pPr lvl="1"/>
            <a:r>
              <a:rPr lang="en-US" dirty="0" smtClean="0"/>
              <a:t>Most files are read/written sequentially</a:t>
            </a:r>
          </a:p>
          <a:p>
            <a:pPr lvl="1"/>
            <a:r>
              <a:rPr lang="en-US" dirty="0" smtClean="0"/>
              <a:t>Some files are read/written randomly</a:t>
            </a:r>
          </a:p>
          <a:p>
            <a:pPr lvl="2"/>
            <a:r>
              <a:rPr lang="en-US" dirty="0" smtClean="0"/>
              <a:t>Ex: database files, swap files</a:t>
            </a:r>
          </a:p>
          <a:p>
            <a:pPr lvl="1"/>
            <a:r>
              <a:rPr lang="en-US" dirty="0" smtClean="0"/>
              <a:t>Some files have a pre-defined size at creation</a:t>
            </a:r>
          </a:p>
          <a:p>
            <a:pPr lvl="1"/>
            <a:r>
              <a:rPr lang="en-US" dirty="0" smtClean="0"/>
              <a:t>Some files start small and grow over time</a:t>
            </a:r>
          </a:p>
          <a:p>
            <a:pPr lvl="2"/>
            <a:r>
              <a:rPr lang="en-US" dirty="0" smtClean="0"/>
              <a:t>Ex: program </a:t>
            </a:r>
            <a:r>
              <a:rPr lang="en-US" dirty="0" err="1" smtClean="0"/>
              <a:t>stdout</a:t>
            </a:r>
            <a:r>
              <a:rPr lang="en-US" dirty="0" smtClean="0"/>
              <a:t>, system logs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Design</a:t>
            </a:r>
            <a:endParaRPr lang="en-US" dirty="0"/>
          </a:p>
        </p:txBody>
      </p:sp>
      <p:sp>
        <p:nvSpPr>
          <p:cNvPr id="3" name="Content Placeholder 2"/>
          <p:cNvSpPr>
            <a:spLocks noGrp="1"/>
          </p:cNvSpPr>
          <p:nvPr>
            <p:ph idx="1"/>
          </p:nvPr>
        </p:nvSpPr>
        <p:spPr>
          <a:xfrm>
            <a:off x="457200" y="1512606"/>
            <a:ext cx="8491548" cy="5257800"/>
          </a:xfrm>
        </p:spPr>
        <p:txBody>
          <a:bodyPr>
            <a:normAutofit fontScale="92500" lnSpcReduction="20000"/>
          </a:bodyPr>
          <a:lstStyle/>
          <a:p>
            <a:r>
              <a:rPr lang="en-US" dirty="0" smtClean="0"/>
              <a:t>For small files:</a:t>
            </a:r>
          </a:p>
          <a:p>
            <a:pPr lvl="1"/>
            <a:r>
              <a:rPr lang="en-US" dirty="0" smtClean="0"/>
              <a:t>Small blocks for storage efficiency</a:t>
            </a:r>
          </a:p>
          <a:p>
            <a:pPr lvl="1"/>
            <a:r>
              <a:rPr lang="en-US" dirty="0" smtClean="0"/>
              <a:t>Concurrent ops more efficient than sequential</a:t>
            </a:r>
          </a:p>
          <a:p>
            <a:pPr lvl="1"/>
            <a:r>
              <a:rPr lang="en-US" dirty="0" smtClean="0"/>
              <a:t>Files used together should be stored together</a:t>
            </a:r>
          </a:p>
          <a:p>
            <a:r>
              <a:rPr lang="en-US" dirty="0" smtClean="0"/>
              <a:t>For large files:</a:t>
            </a:r>
          </a:p>
          <a:p>
            <a:pPr lvl="1"/>
            <a:r>
              <a:rPr lang="en-US" dirty="0" smtClean="0"/>
              <a:t>Storage efficient (large blocks)</a:t>
            </a:r>
          </a:p>
          <a:p>
            <a:pPr lvl="1"/>
            <a:r>
              <a:rPr lang="en-US" dirty="0" smtClean="0"/>
              <a:t>Contiguous allocation for sequential access</a:t>
            </a:r>
          </a:p>
          <a:p>
            <a:pPr lvl="1"/>
            <a:r>
              <a:rPr lang="en-US" dirty="0" smtClean="0"/>
              <a:t>Efficient lookup for random access</a:t>
            </a:r>
          </a:p>
          <a:p>
            <a:r>
              <a:rPr lang="en-US" dirty="0" smtClean="0"/>
              <a:t>May not know at file creation</a:t>
            </a:r>
          </a:p>
          <a:p>
            <a:pPr lvl="1"/>
            <a:r>
              <a:rPr lang="en-US" dirty="0" smtClean="0"/>
              <a:t>Whether file will become small or large</a:t>
            </a:r>
          </a:p>
          <a:p>
            <a:pPr lvl="1"/>
            <a:r>
              <a:rPr lang="en-US" dirty="0" smtClean="0"/>
              <a:t>Whether file is persistent or temporary</a:t>
            </a:r>
          </a:p>
          <a:p>
            <a:pPr lvl="1"/>
            <a:r>
              <a:rPr lang="en-US" dirty="0" smtClean="0"/>
              <a:t>Whether file will be used sequentially or randomly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Abstraction</a:t>
            </a:r>
            <a:endParaRPr lang="en-US" dirty="0"/>
          </a:p>
        </p:txBody>
      </p:sp>
      <p:sp>
        <p:nvSpPr>
          <p:cNvPr id="3" name="Content Placeholder 2"/>
          <p:cNvSpPr>
            <a:spLocks noGrp="1"/>
          </p:cNvSpPr>
          <p:nvPr>
            <p:ph idx="1"/>
          </p:nvPr>
        </p:nvSpPr>
        <p:spPr>
          <a:xfrm>
            <a:off x="457200" y="1600200"/>
            <a:ext cx="8229600" cy="4888414"/>
          </a:xfrm>
        </p:spPr>
        <p:txBody>
          <a:bodyPr>
            <a:normAutofit fontScale="85000" lnSpcReduction="10000"/>
          </a:bodyPr>
          <a:lstStyle/>
          <a:p>
            <a:r>
              <a:rPr lang="en-US" dirty="0" smtClean="0"/>
              <a:t>Directory</a:t>
            </a:r>
          </a:p>
          <a:p>
            <a:pPr lvl="1"/>
            <a:r>
              <a:rPr lang="en-US" dirty="0" smtClean="0"/>
              <a:t>Group of named files or subdirectories</a:t>
            </a:r>
          </a:p>
          <a:p>
            <a:pPr lvl="1"/>
            <a:r>
              <a:rPr lang="en-US" dirty="0" smtClean="0"/>
              <a:t>Mapping from file name to file metadata location</a:t>
            </a:r>
          </a:p>
          <a:p>
            <a:r>
              <a:rPr lang="en-US" dirty="0" smtClean="0"/>
              <a:t>Path</a:t>
            </a:r>
          </a:p>
          <a:p>
            <a:pPr lvl="1"/>
            <a:r>
              <a:rPr lang="en-US" sz="2800" kern="1200" dirty="0" smtClean="0">
                <a:solidFill>
                  <a:schemeClr val="tx1"/>
                </a:solidFill>
                <a:latin typeface="+mn-lt"/>
                <a:ea typeface="+mn-ea"/>
                <a:cs typeface="+mn-cs"/>
              </a:rPr>
              <a:t>String that uniquely identifies file or directory</a:t>
            </a:r>
            <a:endParaRPr lang="en-US" dirty="0" smtClean="0"/>
          </a:p>
          <a:p>
            <a:pPr lvl="1"/>
            <a:r>
              <a:rPr lang="en-US" sz="2800" kern="1200" dirty="0" smtClean="0">
                <a:solidFill>
                  <a:schemeClr val="tx1"/>
                </a:solidFill>
                <a:latin typeface="+mn-lt"/>
                <a:ea typeface="+mn-ea"/>
                <a:cs typeface="+mn-cs"/>
              </a:rPr>
              <a:t>Ex: </a:t>
            </a:r>
            <a:r>
              <a:rPr lang="en-US" dirty="0"/>
              <a:t>/</a:t>
            </a:r>
            <a:r>
              <a:rPr lang="en-US" dirty="0" smtClean="0"/>
              <a:t>web/home/mark/</a:t>
            </a:r>
            <a:r>
              <a:rPr lang="en-US" dirty="0" err="1" smtClean="0"/>
              <a:t>public_html</a:t>
            </a:r>
            <a:r>
              <a:rPr lang="en-US" dirty="0" smtClean="0"/>
              <a:t>/3220.html</a:t>
            </a:r>
          </a:p>
          <a:p>
            <a:r>
              <a:rPr lang="en-US" dirty="0" smtClean="0"/>
              <a:t>Links</a:t>
            </a:r>
          </a:p>
          <a:p>
            <a:pPr lvl="1"/>
            <a:r>
              <a:rPr lang="en-US" dirty="0" smtClean="0"/>
              <a:t>Hard link: link from name to metadata location</a:t>
            </a:r>
          </a:p>
          <a:p>
            <a:pPr lvl="1"/>
            <a:r>
              <a:rPr lang="en-US" dirty="0" smtClean="0"/>
              <a:t>Soft link: link from name to alternate name</a:t>
            </a:r>
          </a:p>
          <a:p>
            <a:r>
              <a:rPr lang="en-US" dirty="0" smtClean="0"/>
              <a:t>Mount</a:t>
            </a:r>
          </a:p>
          <a:p>
            <a:pPr lvl="1"/>
            <a:r>
              <a:rPr lang="en-US" dirty="0" smtClean="0"/>
              <a:t>Mapping from name in one file system to root of another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4806998"/>
              </p:ext>
            </p:extLst>
          </p:nvPr>
        </p:nvGraphicFramePr>
        <p:xfrm>
          <a:off x="457200" y="1600200"/>
          <a:ext cx="8229600" cy="3291840"/>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2095031632"/>
                    </a:ext>
                  </a:extLst>
                </a:gridCol>
                <a:gridCol w="3323771">
                  <a:extLst>
                    <a:ext uri="{9D8B030D-6E8A-4147-A177-3AD203B41FA5}">
                      <a16:colId xmlns:a16="http://schemas.microsoft.com/office/drawing/2014/main" val="1174932900"/>
                    </a:ext>
                  </a:extLst>
                </a:gridCol>
                <a:gridCol w="2743200">
                  <a:extLst>
                    <a:ext uri="{9D8B030D-6E8A-4147-A177-3AD203B41FA5}">
                      <a16:colId xmlns:a16="http://schemas.microsoft.com/office/drawing/2014/main" val="4021219217"/>
                    </a:ext>
                  </a:extLst>
                </a:gridCol>
              </a:tblGrid>
              <a:tr h="370840">
                <a:tc>
                  <a:txBody>
                    <a:bodyPr/>
                    <a:lstStyle/>
                    <a:p>
                      <a:pPr algn="ctr"/>
                      <a:endParaRPr lang="en-US" sz="3200" dirty="0"/>
                    </a:p>
                  </a:txBody>
                  <a:tcPr/>
                </a:tc>
                <a:tc>
                  <a:txBody>
                    <a:bodyPr/>
                    <a:lstStyle/>
                    <a:p>
                      <a:pPr algn="ctr"/>
                      <a:r>
                        <a:rPr lang="en-US" sz="3200" dirty="0" smtClean="0"/>
                        <a:t>System-wide</a:t>
                      </a:r>
                      <a:endParaRPr lang="en-US" sz="3200" dirty="0"/>
                    </a:p>
                  </a:txBody>
                  <a:tcPr/>
                </a:tc>
                <a:tc>
                  <a:txBody>
                    <a:bodyPr/>
                    <a:lstStyle/>
                    <a:p>
                      <a:pPr algn="ctr"/>
                      <a:r>
                        <a:rPr lang="en-US" sz="3200" dirty="0" smtClean="0"/>
                        <a:t>Per-device</a:t>
                      </a:r>
                      <a:endParaRPr lang="en-US" sz="3200" dirty="0"/>
                    </a:p>
                  </a:txBody>
                  <a:tcPr/>
                </a:tc>
                <a:extLst>
                  <a:ext uri="{0D108BD9-81ED-4DB2-BD59-A6C34878D82A}">
                    <a16:rowId xmlns:a16="http://schemas.microsoft.com/office/drawing/2014/main" val="2776762987"/>
                  </a:ext>
                </a:extLst>
              </a:tr>
              <a:tr h="370840">
                <a:tc>
                  <a:txBody>
                    <a:bodyPr/>
                    <a:lstStyle/>
                    <a:p>
                      <a:r>
                        <a:rPr lang="en-US" sz="3200" dirty="0" smtClean="0"/>
                        <a:t>Flat</a:t>
                      </a:r>
                      <a:endParaRPr lang="en-US" sz="3200" dirty="0"/>
                    </a:p>
                  </a:txBody>
                  <a:tcPr/>
                </a:tc>
                <a:tc>
                  <a:txBody>
                    <a:bodyPr/>
                    <a:lstStyle/>
                    <a:p>
                      <a:pPr algn="ctr"/>
                      <a:endParaRPr lang="en-US" sz="3200" dirty="0"/>
                    </a:p>
                  </a:txBody>
                  <a:tcPr/>
                </a:tc>
                <a:tc>
                  <a:txBody>
                    <a:bodyPr/>
                    <a:lstStyle/>
                    <a:p>
                      <a:pPr algn="ctr"/>
                      <a:r>
                        <a:rPr lang="en-US" sz="3200" dirty="0" smtClean="0"/>
                        <a:t>CP/M</a:t>
                      </a:r>
                      <a:endParaRPr lang="en-US" sz="3200" dirty="0"/>
                    </a:p>
                  </a:txBody>
                  <a:tcPr/>
                </a:tc>
                <a:extLst>
                  <a:ext uri="{0D108BD9-81ED-4DB2-BD59-A6C34878D82A}">
                    <a16:rowId xmlns:a16="http://schemas.microsoft.com/office/drawing/2014/main" val="1545717187"/>
                  </a:ext>
                </a:extLst>
              </a:tr>
              <a:tr h="370840">
                <a:tc>
                  <a:txBody>
                    <a:bodyPr/>
                    <a:lstStyle/>
                    <a:p>
                      <a:r>
                        <a:rPr lang="en-US" sz="3200" dirty="0" smtClean="0"/>
                        <a:t>Two-level</a:t>
                      </a:r>
                      <a:endParaRPr lang="en-US" sz="3200" dirty="0"/>
                    </a:p>
                  </a:txBody>
                  <a:tcPr anchor="ctr"/>
                </a:tc>
                <a:tc>
                  <a:txBody>
                    <a:bodyPr/>
                    <a:lstStyle/>
                    <a:p>
                      <a:pPr algn="ctr"/>
                      <a:r>
                        <a:rPr lang="en-US" sz="3200" dirty="0" smtClean="0"/>
                        <a:t>OS/360 – top-level is user name</a:t>
                      </a:r>
                      <a:endParaRPr lang="en-US" sz="3200" dirty="0"/>
                    </a:p>
                  </a:txBody>
                  <a:tcPr/>
                </a:tc>
                <a:tc>
                  <a:txBody>
                    <a:bodyPr/>
                    <a:lstStyle/>
                    <a:p>
                      <a:pPr algn="ctr"/>
                      <a:endParaRPr lang="en-US" sz="3200" dirty="0"/>
                    </a:p>
                  </a:txBody>
                  <a:tcPr/>
                </a:tc>
                <a:extLst>
                  <a:ext uri="{0D108BD9-81ED-4DB2-BD59-A6C34878D82A}">
                    <a16:rowId xmlns:a16="http://schemas.microsoft.com/office/drawing/2014/main" val="2831364833"/>
                  </a:ext>
                </a:extLst>
              </a:tr>
              <a:tr h="370840">
                <a:tc>
                  <a:txBody>
                    <a:bodyPr/>
                    <a:lstStyle/>
                    <a:p>
                      <a:r>
                        <a:rPr lang="en-US" sz="3200" dirty="0" smtClean="0"/>
                        <a:t>Tree-structured</a:t>
                      </a:r>
                      <a:endParaRPr lang="en-US" sz="3200" dirty="0"/>
                    </a:p>
                  </a:txBody>
                  <a:tcPr/>
                </a:tc>
                <a:tc>
                  <a:txBody>
                    <a:bodyPr/>
                    <a:lstStyle/>
                    <a:p>
                      <a:pPr algn="ctr"/>
                      <a:r>
                        <a:rPr lang="en-US" sz="3200" dirty="0" smtClean="0"/>
                        <a:t>UNIX</a:t>
                      </a:r>
                      <a:endParaRPr lang="en-US" sz="3200" dirty="0"/>
                    </a:p>
                  </a:txBody>
                  <a:tcPr anchor="ctr"/>
                </a:tc>
                <a:tc>
                  <a:txBody>
                    <a:bodyPr/>
                    <a:lstStyle/>
                    <a:p>
                      <a:pPr algn="ctr"/>
                      <a:r>
                        <a:rPr lang="en-US" sz="3200" dirty="0" smtClean="0"/>
                        <a:t>Windows</a:t>
                      </a:r>
                      <a:endParaRPr lang="en-US" sz="3200" dirty="0"/>
                    </a:p>
                  </a:txBody>
                  <a:tcPr anchor="ctr"/>
                </a:tc>
                <a:extLst>
                  <a:ext uri="{0D108BD9-81ED-4DB2-BD59-A6C34878D82A}">
                    <a16:rowId xmlns:a16="http://schemas.microsoft.com/office/drawing/2014/main" val="2044431548"/>
                  </a:ext>
                </a:extLst>
              </a:tr>
            </a:tbl>
          </a:graphicData>
        </a:graphic>
      </p:graphicFrame>
    </p:spTree>
    <p:extLst>
      <p:ext uri="{BB962C8B-B14F-4D97-AF65-F5344CB8AC3E}">
        <p14:creationId xmlns:p14="http://schemas.microsoft.com/office/powerpoint/2010/main" val="436155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Names</a:t>
            </a:r>
            <a:endParaRPr lang="en-US" dirty="0"/>
          </a:p>
        </p:txBody>
      </p:sp>
      <p:sp>
        <p:nvSpPr>
          <p:cNvPr id="3" name="Content Placeholder 2"/>
          <p:cNvSpPr>
            <a:spLocks noGrp="1"/>
          </p:cNvSpPr>
          <p:nvPr>
            <p:ph idx="1"/>
          </p:nvPr>
        </p:nvSpPr>
        <p:spPr/>
        <p:txBody>
          <a:bodyPr/>
          <a:lstStyle/>
          <a:p>
            <a:r>
              <a:rPr lang="en-US" dirty="0" smtClean="0"/>
              <a:t>Absolute path</a:t>
            </a:r>
          </a:p>
          <a:p>
            <a:pPr lvl="1"/>
            <a:r>
              <a:rPr lang="en-US" dirty="0"/>
              <a:t>F</a:t>
            </a:r>
            <a:r>
              <a:rPr lang="en-US" dirty="0" smtClean="0"/>
              <a:t>ully qualified</a:t>
            </a:r>
          </a:p>
          <a:p>
            <a:pPr lvl="1"/>
            <a:r>
              <a:rPr lang="en-US" dirty="0"/>
              <a:t>S</a:t>
            </a:r>
            <a:r>
              <a:rPr lang="en-US" dirty="0" smtClean="0"/>
              <a:t>tarts at root (“/” in Unix systems)</a:t>
            </a:r>
          </a:p>
          <a:p>
            <a:r>
              <a:rPr lang="en-US" dirty="0" smtClean="0"/>
              <a:t>Relative path</a:t>
            </a:r>
          </a:p>
          <a:p>
            <a:pPr lvl="1"/>
            <a:r>
              <a:rPr lang="en-US" dirty="0" smtClean="0"/>
              <a:t>Partially qualified, ex: </a:t>
            </a:r>
            <a:r>
              <a:rPr lang="en-US" dirty="0" err="1" smtClean="0"/>
              <a:t>public_html</a:t>
            </a:r>
            <a:r>
              <a:rPr lang="en-US" dirty="0" smtClean="0"/>
              <a:t>/3220.html</a:t>
            </a:r>
          </a:p>
          <a:p>
            <a:pPr lvl="1"/>
            <a:r>
              <a:rPr lang="en-US" dirty="0" smtClean="0"/>
              <a:t>Unqualified, ex: 3220.html</a:t>
            </a:r>
          </a:p>
          <a:p>
            <a:pPr lvl="1"/>
            <a:r>
              <a:rPr lang="en-US" dirty="0" smtClean="0"/>
              <a:t>Starts at current working directory</a:t>
            </a:r>
          </a:p>
          <a:p>
            <a:pPr lvl="1"/>
            <a:r>
              <a:rPr lang="en-US" dirty="0" smtClean="0"/>
              <a:t>. = this directory, .. = parent directory</a:t>
            </a:r>
            <a:endParaRPr lang="en-US" dirty="0"/>
          </a:p>
        </p:txBody>
      </p:sp>
    </p:spTree>
    <p:extLst>
      <p:ext uri="{BB962C8B-B14F-4D97-AF65-F5344CB8AC3E}">
        <p14:creationId xmlns:p14="http://schemas.microsoft.com/office/powerpoint/2010/main" val="180473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lstStyle/>
          <a:p>
            <a:r>
              <a:rPr lang="en-US" dirty="0" smtClean="0"/>
              <a:t>Extension identifier (.c, .o)</a:t>
            </a:r>
          </a:p>
          <a:p>
            <a:pPr lvl="1"/>
            <a:r>
              <a:rPr lang="en-US" dirty="0" smtClean="0"/>
              <a:t>Can be used to specify usage or structure</a:t>
            </a:r>
          </a:p>
          <a:p>
            <a:pPr lvl="1"/>
            <a:r>
              <a:rPr lang="en-US" dirty="0" smtClean="0"/>
              <a:t>OS can associate a specific application with  an extension</a:t>
            </a:r>
          </a:p>
          <a:p>
            <a:r>
              <a:rPr lang="en-US" dirty="0" smtClean="0"/>
              <a:t>Magic number within file</a:t>
            </a:r>
          </a:p>
          <a:p>
            <a:pPr lvl="1"/>
            <a:r>
              <a:rPr lang="en-US" dirty="0" smtClean="0"/>
              <a:t>Identify usage or structure</a:t>
            </a:r>
          </a:p>
          <a:p>
            <a:pPr lvl="1"/>
            <a:r>
              <a:rPr lang="en-US" dirty="0" smtClean="0"/>
              <a:t>First four bytes for ELF file are: 177 </a:t>
            </a:r>
            <a:r>
              <a:rPr lang="en-US" dirty="0"/>
              <a:t>E L F</a:t>
            </a:r>
          </a:p>
        </p:txBody>
      </p:sp>
    </p:spTree>
    <p:extLst>
      <p:ext uri="{BB962C8B-B14F-4D97-AF65-F5344CB8AC3E}">
        <p14:creationId xmlns:p14="http://schemas.microsoft.com/office/powerpoint/2010/main" val="412434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(2)</a:t>
            </a:r>
            <a:endParaRPr lang="en-US" dirty="0"/>
          </a:p>
        </p:txBody>
      </p:sp>
      <p:sp>
        <p:nvSpPr>
          <p:cNvPr id="3" name="Content Placeholder 2"/>
          <p:cNvSpPr>
            <a:spLocks noGrp="1"/>
          </p:cNvSpPr>
          <p:nvPr>
            <p:ph idx="1"/>
          </p:nvPr>
        </p:nvSpPr>
        <p:spPr/>
        <p:txBody>
          <a:bodyPr/>
          <a:lstStyle/>
          <a:p>
            <a:r>
              <a:rPr lang="en-US" dirty="0" smtClean="0"/>
              <a:t>Regular file</a:t>
            </a:r>
          </a:p>
          <a:p>
            <a:pPr lvl="1"/>
            <a:r>
              <a:rPr lang="en-US" dirty="0" smtClean="0"/>
              <a:t>Text (e.g., ASCII)</a:t>
            </a:r>
          </a:p>
          <a:p>
            <a:pPr lvl="1"/>
            <a:r>
              <a:rPr lang="en-US" dirty="0"/>
              <a:t>B</a:t>
            </a:r>
            <a:r>
              <a:rPr lang="en-US" dirty="0" smtClean="0"/>
              <a:t>inary</a:t>
            </a:r>
          </a:p>
          <a:p>
            <a:r>
              <a:rPr lang="en-US" dirty="0" smtClean="0"/>
              <a:t>Directory</a:t>
            </a:r>
          </a:p>
          <a:p>
            <a:pPr lvl="1"/>
            <a:r>
              <a:rPr lang="en-US" dirty="0" smtClean="0"/>
              <a:t>Writes must be restricted to preserve structure</a:t>
            </a:r>
          </a:p>
          <a:p>
            <a:r>
              <a:rPr lang="en-US" dirty="0" smtClean="0"/>
              <a:t>Special file</a:t>
            </a:r>
          </a:p>
          <a:p>
            <a:pPr lvl="1"/>
            <a:r>
              <a:rPr lang="en-US" dirty="0" smtClean="0"/>
              <a:t>Maps physical I/O device to the file system</a:t>
            </a:r>
            <a:endParaRPr lang="en-US" dirty="0"/>
          </a:p>
        </p:txBody>
      </p:sp>
    </p:spTree>
    <p:extLst>
      <p:ext uri="{BB962C8B-B14F-4D97-AF65-F5344CB8AC3E}">
        <p14:creationId xmlns:p14="http://schemas.microsoft.com/office/powerpoint/2010/main" val="137807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Record Blocking</a:t>
            </a:r>
            <a:endParaRPr lang="en-US" dirty="0"/>
          </a:p>
        </p:txBody>
      </p:sp>
      <p:sp>
        <p:nvSpPr>
          <p:cNvPr id="4" name="Rounded Rectangle 3"/>
          <p:cNvSpPr/>
          <p:nvPr/>
        </p:nvSpPr>
        <p:spPr>
          <a:xfrm>
            <a:off x="3476171" y="1850572"/>
            <a:ext cx="2837543" cy="7184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5" name="Flowchart: Magnetic Disk 4"/>
          <p:cNvSpPr/>
          <p:nvPr/>
        </p:nvSpPr>
        <p:spPr>
          <a:xfrm>
            <a:off x="3476172" y="4731657"/>
            <a:ext cx="2837543" cy="109582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Device</a:t>
            </a:r>
            <a:endParaRPr lang="en-US" dirty="0"/>
          </a:p>
        </p:txBody>
      </p:sp>
      <p:sp>
        <p:nvSpPr>
          <p:cNvPr id="6" name="Rounded Rectangle 5"/>
          <p:cNvSpPr/>
          <p:nvPr/>
        </p:nvSpPr>
        <p:spPr>
          <a:xfrm>
            <a:off x="3476172" y="3291114"/>
            <a:ext cx="2837543" cy="7184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Physical </a:t>
            </a:r>
            <a:r>
              <a:rPr lang="en-US" dirty="0"/>
              <a:t>r</a:t>
            </a:r>
            <a:r>
              <a:rPr lang="en-US" dirty="0" smtClean="0"/>
              <a:t>ecord buffer</a:t>
            </a:r>
            <a:endParaRPr lang="en-US" dirty="0"/>
          </a:p>
        </p:txBody>
      </p:sp>
      <p:cxnSp>
        <p:nvCxnSpPr>
          <p:cNvPr id="8" name="Straight Arrow Connector 7"/>
          <p:cNvCxnSpPr>
            <a:stCxn id="4" idx="2"/>
            <a:endCxn id="6" idx="0"/>
          </p:cNvCxnSpPr>
          <p:nvPr/>
        </p:nvCxnSpPr>
        <p:spPr>
          <a:xfrm>
            <a:off x="4894943" y="2569030"/>
            <a:ext cx="1" cy="7220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a:endCxn id="5" idx="1"/>
          </p:cNvCxnSpPr>
          <p:nvPr/>
        </p:nvCxnSpPr>
        <p:spPr>
          <a:xfrm>
            <a:off x="4894944" y="4009572"/>
            <a:ext cx="0" cy="72208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837543" y="2930072"/>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989943" y="4383315"/>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58799" y="2468407"/>
            <a:ext cx="2561772" cy="923330"/>
          </a:xfrm>
          <a:prstGeom prst="rect">
            <a:avLst/>
          </a:prstGeom>
          <a:noFill/>
        </p:spPr>
        <p:txBody>
          <a:bodyPr wrap="square" rtlCol="0">
            <a:spAutoFit/>
          </a:bodyPr>
          <a:lstStyle/>
          <a:p>
            <a:pPr algn="ctr"/>
            <a:r>
              <a:rPr lang="en-US" dirty="0" smtClean="0"/>
              <a:t>Reads/writes of</a:t>
            </a:r>
          </a:p>
          <a:p>
            <a:pPr algn="ctr"/>
            <a:r>
              <a:rPr lang="en-US" dirty="0" smtClean="0"/>
              <a:t>logical records</a:t>
            </a:r>
          </a:p>
          <a:p>
            <a:pPr algn="ctr"/>
            <a:r>
              <a:rPr lang="en-US" dirty="0" smtClean="0"/>
              <a:t>(can be 1 byte at a time)</a:t>
            </a:r>
            <a:endParaRPr lang="en-US" dirty="0"/>
          </a:p>
        </p:txBody>
      </p:sp>
      <p:sp>
        <p:nvSpPr>
          <p:cNvPr id="17" name="TextBox 16"/>
          <p:cNvSpPr txBox="1"/>
          <p:nvPr/>
        </p:nvSpPr>
        <p:spPr>
          <a:xfrm>
            <a:off x="558799" y="3921650"/>
            <a:ext cx="2561772" cy="923330"/>
          </a:xfrm>
          <a:prstGeom prst="rect">
            <a:avLst/>
          </a:prstGeom>
          <a:noFill/>
        </p:spPr>
        <p:txBody>
          <a:bodyPr wrap="square" rtlCol="0">
            <a:spAutoFit/>
          </a:bodyPr>
          <a:lstStyle/>
          <a:p>
            <a:pPr algn="ctr"/>
            <a:r>
              <a:rPr lang="en-US" dirty="0" smtClean="0"/>
              <a:t>Reads/writes of</a:t>
            </a:r>
          </a:p>
          <a:p>
            <a:pPr algn="ctr"/>
            <a:r>
              <a:rPr lang="en-US" dirty="0" smtClean="0"/>
              <a:t>physical records (blocks)</a:t>
            </a:r>
          </a:p>
          <a:p>
            <a:pPr algn="ctr"/>
            <a:r>
              <a:rPr lang="en-US" dirty="0" smtClean="0"/>
              <a:t>(1000s of bytes at a time)</a:t>
            </a:r>
            <a:endParaRPr lang="en-US" dirty="0"/>
          </a:p>
        </p:txBody>
      </p:sp>
      <p:sp>
        <p:nvSpPr>
          <p:cNvPr id="18" name="TextBox 17"/>
          <p:cNvSpPr txBox="1"/>
          <p:nvPr/>
        </p:nvSpPr>
        <p:spPr>
          <a:xfrm>
            <a:off x="6669316" y="3195029"/>
            <a:ext cx="2191656" cy="923330"/>
          </a:xfrm>
          <a:prstGeom prst="rect">
            <a:avLst/>
          </a:prstGeom>
          <a:noFill/>
        </p:spPr>
        <p:txBody>
          <a:bodyPr wrap="square" rtlCol="0">
            <a:spAutoFit/>
          </a:bodyPr>
          <a:lstStyle/>
          <a:p>
            <a:pPr algn="ctr"/>
            <a:r>
              <a:rPr lang="en-US" dirty="0" smtClean="0"/>
              <a:t>Buffer in memory to reduce the number of physical I/O ops</a:t>
            </a:r>
            <a:endParaRPr lang="en-US" dirty="0"/>
          </a:p>
        </p:txBody>
      </p:sp>
      <p:sp>
        <p:nvSpPr>
          <p:cNvPr id="19" name="TextBox 18"/>
          <p:cNvSpPr txBox="1"/>
          <p:nvPr/>
        </p:nvSpPr>
        <p:spPr>
          <a:xfrm>
            <a:off x="682170" y="6008918"/>
            <a:ext cx="8178801" cy="369332"/>
          </a:xfrm>
          <a:prstGeom prst="rect">
            <a:avLst/>
          </a:prstGeom>
          <a:noFill/>
        </p:spPr>
        <p:txBody>
          <a:bodyPr wrap="square" rtlCol="0">
            <a:spAutoFit/>
          </a:bodyPr>
          <a:lstStyle/>
          <a:p>
            <a:pPr algn="ctr"/>
            <a:r>
              <a:rPr lang="en-US" dirty="0" smtClean="0"/>
              <a:t>Note: double-buffering allows processing to overlap transfer of next physical record</a:t>
            </a:r>
            <a:endParaRPr lang="en-US" dirty="0"/>
          </a:p>
        </p:txBody>
      </p:sp>
    </p:spTree>
    <p:extLst>
      <p:ext uri="{BB962C8B-B14F-4D97-AF65-F5344CB8AC3E}">
        <p14:creationId xmlns:p14="http://schemas.microsoft.com/office/powerpoint/2010/main" val="636871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(3)</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UNIX p</a:t>
            </a:r>
            <a:r>
              <a:rPr lang="en-US" dirty="0" smtClean="0"/>
              <a:t>hilosophy as stated by Ritchie and Thompson (inventors):</a:t>
            </a:r>
          </a:p>
          <a:p>
            <a:pPr lvl="1"/>
            <a:r>
              <a:rPr lang="en-US" dirty="0" smtClean="0"/>
              <a:t>“the structure of files is controlled by the programs that use them, not by the system”</a:t>
            </a:r>
            <a:endParaRPr lang="en-US" dirty="0"/>
          </a:p>
          <a:p>
            <a:r>
              <a:rPr lang="en-US" dirty="0" smtClean="0"/>
              <a:t>Alternate approach, e.g., IBM z/OS</a:t>
            </a:r>
          </a:p>
          <a:p>
            <a:pPr lvl="1"/>
            <a:r>
              <a:rPr lang="en-US" dirty="0" smtClean="0"/>
              <a:t>“An </a:t>
            </a:r>
            <a:r>
              <a:rPr lang="en-US" dirty="0"/>
              <a:t>access method defines the technique that is used to store and retrieve data. Access methods have their own data set structures to organize data, macros to define and process data sets, and utility programs to process data sets</a:t>
            </a:r>
            <a:r>
              <a:rPr lang="en-US" dirty="0" smtClean="0"/>
              <a:t>.”</a:t>
            </a:r>
          </a:p>
          <a:p>
            <a:pPr lvl="2"/>
            <a:r>
              <a:rPr lang="en-US" dirty="0" smtClean="0"/>
              <a:t>Ex: Virtual </a:t>
            </a:r>
            <a:r>
              <a:rPr lang="en-US" dirty="0"/>
              <a:t>Sequential Access </a:t>
            </a:r>
            <a:r>
              <a:rPr lang="en-US" dirty="0" smtClean="0"/>
              <a:t>Method (VSAM)</a:t>
            </a:r>
          </a:p>
          <a:p>
            <a:pPr lvl="2"/>
            <a:r>
              <a:rPr lang="en-US" dirty="0" smtClean="0"/>
              <a:t>Ex: Queued Sequential Access Method </a:t>
            </a:r>
            <a:r>
              <a:rPr lang="en-US" dirty="0"/>
              <a:t>(QSAM)</a:t>
            </a:r>
          </a:p>
        </p:txBody>
      </p:sp>
    </p:spTree>
    <p:extLst>
      <p:ext uri="{BB962C8B-B14F-4D97-AF65-F5344CB8AC3E}">
        <p14:creationId xmlns:p14="http://schemas.microsoft.com/office/powerpoint/2010/main" val="71523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System as Illusionist:</a:t>
            </a:r>
            <a:br>
              <a:rPr lang="en-US" dirty="0" smtClean="0"/>
            </a:br>
            <a:r>
              <a:rPr lang="en-US" dirty="0" smtClean="0"/>
              <a:t>Hide Limitations of Physical Storage</a:t>
            </a:r>
            <a:endParaRPr lang="en-US" dirty="0"/>
          </a:p>
        </p:txBody>
      </p:sp>
      <p:sp>
        <p:nvSpPr>
          <p:cNvPr id="3" name="Content Placeholder 2"/>
          <p:cNvSpPr>
            <a:spLocks noGrp="1"/>
          </p:cNvSpPr>
          <p:nvPr>
            <p:ph idx="1"/>
          </p:nvPr>
        </p:nvSpPr>
        <p:spPr>
          <a:xfrm>
            <a:off x="457200" y="1600200"/>
            <a:ext cx="8229600" cy="4976438"/>
          </a:xfrm>
        </p:spPr>
        <p:txBody>
          <a:bodyPr>
            <a:normAutofit fontScale="85000" lnSpcReduction="20000"/>
          </a:bodyPr>
          <a:lstStyle/>
          <a:p>
            <a:pPr lvl="0"/>
            <a:r>
              <a:rPr lang="en-US" dirty="0" smtClean="0"/>
              <a:t>Persistence of data stored in file system:</a:t>
            </a:r>
          </a:p>
          <a:p>
            <a:pPr lvl="1"/>
            <a:r>
              <a:rPr lang="en-US" dirty="0" smtClean="0"/>
              <a:t>Even if crash happens during an update</a:t>
            </a:r>
          </a:p>
          <a:p>
            <a:pPr lvl="1"/>
            <a:r>
              <a:rPr lang="en-US" dirty="0" smtClean="0"/>
              <a:t>Even if disk block becomes corrupted</a:t>
            </a:r>
          </a:p>
          <a:p>
            <a:pPr lvl="1"/>
            <a:r>
              <a:rPr lang="en-US" dirty="0" smtClean="0"/>
              <a:t>Even if flash memory wears out</a:t>
            </a:r>
          </a:p>
          <a:p>
            <a:r>
              <a:rPr lang="en-US" dirty="0"/>
              <a:t>Controlled access to shared data</a:t>
            </a:r>
          </a:p>
          <a:p>
            <a:r>
              <a:rPr lang="en-US" dirty="0" smtClean="0"/>
              <a:t>Naming:</a:t>
            </a:r>
          </a:p>
          <a:p>
            <a:pPr lvl="1"/>
            <a:r>
              <a:rPr lang="en-US" dirty="0" smtClean="0"/>
              <a:t>Named data instead of disk block numbers</a:t>
            </a:r>
          </a:p>
          <a:p>
            <a:pPr lvl="1"/>
            <a:r>
              <a:rPr lang="en-US" dirty="0"/>
              <a:t>Byte addressable data even though devices are block-oriented</a:t>
            </a:r>
          </a:p>
          <a:p>
            <a:pPr lvl="1"/>
            <a:r>
              <a:rPr lang="en-US" dirty="0" smtClean="0"/>
              <a:t>Directories instead of flat storage</a:t>
            </a:r>
          </a:p>
          <a:p>
            <a:r>
              <a:rPr lang="en-US" dirty="0" smtClean="0"/>
              <a:t>Performance:</a:t>
            </a:r>
          </a:p>
          <a:p>
            <a:pPr lvl="1"/>
            <a:r>
              <a:rPr lang="en-US" dirty="0"/>
              <a:t>Data placement and data structure organization</a:t>
            </a:r>
          </a:p>
          <a:p>
            <a:pPr lvl="1"/>
            <a:r>
              <a:rPr lang="en-US" dirty="0" smtClean="0"/>
              <a:t>Cached data</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Abstraction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File system</a:t>
            </a:r>
          </a:p>
          <a:p>
            <a:pPr lvl="1"/>
            <a:r>
              <a:rPr lang="en-US" dirty="0" smtClean="0"/>
              <a:t>Persistent, named data</a:t>
            </a:r>
          </a:p>
          <a:p>
            <a:pPr lvl="1"/>
            <a:r>
              <a:rPr lang="en-US" dirty="0"/>
              <a:t>Operating system crashes (and disk errors) leave file system in a valid </a:t>
            </a:r>
            <a:r>
              <a:rPr lang="en-US" dirty="0" smtClean="0"/>
              <a:t>state</a:t>
            </a:r>
          </a:p>
          <a:p>
            <a:r>
              <a:rPr lang="en-US" dirty="0" smtClean="0"/>
              <a:t>Access </a:t>
            </a:r>
            <a:r>
              <a:rPr lang="en-US" dirty="0"/>
              <a:t>control on data</a:t>
            </a:r>
          </a:p>
          <a:p>
            <a:r>
              <a:rPr lang="en-US" dirty="0" smtClean="0"/>
              <a:t>File: named collection of data</a:t>
            </a:r>
          </a:p>
          <a:p>
            <a:pPr lvl="1"/>
            <a:r>
              <a:rPr lang="en-US" dirty="0" smtClean="0"/>
              <a:t>Linear sequence of bytes (or a set of sequences or records)</a:t>
            </a:r>
          </a:p>
          <a:p>
            <a:pPr lvl="1"/>
            <a:r>
              <a:rPr lang="en-US" dirty="0" smtClean="0"/>
              <a:t>Read/write or memory mapped</a:t>
            </a:r>
          </a:p>
          <a:p>
            <a:pPr lvl="1"/>
            <a:r>
              <a:rPr lang="en-US" dirty="0" smtClean="0"/>
              <a:t>Hierarchical </a:t>
            </a:r>
            <a:r>
              <a:rPr lang="en-US" dirty="0"/>
              <a:t>organization (directories, subdirectories</a:t>
            </a:r>
            <a:r>
              <a:rPr lang="en-US" dirty="0" smtClean="0"/>
              <a:t>)</a:t>
            </a:r>
          </a:p>
          <a:p>
            <a:r>
              <a:rPr lang="en-US" dirty="0" smtClean="0"/>
              <a:t>Performance</a:t>
            </a:r>
          </a:p>
          <a:p>
            <a:pPr lvl="1"/>
            <a:r>
              <a:rPr lang="en-US" dirty="0" smtClean="0"/>
              <a:t>Achieve close to the hardware limit in the average case</a:t>
            </a:r>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Metadata</a:t>
            </a:r>
          </a:p>
          <a:p>
            <a:pPr lvl="1"/>
            <a:r>
              <a:rPr lang="en-US" dirty="0" smtClean="0"/>
              <a:t>owner, access permissions, timestamps (creation, last written), size, reference count, lock, etc.</a:t>
            </a:r>
          </a:p>
          <a:p>
            <a:r>
              <a:rPr lang="en-US" dirty="0" smtClean="0"/>
              <a:t>Data</a:t>
            </a:r>
          </a:p>
          <a:p>
            <a:pPr lvl="1"/>
            <a:r>
              <a:rPr lang="en-US" dirty="0" smtClean="0"/>
              <a:t>May be </a:t>
            </a:r>
            <a:r>
              <a:rPr lang="en-US" dirty="0"/>
              <a:t>u</a:t>
            </a:r>
            <a:r>
              <a:rPr lang="en-US" dirty="0" smtClean="0"/>
              <a:t>nstructured or structured:</a:t>
            </a:r>
          </a:p>
          <a:p>
            <a:pPr lvl="2"/>
            <a:r>
              <a:rPr lang="en-US" dirty="0" smtClean="0"/>
              <a:t>Stream of bytes (even if stored as blocks)</a:t>
            </a:r>
          </a:p>
          <a:p>
            <a:pPr lvl="2"/>
            <a:r>
              <a:rPr lang="en-US" dirty="0" smtClean="0"/>
              <a:t>Records are collections of related fields, often with a key field used for searching and sorting</a:t>
            </a:r>
          </a:p>
          <a:p>
            <a:pPr lvl="1"/>
            <a:r>
              <a:rPr lang="en-US" dirty="0" smtClean="0"/>
              <a:t>Alternate data streams (resource forks in Mac OS)</a:t>
            </a:r>
          </a:p>
        </p:txBody>
      </p:sp>
    </p:spTree>
    <p:extLst>
      <p:ext uri="{BB962C8B-B14F-4D97-AF65-F5344CB8AC3E}">
        <p14:creationId xmlns:p14="http://schemas.microsoft.com/office/powerpoint/2010/main" val="280782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Connection-Oriented Interface</a:t>
            </a:r>
            <a:endParaRPr lang="en-US" dirty="0"/>
          </a:p>
        </p:txBody>
      </p:sp>
      <p:sp>
        <p:nvSpPr>
          <p:cNvPr id="3" name="Content Placeholder 2"/>
          <p:cNvSpPr>
            <a:spLocks noGrp="1"/>
          </p:cNvSpPr>
          <p:nvPr>
            <p:ph idx="1"/>
          </p:nvPr>
        </p:nvSpPr>
        <p:spPr/>
        <p:txBody>
          <a:bodyPr>
            <a:normAutofit fontScale="92500"/>
          </a:bodyPr>
          <a:lstStyle/>
          <a:p>
            <a:r>
              <a:rPr lang="en-US" dirty="0" smtClean="0"/>
              <a:t>Explicit open and close operations for files</a:t>
            </a:r>
          </a:p>
          <a:p>
            <a:pPr lvl="1"/>
            <a:r>
              <a:rPr lang="en-US" dirty="0" smtClean="0"/>
              <a:t>OS creates an internal data structure on open</a:t>
            </a:r>
          </a:p>
          <a:p>
            <a:r>
              <a:rPr lang="en-US" dirty="0" smtClean="0"/>
              <a:t>Read and write ops use descriptor (a.k.a. handle or stream) to identify the internal data structure</a:t>
            </a:r>
          </a:p>
          <a:p>
            <a:pPr lvl="1"/>
            <a:r>
              <a:rPr lang="en-US" dirty="0" smtClean="0"/>
              <a:t>No need to reparse file name</a:t>
            </a:r>
          </a:p>
          <a:p>
            <a:r>
              <a:rPr lang="en-US" dirty="0" smtClean="0"/>
              <a:t>Per-open data structure contains:</a:t>
            </a:r>
          </a:p>
          <a:p>
            <a:pPr lvl="1"/>
            <a:r>
              <a:rPr lang="en-US" dirty="0" smtClean="0"/>
              <a:t>Access permission under which file was opened</a:t>
            </a:r>
          </a:p>
          <a:p>
            <a:pPr lvl="1"/>
            <a:r>
              <a:rPr lang="en-US" dirty="0" smtClean="0"/>
              <a:t>Location of file (e.g., </a:t>
            </a:r>
            <a:r>
              <a:rPr lang="en-US" dirty="0" err="1" smtClean="0"/>
              <a:t>inode</a:t>
            </a:r>
            <a:r>
              <a:rPr lang="en-US" dirty="0" smtClean="0"/>
              <a:t> number)</a:t>
            </a:r>
          </a:p>
          <a:p>
            <a:pPr lvl="1"/>
            <a:r>
              <a:rPr lang="en-US" dirty="0" smtClean="0"/>
              <a:t>Pointer to current byte or record for sequential access</a:t>
            </a:r>
            <a:endParaRPr lang="en-US" dirty="0"/>
          </a:p>
        </p:txBody>
      </p:sp>
    </p:spTree>
    <p:extLst>
      <p:ext uri="{BB962C8B-B14F-4D97-AF65-F5344CB8AC3E}">
        <p14:creationId xmlns:p14="http://schemas.microsoft.com/office/powerpoint/2010/main" val="161057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44377</TotalTime>
  <Words>2318</Words>
  <Application>Microsoft Office PowerPoint</Application>
  <PresentationFormat>On-screen Show (4:3)</PresentationFormat>
  <Paragraphs>347</Paragraphs>
  <Slides>50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Introduction to Operating Systems</vt:lpstr>
      <vt:lpstr>Main Points</vt:lpstr>
      <vt:lpstr>I/O System Layers</vt:lpstr>
      <vt:lpstr>File Systems</vt:lpstr>
      <vt:lpstr>Logical Record Blocking</vt:lpstr>
      <vt:lpstr>File System as Illusionist: Hide Limitations of Physical Storage</vt:lpstr>
      <vt:lpstr>File System Abstraction</vt:lpstr>
      <vt:lpstr>Files</vt:lpstr>
      <vt:lpstr>Connection-Oriented Interface</vt:lpstr>
      <vt:lpstr>UNIX Data Structures for Open Files</vt:lpstr>
      <vt:lpstr>UNIX Data Structures for Open Files (2)</vt:lpstr>
      <vt:lpstr>UNIX Data Structures for Open Files (3)</vt:lpstr>
      <vt:lpstr>UNIX File System API</vt:lpstr>
      <vt:lpstr>Storage Devices</vt:lpstr>
      <vt:lpstr>Magnetic Disk</vt:lpstr>
      <vt:lpstr>PowerPoint Presentation</vt:lpstr>
      <vt:lpstr>PowerPoint Presentation</vt:lpstr>
      <vt:lpstr>Disk Tracks</vt:lpstr>
      <vt:lpstr>Sectors</vt:lpstr>
      <vt:lpstr>Disk Performance</vt:lpstr>
      <vt:lpstr>Toshiba Disk (2008)</vt:lpstr>
      <vt:lpstr>Question</vt:lpstr>
      <vt:lpstr>Question</vt:lpstr>
      <vt:lpstr>Question</vt:lpstr>
      <vt:lpstr>Question</vt:lpstr>
      <vt:lpstr>Question</vt:lpstr>
      <vt:lpstr>Question</vt:lpstr>
      <vt:lpstr>Question</vt:lpstr>
      <vt:lpstr>Question</vt:lpstr>
      <vt:lpstr>Question</vt:lpstr>
      <vt:lpstr>Question</vt:lpstr>
      <vt:lpstr>Flash Memory</vt:lpstr>
      <vt:lpstr>Flash Memory</vt:lpstr>
      <vt:lpstr>Flash Drive (2011)</vt:lpstr>
      <vt:lpstr>Question</vt:lpstr>
      <vt:lpstr>Flash Translation Layer</vt:lpstr>
      <vt:lpstr>File System – Flash</vt:lpstr>
      <vt:lpstr>Device Intelligence</vt:lpstr>
      <vt:lpstr>File System Workload</vt:lpstr>
      <vt:lpstr>File System Workload</vt:lpstr>
      <vt:lpstr>File System Workload</vt:lpstr>
      <vt:lpstr>File System Workload</vt:lpstr>
      <vt:lpstr>File System Workload</vt:lpstr>
      <vt:lpstr>File System Design</vt:lpstr>
      <vt:lpstr>File System Abstraction</vt:lpstr>
      <vt:lpstr>Directory Levels</vt:lpstr>
      <vt:lpstr>Path Names</vt:lpstr>
      <vt:lpstr>File Types</vt:lpstr>
      <vt:lpstr>File Types (2)</vt:lpstr>
      <vt:lpstr>File Types (3)</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Storage Systems</dc:title>
  <dc:subject/>
  <dc:creator>Thomas Anderson</dc:creator>
  <cp:keywords/>
  <dc:description>Copyright Thomas Anderson 2012</dc:description>
  <cp:lastModifiedBy>Mark Smotherman</cp:lastModifiedBy>
  <cp:revision>120</cp:revision>
  <cp:lastPrinted>2018-06-14T02:29:14Z</cp:lastPrinted>
  <dcterms:created xsi:type="dcterms:W3CDTF">2014-11-16T21:57:47Z</dcterms:created>
  <dcterms:modified xsi:type="dcterms:W3CDTF">2018-06-18T02:15:30Z</dcterms:modified>
  <cp:category/>
</cp:coreProperties>
</file>