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75" r:id="rId16"/>
    <p:sldId id="276" r:id="rId17"/>
    <p:sldId id="272" r:id="rId18"/>
    <p:sldId id="277" r:id="rId19"/>
    <p:sldId id="269" r:id="rId20"/>
    <p:sldId id="278" r:id="rId21"/>
    <p:sldId id="279" r:id="rId22"/>
    <p:sldId id="280" r:id="rId23"/>
    <p:sldId id="270" r:id="rId24"/>
    <p:sldId id="271" r:id="rId25"/>
    <p:sldId id="281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4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7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1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3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0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4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2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316-546F-478F-A6EC-3DE21DF0729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2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C952129-643D-495C-8BF4-1E9D82E284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9A02316-546F-478F-A6EC-3DE21DF07291}" type="datetimeFigureOut">
              <a:rPr lang="en-US" smtClean="0"/>
              <a:t>3/20/2019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0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DBA can add user accounts to the database</a:t>
            </a:r>
          </a:p>
          <a:p>
            <a:pPr lvl="1"/>
            <a:r>
              <a:rPr lang="en-US" dirty="0" smtClean="0"/>
              <a:t>Allows multiple users to log in with their own name and password</a:t>
            </a:r>
          </a:p>
          <a:p>
            <a:r>
              <a:rPr lang="en-US" dirty="0" smtClean="0"/>
              <a:t>Applications can also be given an account that they use to login to the database</a:t>
            </a:r>
          </a:p>
          <a:p>
            <a:pPr lvl="1"/>
            <a:r>
              <a:rPr lang="en-US" dirty="0" smtClean="0"/>
              <a:t>Or the application can prompt the user for their log in information</a:t>
            </a:r>
          </a:p>
          <a:p>
            <a:r>
              <a:rPr lang="en-US" dirty="0" smtClean="0"/>
              <a:t>Most DBMS’s provide some method of logging user activity</a:t>
            </a:r>
            <a:endParaRPr lang="en-US" dirty="0"/>
          </a:p>
          <a:p>
            <a:r>
              <a:rPr lang="en-US" dirty="0" smtClean="0"/>
              <a:t>Users added using the CREATE USER statement</a:t>
            </a:r>
          </a:p>
          <a:p>
            <a:r>
              <a:rPr lang="en-US" dirty="0" smtClean="0"/>
              <a:t>CREATE USER ‘&lt;username&gt;’@’&lt;host&gt;’ IDENTIFIED BY ‘&lt;password&gt;’</a:t>
            </a:r>
          </a:p>
          <a:p>
            <a:pPr lvl="1"/>
            <a:r>
              <a:rPr lang="en-US" dirty="0" smtClean="0"/>
              <a:t>User accounts stored in an encrypted table</a:t>
            </a:r>
          </a:p>
          <a:p>
            <a:pPr lvl="1"/>
            <a:r>
              <a:rPr lang="en-US" dirty="0" smtClean="0"/>
              <a:t>Use ‘localhost’ to only allow direct access</a:t>
            </a:r>
          </a:p>
          <a:p>
            <a:pPr lvl="1"/>
            <a:r>
              <a:rPr lang="en-US" dirty="0" smtClean="0"/>
              <a:t>Use ‘%’ for any remote access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54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accounts have been created, we can use them to control access to the database</a:t>
            </a:r>
          </a:p>
          <a:p>
            <a:r>
              <a:rPr lang="en-US" dirty="0" smtClean="0"/>
              <a:t>We can specify the type of privilege</a:t>
            </a:r>
          </a:p>
          <a:p>
            <a:r>
              <a:rPr lang="en-US" dirty="0" smtClean="0"/>
              <a:t>We can specify where the privilege applies to</a:t>
            </a:r>
          </a:p>
          <a:p>
            <a:pPr lvl="1"/>
            <a:r>
              <a:rPr lang="en-US" dirty="0" smtClean="0"/>
              <a:t>&lt;SCHEMA&gt;.* for all tables</a:t>
            </a:r>
          </a:p>
          <a:p>
            <a:pPr lvl="1"/>
            <a:r>
              <a:rPr lang="en-US" dirty="0" smtClean="0"/>
              <a:t>&lt;SCHEMA&gt;.&lt;Table&gt; for a specific table or view</a:t>
            </a:r>
          </a:p>
          <a:p>
            <a:pPr lvl="1"/>
            <a:r>
              <a:rPr lang="en-US" dirty="0" smtClean="0"/>
              <a:t>&lt;Schema&gt;.&lt;Table&gt;(field) for only a specific field on a table</a:t>
            </a:r>
            <a:endParaRPr lang="en-US" dirty="0"/>
          </a:p>
          <a:p>
            <a:r>
              <a:rPr lang="en-US" dirty="0" smtClean="0"/>
              <a:t>GRANT &lt;Privilege1&gt;, &lt;Privilege2&gt;, … &lt;</a:t>
            </a:r>
            <a:r>
              <a:rPr lang="en-US" dirty="0" err="1" smtClean="0"/>
              <a:t>PrivilegeN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ON &lt;Schema&gt;.&lt;Table&gt;(&lt;field&gt;)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TO ‘&lt;user&gt;’@’&lt;host&gt;’;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Privileges we can grant correspond to the SQL commands we have learned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Applies to just a schema, not a table</a:t>
            </a:r>
          </a:p>
          <a:p>
            <a:r>
              <a:rPr lang="en-US" dirty="0" smtClean="0"/>
              <a:t>DROP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1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Revoke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revoke privileges from users as well</a:t>
            </a:r>
          </a:p>
          <a:p>
            <a:r>
              <a:rPr lang="en-US" dirty="0" smtClean="0"/>
              <a:t>REVOKE &lt;privilege1&gt;, &lt;privilege2&gt;, …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ON &lt;schema&gt;.&lt;table&gt;(field)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FROM ‘&lt;user&gt;’@’&lt;host&gt;’;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for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Remember, we can use views to enforce security restrictions as well</a:t>
            </a:r>
            <a:endParaRPr lang="en-US" sz="2800" dirty="0"/>
          </a:p>
          <a:p>
            <a:r>
              <a:rPr lang="en-US" sz="2800" dirty="0" smtClean="0"/>
              <a:t>A user can only see certain rows or fields of a table</a:t>
            </a:r>
          </a:p>
          <a:p>
            <a:pPr lvl="1"/>
            <a:r>
              <a:rPr lang="en-US" sz="2800" dirty="0" smtClean="0"/>
              <a:t>Create a view defined by a query that limits the rows/fields</a:t>
            </a:r>
          </a:p>
          <a:p>
            <a:pPr lvl="1"/>
            <a:r>
              <a:rPr lang="en-US" sz="2800" dirty="0" smtClean="0"/>
              <a:t>Grant the user the SELECT privilege on the view</a:t>
            </a:r>
          </a:p>
        </p:txBody>
      </p:sp>
    </p:spTree>
    <p:extLst>
      <p:ext uri="{BB962C8B-B14F-4D97-AF65-F5344CB8AC3E}">
        <p14:creationId xmlns:p14="http://schemas.microsoft.com/office/powerpoint/2010/main" val="609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Discretionary vs Mandatory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Discretionary Security mechanisms</a:t>
            </a:r>
          </a:p>
          <a:p>
            <a:pPr lvl="1"/>
            <a:r>
              <a:rPr lang="en-US" dirty="0" smtClean="0"/>
              <a:t>Used to grant security to </a:t>
            </a:r>
            <a:r>
              <a:rPr lang="en-US" i="1" dirty="0" smtClean="0"/>
              <a:t>specific</a:t>
            </a:r>
            <a:r>
              <a:rPr lang="en-US" dirty="0" smtClean="0"/>
              <a:t> users</a:t>
            </a:r>
          </a:p>
          <a:p>
            <a:pPr lvl="1"/>
            <a:r>
              <a:rPr lang="en-US" dirty="0" smtClean="0"/>
              <a:t>Privileges decided on a user by user basis</a:t>
            </a:r>
          </a:p>
          <a:p>
            <a:pPr lvl="1"/>
            <a:r>
              <a:rPr lang="en-US" dirty="0" smtClean="0"/>
              <a:t>We can enforce through SQL statements</a:t>
            </a:r>
          </a:p>
          <a:p>
            <a:r>
              <a:rPr lang="en-US" dirty="0" smtClean="0"/>
              <a:t>Mandatory Security mechanisms</a:t>
            </a:r>
          </a:p>
          <a:p>
            <a:pPr lvl="1"/>
            <a:r>
              <a:rPr lang="en-US" dirty="0" smtClean="0"/>
              <a:t>Enforces multi-level security</a:t>
            </a:r>
          </a:p>
          <a:p>
            <a:pPr lvl="1"/>
            <a:r>
              <a:rPr lang="en-US" dirty="0" smtClean="0"/>
              <a:t>Divide users and data into different security classes</a:t>
            </a:r>
          </a:p>
          <a:p>
            <a:pPr lvl="2"/>
            <a:r>
              <a:rPr lang="en-US" dirty="0" smtClean="0"/>
              <a:t>Security determined by the specific class</a:t>
            </a:r>
          </a:p>
          <a:p>
            <a:pPr lvl="1"/>
            <a:r>
              <a:rPr lang="en-US" dirty="0" smtClean="0"/>
              <a:t>Privileges decided on a level by level basis</a:t>
            </a:r>
          </a:p>
          <a:p>
            <a:pPr lvl="1"/>
            <a:r>
              <a:rPr lang="en-US" dirty="0" smtClean="0"/>
              <a:t>Provided by some DBMSs</a:t>
            </a:r>
          </a:p>
        </p:txBody>
      </p:sp>
    </p:spTree>
    <p:extLst>
      <p:ext uri="{BB962C8B-B14F-4D97-AF65-F5344CB8AC3E}">
        <p14:creationId xmlns:p14="http://schemas.microsoft.com/office/powerpoint/2010/main" val="16056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Discretionary vs Mandatory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Discretionary is far more flexible</a:t>
            </a:r>
          </a:p>
          <a:p>
            <a:pPr lvl="1"/>
            <a:r>
              <a:rPr lang="en-US" dirty="0" smtClean="0"/>
              <a:t>Application accounts are a weak point</a:t>
            </a:r>
          </a:p>
          <a:p>
            <a:r>
              <a:rPr lang="en-US" dirty="0" smtClean="0"/>
              <a:t>Discretionary does not have control of the data after it has been accessed by an authorized user</a:t>
            </a:r>
          </a:p>
          <a:p>
            <a:r>
              <a:rPr lang="en-US" dirty="0" smtClean="0"/>
              <a:t>Mandatory </a:t>
            </a:r>
          </a:p>
          <a:p>
            <a:pPr lvl="1"/>
            <a:r>
              <a:rPr lang="en-US" dirty="0" smtClean="0"/>
              <a:t>Controls the flow of information better</a:t>
            </a:r>
          </a:p>
          <a:p>
            <a:pPr lvl="2"/>
            <a:r>
              <a:rPr lang="en-US" dirty="0" smtClean="0"/>
              <a:t>Data can have levels to it, not just users</a:t>
            </a:r>
          </a:p>
          <a:p>
            <a:pPr lvl="1"/>
            <a:r>
              <a:rPr lang="en-US" dirty="0" smtClean="0"/>
              <a:t>More rigid</a:t>
            </a:r>
          </a:p>
          <a:p>
            <a:pPr lvl="1"/>
            <a:r>
              <a:rPr lang="en-US" dirty="0" smtClean="0"/>
              <a:t>Not applicable to as many situations</a:t>
            </a:r>
          </a:p>
          <a:p>
            <a:pPr lvl="2"/>
            <a:r>
              <a:rPr lang="en-US" dirty="0" smtClean="0"/>
              <a:t>Do users fit into a classification well?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Based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 Based Access provides a good balance</a:t>
            </a:r>
          </a:p>
          <a:p>
            <a:r>
              <a:rPr lang="en-US" dirty="0" smtClean="0"/>
              <a:t>Roles are created with different privileges</a:t>
            </a:r>
          </a:p>
          <a:p>
            <a:pPr lvl="1"/>
            <a:r>
              <a:rPr lang="en-US" dirty="0" smtClean="0"/>
              <a:t>Like Mandatory Access Control</a:t>
            </a:r>
          </a:p>
          <a:p>
            <a:r>
              <a:rPr lang="en-US" dirty="0" smtClean="0"/>
              <a:t>Roles are then assigned to users</a:t>
            </a:r>
          </a:p>
          <a:p>
            <a:pPr lvl="1"/>
            <a:r>
              <a:rPr lang="en-US" dirty="0" smtClean="0"/>
              <a:t>Users can have more than one role</a:t>
            </a:r>
          </a:p>
          <a:p>
            <a:pPr lvl="1"/>
            <a:r>
              <a:rPr lang="en-US" dirty="0" smtClean="0"/>
              <a:t>More flexible</a:t>
            </a:r>
          </a:p>
          <a:p>
            <a:r>
              <a:rPr lang="en-US" dirty="0" smtClean="0"/>
              <a:t>Security is tied to the type of actions the user would take in the system</a:t>
            </a:r>
          </a:p>
        </p:txBody>
      </p:sp>
    </p:spTree>
    <p:extLst>
      <p:ext uri="{BB962C8B-B14F-4D97-AF65-F5344CB8AC3E}">
        <p14:creationId xmlns:p14="http://schemas.microsoft.com/office/powerpoint/2010/main" val="2624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</a:t>
            </a:r>
            <a:r>
              <a:rPr lang="en-US" dirty="0"/>
              <a:t>B</a:t>
            </a:r>
            <a:r>
              <a:rPr lang="en-US" dirty="0" smtClean="0"/>
              <a:t>ased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role in SQL</a:t>
            </a:r>
          </a:p>
          <a:p>
            <a:r>
              <a:rPr lang="en-US" dirty="0" smtClean="0"/>
              <a:t>CREATE ROLE ‘&lt;roleName1&gt;’, …. , ‘&lt;</a:t>
            </a:r>
            <a:r>
              <a:rPr lang="en-US" dirty="0" err="1" smtClean="0"/>
              <a:t>roleNameN</a:t>
            </a:r>
            <a:r>
              <a:rPr lang="en-US" dirty="0" smtClean="0"/>
              <a:t>&gt;’;</a:t>
            </a:r>
          </a:p>
          <a:p>
            <a:r>
              <a:rPr lang="en-US" dirty="0" smtClean="0"/>
              <a:t>Grant privileges to the Role</a:t>
            </a:r>
          </a:p>
          <a:p>
            <a:pPr lvl="1"/>
            <a:r>
              <a:rPr lang="en-US" dirty="0" smtClean="0"/>
              <a:t>Same syntax as the previous GRANT syntax, but use the role name instead of the user name.</a:t>
            </a:r>
          </a:p>
          <a:p>
            <a:r>
              <a:rPr lang="en-US" dirty="0" smtClean="0"/>
              <a:t>Add the role to the user(s)</a:t>
            </a:r>
          </a:p>
          <a:p>
            <a:r>
              <a:rPr lang="en-US" dirty="0" smtClean="0"/>
              <a:t>GRANT &lt;RoleName1&gt;, … &lt;</a:t>
            </a:r>
            <a:r>
              <a:rPr lang="en-US" dirty="0" err="1" smtClean="0"/>
              <a:t>RoleNameN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TO ‘&lt;user1&gt;’@’&lt;host1&gt;’, ‘&lt;user2&gt;’@’&lt;host2&gt;’ … ;</a:t>
            </a:r>
          </a:p>
        </p:txBody>
      </p:sp>
    </p:spTree>
    <p:extLst>
      <p:ext uri="{BB962C8B-B14F-4D97-AF65-F5344CB8AC3E}">
        <p14:creationId xmlns:p14="http://schemas.microsoft.com/office/powerpoint/2010/main" val="36399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injection attacks are a common security threat that need to be handled</a:t>
            </a:r>
          </a:p>
          <a:p>
            <a:r>
              <a:rPr lang="en-US" dirty="0" smtClean="0"/>
              <a:t>The hacker attempts to inject another SQL statement into a normal parameter</a:t>
            </a:r>
          </a:p>
          <a:p>
            <a:r>
              <a:rPr lang="en-US" dirty="0" smtClean="0"/>
              <a:t>This happens because of our dynamically created queries</a:t>
            </a:r>
          </a:p>
          <a:p>
            <a:pPr lvl="1"/>
            <a:r>
              <a:rPr lang="en-US" dirty="0" smtClean="0"/>
              <a:t>Recall: We get input from the user and store it in some variables</a:t>
            </a:r>
          </a:p>
          <a:p>
            <a:pPr lvl="1"/>
            <a:r>
              <a:rPr lang="en-US" dirty="0" smtClean="0"/>
              <a:t>Those variables then appended to a string with our SQL query to create the whole query</a:t>
            </a:r>
          </a:p>
          <a:p>
            <a:pPr lvl="1"/>
            <a:r>
              <a:rPr lang="en-US" dirty="0" smtClean="0"/>
              <a:t>A hacker can use the input field to put a different SQL statement into the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8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consider security in all aspects of software engineering, including databases</a:t>
            </a:r>
          </a:p>
          <a:p>
            <a:r>
              <a:rPr lang="en-US" dirty="0" smtClean="0"/>
              <a:t>This chapter presents the basics</a:t>
            </a:r>
          </a:p>
          <a:p>
            <a:r>
              <a:rPr lang="en-US" dirty="0" smtClean="0"/>
              <a:t>CPSC 4200 and 4240 provide a more detailed look at security issues</a:t>
            </a:r>
          </a:p>
          <a:p>
            <a:pPr lvl="1"/>
            <a:r>
              <a:rPr lang="en-US" dirty="0" smtClean="0"/>
              <a:t>New cyber security minor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we have code that tries to log into a system</a:t>
            </a:r>
          </a:p>
          <a:p>
            <a:pPr lvl="1"/>
            <a:r>
              <a:rPr lang="en-US" dirty="0" smtClean="0"/>
              <a:t>Get’s the user name and password from the screen and stores them in variables NAME and PW</a:t>
            </a:r>
          </a:p>
          <a:p>
            <a:pPr lvl="1"/>
            <a:r>
              <a:rPr lang="en-US" dirty="0" smtClean="0"/>
              <a:t>The query is then created</a:t>
            </a:r>
          </a:p>
          <a:p>
            <a:pPr lvl="1"/>
            <a:r>
              <a:rPr lang="en-US" dirty="0" smtClean="0"/>
              <a:t>“SELECT Count(*) FROM Users WHERE </a:t>
            </a:r>
            <a:r>
              <a:rPr lang="en-US" dirty="0" err="1" smtClean="0"/>
              <a:t>UserName</a:t>
            </a:r>
            <a:r>
              <a:rPr lang="en-US" dirty="0" smtClean="0"/>
              <a:t> = ‘” + NAME + “’ AND Password = ‘” + PW + “’;”</a:t>
            </a:r>
          </a:p>
          <a:p>
            <a:pPr lvl="1"/>
            <a:r>
              <a:rPr lang="en-US" dirty="0" smtClean="0"/>
              <a:t>If it returns &gt; 0, then the user is logged in</a:t>
            </a:r>
          </a:p>
          <a:p>
            <a:pPr lvl="1"/>
            <a:r>
              <a:rPr lang="en-US" dirty="0" smtClean="0"/>
              <a:t>The hacker enters “</a:t>
            </a:r>
            <a:r>
              <a:rPr lang="en-US" dirty="0" err="1" smtClean="0"/>
              <a:t>jake</a:t>
            </a:r>
            <a:r>
              <a:rPr lang="en-US" dirty="0" smtClean="0"/>
              <a:t>” as name and “pw’ OR 1=1’” as password</a:t>
            </a:r>
          </a:p>
          <a:p>
            <a:pPr lvl="1"/>
            <a:r>
              <a:rPr lang="en-US" dirty="0" smtClean="0"/>
              <a:t>Final string is “</a:t>
            </a:r>
            <a:r>
              <a:rPr lang="en-US" dirty="0"/>
              <a:t>SELECT Count(*) FROM Users WHERE </a:t>
            </a:r>
            <a:r>
              <a:rPr lang="en-US" dirty="0" err="1"/>
              <a:t>UserName</a:t>
            </a:r>
            <a:r>
              <a:rPr lang="en-US" dirty="0"/>
              <a:t> = </a:t>
            </a:r>
            <a:r>
              <a:rPr lang="en-US" dirty="0" smtClean="0"/>
              <a:t>‘</a:t>
            </a:r>
            <a:r>
              <a:rPr lang="en-US" dirty="0" err="1" smtClean="0"/>
              <a:t>jake</a:t>
            </a:r>
            <a:r>
              <a:rPr lang="en-US" dirty="0" smtClean="0"/>
              <a:t>’ </a:t>
            </a:r>
            <a:r>
              <a:rPr lang="en-US" dirty="0"/>
              <a:t>AND Password = </a:t>
            </a:r>
            <a:r>
              <a:rPr lang="en-US" dirty="0" smtClean="0"/>
              <a:t>‘pw’ OR 1=1’’;”</a:t>
            </a:r>
          </a:p>
          <a:p>
            <a:pPr lvl="1"/>
            <a:r>
              <a:rPr lang="en-US" dirty="0" smtClean="0"/>
              <a:t>This will give the hacker access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Hacker could also add entire statements to try and get more information out or cause damage</a:t>
            </a:r>
          </a:p>
          <a:p>
            <a:pPr lvl="1"/>
            <a:r>
              <a:rPr lang="en-US" dirty="0" smtClean="0"/>
              <a:t>Password is “pw’; SELECT * FROM Users’”</a:t>
            </a:r>
          </a:p>
          <a:p>
            <a:pPr lvl="2"/>
            <a:r>
              <a:rPr lang="en-US" dirty="0" smtClean="0"/>
              <a:t>Just have to guess table names </a:t>
            </a:r>
          </a:p>
          <a:p>
            <a:pPr lvl="3"/>
            <a:r>
              <a:rPr lang="en-US" dirty="0" smtClean="0"/>
              <a:t>Could use SHOW and DESCRIBE to get them first</a:t>
            </a:r>
          </a:p>
          <a:p>
            <a:pPr lvl="1"/>
            <a:r>
              <a:rPr lang="en-US" dirty="0" smtClean="0"/>
              <a:t>Password is “pw’; DROP TABLES’”</a:t>
            </a:r>
          </a:p>
          <a:p>
            <a:pPr lvl="1"/>
            <a:r>
              <a:rPr lang="en-US" dirty="0" smtClean="0"/>
              <a:t>Now the tables are all dropped from the database!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through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websites use the URL to encode the parameters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books.example.com/showReview.php?ID=5</a:t>
            </a:r>
          </a:p>
          <a:p>
            <a:pPr lvl="2"/>
            <a:r>
              <a:rPr lang="en-US" dirty="0" err="1" smtClean="0"/>
              <a:t>showReview.php</a:t>
            </a:r>
            <a:r>
              <a:rPr lang="en-US" dirty="0" smtClean="0"/>
              <a:t> is the code that runs a query with ID 5 as a parameter</a:t>
            </a:r>
          </a:p>
          <a:p>
            <a:pPr lvl="2"/>
            <a:r>
              <a:rPr lang="en-US" dirty="0"/>
              <a:t>SELECT * FROM </a:t>
            </a:r>
            <a:r>
              <a:rPr lang="en-US" dirty="0" err="1"/>
              <a:t>bookreviews</a:t>
            </a:r>
            <a:r>
              <a:rPr lang="en-US" dirty="0"/>
              <a:t> WHERE ID = 'Value(ID</a:t>
            </a:r>
            <a:r>
              <a:rPr lang="en-US" dirty="0" smtClean="0"/>
              <a:t>)';</a:t>
            </a:r>
          </a:p>
          <a:p>
            <a:pPr lvl="3"/>
            <a:r>
              <a:rPr lang="en-US" dirty="0" smtClean="0"/>
              <a:t>Value(ID) gets the ID parameter from the URL</a:t>
            </a:r>
          </a:p>
          <a:p>
            <a:r>
              <a:rPr lang="en-US" dirty="0" smtClean="0"/>
              <a:t>Hacker loads the </a:t>
            </a:r>
            <a:r>
              <a:rPr lang="en-US" dirty="0" err="1" smtClean="0"/>
              <a:t>urls</a:t>
            </a:r>
            <a:endParaRPr lang="en-US" dirty="0" smtClean="0"/>
          </a:p>
          <a:p>
            <a:pPr lvl="1"/>
            <a:r>
              <a:rPr lang="en-US" dirty="0"/>
              <a:t>http://</a:t>
            </a:r>
            <a:r>
              <a:rPr lang="en-US" dirty="0" smtClean="0"/>
              <a:t>books.example.com/showReview.php?ID=5 OR 1=1</a:t>
            </a:r>
          </a:p>
          <a:p>
            <a:pPr lvl="1"/>
            <a:r>
              <a:rPr lang="en-US" dirty="0"/>
              <a:t>http://books.example.com/showReview.php?ID=5 </a:t>
            </a:r>
            <a:r>
              <a:rPr lang="en-US" dirty="0" smtClean="0"/>
              <a:t>AND 1=2</a:t>
            </a:r>
          </a:p>
          <a:p>
            <a:r>
              <a:rPr lang="en-US" dirty="0" smtClean="0"/>
              <a:t>If the first URL returns the review, and the second returns a blank page or no error message, the hacker knows the system is vulnerable to an attack</a:t>
            </a:r>
          </a:p>
          <a:p>
            <a:r>
              <a:rPr lang="en-US" dirty="0" smtClean="0"/>
              <a:t>Can start to get information about the database bit by bit until they find a way in.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5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 against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user input</a:t>
            </a:r>
          </a:p>
          <a:p>
            <a:pPr lvl="1"/>
            <a:r>
              <a:rPr lang="en-US" dirty="0" smtClean="0"/>
              <a:t>Check for unexpected characters</a:t>
            </a:r>
          </a:p>
          <a:p>
            <a:pPr lvl="2"/>
            <a:r>
              <a:rPr lang="en-US" dirty="0" smtClean="0"/>
              <a:t>‘ ; # </a:t>
            </a:r>
            <a:r>
              <a:rPr lang="en-US" dirty="0" err="1" smtClean="0"/>
              <a:t>etc</a:t>
            </a:r>
            <a:r>
              <a:rPr lang="en-US" dirty="0" smtClean="0"/>
              <a:t> are reserved characters in SQL and can be used for SQL injection</a:t>
            </a:r>
          </a:p>
          <a:p>
            <a:pPr lvl="1"/>
            <a:r>
              <a:rPr lang="en-US" dirty="0" smtClean="0"/>
              <a:t>Ensure numeric values are numbers</a:t>
            </a:r>
          </a:p>
          <a:p>
            <a:r>
              <a:rPr lang="en-US" dirty="0" smtClean="0"/>
              <a:t>Use escape characters or replace characters</a:t>
            </a:r>
          </a:p>
          <a:p>
            <a:pPr lvl="1"/>
            <a:r>
              <a:rPr lang="en-US" dirty="0" smtClean="0"/>
              <a:t>Write a function that places a \ to escape any special characters</a:t>
            </a:r>
          </a:p>
          <a:p>
            <a:r>
              <a:rPr lang="en-US" dirty="0" smtClean="0"/>
              <a:t>Parameter Binding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PreparedStatements</a:t>
            </a:r>
            <a:r>
              <a:rPr lang="en-US" dirty="0" smtClean="0"/>
              <a:t> also helps guard against this</a:t>
            </a:r>
          </a:p>
          <a:p>
            <a:pPr lvl="2"/>
            <a:r>
              <a:rPr lang="en-US" dirty="0" smtClean="0"/>
              <a:t>Processes the query and the parameters separately</a:t>
            </a:r>
          </a:p>
          <a:p>
            <a:pPr lvl="2"/>
            <a:r>
              <a:rPr lang="en-US" dirty="0" err="1" smtClean="0"/>
              <a:t>ParameterBinding</a:t>
            </a:r>
            <a:r>
              <a:rPr lang="en-US" dirty="0" smtClean="0"/>
              <a:t> requires a type match</a:t>
            </a:r>
          </a:p>
          <a:p>
            <a:pPr lvl="3"/>
            <a:r>
              <a:rPr lang="en-US" dirty="0" smtClean="0"/>
              <a:t>Binding to a SQL datatype</a:t>
            </a:r>
          </a:p>
          <a:p>
            <a:pPr lvl="3"/>
            <a:r>
              <a:rPr lang="en-US" dirty="0" smtClean="0"/>
              <a:t>Not using quotes, which can be cancelled out to add in more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DB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times we may have a database that only allows statistical queries</a:t>
            </a:r>
          </a:p>
          <a:p>
            <a:pPr lvl="1"/>
            <a:r>
              <a:rPr lang="en-US" dirty="0" smtClean="0"/>
              <a:t>Can’t select fields directly, can only use aggregate data (COUNT, SUM, AVG, MIN, MAX)</a:t>
            </a:r>
          </a:p>
          <a:p>
            <a:pPr lvl="1"/>
            <a:r>
              <a:rPr lang="en-US" dirty="0" smtClean="0"/>
              <a:t>This keeps every individual record protected and anonymous</a:t>
            </a:r>
          </a:p>
          <a:p>
            <a:pPr lvl="1"/>
            <a:r>
              <a:rPr lang="en-US" dirty="0" smtClean="0"/>
              <a:t>Every query returns aggregate information for a </a:t>
            </a:r>
            <a:r>
              <a:rPr lang="en-US" i="1" dirty="0" smtClean="0"/>
              <a:t>population</a:t>
            </a:r>
            <a:r>
              <a:rPr lang="en-US" dirty="0" smtClean="0"/>
              <a:t> not an individual</a:t>
            </a:r>
          </a:p>
          <a:p>
            <a:pPr lvl="1"/>
            <a:r>
              <a:rPr lang="en-US" dirty="0" smtClean="0"/>
              <a:t>Commonly used in datamining to find trends but protect privacy</a:t>
            </a:r>
          </a:p>
          <a:p>
            <a:r>
              <a:rPr lang="en-US" dirty="0" smtClean="0"/>
              <a:t>However, we can still infer private information</a:t>
            </a:r>
          </a:p>
          <a:p>
            <a:pPr lvl="1"/>
            <a:r>
              <a:rPr lang="en-US" dirty="0" smtClean="0"/>
              <a:t>Pick our conditions to eliminate as many people as we can</a:t>
            </a:r>
          </a:p>
          <a:p>
            <a:pPr lvl="1"/>
            <a:r>
              <a:rPr lang="en-US" dirty="0" smtClean="0"/>
              <a:t>Do we know the person’s gender, area where they live, age range, education level, </a:t>
            </a:r>
            <a:r>
              <a:rPr lang="en-US" dirty="0" err="1" smtClean="0"/>
              <a:t>etc</a:t>
            </a:r>
            <a:r>
              <a:rPr lang="en-US" dirty="0" smtClean="0"/>
              <a:t>? All of these can be used to isolate specific individuals.</a:t>
            </a:r>
          </a:p>
          <a:p>
            <a:pPr lvl="1"/>
            <a:r>
              <a:rPr lang="en-US" dirty="0" smtClean="0"/>
              <a:t>Even if can’t get the count down to 1, with a small enough count we can glean meaningful information (min and max provide a range)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 Statistical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allow queries to run if the count falls below a certain threshold</a:t>
            </a:r>
          </a:p>
          <a:p>
            <a:pPr lvl="1"/>
            <a:r>
              <a:rPr lang="en-US" dirty="0" smtClean="0"/>
              <a:t>Can use the HAVING clause to eliminate small Groups</a:t>
            </a:r>
          </a:p>
          <a:p>
            <a:r>
              <a:rPr lang="en-US" dirty="0" smtClean="0"/>
              <a:t>Partition the database</a:t>
            </a:r>
          </a:p>
          <a:p>
            <a:pPr lvl="1"/>
            <a:r>
              <a:rPr lang="en-US" dirty="0" smtClean="0"/>
              <a:t>Separate the population out into groups of a minimum size</a:t>
            </a:r>
          </a:p>
          <a:p>
            <a:pPr lvl="1"/>
            <a:r>
              <a:rPr lang="en-US" dirty="0" smtClean="0"/>
              <a:t>Only allow queries to refer to a group or a set of groups, not a subset of records in a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Encryption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data into some encoded form for transmission</a:t>
            </a:r>
          </a:p>
          <a:p>
            <a:r>
              <a:rPr lang="en-US" dirty="0" smtClean="0"/>
              <a:t>Symmetric Key Algorithms</a:t>
            </a:r>
          </a:p>
          <a:p>
            <a:pPr lvl="1"/>
            <a:r>
              <a:rPr lang="en-US" dirty="0" smtClean="0"/>
              <a:t>The same key is used for both encryption and decryption</a:t>
            </a:r>
          </a:p>
          <a:p>
            <a:pPr lvl="2"/>
            <a:r>
              <a:rPr lang="en-US" dirty="0" smtClean="0"/>
              <a:t>Need to share the secret encryption key</a:t>
            </a:r>
          </a:p>
          <a:p>
            <a:pPr lvl="2"/>
            <a:r>
              <a:rPr lang="en-US" dirty="0" smtClean="0"/>
              <a:t>Often times a user password</a:t>
            </a:r>
          </a:p>
          <a:p>
            <a:r>
              <a:rPr lang="en-US" dirty="0" smtClean="0"/>
              <a:t>Public (Asymmetric) Key Encryption</a:t>
            </a:r>
          </a:p>
          <a:p>
            <a:pPr lvl="1"/>
            <a:r>
              <a:rPr lang="en-US" dirty="0" smtClean="0"/>
              <a:t>The public key is used for encryption</a:t>
            </a:r>
          </a:p>
          <a:p>
            <a:pPr lvl="1"/>
            <a:r>
              <a:rPr lang="en-US" dirty="0" smtClean="0"/>
              <a:t>The private key is used for decryption</a:t>
            </a:r>
          </a:p>
          <a:p>
            <a:pPr lvl="1"/>
            <a:r>
              <a:rPr lang="en-US" dirty="0" smtClean="0"/>
              <a:t>The keys are linked, but it’s difficult to derive the private key from the public key</a:t>
            </a:r>
          </a:p>
          <a:p>
            <a:pPr lvl="1"/>
            <a:r>
              <a:rPr lang="en-US" dirty="0" smtClean="0"/>
              <a:t>You give the public key away so people can encrypt a message, then only you can decrypt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Legal issues</a:t>
            </a:r>
          </a:p>
          <a:p>
            <a:pPr lvl="1"/>
            <a:r>
              <a:rPr lang="en-US" dirty="0" smtClean="0"/>
              <a:t>FERPA, HIPPA</a:t>
            </a:r>
          </a:p>
          <a:p>
            <a:r>
              <a:rPr lang="en-US" dirty="0" smtClean="0"/>
              <a:t>Ethical issues</a:t>
            </a:r>
          </a:p>
          <a:p>
            <a:pPr lvl="1"/>
            <a:r>
              <a:rPr lang="en-US" dirty="0" smtClean="0"/>
              <a:t>Responsibility with personal data</a:t>
            </a:r>
          </a:p>
          <a:p>
            <a:r>
              <a:rPr lang="en-US" dirty="0" smtClean="0"/>
              <a:t>Policy issues</a:t>
            </a:r>
          </a:p>
          <a:p>
            <a:pPr lvl="1"/>
            <a:r>
              <a:rPr lang="en-US" dirty="0" smtClean="0"/>
              <a:t>Government, institutional, or corporate level</a:t>
            </a:r>
          </a:p>
          <a:p>
            <a:r>
              <a:rPr lang="en-US" dirty="0" smtClean="0"/>
              <a:t>Multiple Security levels</a:t>
            </a:r>
          </a:p>
          <a:p>
            <a:pPr lvl="1"/>
            <a:r>
              <a:rPr lang="en-US" dirty="0" smtClean="0"/>
              <a:t>All complicated by different clearance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Threats to the database can result in</a:t>
            </a:r>
          </a:p>
          <a:p>
            <a:r>
              <a:rPr lang="en-US" dirty="0" smtClean="0"/>
              <a:t>Loss of integrity</a:t>
            </a:r>
          </a:p>
          <a:p>
            <a:r>
              <a:rPr lang="en-US" dirty="0" smtClean="0"/>
              <a:t>Loss of availability</a:t>
            </a:r>
          </a:p>
          <a:p>
            <a:r>
              <a:rPr lang="en-US" dirty="0" smtClean="0"/>
              <a:t>Loss of confidentiality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0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of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integrity is key to a database</a:t>
            </a:r>
          </a:p>
          <a:p>
            <a:r>
              <a:rPr lang="en-US" dirty="0" smtClean="0"/>
              <a:t>Use of a database with contaminated data can result in</a:t>
            </a:r>
          </a:p>
          <a:p>
            <a:pPr lvl="1"/>
            <a:r>
              <a:rPr lang="en-US" dirty="0" smtClean="0"/>
              <a:t>Inaccuracy in reports</a:t>
            </a:r>
          </a:p>
          <a:p>
            <a:pPr lvl="1"/>
            <a:r>
              <a:rPr lang="en-US" dirty="0" smtClean="0"/>
              <a:t>Fraud</a:t>
            </a:r>
          </a:p>
          <a:p>
            <a:pPr lvl="1"/>
            <a:r>
              <a:rPr lang="en-US" dirty="0" smtClean="0"/>
              <a:t>Erroneous decision making</a:t>
            </a:r>
          </a:p>
          <a:p>
            <a:r>
              <a:rPr lang="en-US" dirty="0" smtClean="0"/>
              <a:t>We’ve talked a lot about adding constraints to keep bad data out</a:t>
            </a:r>
          </a:p>
          <a:p>
            <a:r>
              <a:rPr lang="en-US" dirty="0" smtClean="0"/>
              <a:t>Security threats can try to introduce bad data through modification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of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database isn’t useful to us if it isn’t available</a:t>
            </a:r>
          </a:p>
          <a:p>
            <a:r>
              <a:rPr lang="en-US" dirty="0" smtClean="0"/>
              <a:t>Someone with malicious intent could try to eliminate availability to a database for a user or all users</a:t>
            </a:r>
          </a:p>
          <a:p>
            <a:r>
              <a:rPr lang="en-US" dirty="0" smtClean="0"/>
              <a:t>Down time can result in inconveniences and huge financial losses</a:t>
            </a:r>
          </a:p>
          <a:p>
            <a:pPr lvl="1"/>
            <a:r>
              <a:rPr lang="en-US" dirty="0" smtClean="0"/>
              <a:t>Critical databases could have higher impact from down time</a:t>
            </a:r>
          </a:p>
          <a:p>
            <a:pPr lvl="2"/>
            <a:r>
              <a:rPr lang="en-US" dirty="0" smtClean="0"/>
              <a:t>Unavailability of medical records could lead to mistaken diagnoses or treatments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of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protect against unauthorized disclosure of data</a:t>
            </a:r>
          </a:p>
          <a:p>
            <a:r>
              <a:rPr lang="en-US" dirty="0" smtClean="0"/>
              <a:t>Private data disclosed could be use for fraud or blackmail</a:t>
            </a:r>
          </a:p>
          <a:p>
            <a:r>
              <a:rPr lang="en-US" dirty="0" smtClean="0"/>
              <a:t>If users don’t feel safe using your system, they won’t use it</a:t>
            </a:r>
          </a:p>
          <a:p>
            <a:r>
              <a:rPr lang="en-US" dirty="0" smtClean="0"/>
              <a:t>Many privacy laws exist to protect private data</a:t>
            </a:r>
          </a:p>
          <a:p>
            <a:pPr lvl="1"/>
            <a:r>
              <a:rPr lang="en-US" dirty="0" smtClean="0"/>
              <a:t>Legal action could be taken after data is disclosed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measures for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Four kinds of control measures</a:t>
            </a:r>
          </a:p>
          <a:p>
            <a:pPr lvl="1"/>
            <a:r>
              <a:rPr lang="en-US" sz="2800" dirty="0" smtClean="0"/>
              <a:t>Access Control</a:t>
            </a:r>
          </a:p>
          <a:p>
            <a:pPr lvl="2"/>
            <a:r>
              <a:rPr lang="en-US" sz="2600" dirty="0" smtClean="0"/>
              <a:t>Who can access the database</a:t>
            </a:r>
          </a:p>
          <a:p>
            <a:pPr lvl="1"/>
            <a:r>
              <a:rPr lang="en-US" sz="2800" dirty="0" smtClean="0"/>
              <a:t>Inference Control</a:t>
            </a:r>
          </a:p>
          <a:p>
            <a:pPr lvl="2"/>
            <a:r>
              <a:rPr lang="en-US" sz="2600" dirty="0" smtClean="0"/>
              <a:t>Even with identifying information hidden, could identities be inferred in anonymous data?</a:t>
            </a:r>
          </a:p>
          <a:p>
            <a:pPr lvl="1"/>
            <a:r>
              <a:rPr lang="en-US" sz="2800" dirty="0" smtClean="0"/>
              <a:t>Flow Control</a:t>
            </a:r>
          </a:p>
          <a:p>
            <a:pPr lvl="2"/>
            <a:r>
              <a:rPr lang="en-US" sz="2600" dirty="0" smtClean="0"/>
              <a:t>Can secure information be moved into a less secure object?</a:t>
            </a:r>
          </a:p>
          <a:p>
            <a:pPr lvl="1"/>
            <a:r>
              <a:rPr lang="en-US" sz="2800" dirty="0" smtClean="0"/>
              <a:t>Data Encryption</a:t>
            </a:r>
          </a:p>
          <a:p>
            <a:pPr lvl="2"/>
            <a:r>
              <a:rPr lang="en-US" sz="2600" dirty="0" smtClean="0"/>
              <a:t>Encode the data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02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 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Database Administrator (DBA) is the central authority on our database</a:t>
            </a:r>
          </a:p>
          <a:p>
            <a:r>
              <a:rPr lang="en-US" dirty="0" smtClean="0"/>
              <a:t>DBA can</a:t>
            </a:r>
          </a:p>
          <a:p>
            <a:pPr lvl="1"/>
            <a:r>
              <a:rPr lang="en-US" dirty="0" smtClean="0"/>
              <a:t>Create Accounts</a:t>
            </a:r>
          </a:p>
          <a:p>
            <a:pPr lvl="1"/>
            <a:r>
              <a:rPr lang="en-US" dirty="0" smtClean="0"/>
              <a:t>Grant access privileges</a:t>
            </a:r>
          </a:p>
          <a:p>
            <a:pPr lvl="1"/>
            <a:r>
              <a:rPr lang="en-US" dirty="0" smtClean="0"/>
              <a:t>Revoke access privileges</a:t>
            </a:r>
          </a:p>
          <a:p>
            <a:pPr lvl="1"/>
            <a:r>
              <a:rPr lang="en-US" dirty="0" smtClean="0"/>
              <a:t>Assign security levels</a:t>
            </a:r>
          </a:p>
          <a:p>
            <a:r>
              <a:rPr lang="en-US" dirty="0" smtClean="0"/>
              <a:t>These tasks are crucial for Access control</a:t>
            </a:r>
          </a:p>
          <a:p>
            <a:r>
              <a:rPr lang="en-US" dirty="0" smtClean="0"/>
              <a:t>DBA is responsible for the overall security of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jacency_theme" id="{5746589B-618D-4BCF-AC4A-12ACA4BA7D22}" vid="{46BD0D05-878D-4E65-AEF2-70E0DFA1FD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adjacency_theme</Template>
  <TotalTime>362</TotalTime>
  <Words>1603</Words>
  <Application>Microsoft Office PowerPoint</Application>
  <PresentationFormat>Widescreen</PresentationFormat>
  <Paragraphs>211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</vt:lpstr>
      <vt:lpstr>adjacency_theme</vt:lpstr>
      <vt:lpstr>Database Security</vt:lpstr>
      <vt:lpstr>Introduction</vt:lpstr>
      <vt:lpstr>Security issues</vt:lpstr>
      <vt:lpstr>Database threats</vt:lpstr>
      <vt:lpstr>Loss of Integrity</vt:lpstr>
      <vt:lpstr>Loss of availability</vt:lpstr>
      <vt:lpstr>Loss of confidentiality</vt:lpstr>
      <vt:lpstr>Control measures for security</vt:lpstr>
      <vt:lpstr>The Database Administrator</vt:lpstr>
      <vt:lpstr>User Accounts</vt:lpstr>
      <vt:lpstr>Grant privileges</vt:lpstr>
      <vt:lpstr>Privileges </vt:lpstr>
      <vt:lpstr>Revoke privileges</vt:lpstr>
      <vt:lpstr>Views for Security</vt:lpstr>
      <vt:lpstr>Discretionary vs Mandatory</vt:lpstr>
      <vt:lpstr>Discretionary vs Mandatory</vt:lpstr>
      <vt:lpstr>Role Based Access</vt:lpstr>
      <vt:lpstr>Role Based Access</vt:lpstr>
      <vt:lpstr>SQL injection</vt:lpstr>
      <vt:lpstr>SQL injection</vt:lpstr>
      <vt:lpstr>SQL injection</vt:lpstr>
      <vt:lpstr>SQL injection through URL</vt:lpstr>
      <vt:lpstr>Guard against SQL injection</vt:lpstr>
      <vt:lpstr>Statistical DB security</vt:lpstr>
      <vt:lpstr>Guard Statistical DBs</vt:lpstr>
      <vt:lpstr>Encryption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Security</dc:title>
  <dc:creator>Kevin Anton Plis</dc:creator>
  <cp:lastModifiedBy>Kevin Anton Plis</cp:lastModifiedBy>
  <cp:revision>27</cp:revision>
  <dcterms:created xsi:type="dcterms:W3CDTF">2018-04-10T17:50:39Z</dcterms:created>
  <dcterms:modified xsi:type="dcterms:W3CDTF">2019-03-20T20:23:04Z</dcterms:modified>
</cp:coreProperties>
</file>