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68" r:id="rId5"/>
    <p:sldId id="269" r:id="rId6"/>
    <p:sldId id="270" r:id="rId7"/>
    <p:sldId id="260" r:id="rId8"/>
    <p:sldId id="259" r:id="rId9"/>
    <p:sldId id="261" r:id="rId10"/>
    <p:sldId id="271" r:id="rId11"/>
    <p:sldId id="272" r:id="rId12"/>
    <p:sldId id="273" r:id="rId13"/>
    <p:sldId id="275" r:id="rId14"/>
    <p:sldId id="274" r:id="rId15"/>
    <p:sldId id="262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32" y="5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50DD8-839F-4A6A-BBDA-258B6D1F73B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437C0-2DC9-44E8-AD2C-247059C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88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itchFamily="-10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itchFamily="-10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itchFamily="-10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CA06-7587-47A5-862B-1D91856BF9F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8B0A-DC63-4992-B47B-055C82DF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CA06-7587-47A5-862B-1D91856BF9F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8B0A-DC63-4992-B47B-055C82DF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0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CA06-7587-47A5-862B-1D91856BF9F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8B0A-DC63-4992-B47B-055C82DF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4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CA06-7587-47A5-862B-1D91856BF9F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8B0A-DC63-4992-B47B-055C82DF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7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CA06-7587-47A5-862B-1D91856BF9F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8B0A-DC63-4992-B47B-055C82DF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7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CA06-7587-47A5-862B-1D91856BF9F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8B0A-DC63-4992-B47B-055C82DF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CA06-7587-47A5-862B-1D91856BF9F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8B0A-DC63-4992-B47B-055C82DF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9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CA06-7587-47A5-862B-1D91856BF9F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8B0A-DC63-4992-B47B-055C82DF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CA06-7587-47A5-862B-1D91856BF9F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8B0A-DC63-4992-B47B-055C82DF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1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CA06-7587-47A5-862B-1D91856BF9F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8B0A-DC63-4992-B47B-055C82DF3D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5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CA06-7587-47A5-862B-1D91856BF9F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78B0A-DC63-4992-B47B-055C82DF3D9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078B0A-DC63-4992-B47B-055C82DF3D9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EEECA06-7587-47A5-862B-1D91856BF9FD}" type="datetimeFigureOut">
              <a:rPr lang="en-US" smtClean="0"/>
              <a:t>6/13/2019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9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24 – NOSQL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4620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2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b="1" dirty="0" smtClean="0">
                <a:latin typeface="Verdana" pitchFamily="-104" charset="0"/>
              </a:rPr>
              <a:t>Figure 24.1a   </a:t>
            </a:r>
            <a:r>
              <a:rPr lang="en-US" altLang="en-US" sz="1600" dirty="0" smtClean="0">
                <a:latin typeface="Verdana" pitchFamily="-104" charset="0"/>
              </a:rPr>
              <a:t>Example of simple documents in MongoDB. </a:t>
            </a:r>
            <a:r>
              <a:rPr lang="en-US" altLang="en-US" sz="1600" dirty="0" err="1" smtClean="0">
                <a:latin typeface="Verdana" pitchFamily="-104" charset="0"/>
              </a:rPr>
              <a:t>Denormalized</a:t>
            </a:r>
            <a:r>
              <a:rPr lang="en-US" altLang="en-US" sz="1600" dirty="0" smtClean="0">
                <a:latin typeface="Verdana" pitchFamily="-104" charset="0"/>
              </a:rPr>
              <a:t> document design with embedded subdocuments. </a:t>
            </a:r>
            <a:endParaRPr lang="en-US" altLang="en-US" sz="1600" i="1" dirty="0" smtClean="0">
              <a:latin typeface="Verdana" pitchFamily="-104" charset="0"/>
            </a:endParaRPr>
          </a:p>
        </p:txBody>
      </p:sp>
      <p:pic>
        <p:nvPicPr>
          <p:cNvPr id="23555" name="Picture 3" descr="fig24_01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667" y="1157289"/>
            <a:ext cx="9228667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7558618" y="6124576"/>
            <a:ext cx="463338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9pPr>
          </a:lstStyle>
          <a:p>
            <a:pPr algn="r"/>
            <a:r>
              <a:rPr lang="en-US" altLang="en-US" sz="1200" i="1">
                <a:latin typeface="Verdana" pitchFamily="-104" charset="0"/>
              </a:rPr>
              <a:t>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75444130"/>
      </p:ext>
    </p:extLst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b="1" dirty="0" smtClean="0">
                <a:latin typeface="Verdana" pitchFamily="-104" charset="0"/>
              </a:rPr>
              <a:t>Figure 24.1b   </a:t>
            </a:r>
            <a:r>
              <a:rPr lang="en-US" altLang="en-US" sz="1600" dirty="0" smtClean="0">
                <a:latin typeface="Verdana" pitchFamily="-104" charset="0"/>
              </a:rPr>
              <a:t>Example of simple documents in MongoDB. Embedded array of document references. </a:t>
            </a:r>
            <a:endParaRPr lang="en-US" altLang="en-US" sz="1600" i="1" dirty="0" smtClean="0">
              <a:latin typeface="Verdana" pitchFamily="-104" charset="0"/>
            </a:endParaRPr>
          </a:p>
        </p:txBody>
      </p:sp>
      <p:pic>
        <p:nvPicPr>
          <p:cNvPr id="25603" name="Picture 2" descr="fig24_01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667" y="1066800"/>
            <a:ext cx="9228667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7558618" y="6124576"/>
            <a:ext cx="463338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9pPr>
          </a:lstStyle>
          <a:p>
            <a:pPr algn="r"/>
            <a:r>
              <a:rPr lang="en-US" altLang="en-US" sz="1200" i="1">
                <a:latin typeface="Verdana" pitchFamily="-104" charset="0"/>
              </a:rPr>
              <a:t>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262354488"/>
      </p:ext>
    </p:extLst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b="1" dirty="0" smtClean="0">
                <a:latin typeface="Verdana" pitchFamily="-104" charset="0"/>
              </a:rPr>
              <a:t>Figure 24.1c   </a:t>
            </a:r>
            <a:r>
              <a:rPr lang="en-US" altLang="en-US" sz="1600" dirty="0" smtClean="0">
                <a:latin typeface="Verdana" pitchFamily="-104" charset="0"/>
              </a:rPr>
              <a:t>Example of simple documents in MongoDB. Normalized documents.</a:t>
            </a:r>
            <a:endParaRPr lang="en-US" altLang="en-US" sz="1600" i="1" dirty="0" smtClean="0">
              <a:latin typeface="Verdana" pitchFamily="-104" charset="0"/>
            </a:endParaRPr>
          </a:p>
        </p:txBody>
      </p:sp>
      <p:pic>
        <p:nvPicPr>
          <p:cNvPr id="27651" name="Picture 2" descr="fig24_01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3" y="1219200"/>
            <a:ext cx="9659251" cy="4522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7558618" y="6124576"/>
            <a:ext cx="463338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4" charset="-128"/>
              </a:defRPr>
            </a:lvl9pPr>
          </a:lstStyle>
          <a:p>
            <a:pPr algn="r"/>
            <a:r>
              <a:rPr lang="en-US" altLang="en-US" sz="1200" i="1">
                <a:latin typeface="Verdana" pitchFamily="-104" charset="0"/>
              </a:rPr>
              <a:t>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659953536"/>
      </p:ext>
    </p:extLst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MongoDB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are simple, just CRUD operations</a:t>
            </a:r>
          </a:p>
          <a:p>
            <a:r>
              <a:rPr lang="en-US" dirty="0" smtClean="0"/>
              <a:t>Create -&gt; insert</a:t>
            </a:r>
          </a:p>
          <a:p>
            <a:pPr lvl="1"/>
            <a:r>
              <a:rPr lang="en-US" dirty="0" smtClean="0"/>
              <a:t>Db.&lt;collection&gt;.insert(&lt;document(s)&gt;)</a:t>
            </a:r>
          </a:p>
          <a:p>
            <a:r>
              <a:rPr lang="en-US" dirty="0" smtClean="0"/>
              <a:t>Delete -&gt; remove</a:t>
            </a:r>
          </a:p>
          <a:p>
            <a:pPr lvl="1"/>
            <a:r>
              <a:rPr lang="en-US" dirty="0"/>
              <a:t>Db.&lt;collection</a:t>
            </a:r>
            <a:r>
              <a:rPr lang="en-US" dirty="0" smtClean="0"/>
              <a:t>&gt;.remove(&lt;condition&gt;)</a:t>
            </a:r>
          </a:p>
          <a:p>
            <a:r>
              <a:rPr lang="en-US" dirty="0" smtClean="0"/>
              <a:t>Read -&gt; find</a:t>
            </a:r>
          </a:p>
          <a:p>
            <a:pPr lvl="1"/>
            <a:r>
              <a:rPr lang="en-US" dirty="0"/>
              <a:t>Db.&lt;collection</a:t>
            </a:r>
            <a:r>
              <a:rPr lang="en-US" dirty="0" smtClean="0"/>
              <a:t>&gt;.find(&lt;condition&gt;)</a:t>
            </a:r>
          </a:p>
          <a:p>
            <a:r>
              <a:rPr lang="en-US" dirty="0" smtClean="0"/>
              <a:t>Update is still called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1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b="1" dirty="0" smtClean="0">
                <a:latin typeface="Verdana" pitchFamily="-104" charset="0"/>
              </a:rPr>
              <a:t>Figure 24.1d</a:t>
            </a:r>
            <a:r>
              <a:rPr lang="en-US" altLang="en-US" sz="1600" dirty="0" smtClean="0">
                <a:latin typeface="Verdana" pitchFamily="-104" charset="0"/>
              </a:rPr>
              <a:t>   Example of simple documents in MongoDB. Inserting the documents in Figure 24.1(c) into their collections.</a:t>
            </a:r>
          </a:p>
        </p:txBody>
      </p:sp>
      <p:pic>
        <p:nvPicPr>
          <p:cNvPr id="29699" name="Picture 2" descr="fig24_01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667" y="2954339"/>
            <a:ext cx="9228667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725529"/>
      </p:ext>
    </p:extLst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Key</a:t>
            </a:r>
            <a:r>
              <a:rPr lang="en-US" dirty="0" smtClean="0"/>
              <a:t> is a unique identifier of some data</a:t>
            </a:r>
          </a:p>
          <a:p>
            <a:r>
              <a:rPr lang="en-US" b="1" dirty="0" smtClean="0"/>
              <a:t>Value</a:t>
            </a:r>
            <a:r>
              <a:rPr lang="en-US" dirty="0" smtClean="0"/>
              <a:t> is the data itself (can be a collection)</a:t>
            </a:r>
          </a:p>
          <a:p>
            <a:r>
              <a:rPr lang="en-US" dirty="0" smtClean="0"/>
              <a:t>Value must have a unique key</a:t>
            </a:r>
          </a:p>
          <a:p>
            <a:pPr lvl="1"/>
            <a:r>
              <a:rPr lang="en-US" dirty="0" smtClean="0"/>
              <a:t>Retrieving a value by the key is very fast</a:t>
            </a:r>
          </a:p>
          <a:p>
            <a:r>
              <a:rPr lang="en-US" dirty="0" smtClean="0"/>
              <a:t>No query language</a:t>
            </a:r>
          </a:p>
          <a:p>
            <a:pPr lvl="1"/>
            <a:r>
              <a:rPr lang="en-US" dirty="0" smtClean="0"/>
              <a:t>A set of operations that can be used by application programmers</a:t>
            </a:r>
          </a:p>
          <a:p>
            <a:r>
              <a:rPr lang="en-US" dirty="0" smtClean="0"/>
              <a:t>Basically a giant Map</a:t>
            </a:r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r>
              <a:rPr lang="en-US" dirty="0" smtClean="0"/>
              <a:t>Voldemort Key-Value</a:t>
            </a:r>
          </a:p>
          <a:p>
            <a:r>
              <a:rPr lang="en-US" dirty="0" smtClean="0"/>
              <a:t>Oracle key-value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Wide Column Systems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BigTable</a:t>
            </a:r>
            <a:endParaRPr lang="en-US" dirty="0" smtClean="0"/>
          </a:p>
          <a:p>
            <a:pPr lvl="2"/>
            <a:r>
              <a:rPr lang="en-US" dirty="0" smtClean="0"/>
              <a:t>Developed and used by Google</a:t>
            </a:r>
          </a:p>
          <a:p>
            <a:pPr lvl="2"/>
            <a:r>
              <a:rPr lang="en-US" dirty="0" smtClean="0"/>
              <a:t>Used to store large amounts of data, like in </a:t>
            </a:r>
            <a:r>
              <a:rPr lang="en-US" dirty="0" err="1" smtClean="0"/>
              <a:t>GMail</a:t>
            </a:r>
            <a:endParaRPr lang="en-US" dirty="0" smtClean="0"/>
          </a:p>
          <a:p>
            <a:pPr lvl="1"/>
            <a:r>
              <a:rPr lang="en-US" dirty="0" err="1" smtClean="0"/>
              <a:t>Hbase</a:t>
            </a:r>
            <a:endParaRPr lang="en-US" dirty="0" smtClean="0"/>
          </a:p>
          <a:p>
            <a:pPr lvl="2"/>
            <a:r>
              <a:rPr lang="en-US" dirty="0" smtClean="0"/>
              <a:t>Open Source is called Apache </a:t>
            </a:r>
            <a:r>
              <a:rPr lang="en-US" dirty="0" err="1" smtClean="0"/>
              <a:t>Hbase</a:t>
            </a:r>
            <a:endParaRPr lang="en-US" dirty="0" smtClean="0"/>
          </a:p>
          <a:p>
            <a:pPr lvl="2"/>
            <a:r>
              <a:rPr lang="en-US" dirty="0" smtClean="0"/>
              <a:t>Very similar to </a:t>
            </a:r>
            <a:r>
              <a:rPr lang="en-US" dirty="0" err="1" smtClean="0"/>
              <a:t>BigTable</a:t>
            </a:r>
            <a:r>
              <a:rPr lang="en-US" dirty="0" smtClean="0"/>
              <a:t>, just uses another storage system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1D3-2BFC-48AC-815C-4AC7697437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</a:p>
          <a:p>
            <a:r>
              <a:rPr lang="en-US" dirty="0" smtClean="0"/>
              <a:t>Tables</a:t>
            </a:r>
          </a:p>
          <a:p>
            <a:r>
              <a:rPr lang="en-US" dirty="0" smtClean="0"/>
              <a:t>Column Families</a:t>
            </a:r>
          </a:p>
          <a:p>
            <a:r>
              <a:rPr lang="en-US" dirty="0" smtClean="0"/>
              <a:t>Column Qualifiers</a:t>
            </a:r>
          </a:p>
          <a:p>
            <a:r>
              <a:rPr lang="en-US" dirty="0" smtClean="0"/>
              <a:t>Columns</a:t>
            </a:r>
          </a:p>
          <a:p>
            <a:r>
              <a:rPr lang="en-US" dirty="0" smtClean="0"/>
              <a:t>Rows</a:t>
            </a:r>
          </a:p>
          <a:p>
            <a:r>
              <a:rPr lang="en-US" dirty="0" smtClean="0"/>
              <a:t>Data Cells</a:t>
            </a:r>
          </a:p>
          <a:p>
            <a:r>
              <a:rPr lang="en-US" dirty="0" smtClean="0"/>
              <a:t>Timestamps/Versions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1D3-2BFC-48AC-815C-4AC7697437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Column consists of a </a:t>
            </a:r>
            <a:r>
              <a:rPr lang="en-US" dirty="0" smtClean="0">
                <a:solidFill>
                  <a:srgbClr val="FF0000"/>
                </a:solidFill>
              </a:rPr>
              <a:t>Column Family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rgbClr val="FF0000"/>
                </a:solidFill>
              </a:rPr>
              <a:t>Column Qualifier</a:t>
            </a:r>
          </a:p>
          <a:p>
            <a:r>
              <a:rPr lang="en-US" dirty="0" smtClean="0"/>
              <a:t>Written as </a:t>
            </a:r>
            <a:r>
              <a:rPr lang="en-US" dirty="0" err="1" smtClean="0"/>
              <a:t>ColumnFamily:ColumnQualifier</a:t>
            </a:r>
            <a:endParaRPr lang="en-US" dirty="0" smtClean="0"/>
          </a:p>
          <a:p>
            <a:r>
              <a:rPr lang="en-US" dirty="0" smtClean="0"/>
              <a:t>For instance the Column Family </a:t>
            </a:r>
            <a:r>
              <a:rPr lang="en-US" i="1" dirty="0" smtClean="0"/>
              <a:t>name</a:t>
            </a:r>
            <a:r>
              <a:rPr lang="en-US" dirty="0" smtClean="0"/>
              <a:t> could have many qualifiers </a:t>
            </a:r>
            <a:r>
              <a:rPr lang="en-US" i="1" dirty="0" err="1" smtClean="0"/>
              <a:t>first_name</a:t>
            </a:r>
            <a:r>
              <a:rPr lang="en-US" dirty="0" smtClean="0"/>
              <a:t>, </a:t>
            </a:r>
            <a:r>
              <a:rPr lang="en-US" i="1" dirty="0" err="1" smtClean="0"/>
              <a:t>middle_name</a:t>
            </a:r>
            <a:r>
              <a:rPr lang="en-US" dirty="0" smtClean="0"/>
              <a:t>, </a:t>
            </a:r>
            <a:r>
              <a:rPr lang="en-US" i="1" dirty="0" err="1" smtClean="0"/>
              <a:t>last_name</a:t>
            </a:r>
            <a:endParaRPr lang="en-US" dirty="0" smtClean="0"/>
          </a:p>
          <a:p>
            <a:pPr lvl="1"/>
            <a:r>
              <a:rPr lang="en-US" dirty="0" smtClean="0"/>
              <a:t>EX. Sterling Mallory Archer</a:t>
            </a:r>
          </a:p>
          <a:p>
            <a:pPr lvl="1"/>
            <a:r>
              <a:rPr lang="en-US" i="1" dirty="0" err="1" smtClean="0"/>
              <a:t>Name:first_name</a:t>
            </a:r>
            <a:r>
              <a:rPr lang="en-US" dirty="0" smtClean="0"/>
              <a:t> = “Sterling”</a:t>
            </a:r>
          </a:p>
          <a:p>
            <a:pPr lvl="1"/>
            <a:r>
              <a:rPr lang="en-US" i="1" dirty="0" err="1" smtClean="0"/>
              <a:t>Name:middle_name</a:t>
            </a:r>
            <a:r>
              <a:rPr lang="en-US" dirty="0" smtClean="0"/>
              <a:t> = “Mallory”</a:t>
            </a:r>
          </a:p>
          <a:p>
            <a:pPr lvl="1"/>
            <a:r>
              <a:rPr lang="en-US" i="1" dirty="0" err="1" smtClean="0"/>
              <a:t>Name:last_name</a:t>
            </a:r>
            <a:r>
              <a:rPr lang="en-US" dirty="0" smtClean="0"/>
              <a:t> = “Archer” </a:t>
            </a:r>
          </a:p>
          <a:p>
            <a:r>
              <a:rPr lang="en-US" dirty="0" smtClean="0"/>
              <a:t>A succinct way to handle composite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1D3-2BFC-48AC-815C-4AC7697437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So... What’s the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Column-Based Systems, you only need to have the column families when you create the tables, not the column qualifiers.</a:t>
            </a:r>
          </a:p>
          <a:p>
            <a:r>
              <a:rPr lang="en-US" dirty="0" smtClean="0"/>
              <a:t>A new column qualifier can be added at any time.</a:t>
            </a:r>
          </a:p>
          <a:p>
            <a:r>
              <a:rPr lang="en-US" dirty="0" smtClean="0"/>
              <a:t>This allows flexibility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1D3-2BFC-48AC-815C-4AC7697437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to handle large amounts of data and more complicated data</a:t>
            </a:r>
          </a:p>
          <a:p>
            <a:pPr lvl="1"/>
            <a:r>
              <a:rPr lang="en-US" dirty="0" smtClean="0"/>
              <a:t>Google, Amazon, Facebook, Twitter</a:t>
            </a:r>
          </a:p>
          <a:p>
            <a:r>
              <a:rPr lang="en-US" dirty="0" smtClean="0"/>
              <a:t>Not Only SQL, not NO SQL</a:t>
            </a:r>
          </a:p>
          <a:p>
            <a:pPr lvl="1"/>
            <a:r>
              <a:rPr lang="en-US" dirty="0" smtClean="0"/>
              <a:t>Need more than just Standard relational databases</a:t>
            </a:r>
          </a:p>
          <a:p>
            <a:pPr lvl="1"/>
            <a:r>
              <a:rPr lang="en-US" dirty="0" smtClean="0"/>
              <a:t>Need to be able to handle more complex data, or less structured data</a:t>
            </a:r>
          </a:p>
          <a:p>
            <a:pPr lvl="1"/>
            <a:r>
              <a:rPr lang="en-US" dirty="0" smtClean="0"/>
              <a:t>Sometimes SQL provides too many services</a:t>
            </a:r>
          </a:p>
          <a:p>
            <a:pPr lvl="2"/>
            <a:r>
              <a:rPr lang="en-US" dirty="0" smtClean="0"/>
              <a:t>We don’t need the advanced querying and triggers</a:t>
            </a:r>
          </a:p>
          <a:p>
            <a:pPr lvl="2"/>
            <a:r>
              <a:rPr lang="en-US" dirty="0" smtClean="0"/>
              <a:t>Existing DBMSs are designed to have them, and optimized for them</a:t>
            </a:r>
          </a:p>
          <a:p>
            <a:pPr lvl="2"/>
            <a:r>
              <a:rPr lang="en-US" dirty="0" smtClean="0"/>
              <a:t>Adds in unnecessary overhead</a:t>
            </a:r>
          </a:p>
        </p:txBody>
      </p:sp>
    </p:spTree>
    <p:extLst>
      <p:ext uri="{BB962C8B-B14F-4D97-AF65-F5344CB8AC3E}">
        <p14:creationId xmlns:p14="http://schemas.microsoft.com/office/powerpoint/2010/main" val="32826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4" t="23784" r="39889" b="42813"/>
          <a:stretch/>
        </p:blipFill>
        <p:spPr bwMode="auto">
          <a:xfrm>
            <a:off x="812800" y="1447800"/>
            <a:ext cx="8534400" cy="495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4267200" y="2743200"/>
            <a:ext cx="3352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0400" y="990600"/>
            <a:ext cx="4267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0080" lvl="1" indent="-228600">
              <a:spcBef>
                <a:spcPct val="20000"/>
              </a:spcBef>
              <a:buClr>
                <a:srgbClr val="C0504D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EX. Sterling Mallory Archer</a:t>
            </a:r>
          </a:p>
          <a:p>
            <a:pPr marL="640080" lvl="1" indent="-228600">
              <a:spcBef>
                <a:spcPct val="20000"/>
              </a:spcBef>
              <a:buClr>
                <a:srgbClr val="C0504D"/>
              </a:buClr>
              <a:buFont typeface="Arial" pitchFamily="34" charset="0"/>
              <a:buChar char="•"/>
            </a:pPr>
            <a:r>
              <a:rPr lang="en-US" sz="2000" i="1" dirty="0" err="1">
                <a:solidFill>
                  <a:prstClr val="black"/>
                </a:solidFill>
              </a:rPr>
              <a:t>Name:first_name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 smtClean="0">
                <a:solidFill>
                  <a:prstClr val="black"/>
                </a:solidFill>
              </a:rPr>
              <a:t>‘Sterling’</a:t>
            </a:r>
            <a:endParaRPr lang="en-US" sz="2000" dirty="0">
              <a:solidFill>
                <a:prstClr val="black"/>
              </a:solidFill>
            </a:endParaRPr>
          </a:p>
          <a:p>
            <a:pPr marL="640080" lvl="1" indent="-228600">
              <a:spcBef>
                <a:spcPct val="20000"/>
              </a:spcBef>
              <a:buClr>
                <a:srgbClr val="C0504D"/>
              </a:buClr>
              <a:buFont typeface="Arial" pitchFamily="34" charset="0"/>
              <a:buChar char="•"/>
            </a:pPr>
            <a:r>
              <a:rPr lang="en-US" sz="2000" i="1" dirty="0" err="1">
                <a:solidFill>
                  <a:prstClr val="black"/>
                </a:solidFill>
              </a:rPr>
              <a:t>Name:middle_name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 smtClean="0">
                <a:solidFill>
                  <a:prstClr val="black"/>
                </a:solidFill>
              </a:rPr>
              <a:t>‘Mallory’</a:t>
            </a:r>
            <a:endParaRPr lang="en-US" sz="2000" dirty="0">
              <a:solidFill>
                <a:prstClr val="black"/>
              </a:solidFill>
            </a:endParaRPr>
          </a:p>
          <a:p>
            <a:pPr marL="640080" lvl="1" indent="-228600">
              <a:spcBef>
                <a:spcPct val="20000"/>
              </a:spcBef>
              <a:buClr>
                <a:srgbClr val="C0504D"/>
              </a:buClr>
              <a:buFont typeface="Arial" pitchFamily="34" charset="0"/>
              <a:buChar char="•"/>
            </a:pPr>
            <a:r>
              <a:rPr lang="en-US" sz="2000" i="1" dirty="0" err="1">
                <a:solidFill>
                  <a:prstClr val="black"/>
                </a:solidFill>
              </a:rPr>
              <a:t>Name:last_name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 smtClean="0">
                <a:solidFill>
                  <a:prstClr val="black"/>
                </a:solidFill>
              </a:rPr>
              <a:t>‘Archer’ </a:t>
            </a:r>
          </a:p>
          <a:p>
            <a:pPr marL="640080" lvl="1" indent="-228600">
              <a:spcBef>
                <a:spcPct val="20000"/>
              </a:spcBef>
              <a:buClr>
                <a:srgbClr val="C0504D"/>
              </a:buClr>
              <a:buFont typeface="Arial" pitchFamily="34" charset="0"/>
              <a:buChar char="•"/>
            </a:pPr>
            <a:r>
              <a:rPr lang="en-US" sz="2000" i="1" dirty="0" err="1" smtClean="0">
                <a:solidFill>
                  <a:prstClr val="black"/>
                </a:solidFill>
              </a:rPr>
              <a:t>Name:code_name</a:t>
            </a:r>
            <a:r>
              <a:rPr lang="en-US" sz="2000" dirty="0" smtClean="0">
                <a:solidFill>
                  <a:prstClr val="black"/>
                </a:solidFill>
              </a:rPr>
              <a:t> = ‘Duchess’</a:t>
            </a:r>
            <a:endParaRPr lang="en-US" sz="2000" i="1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1D3-2BFC-48AC-815C-4AC7697437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Wait, There’s More!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how the following data is stored on a disk: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2" t="21169" r="72272" b="65374"/>
          <a:stretch/>
        </p:blipFill>
        <p:spPr bwMode="auto">
          <a:xfrm>
            <a:off x="2133600" y="2328333"/>
            <a:ext cx="625583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1D3-2BFC-48AC-815C-4AC7697437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on a disk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4" t="51682" r="77334" b="38619"/>
          <a:stretch/>
        </p:blipFill>
        <p:spPr bwMode="auto">
          <a:xfrm>
            <a:off x="711200" y="1676400"/>
            <a:ext cx="4978400" cy="166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1" y="230188"/>
            <a:ext cx="4163791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4" t="38476" r="71040" b="52144"/>
          <a:stretch/>
        </p:blipFill>
        <p:spPr bwMode="auto">
          <a:xfrm>
            <a:off x="812800" y="3966633"/>
            <a:ext cx="556216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0" t="56261" r="72030" b="38900"/>
          <a:stretch/>
        </p:blipFill>
        <p:spPr bwMode="auto">
          <a:xfrm>
            <a:off x="4538133" y="5477934"/>
            <a:ext cx="6428887" cy="77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812800" y="4343401"/>
            <a:ext cx="5562165" cy="2264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502400" y="5477934"/>
            <a:ext cx="2235200" cy="9228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1D3-2BFC-48AC-815C-4AC7697437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Create, Read, Update, Delete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 only provides low level operations</a:t>
            </a:r>
          </a:p>
          <a:p>
            <a:pPr lvl="1"/>
            <a:r>
              <a:rPr lang="en-US" dirty="0" smtClean="0"/>
              <a:t>Create: create a table</a:t>
            </a:r>
          </a:p>
          <a:p>
            <a:pPr lvl="1"/>
            <a:r>
              <a:rPr lang="en-US" dirty="0" smtClean="0"/>
              <a:t>Put: insert data into a table</a:t>
            </a:r>
          </a:p>
          <a:p>
            <a:pPr lvl="1"/>
            <a:r>
              <a:rPr lang="en-US" dirty="0" smtClean="0"/>
              <a:t>Scan: read whole table</a:t>
            </a:r>
          </a:p>
          <a:p>
            <a:pPr lvl="1"/>
            <a:r>
              <a:rPr lang="en-US" dirty="0" smtClean="0"/>
              <a:t>Get: get one item from the table (search by row id/key)</a:t>
            </a:r>
          </a:p>
          <a:p>
            <a:r>
              <a:rPr lang="en-US" dirty="0" smtClean="0"/>
              <a:t>All complex operations (joins, </a:t>
            </a:r>
            <a:r>
              <a:rPr lang="en-US" dirty="0" err="1" smtClean="0"/>
              <a:t>etc</a:t>
            </a:r>
            <a:r>
              <a:rPr lang="en-US" dirty="0" smtClean="0"/>
              <a:t>) must be done at the application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1D3-2BFC-48AC-815C-4AC7697437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1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Rows vs.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Rows are better when...</a:t>
            </a:r>
          </a:p>
          <a:p>
            <a:pPr lvl="1"/>
            <a:r>
              <a:rPr lang="en-US" dirty="0" smtClean="0"/>
              <a:t>Many columns of a single row are required at one time</a:t>
            </a:r>
          </a:p>
          <a:p>
            <a:pPr lvl="1"/>
            <a:r>
              <a:rPr lang="en-US" dirty="0" smtClean="0"/>
              <a:t>All the data for a row is given at once</a:t>
            </a:r>
          </a:p>
          <a:p>
            <a:r>
              <a:rPr lang="en-US" dirty="0" smtClean="0"/>
              <a:t>Columns are better when...</a:t>
            </a:r>
          </a:p>
          <a:p>
            <a:pPr lvl="1"/>
            <a:r>
              <a:rPr lang="en-US" dirty="0" smtClean="0"/>
              <a:t>Aggregates are computed over many rows for a small number of columns</a:t>
            </a:r>
          </a:p>
          <a:p>
            <a:pPr lvl="1"/>
            <a:r>
              <a:rPr lang="en-US" dirty="0" smtClean="0"/>
              <a:t>New values of a column are supplied at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1D3-2BFC-48AC-815C-4AC7697437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Based NOSQL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160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Neo4j is an open source example</a:t>
            </a:r>
          </a:p>
          <a:p>
            <a:r>
              <a:rPr lang="en-US" dirty="0" smtClean="0"/>
              <a:t>Data is represented as a graph with </a:t>
            </a:r>
            <a:r>
              <a:rPr lang="en-US" dirty="0" smtClean="0">
                <a:solidFill>
                  <a:srgbClr val="FF0000"/>
                </a:solidFill>
              </a:rPr>
              <a:t>vertices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edges</a:t>
            </a:r>
          </a:p>
          <a:p>
            <a:r>
              <a:rPr lang="en-US" dirty="0" smtClean="0"/>
              <a:t>In the Neo4j model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Vertices</a:t>
            </a:r>
            <a:r>
              <a:rPr lang="en-US" dirty="0" smtClean="0"/>
              <a:t> are called </a:t>
            </a:r>
            <a:r>
              <a:rPr lang="en-US" dirty="0" smtClean="0">
                <a:solidFill>
                  <a:srgbClr val="0070C0"/>
                </a:solidFill>
              </a:rPr>
              <a:t>Nodes</a:t>
            </a:r>
            <a:r>
              <a:rPr lang="en-US" dirty="0" smtClean="0"/>
              <a:t> which correspond to </a:t>
            </a:r>
            <a:r>
              <a:rPr lang="en-US" dirty="0" smtClean="0">
                <a:solidFill>
                  <a:srgbClr val="00B050"/>
                </a:solidFill>
              </a:rPr>
              <a:t>entities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Edges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0070C0"/>
                </a:solidFill>
              </a:rPr>
              <a:t>relationships</a:t>
            </a:r>
            <a:r>
              <a:rPr lang="en-US" dirty="0" smtClean="0"/>
              <a:t>, which correspond to </a:t>
            </a:r>
            <a:r>
              <a:rPr lang="en-US" dirty="0" smtClean="0">
                <a:solidFill>
                  <a:srgbClr val="00B050"/>
                </a:solidFill>
              </a:rPr>
              <a:t>relationship instances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Relationships</a:t>
            </a:r>
            <a:r>
              <a:rPr lang="en-US" dirty="0" smtClean="0"/>
              <a:t> are directed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Nodes</a:t>
            </a:r>
            <a:r>
              <a:rPr lang="en-US" dirty="0" smtClean="0"/>
              <a:t> have a </a:t>
            </a:r>
            <a:r>
              <a:rPr lang="en-US" dirty="0" smtClean="0">
                <a:solidFill>
                  <a:srgbClr val="0070C0"/>
                </a:solidFill>
              </a:rPr>
              <a:t>Label</a:t>
            </a:r>
            <a:r>
              <a:rPr lang="en-US" dirty="0" smtClean="0"/>
              <a:t>, which correspond to </a:t>
            </a:r>
            <a:r>
              <a:rPr lang="en-US" dirty="0" smtClean="0">
                <a:solidFill>
                  <a:srgbClr val="00B050"/>
                </a:solidFill>
              </a:rPr>
              <a:t>entity-types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Relationships</a:t>
            </a:r>
            <a:r>
              <a:rPr lang="en-US" dirty="0" smtClean="0"/>
              <a:t> have a </a:t>
            </a:r>
            <a:r>
              <a:rPr lang="en-US" dirty="0" smtClean="0">
                <a:solidFill>
                  <a:srgbClr val="0070C0"/>
                </a:solidFill>
              </a:rPr>
              <a:t>Label</a:t>
            </a:r>
            <a:r>
              <a:rPr lang="en-US" dirty="0" smtClean="0"/>
              <a:t>, which corresponds to </a:t>
            </a:r>
            <a:r>
              <a:rPr lang="en-US" dirty="0" smtClean="0">
                <a:solidFill>
                  <a:srgbClr val="00B050"/>
                </a:solidFill>
              </a:rPr>
              <a:t>relationship types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Nodes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Relationships</a:t>
            </a:r>
            <a:r>
              <a:rPr lang="en-US" dirty="0" smtClean="0"/>
              <a:t> have </a:t>
            </a:r>
            <a:r>
              <a:rPr lang="en-US" dirty="0" smtClean="0">
                <a:solidFill>
                  <a:srgbClr val="0070C0"/>
                </a:solidFill>
              </a:rPr>
              <a:t>Properties</a:t>
            </a:r>
            <a:r>
              <a:rPr lang="en-US" dirty="0" smtClean="0"/>
              <a:t>, which correspond to </a:t>
            </a:r>
            <a:r>
              <a:rPr lang="en-US" dirty="0" smtClean="0">
                <a:solidFill>
                  <a:srgbClr val="00B050"/>
                </a:solidFill>
              </a:rPr>
              <a:t>attributes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Properties</a:t>
            </a:r>
            <a:r>
              <a:rPr lang="en-US" dirty="0" smtClean="0"/>
              <a:t> can be grouped in a </a:t>
            </a:r>
            <a:r>
              <a:rPr lang="en-US" dirty="0" smtClean="0">
                <a:solidFill>
                  <a:srgbClr val="0070C0"/>
                </a:solidFill>
              </a:rPr>
              <a:t>Map Pattern</a:t>
            </a:r>
          </a:p>
          <a:p>
            <a:pPr lvl="3"/>
            <a:r>
              <a:rPr lang="en-US" dirty="0" smtClean="0"/>
              <a:t>{</a:t>
            </a:r>
            <a:r>
              <a:rPr lang="en-US" dirty="0" err="1" smtClean="0"/>
              <a:t>Fname</a:t>
            </a:r>
            <a:r>
              <a:rPr lang="en-US" dirty="0" smtClean="0"/>
              <a:t>:’Sterling’, </a:t>
            </a:r>
            <a:r>
              <a:rPr lang="en-US" dirty="0" err="1" smtClean="0"/>
              <a:t>Mname</a:t>
            </a:r>
            <a:r>
              <a:rPr lang="en-US" dirty="0" smtClean="0"/>
              <a:t>:’Mallory’, </a:t>
            </a:r>
            <a:r>
              <a:rPr lang="en-US" dirty="0" err="1" smtClean="0"/>
              <a:t>Lname</a:t>
            </a:r>
            <a:r>
              <a:rPr lang="en-US" dirty="0" smtClean="0"/>
              <a:t>:’Archer’}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444" y="58674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Graph (Math) Term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Entity-Relationship Model Term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Graph Based NOSQL Term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1D3-2BFC-48AC-815C-4AC7697437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0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1D3-2BFC-48AC-815C-4AC7697437FC}" type="slidenum">
              <a:rPr lang="en-US" smtClean="0"/>
              <a:t>26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7" t="15888" r="29555" b="14269"/>
          <a:stretch/>
        </p:blipFill>
        <p:spPr bwMode="auto">
          <a:xfrm>
            <a:off x="1524000" y="181339"/>
            <a:ext cx="7721600" cy="657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Brace 4"/>
          <p:cNvSpPr/>
          <p:nvPr/>
        </p:nvSpPr>
        <p:spPr>
          <a:xfrm>
            <a:off x="1625600" y="914400"/>
            <a:ext cx="406400" cy="2667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1200" y="206323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5816600" y="-406400"/>
            <a:ext cx="152400" cy="386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10400" y="1676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  <a:endCxn id="7" idx="1"/>
          </p:cNvCxnSpPr>
          <p:nvPr/>
        </p:nvCxnSpPr>
        <p:spPr>
          <a:xfrm flipH="1" flipV="1">
            <a:off x="5892800" y="1600200"/>
            <a:ext cx="111760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239766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454400" y="1981201"/>
            <a:ext cx="3556000" cy="601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>
            <a:off x="1625600" y="3962400"/>
            <a:ext cx="406400" cy="2667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5111234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94400" y="3962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90267" y="5287433"/>
            <a:ext cx="164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31467" y="4348665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1"/>
          </p:cNvCxnSpPr>
          <p:nvPr/>
        </p:nvCxnSpPr>
        <p:spPr>
          <a:xfrm flipH="1" flipV="1">
            <a:off x="3860800" y="4038600"/>
            <a:ext cx="2133600" cy="108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2"/>
          </p:cNvCxnSpPr>
          <p:nvPr/>
        </p:nvCxnSpPr>
        <p:spPr>
          <a:xfrm flipH="1">
            <a:off x="2844800" y="4717998"/>
            <a:ext cx="3945467" cy="235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2"/>
          </p:cNvCxnSpPr>
          <p:nvPr/>
        </p:nvCxnSpPr>
        <p:spPr>
          <a:xfrm flipH="1">
            <a:off x="4817534" y="4717998"/>
            <a:ext cx="1972733" cy="235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673600" y="5656766"/>
            <a:ext cx="2844800" cy="134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1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Based NOSQL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Schemas are optional</a:t>
            </a:r>
          </a:p>
          <a:p>
            <a:pPr lvl="1"/>
            <a:r>
              <a:rPr lang="en-US" dirty="0" smtClean="0"/>
              <a:t>Allow for adding property constraints based on their label</a:t>
            </a:r>
          </a:p>
          <a:p>
            <a:r>
              <a:rPr lang="en-US" dirty="0" smtClean="0"/>
              <a:t>Cypher</a:t>
            </a:r>
          </a:p>
          <a:p>
            <a:pPr lvl="1"/>
            <a:r>
              <a:rPr lang="en-US" dirty="0" smtClean="0"/>
              <a:t>High Level Query Language</a:t>
            </a:r>
          </a:p>
          <a:p>
            <a:pPr lvl="1"/>
            <a:r>
              <a:rPr lang="en-US" dirty="0" smtClean="0"/>
              <a:t>Uses MATCH along with a relationship template to find matching nodes and relationships (Select)</a:t>
            </a:r>
          </a:p>
          <a:p>
            <a:pPr lvl="1"/>
            <a:r>
              <a:rPr lang="en-US" dirty="0" smtClean="0"/>
              <a:t>Uses WHERE to specify which matches to consider</a:t>
            </a:r>
          </a:p>
          <a:p>
            <a:pPr lvl="1"/>
            <a:r>
              <a:rPr lang="en-US" dirty="0" smtClean="0"/>
              <a:t>Uses RETURN to specify which properties to return (Project)</a:t>
            </a:r>
          </a:p>
          <a:p>
            <a:pPr lvl="1"/>
            <a:r>
              <a:rPr lang="en-US" dirty="0" smtClean="0"/>
              <a:t>DELETE deletes a node or relationship</a:t>
            </a:r>
          </a:p>
          <a:p>
            <a:pPr lvl="1"/>
            <a:r>
              <a:rPr lang="en-US" dirty="0" smtClean="0"/>
              <a:t>SET updates a node or relationship</a:t>
            </a:r>
          </a:p>
          <a:p>
            <a:pPr lvl="1"/>
            <a:r>
              <a:rPr lang="en-US" dirty="0" smtClean="0"/>
              <a:t>REMOVE removes a property or label from a relationship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1D3-2BFC-48AC-815C-4AC7697437F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1D3-2BFC-48AC-815C-4AC7697437FC}" type="slidenum">
              <a:rPr lang="en-US" smtClean="0"/>
              <a:t>28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85" t="40922" r="37112" b="15991"/>
          <a:stretch/>
        </p:blipFill>
        <p:spPr bwMode="auto">
          <a:xfrm>
            <a:off x="609600" y="1371601"/>
            <a:ext cx="6604000" cy="511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1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Real time analysis of data that elegantly captures relationships</a:t>
            </a:r>
          </a:p>
          <a:p>
            <a:pPr lvl="1"/>
            <a:r>
              <a:rPr lang="en-US" dirty="0" smtClean="0"/>
              <a:t>Can use Graph Searching algorithms</a:t>
            </a:r>
          </a:p>
          <a:p>
            <a:pPr lvl="1"/>
            <a:r>
              <a:rPr lang="en-US" dirty="0" smtClean="0"/>
              <a:t>Reflects real life relationships and complexities</a:t>
            </a:r>
          </a:p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Recommendation Systems</a:t>
            </a:r>
          </a:p>
          <a:p>
            <a:pPr lvl="1"/>
            <a:r>
              <a:rPr lang="en-US" dirty="0" smtClean="0"/>
              <a:t>Social Networks</a:t>
            </a:r>
          </a:p>
          <a:p>
            <a:pPr lvl="1"/>
            <a:r>
              <a:rPr lang="en-US" dirty="0" smtClean="0"/>
              <a:t>Fraud Detection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1D3-2BFC-48AC-815C-4AC7697437F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2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Distributed NOSQL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 – Distributed system should be able to add more nodes as the data grows</a:t>
            </a:r>
          </a:p>
          <a:p>
            <a:pPr lvl="1"/>
            <a:r>
              <a:rPr lang="en-US" dirty="0" smtClean="0"/>
              <a:t>Without interrupting the system that is running</a:t>
            </a:r>
          </a:p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System must always be available</a:t>
            </a:r>
          </a:p>
          <a:p>
            <a:pPr lvl="1"/>
            <a:r>
              <a:rPr lang="en-US" dirty="0" smtClean="0"/>
              <a:t>Data must be replicated to allow this</a:t>
            </a:r>
          </a:p>
          <a:p>
            <a:pPr lvl="2"/>
            <a:r>
              <a:rPr lang="en-US" dirty="0" smtClean="0"/>
              <a:t>Replicated data can lead to consistency issues</a:t>
            </a:r>
          </a:p>
          <a:p>
            <a:pPr lvl="1"/>
            <a:r>
              <a:rPr lang="en-US" dirty="0" smtClean="0"/>
              <a:t>Improves read performance</a:t>
            </a:r>
          </a:p>
          <a:p>
            <a:pPr lvl="1"/>
            <a:r>
              <a:rPr lang="en-US" dirty="0" smtClean="0"/>
              <a:t>Slows down write performance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may seem like limited versions of a relational database</a:t>
            </a:r>
          </a:p>
          <a:p>
            <a:pPr lvl="1"/>
            <a:r>
              <a:rPr lang="en-US" dirty="0" smtClean="0"/>
              <a:t>Because they are</a:t>
            </a:r>
          </a:p>
          <a:p>
            <a:r>
              <a:rPr lang="en-US" dirty="0" smtClean="0"/>
              <a:t>Less functionality means more optimization</a:t>
            </a:r>
          </a:p>
          <a:p>
            <a:pPr lvl="1"/>
            <a:r>
              <a:rPr lang="en-US" dirty="0" smtClean="0"/>
              <a:t>Can handle big data</a:t>
            </a:r>
          </a:p>
          <a:p>
            <a:r>
              <a:rPr lang="en-US" dirty="0" smtClean="0"/>
              <a:t>Less functionality means more flexibility</a:t>
            </a:r>
          </a:p>
          <a:p>
            <a:pPr lvl="1"/>
            <a:r>
              <a:rPr lang="en-US" dirty="0" smtClean="0"/>
              <a:t>Can add attributes on the fly</a:t>
            </a:r>
          </a:p>
          <a:p>
            <a:pPr lvl="1"/>
            <a:r>
              <a:rPr lang="en-US" dirty="0" smtClean="0"/>
              <a:t>Semi-Structured data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andle multimedia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Distributed NOSQL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 models</a:t>
            </a:r>
          </a:p>
          <a:p>
            <a:pPr lvl="1"/>
            <a:r>
              <a:rPr lang="en-US" dirty="0"/>
              <a:t>Master-Slave</a:t>
            </a:r>
          </a:p>
          <a:p>
            <a:pPr lvl="2"/>
            <a:r>
              <a:rPr lang="en-US" dirty="0"/>
              <a:t>One copy is the master copy, others are duplicates</a:t>
            </a:r>
          </a:p>
          <a:p>
            <a:pPr lvl="2"/>
            <a:r>
              <a:rPr lang="en-US" dirty="0"/>
              <a:t>Write to Master copy, which will spread changes to the slave </a:t>
            </a:r>
            <a:r>
              <a:rPr lang="en-US" dirty="0" smtClean="0"/>
              <a:t>copies</a:t>
            </a:r>
          </a:p>
          <a:p>
            <a:pPr lvl="2"/>
            <a:r>
              <a:rPr lang="en-US" dirty="0" smtClean="0"/>
              <a:t>Read from master, or from slave with no guarantee of accuracy</a:t>
            </a:r>
          </a:p>
          <a:p>
            <a:pPr lvl="1"/>
            <a:r>
              <a:rPr lang="en-US" dirty="0" smtClean="0"/>
              <a:t>Master-Master</a:t>
            </a:r>
          </a:p>
          <a:p>
            <a:pPr lvl="2"/>
            <a:r>
              <a:rPr lang="en-US" dirty="0" smtClean="0"/>
              <a:t>Every node is considered a Master</a:t>
            </a:r>
          </a:p>
          <a:p>
            <a:pPr lvl="2"/>
            <a:r>
              <a:rPr lang="en-US" dirty="0" smtClean="0"/>
              <a:t>Read or Write on any node</a:t>
            </a:r>
          </a:p>
          <a:p>
            <a:pPr lvl="2"/>
            <a:r>
              <a:rPr lang="en-US" dirty="0" smtClean="0"/>
              <a:t>Since users could write to the same data on two different nodes concurrently, you need a reconciliation method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Distributed NOSQL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r>
              <a:rPr lang="en-US" dirty="0" smtClean="0"/>
              <a:t> (horizontal partitioning) of files</a:t>
            </a:r>
          </a:p>
          <a:p>
            <a:pPr lvl="1"/>
            <a:r>
              <a:rPr lang="en-US" dirty="0" smtClean="0"/>
              <a:t>Files/collection of objects</a:t>
            </a:r>
          </a:p>
          <a:p>
            <a:pPr lvl="1"/>
            <a:r>
              <a:rPr lang="en-US" dirty="0" smtClean="0"/>
              <a:t>Can be millions of records</a:t>
            </a:r>
          </a:p>
          <a:p>
            <a:pPr lvl="1"/>
            <a:r>
              <a:rPr lang="en-US" dirty="0" smtClean="0"/>
              <a:t>Can be accessed concurrently</a:t>
            </a:r>
          </a:p>
          <a:p>
            <a:pPr lvl="1"/>
            <a:r>
              <a:rPr lang="en-US" dirty="0" smtClean="0"/>
              <a:t>Need to distribute across many nodes</a:t>
            </a:r>
          </a:p>
          <a:p>
            <a:pPr lvl="2"/>
            <a:r>
              <a:rPr lang="en-US" dirty="0" smtClean="0"/>
              <a:t>Lightens the workload of each node</a:t>
            </a:r>
          </a:p>
          <a:p>
            <a:pPr lvl="2"/>
            <a:r>
              <a:rPr lang="en-US" dirty="0" smtClean="0"/>
              <a:t>Makes consistency take a little more work</a:t>
            </a:r>
          </a:p>
          <a:p>
            <a:r>
              <a:rPr lang="en-US" dirty="0" smtClean="0"/>
              <a:t>High Performance data access</a:t>
            </a:r>
          </a:p>
          <a:p>
            <a:pPr lvl="1"/>
            <a:r>
              <a:rPr lang="en-US" dirty="0" smtClean="0"/>
              <a:t>Need to find individual records in millions of records</a:t>
            </a:r>
          </a:p>
          <a:p>
            <a:pPr lvl="1"/>
            <a:r>
              <a:rPr lang="en-US" dirty="0" smtClean="0"/>
              <a:t>Hashing object key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ange partitioning on the object key</a:t>
            </a:r>
          </a:p>
          <a:p>
            <a:pPr lvl="2"/>
            <a:r>
              <a:rPr lang="en-US" dirty="0" smtClean="0"/>
              <a:t>Keys in a range on the same node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data model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required schema</a:t>
            </a:r>
          </a:p>
          <a:p>
            <a:pPr lvl="1"/>
            <a:r>
              <a:rPr lang="en-US" dirty="0" smtClean="0"/>
              <a:t>Self describing data</a:t>
            </a:r>
          </a:p>
          <a:p>
            <a:pPr lvl="1"/>
            <a:r>
              <a:rPr lang="en-US" dirty="0" smtClean="0"/>
              <a:t>Semi-structured data</a:t>
            </a:r>
          </a:p>
          <a:p>
            <a:pPr lvl="1"/>
            <a:r>
              <a:rPr lang="en-US" dirty="0" smtClean="0"/>
              <a:t>User can add a schema for efficiency</a:t>
            </a:r>
          </a:p>
          <a:p>
            <a:r>
              <a:rPr lang="en-US" dirty="0" smtClean="0"/>
              <a:t>Less powerful query languages</a:t>
            </a:r>
          </a:p>
          <a:p>
            <a:pPr lvl="1"/>
            <a:r>
              <a:rPr lang="en-US" dirty="0" smtClean="0"/>
              <a:t>CRUD</a:t>
            </a:r>
          </a:p>
          <a:p>
            <a:pPr lvl="2"/>
            <a:r>
              <a:rPr lang="en-US" dirty="0" smtClean="0"/>
              <a:t>Create</a:t>
            </a:r>
          </a:p>
          <a:p>
            <a:pPr lvl="2"/>
            <a:r>
              <a:rPr lang="en-US" dirty="0" smtClean="0"/>
              <a:t>Read</a:t>
            </a:r>
          </a:p>
          <a:p>
            <a:pPr lvl="2"/>
            <a:r>
              <a:rPr lang="en-US" dirty="0" smtClean="0"/>
              <a:t>Update</a:t>
            </a:r>
          </a:p>
          <a:p>
            <a:pPr lvl="2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Joins, advanced searching happens at application level</a:t>
            </a:r>
          </a:p>
          <a:p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Multiple version of the same data with timestamps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Describes competing requirements of a distributed database</a:t>
            </a:r>
          </a:p>
          <a:p>
            <a:r>
              <a:rPr lang="en-US" u="sng" dirty="0" smtClean="0"/>
              <a:t>C</a:t>
            </a:r>
            <a:r>
              <a:rPr lang="en-US" dirty="0" smtClean="0"/>
              <a:t>onsistency</a:t>
            </a:r>
          </a:p>
          <a:p>
            <a:pPr lvl="1"/>
            <a:r>
              <a:rPr lang="en-US" dirty="0" smtClean="0"/>
              <a:t>Is data consistent among replicated copies?</a:t>
            </a:r>
          </a:p>
          <a:p>
            <a:r>
              <a:rPr lang="en-US" u="sng" dirty="0" smtClean="0"/>
              <a:t>A</a:t>
            </a:r>
            <a:r>
              <a:rPr lang="en-US" dirty="0" smtClean="0"/>
              <a:t>vailability</a:t>
            </a:r>
          </a:p>
          <a:p>
            <a:pPr lvl="1"/>
            <a:r>
              <a:rPr lang="en-US" dirty="0" smtClean="0"/>
              <a:t>Is data available all the time?</a:t>
            </a:r>
          </a:p>
          <a:p>
            <a:r>
              <a:rPr lang="en-US" u="sng" dirty="0" smtClean="0"/>
              <a:t>P</a:t>
            </a:r>
            <a:r>
              <a:rPr lang="en-US" dirty="0" smtClean="0"/>
              <a:t>artition Tolerance</a:t>
            </a:r>
          </a:p>
          <a:p>
            <a:pPr lvl="1"/>
            <a:r>
              <a:rPr lang="en-US" dirty="0" smtClean="0"/>
              <a:t>Can the database handle partitioning of nodes?</a:t>
            </a:r>
          </a:p>
          <a:p>
            <a:pPr lvl="2"/>
            <a:r>
              <a:rPr lang="en-US" dirty="0" smtClean="0"/>
              <a:t>Nodes can’t communicate due to network issues</a:t>
            </a:r>
          </a:p>
          <a:p>
            <a:r>
              <a:rPr lang="en-US" dirty="0" smtClean="0"/>
              <a:t>Impossible to guarantee all three</a:t>
            </a:r>
          </a:p>
          <a:p>
            <a:pPr lvl="1"/>
            <a:r>
              <a:rPr lang="en-US" dirty="0" smtClean="0"/>
              <a:t>In order to keep data available even when partitioning occurs, we need redundant copies, which leads to consistency issues</a:t>
            </a:r>
          </a:p>
          <a:p>
            <a:pPr lvl="1"/>
            <a:r>
              <a:rPr lang="en-US" dirty="0" smtClean="0"/>
              <a:t>NOSQL systems allow for reduced consistency</a:t>
            </a:r>
          </a:p>
          <a:p>
            <a:pPr lvl="2"/>
            <a:r>
              <a:rPr lang="en-US" dirty="0" smtClean="0"/>
              <a:t>Called </a:t>
            </a:r>
            <a:r>
              <a:rPr lang="en-US" b="1" dirty="0" smtClean="0"/>
              <a:t>eventual consistency</a:t>
            </a:r>
            <a:endParaRPr lang="en-US" dirty="0" smtClean="0"/>
          </a:p>
          <a:p>
            <a:pPr lvl="2"/>
            <a:r>
              <a:rPr lang="en-US" dirty="0" smtClean="0"/>
              <a:t>The system is working on restoring consistency, delays are acceptable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9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NOSQL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Based</a:t>
            </a:r>
          </a:p>
          <a:p>
            <a:r>
              <a:rPr lang="en-US" dirty="0" smtClean="0"/>
              <a:t>Key-Value Based</a:t>
            </a:r>
          </a:p>
          <a:p>
            <a:r>
              <a:rPr lang="en-US" dirty="0" smtClean="0"/>
              <a:t>Column Based (Wide Column)</a:t>
            </a:r>
          </a:p>
          <a:p>
            <a:r>
              <a:rPr lang="en-US" dirty="0" smtClean="0"/>
              <a:t>Graph Based</a:t>
            </a:r>
          </a:p>
          <a:p>
            <a:r>
              <a:rPr lang="en-US" dirty="0" smtClean="0"/>
              <a:t>Hybrid</a:t>
            </a:r>
          </a:p>
          <a:p>
            <a:r>
              <a:rPr lang="en-US" dirty="0" smtClean="0"/>
              <a:t>Object databases and XML are sometimes considered NOSQL, although they existed before the term NOSQL was widely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1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Based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Store data as </a:t>
            </a:r>
            <a:r>
              <a:rPr lang="en-US" b="1" dirty="0" smtClean="0"/>
              <a:t>collections</a:t>
            </a:r>
            <a:r>
              <a:rPr lang="en-US" dirty="0" smtClean="0"/>
              <a:t> of similar </a:t>
            </a:r>
            <a:r>
              <a:rPr lang="en-US" b="1" dirty="0" smtClean="0"/>
              <a:t>documents</a:t>
            </a:r>
            <a:endParaRPr lang="en-US" dirty="0" smtClean="0"/>
          </a:p>
          <a:p>
            <a:pPr lvl="1"/>
            <a:r>
              <a:rPr lang="en-US" dirty="0" smtClean="0"/>
              <a:t>Documents could be object based, or XML</a:t>
            </a:r>
          </a:p>
          <a:p>
            <a:pPr lvl="1"/>
            <a:r>
              <a:rPr lang="en-US" dirty="0" smtClean="0"/>
              <a:t>JSON (JavaScript Object Notation) is commonly used</a:t>
            </a:r>
          </a:p>
          <a:p>
            <a:r>
              <a:rPr lang="en-US" dirty="0" smtClean="0"/>
              <a:t>Documents in a collection should be similar, but do not need to follow any schema</a:t>
            </a:r>
          </a:p>
          <a:p>
            <a:pPr lvl="1"/>
            <a:r>
              <a:rPr lang="en-US" dirty="0" smtClean="0"/>
              <a:t>Variations are allowed</a:t>
            </a:r>
          </a:p>
          <a:p>
            <a:pPr lvl="1"/>
            <a:r>
              <a:rPr lang="en-US" dirty="0" smtClean="0"/>
              <a:t>Documents have a unique </a:t>
            </a:r>
            <a:r>
              <a:rPr lang="en-US" dirty="0" err="1" smtClean="0"/>
              <a:t>ObjectID</a:t>
            </a:r>
            <a:r>
              <a:rPr lang="en-US" dirty="0" smtClean="0"/>
              <a:t> called _id</a:t>
            </a:r>
          </a:p>
          <a:p>
            <a:pPr lvl="1"/>
            <a:r>
              <a:rPr lang="en-US" dirty="0" smtClean="0"/>
              <a:t>Documents describe some object or entity</a:t>
            </a:r>
          </a:p>
          <a:p>
            <a:r>
              <a:rPr lang="en-US" dirty="0" smtClean="0"/>
              <a:t>Objects in a document can have other object types in them using:</a:t>
            </a:r>
          </a:p>
          <a:p>
            <a:pPr lvl="1"/>
            <a:r>
              <a:rPr lang="en-US" dirty="0" smtClean="0"/>
              <a:t>Nesting/Embedding (like XML)</a:t>
            </a:r>
          </a:p>
          <a:p>
            <a:pPr lvl="1"/>
            <a:r>
              <a:rPr lang="en-US" dirty="0" smtClean="0"/>
              <a:t>An array</a:t>
            </a:r>
          </a:p>
          <a:p>
            <a:pPr lvl="1"/>
            <a:r>
              <a:rPr lang="en-US" dirty="0" smtClean="0"/>
              <a:t>References (like foreign keys)</a:t>
            </a:r>
          </a:p>
          <a:p>
            <a:r>
              <a:rPr lang="en-US" dirty="0" smtClean="0"/>
              <a:t>MongoDB</a:t>
            </a:r>
          </a:p>
          <a:p>
            <a:r>
              <a:rPr lang="en-US" dirty="0" err="1" smtClean="0"/>
              <a:t>CouchDB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7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jacency_theme" id="{5746589B-618D-4BCF-AC4A-12ACA4BA7D22}" vid="{46BD0D05-878D-4E65-AEF2-70E0DFA1F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adjacency_theme</Template>
  <TotalTime>1329</TotalTime>
  <Words>1327</Words>
  <Application>Microsoft Office PowerPoint</Application>
  <PresentationFormat>Widescreen</PresentationFormat>
  <Paragraphs>241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ＭＳ Ｐゴシック</vt:lpstr>
      <vt:lpstr>Arial</vt:lpstr>
      <vt:lpstr>Calibri</vt:lpstr>
      <vt:lpstr>Cambria</vt:lpstr>
      <vt:lpstr>Verdana</vt:lpstr>
      <vt:lpstr>adjacency_theme</vt:lpstr>
      <vt:lpstr>Chapter 24 – NOSQL Systems</vt:lpstr>
      <vt:lpstr>Introduction</vt:lpstr>
      <vt:lpstr>Characteristics of Distributed NOSQL Systems</vt:lpstr>
      <vt:lpstr>Characteristics of Distributed NOSQL Systems</vt:lpstr>
      <vt:lpstr>Characteristics of Distributed NOSQL Systems</vt:lpstr>
      <vt:lpstr>NOSQL data model characteristics</vt:lpstr>
      <vt:lpstr>CAP Theorem</vt:lpstr>
      <vt:lpstr>Categories of NOSQL Systems</vt:lpstr>
      <vt:lpstr>Document Based NOSQL</vt:lpstr>
      <vt:lpstr>Figure 24.1a   Example of simple documents in MongoDB. Denormalized document design with embedded subdocuments. </vt:lpstr>
      <vt:lpstr>Figure 24.1b   Example of simple documents in MongoDB. Embedded array of document references. </vt:lpstr>
      <vt:lpstr>Figure 24.1c   Example of simple documents in MongoDB. Normalized documents.</vt:lpstr>
      <vt:lpstr>Working with MongoDB</vt:lpstr>
      <vt:lpstr>Figure 24.1d   Example of simple documents in MongoDB. Inserting the documents in Figure 24.1(c) into their collections.</vt:lpstr>
      <vt:lpstr>Key-Value NOSQL</vt:lpstr>
      <vt:lpstr>Column Based Systems</vt:lpstr>
      <vt:lpstr>Hbase Model</vt:lpstr>
      <vt:lpstr>Hbase Columns</vt:lpstr>
      <vt:lpstr>So... What’s the difference?</vt:lpstr>
      <vt:lpstr>Example</vt:lpstr>
      <vt:lpstr>But Wait, There’s More!</vt:lpstr>
      <vt:lpstr>Stored on a disk</vt:lpstr>
      <vt:lpstr>CRUD Operations</vt:lpstr>
      <vt:lpstr>Rows vs. Columns</vt:lpstr>
      <vt:lpstr>Graph Based NOSQL Systems</vt:lpstr>
      <vt:lpstr>PowerPoint Presentation</vt:lpstr>
      <vt:lpstr>Graph Based NOSQL Systems</vt:lpstr>
      <vt:lpstr>Cypher</vt:lpstr>
      <vt:lpstr>Use Cases and Advantages</vt:lpstr>
      <vt:lpstr>Summary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24 – NOSQL Systems</dc:title>
  <dc:creator>Kevin Anton Plis</dc:creator>
  <cp:lastModifiedBy>Kevin Anton Plis</cp:lastModifiedBy>
  <cp:revision>20</cp:revision>
  <dcterms:created xsi:type="dcterms:W3CDTF">2018-04-19T19:10:12Z</dcterms:created>
  <dcterms:modified xsi:type="dcterms:W3CDTF">2019-06-13T17:30:56Z</dcterms:modified>
</cp:coreProperties>
</file>