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notesMasterIdLst>
    <p:notesMasterId r:id="rId41"/>
  </p:notesMasterIdLst>
  <p:handoutMasterIdLst>
    <p:handoutMasterId r:id="rId42"/>
  </p:handoutMasterIdLst>
  <p:sldIdLst>
    <p:sldId id="258" r:id="rId2"/>
    <p:sldId id="283" r:id="rId3"/>
    <p:sldId id="294" r:id="rId4"/>
    <p:sldId id="295" r:id="rId5"/>
    <p:sldId id="285" r:id="rId6"/>
    <p:sldId id="281" r:id="rId7"/>
    <p:sldId id="260" r:id="rId8"/>
    <p:sldId id="262" r:id="rId9"/>
    <p:sldId id="286" r:id="rId10"/>
    <p:sldId id="265" r:id="rId11"/>
    <p:sldId id="288" r:id="rId12"/>
    <p:sldId id="267" r:id="rId13"/>
    <p:sldId id="268" r:id="rId14"/>
    <p:sldId id="307" r:id="rId15"/>
    <p:sldId id="266" r:id="rId16"/>
    <p:sldId id="296" r:id="rId17"/>
    <p:sldId id="269" r:id="rId18"/>
    <p:sldId id="270" r:id="rId19"/>
    <p:sldId id="271" r:id="rId20"/>
    <p:sldId id="304" r:id="rId21"/>
    <p:sldId id="273" r:id="rId22"/>
    <p:sldId id="297" r:id="rId23"/>
    <p:sldId id="298" r:id="rId24"/>
    <p:sldId id="299" r:id="rId25"/>
    <p:sldId id="300" r:id="rId26"/>
    <p:sldId id="301" r:id="rId27"/>
    <p:sldId id="305" r:id="rId28"/>
    <p:sldId id="302" r:id="rId29"/>
    <p:sldId id="306" r:id="rId30"/>
    <p:sldId id="303" r:id="rId31"/>
    <p:sldId id="274" r:id="rId32"/>
    <p:sldId id="290" r:id="rId33"/>
    <p:sldId id="292" r:id="rId34"/>
    <p:sldId id="293" r:id="rId35"/>
    <p:sldId id="277" r:id="rId36"/>
    <p:sldId id="282" r:id="rId37"/>
    <p:sldId id="291" r:id="rId38"/>
    <p:sldId id="279" r:id="rId39"/>
    <p:sldId id="280"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6855" autoAdjust="0"/>
  </p:normalViewPr>
  <p:slideViewPr>
    <p:cSldViewPr snapToGrid="0" snapToObjects="1">
      <p:cViewPr varScale="1">
        <p:scale>
          <a:sx n="126" d="100"/>
          <a:sy n="126" d="100"/>
        </p:scale>
        <p:origin x="-26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44592B-4D73-3D4E-8069-DEA82F228EC1}" type="datetimeFigureOut">
              <a:rPr lang="en-US" smtClean="0"/>
              <a:t>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BEE484-32C4-C84A-86DD-5DF06ECEFEC5}" type="slidenum">
              <a:rPr lang="en-US" smtClean="0"/>
              <a:t>‹#›</a:t>
            </a:fld>
            <a:endParaRPr lang="en-US"/>
          </a:p>
        </p:txBody>
      </p:sp>
    </p:spTree>
    <p:extLst>
      <p:ext uri="{BB962C8B-B14F-4D97-AF65-F5344CB8AC3E}">
        <p14:creationId xmlns:p14="http://schemas.microsoft.com/office/powerpoint/2010/main" val="22937925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FCA616-0CA6-0B41-9749-87140EC7BE46}" type="datetimeFigureOut">
              <a:rPr lang="en-US" smtClean="0"/>
              <a:t>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B13022-CB26-004C-85EC-0E8F98C1CFEA}" type="slidenum">
              <a:rPr lang="en-US" smtClean="0"/>
              <a:t>‹#›</a:t>
            </a:fld>
            <a:endParaRPr lang="en-US"/>
          </a:p>
        </p:txBody>
      </p:sp>
    </p:spTree>
    <p:extLst>
      <p:ext uri="{BB962C8B-B14F-4D97-AF65-F5344CB8AC3E}">
        <p14:creationId xmlns:p14="http://schemas.microsoft.com/office/powerpoint/2010/main" val="29586252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33789-942F-1646-980F-EB6EC3B0F50D}" type="slidenum">
              <a:rPr lang="en-US" smtClean="0"/>
              <a:t>1</a:t>
            </a:fld>
            <a:endParaRPr lang="en-US"/>
          </a:p>
        </p:txBody>
      </p:sp>
    </p:spTree>
    <p:extLst>
      <p:ext uri="{BB962C8B-B14F-4D97-AF65-F5344CB8AC3E}">
        <p14:creationId xmlns:p14="http://schemas.microsoft.com/office/powerpoint/2010/main" val="2329114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16</a:t>
            </a:fld>
            <a:endParaRPr lang="en-US"/>
          </a:p>
        </p:txBody>
      </p:sp>
    </p:spTree>
    <p:extLst>
      <p:ext uri="{BB962C8B-B14F-4D97-AF65-F5344CB8AC3E}">
        <p14:creationId xmlns:p14="http://schemas.microsoft.com/office/powerpoint/2010/main" val="306479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18</a:t>
            </a:fld>
            <a:endParaRPr lang="en-US"/>
          </a:p>
        </p:txBody>
      </p:sp>
    </p:spTree>
    <p:extLst>
      <p:ext uri="{BB962C8B-B14F-4D97-AF65-F5344CB8AC3E}">
        <p14:creationId xmlns:p14="http://schemas.microsoft.com/office/powerpoint/2010/main" val="86589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19</a:t>
            </a:fld>
            <a:endParaRPr lang="en-US"/>
          </a:p>
        </p:txBody>
      </p:sp>
    </p:spTree>
    <p:extLst>
      <p:ext uri="{BB962C8B-B14F-4D97-AF65-F5344CB8AC3E}">
        <p14:creationId xmlns:p14="http://schemas.microsoft.com/office/powerpoint/2010/main" val="3728505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20</a:t>
            </a:fld>
            <a:endParaRPr lang="en-US"/>
          </a:p>
        </p:txBody>
      </p:sp>
    </p:spTree>
    <p:extLst>
      <p:ext uri="{BB962C8B-B14F-4D97-AF65-F5344CB8AC3E}">
        <p14:creationId xmlns:p14="http://schemas.microsoft.com/office/powerpoint/2010/main" val="3728505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21</a:t>
            </a:fld>
            <a:endParaRPr lang="en-US"/>
          </a:p>
        </p:txBody>
      </p:sp>
    </p:spTree>
    <p:extLst>
      <p:ext uri="{BB962C8B-B14F-4D97-AF65-F5344CB8AC3E}">
        <p14:creationId xmlns:p14="http://schemas.microsoft.com/office/powerpoint/2010/main" val="594249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22</a:t>
            </a:fld>
            <a:endParaRPr lang="en-US"/>
          </a:p>
        </p:txBody>
      </p:sp>
    </p:spTree>
    <p:extLst>
      <p:ext uri="{BB962C8B-B14F-4D97-AF65-F5344CB8AC3E}">
        <p14:creationId xmlns:p14="http://schemas.microsoft.com/office/powerpoint/2010/main" val="306479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6</a:t>
            </a:fld>
            <a:endParaRPr lang="en-US"/>
          </a:p>
        </p:txBody>
      </p:sp>
    </p:spTree>
    <p:extLst>
      <p:ext uri="{BB962C8B-B14F-4D97-AF65-F5344CB8AC3E}">
        <p14:creationId xmlns:p14="http://schemas.microsoft.com/office/powerpoint/2010/main" val="180845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7</a:t>
            </a:fld>
            <a:endParaRPr lang="en-US"/>
          </a:p>
        </p:txBody>
      </p:sp>
    </p:spTree>
    <p:extLst>
      <p:ext uri="{BB962C8B-B14F-4D97-AF65-F5344CB8AC3E}">
        <p14:creationId xmlns:p14="http://schemas.microsoft.com/office/powerpoint/2010/main" val="225282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8</a:t>
            </a:fld>
            <a:endParaRPr lang="en-US"/>
          </a:p>
        </p:txBody>
      </p:sp>
    </p:spTree>
    <p:extLst>
      <p:ext uri="{BB962C8B-B14F-4D97-AF65-F5344CB8AC3E}">
        <p14:creationId xmlns:p14="http://schemas.microsoft.com/office/powerpoint/2010/main" val="1794907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9</a:t>
            </a:fld>
            <a:endParaRPr lang="en-US"/>
          </a:p>
        </p:txBody>
      </p:sp>
    </p:spTree>
    <p:extLst>
      <p:ext uri="{BB962C8B-B14F-4D97-AF65-F5344CB8AC3E}">
        <p14:creationId xmlns:p14="http://schemas.microsoft.com/office/powerpoint/2010/main" val="1794907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10</a:t>
            </a:fld>
            <a:endParaRPr lang="en-US"/>
          </a:p>
        </p:txBody>
      </p:sp>
    </p:spTree>
    <p:extLst>
      <p:ext uri="{BB962C8B-B14F-4D97-AF65-F5344CB8AC3E}">
        <p14:creationId xmlns:p14="http://schemas.microsoft.com/office/powerpoint/2010/main" val="174315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11</a:t>
            </a:fld>
            <a:endParaRPr lang="en-US"/>
          </a:p>
        </p:txBody>
      </p:sp>
    </p:spTree>
    <p:extLst>
      <p:ext uri="{BB962C8B-B14F-4D97-AF65-F5344CB8AC3E}">
        <p14:creationId xmlns:p14="http://schemas.microsoft.com/office/powerpoint/2010/main" val="1743154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13</a:t>
            </a:fld>
            <a:endParaRPr lang="en-US"/>
          </a:p>
        </p:txBody>
      </p:sp>
    </p:spTree>
    <p:extLst>
      <p:ext uri="{BB962C8B-B14F-4D97-AF65-F5344CB8AC3E}">
        <p14:creationId xmlns:p14="http://schemas.microsoft.com/office/powerpoint/2010/main" val="4043300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13022-CB26-004C-85EC-0E8F98C1CFEA}" type="slidenum">
              <a:rPr lang="en-US" smtClean="0"/>
              <a:t>15</a:t>
            </a:fld>
            <a:endParaRPr lang="en-US"/>
          </a:p>
        </p:txBody>
      </p:sp>
    </p:spTree>
    <p:extLst>
      <p:ext uri="{BB962C8B-B14F-4D97-AF65-F5344CB8AC3E}">
        <p14:creationId xmlns:p14="http://schemas.microsoft.com/office/powerpoint/2010/main" val="3064798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56B2846-71BD-F041-9ED7-CB7FAE4458A5}" type="datetime1">
              <a:rPr lang="en-US" smtClean="0"/>
              <a:t>8/20/19</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2332BB4-94CD-1546-9DA7-4D8FF0189D06}"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F99D54-3A3A-4D4C-A66D-768C6D5D1BBD}" type="datetime1">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32BB4-94CD-1546-9DA7-4D8FF0189D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95AAFF8-1524-D242-80AC-302BCF887221}" type="datetime1">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32BB4-94CD-1546-9DA7-4D8FF0189D0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0"/>
            <a:ext cx="8128000" cy="762000"/>
          </a:xfrm>
        </p:spPr>
        <p:txBody>
          <a:bodyPr/>
          <a:lstStyle/>
          <a:p>
            <a:r>
              <a:rPr lang="en-US"/>
              <a:t>Click to edit Master title style</a:t>
            </a:r>
          </a:p>
        </p:txBody>
      </p:sp>
      <p:sp>
        <p:nvSpPr>
          <p:cNvPr id="3" name="Text Placeholder 2"/>
          <p:cNvSpPr>
            <a:spLocks noGrp="1"/>
          </p:cNvSpPr>
          <p:nvPr>
            <p:ph type="body" sz="half" idx="1"/>
          </p:nvPr>
        </p:nvSpPr>
        <p:spPr>
          <a:xfrm>
            <a:off x="632178" y="889000"/>
            <a:ext cx="3996267" cy="520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3911" y="889000"/>
            <a:ext cx="3996267" cy="252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3911" y="3568700"/>
            <a:ext cx="3996267" cy="252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0"/>
          </p:nvPr>
        </p:nvSpPr>
        <p:spPr>
          <a:ln/>
        </p:spPr>
        <p:txBody>
          <a:bodyPr/>
          <a:lstStyle>
            <a:lvl1pPr>
              <a:defRPr/>
            </a:lvl1pPr>
          </a:lstStyle>
          <a:p>
            <a:pPr>
              <a:defRPr/>
            </a:pPr>
            <a:r>
              <a:rPr lang="en-US"/>
              <a:t>Thomas Erickson, Social Computing Group, IBM T. J. Watson Research Center.</a:t>
            </a:r>
          </a:p>
        </p:txBody>
      </p:sp>
      <p:sp>
        <p:nvSpPr>
          <p:cNvPr id="7" name="Rectangle 8"/>
          <p:cNvSpPr>
            <a:spLocks noGrp="1" noChangeArrowheads="1"/>
          </p:cNvSpPr>
          <p:nvPr>
            <p:ph type="sldNum" sz="quarter" idx="11"/>
          </p:nvPr>
        </p:nvSpPr>
        <p:spPr>
          <a:ln/>
        </p:spPr>
        <p:txBody>
          <a:bodyPr/>
          <a:lstStyle>
            <a:lvl1pPr>
              <a:defRPr/>
            </a:lvl1pPr>
          </a:lstStyle>
          <a:p>
            <a:pPr>
              <a:defRPr/>
            </a:pPr>
            <a:fld id="{8466E3AF-1D76-AB43-947B-751B1370E23F}" type="slidenum">
              <a:rPr lang="en-US"/>
              <a:pPr>
                <a:defRPr/>
              </a:pPr>
              <a:t>‹#›</a:t>
            </a:fld>
            <a:endParaRPr lang="en-US"/>
          </a:p>
        </p:txBody>
      </p:sp>
    </p:spTree>
    <p:extLst>
      <p:ext uri="{BB962C8B-B14F-4D97-AF65-F5344CB8AC3E}">
        <p14:creationId xmlns:p14="http://schemas.microsoft.com/office/powerpoint/2010/main" val="286593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0FDC2F-7BCD-094E-870B-C97A9725A277}" type="datetime1">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32BB4-94CD-1546-9DA7-4D8FF0189D0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3F65EB7-63E2-CC45-BE88-B82BB38C5D3E}" type="datetime1">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32BB4-94CD-1546-9DA7-4D8FF0189D06}"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8CA769-89AB-9847-AC6D-83A58EDC821B}" type="datetime1">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32BB4-94CD-1546-9DA7-4D8FF0189D0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85C049F-8E32-8046-95D5-85F282E36DA9}" type="datetime1">
              <a:rPr lang="en-US" smtClean="0"/>
              <a:t>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332BB4-94CD-1546-9DA7-4D8FF0189D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7FBBD806-D736-7141-A488-9080E903C3AD}" type="datetime1">
              <a:rPr lang="en-US" smtClean="0"/>
              <a:t>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332BB4-94CD-1546-9DA7-4D8FF0189D0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1423098-AF06-A54A-9F51-DE829B012EBE}" type="datetime1">
              <a:rPr lang="en-US" smtClean="0"/>
              <a:t>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332BB4-94CD-1546-9DA7-4D8FF0189D06}"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D8E759E-94E0-1841-9094-51101E9190E1}" type="datetime1">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32BB4-94CD-1546-9DA7-4D8FF0189D0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69BF85E1-F1E1-3B4D-88E3-1200E7CFDF9B}" type="datetime1">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32BB4-94CD-1546-9DA7-4D8FF0189D06}"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dirty="0"/>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05A624D-1DC5-5E4B-8BCC-21B3294218F2}" type="datetime1">
              <a:rPr lang="en-US" smtClean="0"/>
              <a:t>8/20/19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2332BB4-94CD-1546-9DA7-4D8FF0189D06}"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Arial"/>
          <a:ea typeface="+mj-ea"/>
          <a:cs typeface="Arial"/>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Arial"/>
          <a:ea typeface="+mn-ea"/>
          <a:cs typeface="Arial"/>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Arial"/>
          <a:ea typeface="+mn-ea"/>
          <a:cs typeface="Arial"/>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Arial"/>
          <a:ea typeface="+mn-ea"/>
          <a:cs typeface="Arial"/>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Arial"/>
          <a:ea typeface="+mn-ea"/>
          <a:cs typeface="Arial"/>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Arial"/>
          <a:ea typeface="+mn-ea"/>
          <a:cs typeface="Arial"/>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hyperlink" Target="mailto:guof@clemson.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guof@clemson.edu" TargetMode="External"/><Relationship Id="rId3" Type="http://schemas.openxmlformats.org/officeDocument/2006/relationships/hyperlink" Target="mailto:chengg@clemson.edu"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hyperlink" Target="mailto:chengg@clemson.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48671" y="544938"/>
            <a:ext cx="7543800" cy="3065638"/>
          </a:xfrm>
          <a:solidFill>
            <a:schemeClr val="tx1">
              <a:alpha val="68000"/>
            </a:schemeClr>
          </a:solidFill>
          <a:ln>
            <a:noFill/>
          </a:ln>
        </p:spPr>
        <p:txBody>
          <a:bodyPr>
            <a:normAutofit/>
          </a:bodyPr>
          <a:lstStyle/>
          <a:p>
            <a:pPr algn="r"/>
            <a:r>
              <a:rPr lang="en-US" sz="4000" b="1" dirty="0">
                <a:solidFill>
                  <a:srgbClr val="FFFFFF"/>
                </a:solidFill>
                <a:latin typeface="Arial"/>
                <a:cs typeface="Arial"/>
              </a:rPr>
              <a:t>CPSC </a:t>
            </a:r>
            <a:r>
              <a:rPr lang="en-US" sz="4000" b="1" dirty="0" smtClean="0">
                <a:solidFill>
                  <a:srgbClr val="FFFFFF"/>
                </a:solidFill>
                <a:latin typeface="Arial"/>
                <a:cs typeface="Arial"/>
              </a:rPr>
              <a:t>4820/6820</a:t>
            </a:r>
            <a:r>
              <a:rPr lang="en-US" sz="4000" b="1" dirty="0">
                <a:solidFill>
                  <a:srgbClr val="FFFFFF"/>
                </a:solidFill>
                <a:latin typeface="Arial"/>
                <a:cs typeface="Arial"/>
              </a:rPr>
              <a:t/>
            </a:r>
            <a:br>
              <a:rPr lang="en-US" sz="4000" b="1" dirty="0">
                <a:solidFill>
                  <a:srgbClr val="FFFFFF"/>
                </a:solidFill>
                <a:latin typeface="Arial"/>
                <a:cs typeface="Arial"/>
              </a:rPr>
            </a:br>
            <a:r>
              <a:rPr lang="en-US" sz="4000" b="1" dirty="0">
                <a:solidFill>
                  <a:srgbClr val="FFFFFF"/>
                </a:solidFill>
                <a:latin typeface="Arial"/>
                <a:cs typeface="Arial"/>
              </a:rPr>
              <a:t>Game Design</a:t>
            </a:r>
            <a:r>
              <a:rPr lang="en-US" sz="4000" dirty="0">
                <a:solidFill>
                  <a:srgbClr val="FFFFFF"/>
                </a:solidFill>
                <a:latin typeface="Arial"/>
                <a:cs typeface="Arial"/>
              </a:rPr>
              <a:t/>
            </a:r>
            <a:br>
              <a:rPr lang="en-US" sz="4000" dirty="0">
                <a:solidFill>
                  <a:srgbClr val="FFFFFF"/>
                </a:solidFill>
                <a:latin typeface="Arial"/>
                <a:cs typeface="Arial"/>
              </a:rPr>
            </a:br>
            <a:r>
              <a:rPr lang="en-US" sz="2800" dirty="0">
                <a:solidFill>
                  <a:srgbClr val="FFFFFF"/>
                </a:solidFill>
                <a:latin typeface="Arial"/>
                <a:cs typeface="Arial"/>
              </a:rPr>
              <a:t>Introduction and Overview</a:t>
            </a:r>
            <a:br>
              <a:rPr lang="en-US" sz="2800" dirty="0">
                <a:solidFill>
                  <a:srgbClr val="FFFFFF"/>
                </a:solidFill>
                <a:latin typeface="Arial"/>
                <a:cs typeface="Arial"/>
              </a:rPr>
            </a:br>
            <a:endParaRPr lang="en-US" sz="2800" b="1" dirty="0">
              <a:solidFill>
                <a:srgbClr val="FFFFFF"/>
              </a:solidFill>
              <a:latin typeface="Arial"/>
              <a:cs typeface="Arial"/>
            </a:endParaRPr>
          </a:p>
        </p:txBody>
      </p:sp>
      <p:sp>
        <p:nvSpPr>
          <p:cNvPr id="3" name="Subtitle 2"/>
          <p:cNvSpPr>
            <a:spLocks noGrp="1"/>
          </p:cNvSpPr>
          <p:nvPr>
            <p:ph type="subTitle" idx="1"/>
          </p:nvPr>
        </p:nvSpPr>
        <p:spPr>
          <a:xfrm>
            <a:off x="3685032" y="5267040"/>
            <a:ext cx="5458968" cy="1577464"/>
          </a:xfrm>
          <a:solidFill>
            <a:srgbClr val="0000FF"/>
          </a:solidFill>
        </p:spPr>
        <p:txBody>
          <a:bodyPr>
            <a:normAutofit/>
          </a:bodyPr>
          <a:lstStyle/>
          <a:p>
            <a:r>
              <a:rPr lang="en-US" dirty="0">
                <a:solidFill>
                  <a:schemeClr val="bg1"/>
                </a:solidFill>
                <a:latin typeface="Arial"/>
                <a:cs typeface="Arial"/>
              </a:rPr>
              <a:t>Dr. </a:t>
            </a:r>
            <a:r>
              <a:rPr lang="en-US" dirty="0" err="1">
                <a:solidFill>
                  <a:schemeClr val="bg1"/>
                </a:solidFill>
                <a:latin typeface="Arial"/>
                <a:cs typeface="Arial"/>
              </a:rPr>
              <a:t>Guo</a:t>
            </a:r>
            <a:r>
              <a:rPr lang="en-US" dirty="0">
                <a:solidFill>
                  <a:schemeClr val="bg1"/>
                </a:solidFill>
                <a:latin typeface="Arial"/>
                <a:cs typeface="Arial"/>
              </a:rPr>
              <a:t> Freeman</a:t>
            </a:r>
          </a:p>
          <a:p>
            <a:r>
              <a:rPr lang="en-US" b="1" dirty="0">
                <a:solidFill>
                  <a:schemeClr val="bg1"/>
                </a:solidFill>
                <a:latin typeface="Arial"/>
                <a:cs typeface="Arial"/>
              </a:rPr>
              <a:t>School of Computing</a:t>
            </a:r>
          </a:p>
          <a:p>
            <a:r>
              <a:rPr lang="en-US" b="1" dirty="0">
                <a:solidFill>
                  <a:schemeClr val="bg1"/>
                </a:solidFill>
              </a:rPr>
              <a:t>Clemson University</a:t>
            </a:r>
            <a:endParaRPr lang="en-US" dirty="0">
              <a:solidFill>
                <a:schemeClr val="bg1"/>
              </a:solidFill>
              <a:latin typeface="Arial"/>
              <a:cs typeface="Arial"/>
            </a:endParaRPr>
          </a:p>
          <a:p>
            <a:endParaRPr lang="en-US" dirty="0">
              <a:solidFill>
                <a:schemeClr val="bg1"/>
              </a:solidFill>
              <a:latin typeface="Arial"/>
              <a:cs typeface="Arial"/>
            </a:endParaRPr>
          </a:p>
          <a:p>
            <a:endParaRPr lang="en-US" dirty="0">
              <a:solidFill>
                <a:schemeClr val="bg1"/>
              </a:solidFill>
              <a:latin typeface="Arial"/>
              <a:cs typeface="Arial"/>
            </a:endParaRPr>
          </a:p>
        </p:txBody>
      </p:sp>
      <p:sp>
        <p:nvSpPr>
          <p:cNvPr id="6" name="Slide Number Placeholder 5"/>
          <p:cNvSpPr>
            <a:spLocks noGrp="1"/>
          </p:cNvSpPr>
          <p:nvPr>
            <p:ph type="sldNum" sz="quarter" idx="12"/>
          </p:nvPr>
        </p:nvSpPr>
        <p:spPr/>
        <p:txBody>
          <a:bodyPr/>
          <a:lstStyle/>
          <a:p>
            <a:fld id="{BFEBEB0A-9E3D-4B14-9782-E2AE3DA60D96}" type="slidenum">
              <a:rPr lang="en-US" smtClean="0"/>
              <a:pPr/>
              <a:t>1</a:t>
            </a:fld>
            <a:endParaRPr lang="en-US"/>
          </a:p>
        </p:txBody>
      </p:sp>
    </p:spTree>
    <p:extLst>
      <p:ext uri="{BB962C8B-B14F-4D97-AF65-F5344CB8AC3E}">
        <p14:creationId xmlns:p14="http://schemas.microsoft.com/office/powerpoint/2010/main" val="2438757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Textbook</a:t>
            </a:r>
          </a:p>
        </p:txBody>
      </p:sp>
      <p:sp>
        <p:nvSpPr>
          <p:cNvPr id="3" name="Content Placeholder 2"/>
          <p:cNvSpPr>
            <a:spLocks noGrp="1"/>
          </p:cNvSpPr>
          <p:nvPr>
            <p:ph idx="1"/>
          </p:nvPr>
        </p:nvSpPr>
        <p:spPr/>
        <p:txBody>
          <a:bodyPr>
            <a:normAutofit/>
          </a:bodyPr>
          <a:lstStyle/>
          <a:p>
            <a:r>
              <a:rPr lang="en-US" sz="2800" dirty="0"/>
              <a:t>T. Fullerton, </a:t>
            </a:r>
            <a:r>
              <a:rPr lang="en-US" sz="2800" i="1" dirty="0"/>
              <a:t>Game Design Workshop</a:t>
            </a:r>
            <a:r>
              <a:rPr lang="en-US" sz="2800" dirty="0"/>
              <a:t>, 3rd edition, CRC Press, Taylor &amp; Francis Group, 2014, ISBN 978-1-4822-1716-2.</a:t>
            </a:r>
          </a:p>
          <a:p>
            <a:endParaRPr lang="en-US" sz="2800" dirty="0"/>
          </a:p>
          <a:p>
            <a:pPr marL="82296" indent="0">
              <a:buNone/>
            </a:pPr>
            <a:endParaRPr lang="en-US" sz="2800" dirty="0"/>
          </a:p>
        </p:txBody>
      </p:sp>
      <p:sp>
        <p:nvSpPr>
          <p:cNvPr id="4" name="Slide Number Placeholder 3"/>
          <p:cNvSpPr>
            <a:spLocks noGrp="1"/>
          </p:cNvSpPr>
          <p:nvPr>
            <p:ph type="sldNum" sz="quarter" idx="12"/>
          </p:nvPr>
        </p:nvSpPr>
        <p:spPr/>
        <p:txBody>
          <a:bodyPr/>
          <a:lstStyle/>
          <a:p>
            <a:fld id="{72332BB4-94CD-1546-9DA7-4D8FF0189D06}" type="slidenum">
              <a:rPr lang="en-US" smtClean="0"/>
              <a:t>10</a:t>
            </a:fld>
            <a:endParaRPr lang="en-US"/>
          </a:p>
        </p:txBody>
      </p:sp>
      <p:pic>
        <p:nvPicPr>
          <p:cNvPr id="6" name="Picture 5">
            <a:extLst>
              <a:ext uri="{FF2B5EF4-FFF2-40B4-BE49-F238E27FC236}">
                <a16:creationId xmlns="" xmlns:a16="http://schemas.microsoft.com/office/drawing/2014/main" id="{5F731811-2ED6-6549-BB7D-7C7521744131}"/>
              </a:ext>
            </a:extLst>
          </p:cNvPr>
          <p:cNvPicPr>
            <a:picLocks noChangeAspect="1"/>
          </p:cNvPicPr>
          <p:nvPr/>
        </p:nvPicPr>
        <p:blipFill>
          <a:blip r:embed="rId3"/>
          <a:stretch>
            <a:fillRect/>
          </a:stretch>
        </p:blipFill>
        <p:spPr>
          <a:xfrm>
            <a:off x="3243080" y="3101975"/>
            <a:ext cx="2717800" cy="3175000"/>
          </a:xfrm>
          <a:prstGeom prst="rect">
            <a:avLst/>
          </a:prstGeom>
        </p:spPr>
      </p:pic>
    </p:spTree>
    <p:extLst>
      <p:ext uri="{BB962C8B-B14F-4D97-AF65-F5344CB8AC3E}">
        <p14:creationId xmlns:p14="http://schemas.microsoft.com/office/powerpoint/2010/main" val="126052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Textbook</a:t>
            </a:r>
          </a:p>
        </p:txBody>
      </p:sp>
      <p:sp>
        <p:nvSpPr>
          <p:cNvPr id="3" name="Content Placeholder 2"/>
          <p:cNvSpPr>
            <a:spLocks noGrp="1"/>
          </p:cNvSpPr>
          <p:nvPr>
            <p:ph idx="1"/>
          </p:nvPr>
        </p:nvSpPr>
        <p:spPr/>
        <p:txBody>
          <a:bodyPr>
            <a:normAutofit/>
          </a:bodyPr>
          <a:lstStyle/>
          <a:p>
            <a:pPr marL="82296" indent="0">
              <a:buNone/>
            </a:pPr>
            <a:endParaRPr lang="en-US" sz="2800" dirty="0"/>
          </a:p>
          <a:p>
            <a:r>
              <a:rPr lang="en-US" sz="2800" dirty="0"/>
              <a:t>Other readings will be available on the Internet or on the Blackboard.</a:t>
            </a:r>
          </a:p>
          <a:p>
            <a:endParaRPr lang="en-US" sz="2800" dirty="0"/>
          </a:p>
        </p:txBody>
      </p:sp>
      <p:sp>
        <p:nvSpPr>
          <p:cNvPr id="4" name="Slide Number Placeholder 3"/>
          <p:cNvSpPr>
            <a:spLocks noGrp="1"/>
          </p:cNvSpPr>
          <p:nvPr>
            <p:ph type="sldNum" sz="quarter" idx="12"/>
          </p:nvPr>
        </p:nvSpPr>
        <p:spPr/>
        <p:txBody>
          <a:bodyPr/>
          <a:lstStyle/>
          <a:p>
            <a:fld id="{72332BB4-94CD-1546-9DA7-4D8FF0189D06}" type="slidenum">
              <a:rPr lang="en-US" smtClean="0"/>
              <a:t>11</a:t>
            </a:fld>
            <a:endParaRPr lang="en-US"/>
          </a:p>
        </p:txBody>
      </p:sp>
    </p:spTree>
    <p:extLst>
      <p:ext uri="{BB962C8B-B14F-4D97-AF65-F5344CB8AC3E}">
        <p14:creationId xmlns:p14="http://schemas.microsoft.com/office/powerpoint/2010/main" val="185555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1222248" y="539010"/>
            <a:ext cx="7848600" cy="914400"/>
          </a:xfrm>
        </p:spPr>
        <p:txBody>
          <a:bodyPr>
            <a:noAutofit/>
          </a:bodyPr>
          <a:lstStyle/>
          <a:p>
            <a:pPr eaLnBrk="1" hangingPunct="1"/>
            <a:r>
              <a:rPr lang="en-US" sz="3600" b="1" dirty="0"/>
              <a:t>Schedule of Lectures and Readings</a:t>
            </a:r>
          </a:p>
        </p:txBody>
      </p:sp>
      <p:sp>
        <p:nvSpPr>
          <p:cNvPr id="29698" name="Rectangle 3"/>
          <p:cNvSpPr>
            <a:spLocks noGrp="1"/>
          </p:cNvSpPr>
          <p:nvPr>
            <p:ph idx="1"/>
          </p:nvPr>
        </p:nvSpPr>
        <p:spPr>
          <a:xfrm>
            <a:off x="1222248" y="1971743"/>
            <a:ext cx="7848600" cy="4056063"/>
          </a:xfrm>
        </p:spPr>
        <p:txBody>
          <a:bodyPr>
            <a:normAutofit/>
          </a:bodyPr>
          <a:lstStyle/>
          <a:p>
            <a:r>
              <a:rPr lang="en-US" sz="2800" b="1" dirty="0"/>
              <a:t>Classes will include a mix of lectures, readings, in-class teamwork, and student presentations/demos of their projects. </a:t>
            </a:r>
          </a:p>
          <a:p>
            <a:pPr lvl="1"/>
            <a:r>
              <a:rPr lang="en-US" sz="2000" dirty="0">
                <a:cs typeface="Arial" charset="0"/>
              </a:rPr>
              <a:t>Usually each </a:t>
            </a:r>
            <a:r>
              <a:rPr lang="en-US" sz="2000" b="1" dirty="0">
                <a:cs typeface="Arial" charset="0"/>
              </a:rPr>
              <a:t>Monday</a:t>
            </a:r>
            <a:r>
              <a:rPr lang="en-US" sz="2000" dirty="0">
                <a:cs typeface="Arial" charset="0"/>
              </a:rPr>
              <a:t> </a:t>
            </a:r>
            <a:r>
              <a:rPr lang="en-US" sz="2000" dirty="0"/>
              <a:t>students will do presentations or work on their team projects. </a:t>
            </a:r>
          </a:p>
          <a:p>
            <a:pPr lvl="1">
              <a:defRPr/>
            </a:pPr>
            <a:r>
              <a:rPr lang="en-US" sz="2000" dirty="0">
                <a:solidFill>
                  <a:srgbClr val="000000"/>
                </a:solidFill>
              </a:rPr>
              <a:t>Usually each </a:t>
            </a:r>
            <a:r>
              <a:rPr lang="en-US" sz="2000" b="1" dirty="0">
                <a:solidFill>
                  <a:srgbClr val="000000"/>
                </a:solidFill>
              </a:rPr>
              <a:t>Wednesday</a:t>
            </a:r>
            <a:r>
              <a:rPr lang="en-US" sz="2000" dirty="0">
                <a:solidFill>
                  <a:srgbClr val="000000"/>
                </a:solidFill>
              </a:rPr>
              <a:t> we will cover the topic indicated on the schedule</a:t>
            </a:r>
          </a:p>
          <a:p>
            <a:pPr lvl="2">
              <a:defRPr/>
            </a:pPr>
            <a:r>
              <a:rPr lang="en-US" sz="2000" dirty="0">
                <a:solidFill>
                  <a:srgbClr val="000000"/>
                </a:solidFill>
              </a:rPr>
              <a:t>The schedule identifies required readings</a:t>
            </a:r>
          </a:p>
          <a:p>
            <a:pPr lvl="2"/>
            <a:r>
              <a:rPr lang="en-US" sz="2000" dirty="0">
                <a:cs typeface="Arial" charset="0"/>
              </a:rPr>
              <a:t>All readings are to be completed before the class</a:t>
            </a:r>
          </a:p>
          <a:p>
            <a:pPr lvl="1"/>
            <a:endParaRPr lang="en-US" sz="2000" dirty="0"/>
          </a:p>
          <a:p>
            <a:pPr eaLnBrk="1" hangingPunct="1">
              <a:defRPr/>
            </a:pPr>
            <a:endParaRPr lang="en-US" sz="2400" b="1" dirty="0">
              <a:solidFill>
                <a:srgbClr val="000000"/>
              </a:solidFill>
            </a:endParaRPr>
          </a:p>
          <a:p>
            <a:pPr marL="0" indent="0" eaLnBrk="1" hangingPunct="1">
              <a:buFontTx/>
              <a:buNone/>
              <a:defRPr/>
            </a:pPr>
            <a:endParaRPr lang="en-US" sz="2400" b="1" dirty="0">
              <a:solidFill>
                <a:srgbClr val="000000"/>
              </a:solidFill>
            </a:endParaRPr>
          </a:p>
        </p:txBody>
      </p:sp>
      <p:sp>
        <p:nvSpPr>
          <p:cNvPr id="3" name="Slide Number Placeholder 2"/>
          <p:cNvSpPr>
            <a:spLocks noGrp="1"/>
          </p:cNvSpPr>
          <p:nvPr>
            <p:ph type="sldNum" sz="quarter" idx="12"/>
          </p:nvPr>
        </p:nvSpPr>
        <p:spPr/>
        <p:txBody>
          <a:bodyPr/>
          <a:lstStyle/>
          <a:p>
            <a:pPr>
              <a:defRPr/>
            </a:pPr>
            <a:fld id="{BAE2DCDE-FD14-C24D-AF6F-BB03B04CD619}" type="slidenum">
              <a:rPr lang="en-US" smtClean="0"/>
              <a:pPr>
                <a:defRPr/>
              </a:pPr>
              <a:t>12</a:t>
            </a:fld>
            <a:endParaRPr lang="en-US"/>
          </a:p>
        </p:txBody>
      </p:sp>
    </p:spTree>
    <p:extLst>
      <p:ext uri="{BB962C8B-B14F-4D97-AF65-F5344CB8AC3E}">
        <p14:creationId xmlns:p14="http://schemas.microsoft.com/office/powerpoint/2010/main" val="279630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557" y="182979"/>
            <a:ext cx="7498080" cy="1143000"/>
          </a:xfrm>
        </p:spPr>
        <p:txBody>
          <a:bodyPr>
            <a:normAutofit/>
          </a:bodyPr>
          <a:lstStyle/>
          <a:p>
            <a:r>
              <a:rPr lang="en-US" sz="3600" b="1" dirty="0"/>
              <a:t>How to level up</a:t>
            </a:r>
          </a:p>
        </p:txBody>
      </p:sp>
      <p:sp>
        <p:nvSpPr>
          <p:cNvPr id="3" name="Content Placeholder 2"/>
          <p:cNvSpPr>
            <a:spLocks noGrp="1"/>
          </p:cNvSpPr>
          <p:nvPr>
            <p:ph idx="1"/>
          </p:nvPr>
        </p:nvSpPr>
        <p:spPr/>
        <p:txBody>
          <a:bodyPr>
            <a:normAutofit/>
          </a:bodyPr>
          <a:lstStyle/>
          <a:p>
            <a:r>
              <a:rPr lang="en-US" sz="2400" b="1" dirty="0"/>
              <a:t>Brawler (Designing the process)</a:t>
            </a:r>
          </a:p>
          <a:p>
            <a:pPr lvl="1"/>
            <a:r>
              <a:rPr lang="en-US" sz="1800" dirty="0">
                <a:solidFill>
                  <a:srgbClr val="FF0000"/>
                </a:solidFill>
              </a:rPr>
              <a:t>8/</a:t>
            </a:r>
            <a:r>
              <a:rPr lang="en-US" sz="1800" dirty="0" smtClean="0">
                <a:solidFill>
                  <a:srgbClr val="FF0000"/>
                </a:solidFill>
              </a:rPr>
              <a:t>26 </a:t>
            </a:r>
            <a:r>
              <a:rPr lang="en-US" sz="1800" dirty="0">
                <a:solidFill>
                  <a:srgbClr val="FF0000"/>
                </a:solidFill>
              </a:rPr>
              <a:t>– 9/</a:t>
            </a:r>
            <a:r>
              <a:rPr lang="en-US" sz="1800" dirty="0" smtClean="0">
                <a:solidFill>
                  <a:srgbClr val="FF0000"/>
                </a:solidFill>
              </a:rPr>
              <a:t>16: </a:t>
            </a:r>
            <a:r>
              <a:rPr lang="en-US" sz="1800" dirty="0">
                <a:solidFill>
                  <a:srgbClr val="000000"/>
                </a:solidFill>
              </a:rPr>
              <a:t>psychology of gaming; </a:t>
            </a:r>
            <a:r>
              <a:rPr lang="en-US" sz="1800" dirty="0"/>
              <a:t>phases of game development and design document; choose a platform; conceptualization and system design </a:t>
            </a:r>
          </a:p>
          <a:p>
            <a:r>
              <a:rPr lang="en-US" sz="2400" b="1" dirty="0"/>
              <a:t>Warrior (Designing the game world)</a:t>
            </a:r>
          </a:p>
          <a:p>
            <a:pPr lvl="1"/>
            <a:r>
              <a:rPr lang="en-US" sz="1800" dirty="0">
                <a:solidFill>
                  <a:srgbClr val="FF0000"/>
                </a:solidFill>
              </a:rPr>
              <a:t>9/</a:t>
            </a:r>
            <a:r>
              <a:rPr lang="en-US" sz="1800" dirty="0" smtClean="0">
                <a:solidFill>
                  <a:srgbClr val="FF0000"/>
                </a:solidFill>
              </a:rPr>
              <a:t>18 </a:t>
            </a:r>
            <a:r>
              <a:rPr lang="en-US" sz="1800" dirty="0">
                <a:solidFill>
                  <a:srgbClr val="FF0000"/>
                </a:solidFill>
              </a:rPr>
              <a:t>– 10</a:t>
            </a:r>
            <a:r>
              <a:rPr lang="en-US" sz="1800" dirty="0" smtClean="0">
                <a:solidFill>
                  <a:srgbClr val="FF0000"/>
                </a:solidFill>
              </a:rPr>
              <a:t>/7: </a:t>
            </a:r>
            <a:r>
              <a:rPr lang="en-US" sz="1800" dirty="0"/>
              <a:t>rules and mechanics; characters; levels </a:t>
            </a:r>
          </a:p>
          <a:p>
            <a:r>
              <a:rPr lang="en-US" sz="2400" b="1" dirty="0"/>
              <a:t>Veteran (Designing the player experience)</a:t>
            </a:r>
          </a:p>
          <a:p>
            <a:pPr lvl="1"/>
            <a:r>
              <a:rPr lang="en-US" sz="1800" dirty="0">
                <a:solidFill>
                  <a:srgbClr val="FF0000"/>
                </a:solidFill>
              </a:rPr>
              <a:t>10</a:t>
            </a:r>
            <a:r>
              <a:rPr lang="en-US" sz="1800" dirty="0" smtClean="0">
                <a:solidFill>
                  <a:srgbClr val="FF0000"/>
                </a:solidFill>
              </a:rPr>
              <a:t>/</a:t>
            </a:r>
            <a:r>
              <a:rPr lang="en-US" sz="1800" dirty="0">
                <a:solidFill>
                  <a:srgbClr val="FF0000"/>
                </a:solidFill>
              </a:rPr>
              <a:t>9</a:t>
            </a:r>
            <a:r>
              <a:rPr lang="en-US" sz="1800" dirty="0" smtClean="0">
                <a:solidFill>
                  <a:srgbClr val="FF0000"/>
                </a:solidFill>
              </a:rPr>
              <a:t> </a:t>
            </a:r>
            <a:r>
              <a:rPr lang="en-US" sz="1800" dirty="0">
                <a:solidFill>
                  <a:srgbClr val="FF0000"/>
                </a:solidFill>
              </a:rPr>
              <a:t>– </a:t>
            </a:r>
            <a:r>
              <a:rPr lang="en-US" sz="1800" dirty="0" smtClean="0">
                <a:solidFill>
                  <a:srgbClr val="FF0000"/>
                </a:solidFill>
              </a:rPr>
              <a:t>10/30 </a:t>
            </a:r>
            <a:r>
              <a:rPr lang="en-US" sz="1800" dirty="0">
                <a:solidFill>
                  <a:srgbClr val="FF0000"/>
                </a:solidFill>
              </a:rPr>
              <a:t>: </a:t>
            </a:r>
            <a:r>
              <a:rPr lang="en-US" sz="1800" dirty="0"/>
              <a:t>gameplay; narratives and storytelling; interface and </a:t>
            </a:r>
            <a:r>
              <a:rPr lang="en-US" sz="1800" dirty="0" smtClean="0"/>
              <a:t>audio; design for accessibility</a:t>
            </a:r>
            <a:endParaRPr lang="en-US" sz="1800" dirty="0"/>
          </a:p>
          <a:p>
            <a:r>
              <a:rPr lang="en-US" sz="2400" b="1" dirty="0"/>
              <a:t>Destroyer (Gaming industry as an ecosystem)</a:t>
            </a:r>
          </a:p>
          <a:p>
            <a:pPr lvl="1"/>
            <a:r>
              <a:rPr lang="en-US" sz="1800" dirty="0">
                <a:solidFill>
                  <a:srgbClr val="FF0000"/>
                </a:solidFill>
              </a:rPr>
              <a:t>11</a:t>
            </a:r>
            <a:r>
              <a:rPr lang="en-US" sz="1800" dirty="0" smtClean="0">
                <a:solidFill>
                  <a:srgbClr val="FF0000"/>
                </a:solidFill>
              </a:rPr>
              <a:t>/</a:t>
            </a:r>
            <a:r>
              <a:rPr lang="en-US" sz="1800" dirty="0">
                <a:solidFill>
                  <a:srgbClr val="FF0000"/>
                </a:solidFill>
              </a:rPr>
              <a:t>4</a:t>
            </a:r>
            <a:r>
              <a:rPr lang="en-US" sz="1800" dirty="0" smtClean="0">
                <a:solidFill>
                  <a:srgbClr val="FF0000"/>
                </a:solidFill>
              </a:rPr>
              <a:t> </a:t>
            </a:r>
            <a:r>
              <a:rPr lang="en-US" sz="1800" dirty="0">
                <a:solidFill>
                  <a:srgbClr val="FF0000"/>
                </a:solidFill>
              </a:rPr>
              <a:t>-- end: </a:t>
            </a:r>
            <a:r>
              <a:rPr lang="en-US" sz="1800" dirty="0"/>
              <a:t>understanding the game ecosystem and gaming industry; design for the future</a:t>
            </a:r>
          </a:p>
          <a:p>
            <a:endParaRPr lang="en-US" sz="2000" dirty="0"/>
          </a:p>
        </p:txBody>
      </p:sp>
      <p:sp>
        <p:nvSpPr>
          <p:cNvPr id="4" name="Slide Number Placeholder 3"/>
          <p:cNvSpPr>
            <a:spLocks noGrp="1"/>
          </p:cNvSpPr>
          <p:nvPr>
            <p:ph type="sldNum" sz="quarter" idx="12"/>
          </p:nvPr>
        </p:nvSpPr>
        <p:spPr/>
        <p:txBody>
          <a:bodyPr/>
          <a:lstStyle/>
          <a:p>
            <a:fld id="{72332BB4-94CD-1546-9DA7-4D8FF0189D06}" type="slidenum">
              <a:rPr lang="en-US" smtClean="0"/>
              <a:t>13</a:t>
            </a:fld>
            <a:endParaRPr lang="en-US"/>
          </a:p>
        </p:txBody>
      </p:sp>
    </p:spTree>
    <p:extLst>
      <p:ext uri="{BB962C8B-B14F-4D97-AF65-F5344CB8AC3E}">
        <p14:creationId xmlns:p14="http://schemas.microsoft.com/office/powerpoint/2010/main" val="41910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Guest Lecture on 11/20</a:t>
            </a:r>
            <a:endParaRPr lang="en-US" sz="3600" b="1" dirty="0"/>
          </a:p>
        </p:txBody>
      </p:sp>
      <p:pic>
        <p:nvPicPr>
          <p:cNvPr id="5" name="Content Placeholder 4" descr="14939463_10154355512268277_7201945183057082572_o.jpg"/>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04" r="-553" b="398"/>
          <a:stretch/>
        </p:blipFill>
        <p:spPr>
          <a:xfrm>
            <a:off x="1435608" y="1417638"/>
            <a:ext cx="3638451" cy="4781477"/>
          </a:xfrm>
        </p:spPr>
      </p:pic>
      <p:sp>
        <p:nvSpPr>
          <p:cNvPr id="4" name="Slide Number Placeholder 3"/>
          <p:cNvSpPr>
            <a:spLocks noGrp="1"/>
          </p:cNvSpPr>
          <p:nvPr>
            <p:ph type="sldNum" sz="quarter" idx="12"/>
          </p:nvPr>
        </p:nvSpPr>
        <p:spPr/>
        <p:txBody>
          <a:bodyPr/>
          <a:lstStyle/>
          <a:p>
            <a:fld id="{72332BB4-94CD-1546-9DA7-4D8FF0189D06}" type="slidenum">
              <a:rPr lang="en-US" smtClean="0"/>
              <a:t>14</a:t>
            </a:fld>
            <a:endParaRPr lang="en-US"/>
          </a:p>
        </p:txBody>
      </p:sp>
      <p:sp>
        <p:nvSpPr>
          <p:cNvPr id="6" name="Content Placeholder 2"/>
          <p:cNvSpPr txBox="1">
            <a:spLocks/>
          </p:cNvSpPr>
          <p:nvPr/>
        </p:nvSpPr>
        <p:spPr>
          <a:xfrm>
            <a:off x="5184648" y="1443502"/>
            <a:ext cx="3429000" cy="4637585"/>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Arial"/>
                <a:ea typeface="+mn-ea"/>
                <a:cs typeface="Arial"/>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Arial"/>
                <a:ea typeface="+mn-ea"/>
                <a:cs typeface="Arial"/>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Arial"/>
                <a:ea typeface="+mn-ea"/>
                <a:cs typeface="Arial"/>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Arial"/>
                <a:ea typeface="+mn-ea"/>
                <a:cs typeface="Arial"/>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Arial"/>
                <a:ea typeface="+mn-ea"/>
                <a:cs typeface="Arial"/>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sz="2400" dirty="0"/>
              <a:t>Daniel </a:t>
            </a:r>
            <a:r>
              <a:rPr lang="en-US" sz="2400" dirty="0" err="1" smtClean="0"/>
              <a:t>Kutz</a:t>
            </a:r>
            <a:endParaRPr lang="en-US" sz="2400" dirty="0" smtClean="0"/>
          </a:p>
          <a:p>
            <a:r>
              <a:rPr lang="en-US" sz="2400" dirty="0" smtClean="0"/>
              <a:t>Lead Senior User Experience Researcher @</a:t>
            </a:r>
          </a:p>
          <a:p>
            <a:endParaRPr lang="en-US" sz="2400" dirty="0"/>
          </a:p>
          <a:p>
            <a:pPr marL="82296" indent="0">
              <a:buNone/>
            </a:pPr>
            <a:endParaRPr lang="en-US" sz="2400" dirty="0"/>
          </a:p>
        </p:txBody>
      </p:sp>
      <p:pic>
        <p:nvPicPr>
          <p:cNvPr id="7" name="Picture 6" descr="download.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8148" y="3196928"/>
            <a:ext cx="3822700" cy="2133600"/>
          </a:xfrm>
          <a:prstGeom prst="rect">
            <a:avLst/>
          </a:prstGeom>
        </p:spPr>
      </p:pic>
    </p:spTree>
    <p:extLst>
      <p:ext uri="{BB962C8B-B14F-4D97-AF65-F5344CB8AC3E}">
        <p14:creationId xmlns:p14="http://schemas.microsoft.com/office/powerpoint/2010/main" val="4055454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Course requirements (See syllabus for details)</a:t>
            </a:r>
          </a:p>
        </p:txBody>
      </p:sp>
      <p:sp>
        <p:nvSpPr>
          <p:cNvPr id="3" name="Content Placeholder 2"/>
          <p:cNvSpPr>
            <a:spLocks noGrp="1"/>
          </p:cNvSpPr>
          <p:nvPr>
            <p:ph idx="1"/>
          </p:nvPr>
        </p:nvSpPr>
        <p:spPr>
          <a:xfrm>
            <a:off x="1358055" y="1719260"/>
            <a:ext cx="7498080" cy="4800600"/>
          </a:xfrm>
        </p:spPr>
        <p:txBody>
          <a:bodyPr>
            <a:normAutofit/>
          </a:bodyPr>
          <a:lstStyle/>
          <a:p>
            <a:r>
              <a:rPr lang="en-US" sz="2400" dirty="0"/>
              <a:t>For both undergraduates (students who enroll in 4820) and graduate students (students who enroll in 6820), completing required readings, attending classes, actively participating in class discussions, and finishing course projects and presentations on time are essential to doing well in this course</a:t>
            </a:r>
            <a:r>
              <a:rPr lang="en-US" sz="2400" dirty="0" smtClean="0"/>
              <a:t>.</a:t>
            </a:r>
          </a:p>
          <a:p>
            <a:r>
              <a:rPr lang="en-US" sz="2400" b="1" dirty="0"/>
              <a:t>U</a:t>
            </a:r>
            <a:r>
              <a:rPr lang="en-US" sz="2400" b="1" dirty="0" smtClean="0"/>
              <a:t>ndergraduates</a:t>
            </a:r>
            <a:r>
              <a:rPr lang="en-US" sz="2400" b="1" dirty="0"/>
              <a:t>’ and graduate students’ grades will be based on different criteria.</a:t>
            </a:r>
            <a:r>
              <a:rPr lang="en-US" sz="2400" dirty="0"/>
              <a:t> </a:t>
            </a: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72332BB4-94CD-1546-9DA7-4D8FF0189D06}" type="slidenum">
              <a:rPr lang="en-US" smtClean="0"/>
              <a:t>15</a:t>
            </a:fld>
            <a:endParaRPr lang="en-US"/>
          </a:p>
        </p:txBody>
      </p:sp>
    </p:spTree>
    <p:extLst>
      <p:ext uri="{BB962C8B-B14F-4D97-AF65-F5344CB8AC3E}">
        <p14:creationId xmlns:p14="http://schemas.microsoft.com/office/powerpoint/2010/main" val="342504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rPr>
              <a:t>For undergraduates (students who enroll in 4820):</a:t>
            </a:r>
            <a:endParaRPr lang="en-US" sz="3200" dirty="0">
              <a:effectLst/>
            </a:endParaRPr>
          </a:p>
        </p:txBody>
      </p:sp>
      <p:sp>
        <p:nvSpPr>
          <p:cNvPr id="3" name="Content Placeholder 2"/>
          <p:cNvSpPr>
            <a:spLocks noGrp="1"/>
          </p:cNvSpPr>
          <p:nvPr>
            <p:ph idx="1"/>
          </p:nvPr>
        </p:nvSpPr>
        <p:spPr/>
        <p:txBody>
          <a:bodyPr>
            <a:normAutofit/>
          </a:bodyPr>
          <a:lstStyle/>
          <a:p>
            <a:pPr>
              <a:lnSpc>
                <a:spcPct val="150000"/>
              </a:lnSpc>
            </a:pPr>
            <a:r>
              <a:rPr lang="en-US" sz="2800" b="1" dirty="0"/>
              <a:t>Participation (individual, 15%)</a:t>
            </a:r>
          </a:p>
          <a:p>
            <a:pPr>
              <a:lnSpc>
                <a:spcPct val="150000"/>
              </a:lnSpc>
            </a:pPr>
            <a:r>
              <a:rPr lang="en-US" sz="2800" b="1" dirty="0"/>
              <a:t>Play assignments and presentations (Individual, 10%*3)</a:t>
            </a:r>
            <a:r>
              <a:rPr lang="en-US" sz="2800" dirty="0"/>
              <a:t> </a:t>
            </a:r>
          </a:p>
          <a:p>
            <a:r>
              <a:rPr lang="en-US" sz="2800" b="1" dirty="0"/>
              <a:t>Team game design project (55%)</a:t>
            </a:r>
          </a:p>
          <a:p>
            <a:pPr lvl="1">
              <a:lnSpc>
                <a:spcPct val="110000"/>
              </a:lnSpc>
            </a:pPr>
            <a:r>
              <a:rPr lang="en-US" sz="2000" dirty="0"/>
              <a:t>You will form small teams (3 to </a:t>
            </a:r>
            <a:r>
              <a:rPr lang="en-US" sz="2000" dirty="0" smtClean="0"/>
              <a:t>5 </a:t>
            </a:r>
            <a:r>
              <a:rPr lang="en-US" sz="2000" dirty="0"/>
              <a:t>people per team) early in the semester, collectively pitch a game idea to the instructor and to the class, and design the game as a team-based semester-long project. </a:t>
            </a:r>
            <a:endParaRPr lang="en-US" sz="1900" dirty="0"/>
          </a:p>
        </p:txBody>
      </p:sp>
      <p:sp>
        <p:nvSpPr>
          <p:cNvPr id="4" name="Slide Number Placeholder 3"/>
          <p:cNvSpPr>
            <a:spLocks noGrp="1"/>
          </p:cNvSpPr>
          <p:nvPr>
            <p:ph type="sldNum" sz="quarter" idx="12"/>
          </p:nvPr>
        </p:nvSpPr>
        <p:spPr/>
        <p:txBody>
          <a:bodyPr/>
          <a:lstStyle/>
          <a:p>
            <a:fld id="{72332BB4-94CD-1546-9DA7-4D8FF0189D06}" type="slidenum">
              <a:rPr lang="en-US" smtClean="0"/>
              <a:t>16</a:t>
            </a:fld>
            <a:endParaRPr lang="en-US"/>
          </a:p>
        </p:txBody>
      </p:sp>
    </p:spTree>
    <p:extLst>
      <p:ext uri="{BB962C8B-B14F-4D97-AF65-F5344CB8AC3E}">
        <p14:creationId xmlns:p14="http://schemas.microsoft.com/office/powerpoint/2010/main" val="2942914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769" y="248113"/>
            <a:ext cx="7498080" cy="1143000"/>
          </a:xfrm>
        </p:spPr>
        <p:txBody>
          <a:bodyPr>
            <a:normAutofit/>
          </a:bodyPr>
          <a:lstStyle/>
          <a:p>
            <a:r>
              <a:rPr lang="en-US" sz="3600" b="1" dirty="0"/>
              <a:t>Participation</a:t>
            </a:r>
          </a:p>
        </p:txBody>
      </p:sp>
      <p:sp>
        <p:nvSpPr>
          <p:cNvPr id="3" name="Content Placeholder 2"/>
          <p:cNvSpPr>
            <a:spLocks noGrp="1"/>
          </p:cNvSpPr>
          <p:nvPr>
            <p:ph idx="1"/>
          </p:nvPr>
        </p:nvSpPr>
        <p:spPr/>
        <p:txBody>
          <a:bodyPr>
            <a:normAutofit/>
          </a:bodyPr>
          <a:lstStyle/>
          <a:p>
            <a:r>
              <a:rPr lang="en-US" sz="2400" dirty="0"/>
              <a:t>15%, individual</a:t>
            </a:r>
          </a:p>
          <a:p>
            <a:r>
              <a:rPr lang="en-US" sz="2400" dirty="0"/>
              <a:t>This includes </a:t>
            </a:r>
            <a:r>
              <a:rPr lang="en-US" sz="2400" b="1" dirty="0"/>
              <a:t>completing required readings </a:t>
            </a:r>
            <a:r>
              <a:rPr lang="en-US" sz="2400" dirty="0"/>
              <a:t>and </a:t>
            </a:r>
            <a:r>
              <a:rPr lang="en-US" sz="2400" b="1" dirty="0"/>
              <a:t>attending classes</a:t>
            </a:r>
            <a:r>
              <a:rPr lang="en-US" sz="2400" dirty="0"/>
              <a:t>. </a:t>
            </a:r>
          </a:p>
          <a:p>
            <a:r>
              <a:rPr lang="en-US" sz="2400" dirty="0"/>
              <a:t>This also includes active participation in class discussions (e.g., provide feedback and critiques for others’ presentations both online and in person). </a:t>
            </a:r>
          </a:p>
          <a:p>
            <a:r>
              <a:rPr lang="en-US" sz="2400" b="1" dirty="0">
                <a:solidFill>
                  <a:srgbClr val="FF0000"/>
                </a:solidFill>
              </a:rPr>
              <a:t>If you miss the class with no explanation more than twice, you will lose all participation points.  </a:t>
            </a:r>
          </a:p>
        </p:txBody>
      </p:sp>
      <p:sp>
        <p:nvSpPr>
          <p:cNvPr id="4" name="Slide Number Placeholder 3"/>
          <p:cNvSpPr>
            <a:spLocks noGrp="1"/>
          </p:cNvSpPr>
          <p:nvPr>
            <p:ph type="sldNum" sz="quarter" idx="12"/>
          </p:nvPr>
        </p:nvSpPr>
        <p:spPr/>
        <p:txBody>
          <a:bodyPr/>
          <a:lstStyle/>
          <a:p>
            <a:fld id="{72332BB4-94CD-1546-9DA7-4D8FF0189D06}" type="slidenum">
              <a:rPr lang="en-US" smtClean="0"/>
              <a:t>17</a:t>
            </a:fld>
            <a:endParaRPr lang="en-US"/>
          </a:p>
        </p:txBody>
      </p:sp>
    </p:spTree>
    <p:extLst>
      <p:ext uri="{BB962C8B-B14F-4D97-AF65-F5344CB8AC3E}">
        <p14:creationId xmlns:p14="http://schemas.microsoft.com/office/powerpoint/2010/main" val="228886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rPr>
              <a:t>Play assignments and presentations (Individual, 10%*3)</a:t>
            </a:r>
            <a:r>
              <a:rPr lang="en-US" sz="3600" dirty="0">
                <a:effectLst/>
              </a:rPr>
              <a:t> </a:t>
            </a:r>
            <a:endParaRPr lang="en-US" sz="3600" dirty="0"/>
          </a:p>
        </p:txBody>
      </p:sp>
      <p:sp>
        <p:nvSpPr>
          <p:cNvPr id="3" name="Content Placeholder 2"/>
          <p:cNvSpPr>
            <a:spLocks noGrp="1"/>
          </p:cNvSpPr>
          <p:nvPr>
            <p:ph idx="1"/>
          </p:nvPr>
        </p:nvSpPr>
        <p:spPr>
          <a:xfrm>
            <a:off x="1435608" y="1683492"/>
            <a:ext cx="7498080" cy="4800600"/>
          </a:xfrm>
        </p:spPr>
        <p:txBody>
          <a:bodyPr>
            <a:normAutofit/>
          </a:bodyPr>
          <a:lstStyle/>
          <a:p>
            <a:r>
              <a:rPr lang="en-US" sz="2400" dirty="0"/>
              <a:t>This includes completing three play assignments, which are due on 9</a:t>
            </a:r>
            <a:r>
              <a:rPr lang="en-US" sz="2400" dirty="0" smtClean="0"/>
              <a:t>/2, </a:t>
            </a:r>
            <a:r>
              <a:rPr lang="en-US" sz="2400" dirty="0"/>
              <a:t>9</a:t>
            </a:r>
            <a:r>
              <a:rPr lang="en-US" sz="2400" dirty="0" smtClean="0"/>
              <a:t>/</a:t>
            </a:r>
            <a:r>
              <a:rPr lang="en-US" sz="2400" dirty="0"/>
              <a:t>9</a:t>
            </a:r>
            <a:r>
              <a:rPr lang="en-US" sz="2400" dirty="0" smtClean="0"/>
              <a:t>, </a:t>
            </a:r>
            <a:r>
              <a:rPr lang="en-US" sz="2400" dirty="0"/>
              <a:t>and 9/</a:t>
            </a:r>
            <a:r>
              <a:rPr lang="en-US" sz="2400" dirty="0" smtClean="0"/>
              <a:t>16. </a:t>
            </a:r>
            <a:endParaRPr lang="en-US" sz="2400" dirty="0"/>
          </a:p>
          <a:p>
            <a:r>
              <a:rPr lang="en-US" sz="2400" dirty="0"/>
              <a:t>Each student will present one of his/her play assignments in class </a:t>
            </a:r>
            <a:r>
              <a:rPr lang="en-US" sz="2400" dirty="0" smtClean="0"/>
              <a:t>(at most 5 </a:t>
            </a:r>
            <a:r>
              <a:rPr lang="en-US" sz="2400" dirty="0" err="1"/>
              <a:t>mins</a:t>
            </a:r>
            <a:r>
              <a:rPr lang="en-US" sz="2400" dirty="0" smtClean="0"/>
              <a:t>)</a:t>
            </a:r>
            <a:endParaRPr lang="en-US" sz="2400" dirty="0"/>
          </a:p>
          <a:p>
            <a:pPr lvl="1"/>
            <a:r>
              <a:rPr lang="en-US" sz="2000" dirty="0" smtClean="0">
                <a:solidFill>
                  <a:srgbClr val="FF0000"/>
                </a:solidFill>
              </a:rPr>
              <a:t>Subject to changes based on time management</a:t>
            </a:r>
            <a:endParaRPr lang="en-US" sz="2000" dirty="0">
              <a:solidFill>
                <a:srgbClr val="FF0000"/>
              </a:solidFill>
            </a:endParaRPr>
          </a:p>
          <a:p>
            <a:r>
              <a:rPr lang="en-US" sz="2400" b="1" dirty="0"/>
              <a:t>For more details: see Discussion on Canvas</a:t>
            </a:r>
          </a:p>
        </p:txBody>
      </p:sp>
      <p:sp>
        <p:nvSpPr>
          <p:cNvPr id="4" name="Slide Number Placeholder 3"/>
          <p:cNvSpPr>
            <a:spLocks noGrp="1"/>
          </p:cNvSpPr>
          <p:nvPr>
            <p:ph type="sldNum" sz="quarter" idx="12"/>
          </p:nvPr>
        </p:nvSpPr>
        <p:spPr/>
        <p:txBody>
          <a:bodyPr/>
          <a:lstStyle/>
          <a:p>
            <a:fld id="{72332BB4-94CD-1546-9DA7-4D8FF0189D06}" type="slidenum">
              <a:rPr lang="en-US" smtClean="0"/>
              <a:t>18</a:t>
            </a:fld>
            <a:endParaRPr lang="en-US"/>
          </a:p>
        </p:txBody>
      </p:sp>
    </p:spTree>
    <p:extLst>
      <p:ext uri="{BB962C8B-B14F-4D97-AF65-F5344CB8AC3E}">
        <p14:creationId xmlns:p14="http://schemas.microsoft.com/office/powerpoint/2010/main" val="415067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Team game design project (55%)</a:t>
            </a:r>
          </a:p>
        </p:txBody>
      </p:sp>
      <p:sp>
        <p:nvSpPr>
          <p:cNvPr id="4" name="Slide Number Placeholder 3"/>
          <p:cNvSpPr>
            <a:spLocks noGrp="1"/>
          </p:cNvSpPr>
          <p:nvPr>
            <p:ph type="sldNum" sz="quarter" idx="12"/>
          </p:nvPr>
        </p:nvSpPr>
        <p:spPr/>
        <p:txBody>
          <a:bodyPr/>
          <a:lstStyle/>
          <a:p>
            <a:fld id="{72332BB4-94CD-1546-9DA7-4D8FF0189D06}" type="slidenum">
              <a:rPr lang="en-US" smtClean="0"/>
              <a:t>19</a:t>
            </a:fld>
            <a:endParaRPr lang="en-US"/>
          </a:p>
        </p:txBody>
      </p:sp>
      <p:pic>
        <p:nvPicPr>
          <p:cNvPr id="5" name="Picture 4" descr="IMG_508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810" y="1341711"/>
            <a:ext cx="5810250" cy="5151755"/>
          </a:xfrm>
          <a:prstGeom prst="rect">
            <a:avLst/>
          </a:prstGeom>
        </p:spPr>
      </p:pic>
    </p:spTree>
    <p:extLst>
      <p:ext uri="{BB962C8B-B14F-4D97-AF65-F5344CB8AC3E}">
        <p14:creationId xmlns:p14="http://schemas.microsoft.com/office/powerpoint/2010/main" val="23466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a:spLocks noGrp="1"/>
          </p:cNvSpPr>
          <p:nvPr>
            <p:ph idx="1"/>
          </p:nvPr>
        </p:nvSpPr>
        <p:spPr/>
        <p:txBody>
          <a:bodyPr/>
          <a:lstStyle/>
          <a:p>
            <a:r>
              <a:rPr lang="en-US" dirty="0"/>
              <a:t>2:30 </a:t>
            </a:r>
            <a:r>
              <a:rPr lang="mr-IN" dirty="0" smtClean="0"/>
              <a:t>–</a:t>
            </a:r>
            <a:r>
              <a:rPr lang="en-US" dirty="0" smtClean="0"/>
              <a:t> </a:t>
            </a:r>
            <a:r>
              <a:rPr lang="en-US" dirty="0"/>
              <a:t>2</a:t>
            </a:r>
            <a:r>
              <a:rPr lang="en-US" dirty="0" smtClean="0"/>
              <a:t>:40     Introduction</a:t>
            </a:r>
            <a:endParaRPr lang="en-US" dirty="0"/>
          </a:p>
          <a:p>
            <a:r>
              <a:rPr lang="en-US" dirty="0" smtClean="0">
                <a:latin typeface="Arial" charset="0"/>
                <a:ea typeface="ＭＳ Ｐゴシック" charset="0"/>
              </a:rPr>
              <a:t>2:40 </a:t>
            </a:r>
            <a:r>
              <a:rPr lang="en-US" dirty="0">
                <a:latin typeface="Arial" charset="0"/>
                <a:ea typeface="ＭＳ Ｐゴシック" charset="0"/>
              </a:rPr>
              <a:t>– 3</a:t>
            </a:r>
            <a:r>
              <a:rPr lang="en-US" dirty="0" smtClean="0">
                <a:latin typeface="Arial" charset="0"/>
                <a:ea typeface="ＭＳ Ｐゴシック" charset="0"/>
              </a:rPr>
              <a:t>:20     Course </a:t>
            </a:r>
            <a:r>
              <a:rPr lang="en-US" dirty="0">
                <a:latin typeface="Arial" charset="0"/>
                <a:ea typeface="ＭＳ Ｐゴシック" charset="0"/>
              </a:rPr>
              <a:t>overview</a:t>
            </a:r>
          </a:p>
          <a:p>
            <a:r>
              <a:rPr lang="en-US" dirty="0">
                <a:latin typeface="Arial" charset="0"/>
                <a:ea typeface="ＭＳ Ｐゴシック" charset="0"/>
              </a:rPr>
              <a:t>3</a:t>
            </a:r>
            <a:r>
              <a:rPr lang="en-US" dirty="0" smtClean="0">
                <a:latin typeface="Arial" charset="0"/>
                <a:ea typeface="ＭＳ Ｐゴシック" charset="0"/>
              </a:rPr>
              <a:t>:20 </a:t>
            </a:r>
            <a:r>
              <a:rPr lang="en-US" dirty="0">
                <a:latin typeface="Arial" charset="0"/>
                <a:ea typeface="ＭＳ Ｐゴシック" charset="0"/>
              </a:rPr>
              <a:t>– 3:45    </a:t>
            </a:r>
            <a:r>
              <a:rPr lang="en-US" dirty="0" smtClean="0">
                <a:latin typeface="Arial" charset="0"/>
                <a:ea typeface="ＭＳ Ｐゴシック" charset="0"/>
              </a:rPr>
              <a:t> Q </a:t>
            </a:r>
            <a:r>
              <a:rPr lang="en-US" dirty="0">
                <a:latin typeface="Arial" charset="0"/>
                <a:ea typeface="ＭＳ Ｐゴシック" charset="0"/>
              </a:rPr>
              <a:t>&amp; </a:t>
            </a:r>
            <a:r>
              <a:rPr lang="en-US" dirty="0" smtClean="0">
                <a:latin typeface="Arial" charset="0"/>
                <a:ea typeface="ＭＳ Ｐゴシック" charset="0"/>
              </a:rPr>
              <a:t>A; chat about       </a:t>
            </a:r>
          </a:p>
          <a:p>
            <a:pPr marL="82296" indent="0">
              <a:buNone/>
            </a:pPr>
            <a:r>
              <a:rPr lang="en-US" dirty="0" smtClean="0">
                <a:latin typeface="Arial" charset="0"/>
                <a:ea typeface="ＭＳ Ｐゴシック" charset="0"/>
              </a:rPr>
              <a:t>                          games</a:t>
            </a:r>
            <a:endParaRPr lang="en-US" dirty="0"/>
          </a:p>
        </p:txBody>
      </p:sp>
      <p:sp>
        <p:nvSpPr>
          <p:cNvPr id="4" name="Slide Number Placeholder 3"/>
          <p:cNvSpPr>
            <a:spLocks noGrp="1"/>
          </p:cNvSpPr>
          <p:nvPr>
            <p:ph type="sldNum" sz="quarter" idx="12"/>
          </p:nvPr>
        </p:nvSpPr>
        <p:spPr/>
        <p:txBody>
          <a:bodyPr/>
          <a:lstStyle/>
          <a:p>
            <a:fld id="{72332BB4-94CD-1546-9DA7-4D8FF0189D06}" type="slidenum">
              <a:rPr lang="en-US" smtClean="0"/>
              <a:t>2</a:t>
            </a:fld>
            <a:endParaRPr lang="en-US"/>
          </a:p>
        </p:txBody>
      </p:sp>
    </p:spTree>
    <p:extLst>
      <p:ext uri="{BB962C8B-B14F-4D97-AF65-F5344CB8AC3E}">
        <p14:creationId xmlns:p14="http://schemas.microsoft.com/office/powerpoint/2010/main" val="1095795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Team game design project (55%)</a:t>
            </a:r>
          </a:p>
        </p:txBody>
      </p:sp>
      <p:sp>
        <p:nvSpPr>
          <p:cNvPr id="3" name="Content Placeholder 2"/>
          <p:cNvSpPr>
            <a:spLocks noGrp="1"/>
          </p:cNvSpPr>
          <p:nvPr>
            <p:ph idx="1"/>
          </p:nvPr>
        </p:nvSpPr>
        <p:spPr/>
        <p:txBody>
          <a:bodyPr>
            <a:normAutofit fontScale="92500" lnSpcReduction="10000"/>
          </a:bodyPr>
          <a:lstStyle/>
          <a:p>
            <a:pPr lvl="0"/>
            <a:r>
              <a:rPr lang="en-US" sz="2800" b="1" dirty="0"/>
              <a:t>Game idea pitch presentation </a:t>
            </a:r>
            <a:r>
              <a:rPr lang="en-US" sz="2800" dirty="0"/>
              <a:t>(10</a:t>
            </a:r>
            <a:r>
              <a:rPr lang="en-US" sz="2800" dirty="0" smtClean="0"/>
              <a:t>/7, </a:t>
            </a:r>
            <a:r>
              <a:rPr lang="en-US" sz="2800" dirty="0"/>
              <a:t>10%; team</a:t>
            </a:r>
            <a:r>
              <a:rPr lang="en-US" sz="2800" dirty="0" smtClean="0"/>
              <a:t>) </a:t>
            </a:r>
            <a:r>
              <a:rPr lang="mr-IN" sz="2800" dirty="0" smtClean="0"/>
              <a:t>–</a:t>
            </a:r>
            <a:r>
              <a:rPr lang="en-US" sz="2800" dirty="0" smtClean="0"/>
              <a:t> I recommend you to start thinking of teammates and game idea as soon as possible though</a:t>
            </a:r>
            <a:endParaRPr lang="en-US" sz="2800" dirty="0"/>
          </a:p>
          <a:p>
            <a:pPr lvl="0"/>
            <a:r>
              <a:rPr lang="en-US" sz="2800" b="1" dirty="0"/>
              <a:t>Early-stage design demo </a:t>
            </a:r>
            <a:r>
              <a:rPr lang="en-US" sz="2800" dirty="0"/>
              <a:t>(10/</a:t>
            </a:r>
            <a:r>
              <a:rPr lang="en-US" sz="2800" dirty="0" smtClean="0"/>
              <a:t>28, </a:t>
            </a:r>
            <a:r>
              <a:rPr lang="en-US" sz="2800" dirty="0"/>
              <a:t>10%; team)</a:t>
            </a:r>
          </a:p>
          <a:p>
            <a:pPr lvl="0"/>
            <a:r>
              <a:rPr lang="en-US" sz="2800" b="1" dirty="0"/>
              <a:t>Playable prototype demo </a:t>
            </a:r>
            <a:r>
              <a:rPr lang="en-US" sz="2800" dirty="0"/>
              <a:t>(11</a:t>
            </a:r>
            <a:r>
              <a:rPr lang="en-US" sz="2800" dirty="0" smtClean="0"/>
              <a:t>/18, </a:t>
            </a:r>
            <a:r>
              <a:rPr lang="en-US" sz="2800" dirty="0"/>
              <a:t>10%; team)</a:t>
            </a:r>
          </a:p>
          <a:p>
            <a:pPr lvl="0"/>
            <a:r>
              <a:rPr lang="en-US" sz="2800" b="1" dirty="0"/>
              <a:t>“Kickstarter" final presentation </a:t>
            </a:r>
            <a:r>
              <a:rPr lang="en-US" sz="2800" dirty="0"/>
              <a:t>(12</a:t>
            </a:r>
            <a:r>
              <a:rPr lang="en-US" sz="2800" dirty="0" smtClean="0"/>
              <a:t>/2 and 12/4, </a:t>
            </a:r>
            <a:r>
              <a:rPr lang="en-US" sz="2800" dirty="0"/>
              <a:t>10%; team)</a:t>
            </a:r>
          </a:p>
          <a:p>
            <a:pPr lvl="0"/>
            <a:r>
              <a:rPr lang="en-US" sz="2800" b="1" dirty="0"/>
              <a:t>Game design document </a:t>
            </a:r>
            <a:r>
              <a:rPr lang="en-US" sz="2800" dirty="0"/>
              <a:t>(10%, due 12/</a:t>
            </a:r>
            <a:r>
              <a:rPr lang="en-US" sz="2800" dirty="0" smtClean="0"/>
              <a:t>11; </a:t>
            </a:r>
            <a:r>
              <a:rPr lang="en-US" sz="2800" dirty="0"/>
              <a:t>team)</a:t>
            </a:r>
          </a:p>
          <a:p>
            <a:pPr lvl="0"/>
            <a:r>
              <a:rPr lang="en-US" sz="2800" b="1" dirty="0"/>
              <a:t>Retrospective</a:t>
            </a:r>
            <a:r>
              <a:rPr lang="en-US" sz="2800" dirty="0"/>
              <a:t> (5%, due 12/</a:t>
            </a:r>
            <a:r>
              <a:rPr lang="en-US" sz="2800" dirty="0" smtClean="0"/>
              <a:t>11; </a:t>
            </a:r>
            <a:r>
              <a:rPr lang="en-US" sz="2800" dirty="0"/>
              <a:t>individual)</a:t>
            </a:r>
          </a:p>
          <a:p>
            <a:pPr marL="82296" indent="0">
              <a:buNone/>
            </a:pPr>
            <a:endParaRPr lang="en-US" sz="2400" dirty="0"/>
          </a:p>
        </p:txBody>
      </p:sp>
      <p:sp>
        <p:nvSpPr>
          <p:cNvPr id="4" name="Slide Number Placeholder 3"/>
          <p:cNvSpPr>
            <a:spLocks noGrp="1"/>
          </p:cNvSpPr>
          <p:nvPr>
            <p:ph type="sldNum" sz="quarter" idx="12"/>
          </p:nvPr>
        </p:nvSpPr>
        <p:spPr/>
        <p:txBody>
          <a:bodyPr/>
          <a:lstStyle/>
          <a:p>
            <a:fld id="{72332BB4-94CD-1546-9DA7-4D8FF0189D06}" type="slidenum">
              <a:rPr lang="en-US" smtClean="0"/>
              <a:t>20</a:t>
            </a:fld>
            <a:endParaRPr lang="en-US"/>
          </a:p>
        </p:txBody>
      </p:sp>
    </p:spTree>
    <p:extLst>
      <p:ext uri="{BB962C8B-B14F-4D97-AF65-F5344CB8AC3E}">
        <p14:creationId xmlns:p14="http://schemas.microsoft.com/office/powerpoint/2010/main" val="573013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Grading policy</a:t>
            </a:r>
          </a:p>
        </p:txBody>
      </p:sp>
      <p:sp>
        <p:nvSpPr>
          <p:cNvPr id="3" name="Content Placeholder 2"/>
          <p:cNvSpPr>
            <a:spLocks noGrp="1"/>
          </p:cNvSpPr>
          <p:nvPr>
            <p:ph idx="1"/>
          </p:nvPr>
        </p:nvSpPr>
        <p:spPr>
          <a:xfrm>
            <a:off x="1108276" y="1442162"/>
            <a:ext cx="4129024" cy="4800600"/>
          </a:xfrm>
        </p:spPr>
        <p:txBody>
          <a:bodyPr>
            <a:normAutofit/>
          </a:bodyPr>
          <a:lstStyle/>
          <a:p>
            <a:r>
              <a:rPr lang="en-US" b="1" dirty="0"/>
              <a:t>90% ~             A  </a:t>
            </a:r>
            <a:endParaRPr lang="en-US" dirty="0"/>
          </a:p>
          <a:p>
            <a:r>
              <a:rPr lang="en-US" b="1" dirty="0"/>
              <a:t>80% ~ 89%     B</a:t>
            </a:r>
            <a:endParaRPr lang="en-US" dirty="0"/>
          </a:p>
          <a:p>
            <a:r>
              <a:rPr lang="en-US" b="1" dirty="0"/>
              <a:t>70% ~ 79%     C </a:t>
            </a:r>
            <a:endParaRPr lang="en-US" dirty="0"/>
          </a:p>
          <a:p>
            <a:r>
              <a:rPr lang="en-US" b="1" dirty="0"/>
              <a:t>60% ~ 69%     D</a:t>
            </a:r>
            <a:endParaRPr lang="en-US" dirty="0"/>
          </a:p>
          <a:p>
            <a:r>
              <a:rPr lang="en-US" b="1" dirty="0"/>
              <a:t>Under 60%     F</a:t>
            </a:r>
            <a:endParaRPr lang="en-US" dirty="0"/>
          </a:p>
          <a:p>
            <a:pPr marL="82296" indent="0">
              <a:buNone/>
            </a:pPr>
            <a:endParaRPr lang="en-US" dirty="0"/>
          </a:p>
        </p:txBody>
      </p:sp>
      <p:sp>
        <p:nvSpPr>
          <p:cNvPr id="4" name="TextBox 3"/>
          <p:cNvSpPr txBox="1"/>
          <p:nvPr/>
        </p:nvSpPr>
        <p:spPr>
          <a:xfrm>
            <a:off x="5660375" y="1417638"/>
            <a:ext cx="3273313" cy="3170099"/>
          </a:xfrm>
          <a:prstGeom prst="rect">
            <a:avLst/>
          </a:prstGeom>
          <a:noFill/>
        </p:spPr>
        <p:txBody>
          <a:bodyPr wrap="square" rtlCol="0">
            <a:spAutoFit/>
          </a:bodyPr>
          <a:lstStyle/>
          <a:p>
            <a:r>
              <a:rPr lang="en-US" sz="2000" b="1" dirty="0">
                <a:latin typeface="Arial"/>
                <a:cs typeface="Arial"/>
              </a:rPr>
              <a:t>A = Excellent (Wow!)</a:t>
            </a:r>
            <a:endParaRPr lang="en-US" sz="2000" dirty="0">
              <a:latin typeface="Arial"/>
              <a:cs typeface="Arial"/>
            </a:endParaRPr>
          </a:p>
          <a:p>
            <a:r>
              <a:rPr lang="en-US" sz="2000" b="1" dirty="0">
                <a:latin typeface="Arial"/>
                <a:cs typeface="Arial"/>
              </a:rPr>
              <a:t>B = Good (</a:t>
            </a:r>
            <a:r>
              <a:rPr lang="en-US" sz="2000" b="1" dirty="0" err="1">
                <a:latin typeface="Arial"/>
                <a:cs typeface="Arial"/>
              </a:rPr>
              <a:t>Hmmmm</a:t>
            </a:r>
            <a:r>
              <a:rPr lang="en-US" sz="2000" b="1" dirty="0">
                <a:latin typeface="Arial"/>
                <a:cs typeface="Arial"/>
              </a:rPr>
              <a:t>, Not bad, shows potential) </a:t>
            </a:r>
            <a:endParaRPr lang="en-US" sz="2000" dirty="0">
              <a:latin typeface="Arial"/>
              <a:cs typeface="Arial"/>
            </a:endParaRPr>
          </a:p>
          <a:p>
            <a:r>
              <a:rPr lang="en-US" sz="2000" b="1" dirty="0">
                <a:latin typeface="Arial"/>
                <a:cs typeface="Arial"/>
              </a:rPr>
              <a:t>C = Average (Meh, it’ll pass but….)</a:t>
            </a:r>
            <a:endParaRPr lang="en-US" sz="2000" dirty="0">
              <a:latin typeface="Arial"/>
              <a:cs typeface="Arial"/>
            </a:endParaRPr>
          </a:p>
          <a:p>
            <a:r>
              <a:rPr lang="en-US" sz="2000" b="1" dirty="0">
                <a:latin typeface="Arial"/>
                <a:cs typeface="Arial"/>
              </a:rPr>
              <a:t>D = Below Average (Really?) </a:t>
            </a:r>
            <a:endParaRPr lang="en-US" sz="2000" dirty="0">
              <a:latin typeface="Arial"/>
              <a:cs typeface="Arial"/>
            </a:endParaRPr>
          </a:p>
          <a:p>
            <a:r>
              <a:rPr lang="en-US" sz="2000" b="1" dirty="0">
                <a:latin typeface="Arial"/>
                <a:cs typeface="Arial"/>
              </a:rPr>
              <a:t>F = Fail (What are you doing here?)</a:t>
            </a:r>
            <a:endParaRPr lang="en-US" sz="2000" dirty="0">
              <a:latin typeface="Arial"/>
              <a:cs typeface="Arial"/>
            </a:endParaRPr>
          </a:p>
          <a:p>
            <a:endParaRPr lang="en-US" sz="2000" dirty="0">
              <a:latin typeface="Arial"/>
              <a:cs typeface="Arial"/>
            </a:endParaRPr>
          </a:p>
        </p:txBody>
      </p:sp>
      <p:sp>
        <p:nvSpPr>
          <p:cNvPr id="5" name="Slide Number Placeholder 4"/>
          <p:cNvSpPr>
            <a:spLocks noGrp="1"/>
          </p:cNvSpPr>
          <p:nvPr>
            <p:ph type="sldNum" sz="quarter" idx="12"/>
          </p:nvPr>
        </p:nvSpPr>
        <p:spPr/>
        <p:txBody>
          <a:bodyPr/>
          <a:lstStyle/>
          <a:p>
            <a:fld id="{72332BB4-94CD-1546-9DA7-4D8FF0189D06}" type="slidenum">
              <a:rPr lang="en-US" smtClean="0"/>
              <a:t>21</a:t>
            </a:fld>
            <a:endParaRPr lang="en-US"/>
          </a:p>
        </p:txBody>
      </p:sp>
    </p:spTree>
    <p:extLst>
      <p:ext uri="{BB962C8B-B14F-4D97-AF65-F5344CB8AC3E}">
        <p14:creationId xmlns:p14="http://schemas.microsoft.com/office/powerpoint/2010/main" val="856275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rPr>
              <a:t>For </a:t>
            </a:r>
            <a:r>
              <a:rPr lang="en-US" sz="3200" b="1" dirty="0" smtClean="0">
                <a:effectLst/>
              </a:rPr>
              <a:t>graduate students </a:t>
            </a:r>
            <a:r>
              <a:rPr lang="en-US" sz="3200" b="1" dirty="0">
                <a:effectLst/>
              </a:rPr>
              <a:t>(students who enroll in </a:t>
            </a:r>
            <a:r>
              <a:rPr lang="en-US" sz="3200" b="1" dirty="0" smtClean="0">
                <a:effectLst/>
              </a:rPr>
              <a:t>6820</a:t>
            </a:r>
            <a:r>
              <a:rPr lang="en-US" sz="3200" b="1" dirty="0">
                <a:effectLst/>
              </a:rPr>
              <a:t>):</a:t>
            </a:r>
            <a:endParaRPr lang="en-US" sz="3200" dirty="0">
              <a:effectLst/>
            </a:endParaRPr>
          </a:p>
        </p:txBody>
      </p:sp>
      <p:sp>
        <p:nvSpPr>
          <p:cNvPr id="3" name="Content Placeholder 2"/>
          <p:cNvSpPr>
            <a:spLocks noGrp="1"/>
          </p:cNvSpPr>
          <p:nvPr>
            <p:ph idx="1"/>
          </p:nvPr>
        </p:nvSpPr>
        <p:spPr/>
        <p:txBody>
          <a:bodyPr>
            <a:normAutofit/>
          </a:bodyPr>
          <a:lstStyle/>
          <a:p>
            <a:pPr>
              <a:lnSpc>
                <a:spcPct val="150000"/>
              </a:lnSpc>
            </a:pPr>
            <a:r>
              <a:rPr lang="en-US" sz="2800" b="1" dirty="0"/>
              <a:t>Participation (individual, 15%</a:t>
            </a:r>
            <a:r>
              <a:rPr lang="en-US" sz="2800" b="1" dirty="0" smtClean="0"/>
              <a:t>) </a:t>
            </a:r>
            <a:endParaRPr lang="en-US" sz="2800" b="1" dirty="0"/>
          </a:p>
          <a:p>
            <a:r>
              <a:rPr lang="en-US" sz="2800" b="1" dirty="0" smtClean="0"/>
              <a:t>Team </a:t>
            </a:r>
            <a:r>
              <a:rPr lang="en-US" sz="2800" b="1" dirty="0"/>
              <a:t>game design project (55%)</a:t>
            </a:r>
          </a:p>
          <a:p>
            <a:pPr lvl="1">
              <a:lnSpc>
                <a:spcPct val="110000"/>
              </a:lnSpc>
            </a:pPr>
            <a:r>
              <a:rPr lang="en-US" sz="2000" dirty="0"/>
              <a:t>You will form small teams (3 to </a:t>
            </a:r>
            <a:r>
              <a:rPr lang="en-US" sz="2000" dirty="0" smtClean="0"/>
              <a:t>5 </a:t>
            </a:r>
            <a:r>
              <a:rPr lang="en-US" sz="2000" dirty="0"/>
              <a:t>people per team) early in the semester, collectively pitch a game idea to the instructor and to the class, and design the game as a team-based semester-long project. </a:t>
            </a:r>
            <a:endParaRPr lang="en-US" sz="2000" dirty="0" smtClean="0"/>
          </a:p>
          <a:p>
            <a:r>
              <a:rPr lang="en-US" sz="2800" b="1" dirty="0"/>
              <a:t>Submission aiming at the 2020 ACM CHI Student Game Design Competition (team, 30%)</a:t>
            </a:r>
            <a:r>
              <a:rPr lang="en-US" sz="2800" dirty="0"/>
              <a:t> </a:t>
            </a:r>
          </a:p>
        </p:txBody>
      </p:sp>
      <p:sp>
        <p:nvSpPr>
          <p:cNvPr id="4" name="Slide Number Placeholder 3"/>
          <p:cNvSpPr>
            <a:spLocks noGrp="1"/>
          </p:cNvSpPr>
          <p:nvPr>
            <p:ph type="sldNum" sz="quarter" idx="12"/>
          </p:nvPr>
        </p:nvSpPr>
        <p:spPr/>
        <p:txBody>
          <a:bodyPr/>
          <a:lstStyle/>
          <a:p>
            <a:fld id="{72332BB4-94CD-1546-9DA7-4D8FF0189D06}" type="slidenum">
              <a:rPr lang="en-US" smtClean="0"/>
              <a:t>22</a:t>
            </a:fld>
            <a:endParaRPr lang="en-US"/>
          </a:p>
        </p:txBody>
      </p:sp>
    </p:spTree>
    <p:extLst>
      <p:ext uri="{BB962C8B-B14F-4D97-AF65-F5344CB8AC3E}">
        <p14:creationId xmlns:p14="http://schemas.microsoft.com/office/powerpoint/2010/main" val="1365390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T</a:t>
            </a:r>
            <a:r>
              <a:rPr lang="en-US" b="1" dirty="0" smtClean="0">
                <a:effectLst/>
              </a:rPr>
              <a:t>he </a:t>
            </a:r>
            <a:r>
              <a:rPr lang="en-US" b="1" dirty="0">
                <a:effectLst/>
              </a:rPr>
              <a:t>2020 ACM CHI Student Game Design Competition </a:t>
            </a:r>
            <a:endParaRPr lang="en-US" dirty="0"/>
          </a:p>
        </p:txBody>
      </p:sp>
      <p:sp>
        <p:nvSpPr>
          <p:cNvPr id="3" name="Content Placeholder 2"/>
          <p:cNvSpPr>
            <a:spLocks noGrp="1"/>
          </p:cNvSpPr>
          <p:nvPr>
            <p:ph idx="1"/>
          </p:nvPr>
        </p:nvSpPr>
        <p:spPr>
          <a:xfrm>
            <a:off x="1435608" y="1670785"/>
            <a:ext cx="7498080" cy="4800600"/>
          </a:xfrm>
        </p:spPr>
        <p:txBody>
          <a:bodyPr>
            <a:noAutofit/>
          </a:bodyPr>
          <a:lstStyle/>
          <a:p>
            <a:r>
              <a:rPr lang="en-US" sz="2200" b="1" dirty="0" smtClean="0"/>
              <a:t>Your team </a:t>
            </a:r>
            <a:r>
              <a:rPr lang="en-US" sz="2200" b="1" dirty="0"/>
              <a:t>will prepare a submission aiming at the 2020 ACM CHI Student Game Design Competition (https://chi2020.acm.org/authors/student-game-competition/). </a:t>
            </a:r>
            <a:endParaRPr lang="en-US" sz="2200" b="1" dirty="0" smtClean="0"/>
          </a:p>
          <a:p>
            <a:r>
              <a:rPr lang="en-US" sz="2200" b="1" dirty="0" smtClean="0"/>
              <a:t>The </a:t>
            </a:r>
            <a:r>
              <a:rPr lang="en-US" sz="2200" b="1" dirty="0"/>
              <a:t>ACM CHI Conference on Human Factors in Computing Systems</a:t>
            </a:r>
            <a:r>
              <a:rPr lang="en-US" sz="2200" dirty="0"/>
              <a:t> is the premier international conference of Human-Computer Interaction. The Student Game competition is aimed at providing an opportunity for students from a variety of backgrounds (HCI, computer science, game design, fine arts, etc.) to participate in CHI and demonstrate their game design and development skills in an international competition. </a:t>
            </a:r>
          </a:p>
        </p:txBody>
      </p:sp>
      <p:sp>
        <p:nvSpPr>
          <p:cNvPr id="4" name="Slide Number Placeholder 3"/>
          <p:cNvSpPr>
            <a:spLocks noGrp="1"/>
          </p:cNvSpPr>
          <p:nvPr>
            <p:ph type="sldNum" sz="quarter" idx="12"/>
          </p:nvPr>
        </p:nvSpPr>
        <p:spPr/>
        <p:txBody>
          <a:bodyPr/>
          <a:lstStyle/>
          <a:p>
            <a:fld id="{72332BB4-94CD-1546-9DA7-4D8FF0189D06}" type="slidenum">
              <a:rPr lang="en-US" smtClean="0"/>
              <a:t>23</a:t>
            </a:fld>
            <a:endParaRPr lang="en-US"/>
          </a:p>
        </p:txBody>
      </p:sp>
    </p:spTree>
    <p:extLst>
      <p:ext uri="{BB962C8B-B14F-4D97-AF65-F5344CB8AC3E}">
        <p14:creationId xmlns:p14="http://schemas.microsoft.com/office/powerpoint/2010/main" val="2258363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your submission includes</a:t>
            </a:r>
            <a:endParaRPr lang="en-US" dirty="0"/>
          </a:p>
        </p:txBody>
      </p:sp>
      <p:sp>
        <p:nvSpPr>
          <p:cNvPr id="3" name="Content Placeholder 2"/>
          <p:cNvSpPr>
            <a:spLocks noGrp="1"/>
          </p:cNvSpPr>
          <p:nvPr>
            <p:ph idx="1"/>
          </p:nvPr>
        </p:nvSpPr>
        <p:spPr>
          <a:xfrm>
            <a:off x="1309584" y="1551743"/>
            <a:ext cx="7498080" cy="4800600"/>
          </a:xfrm>
        </p:spPr>
        <p:txBody>
          <a:bodyPr>
            <a:noAutofit/>
          </a:bodyPr>
          <a:lstStyle/>
          <a:p>
            <a:r>
              <a:rPr lang="en-US" sz="2400" b="1" dirty="0"/>
              <a:t>Your submission will be due by the end of Wednesday, 12/11</a:t>
            </a:r>
            <a:r>
              <a:rPr lang="en-US" sz="2400" dirty="0"/>
              <a:t>. It should </a:t>
            </a:r>
            <a:r>
              <a:rPr lang="en-US" sz="2400" dirty="0" smtClean="0"/>
              <a:t>include three parts: </a:t>
            </a:r>
            <a:endParaRPr lang="en-US" sz="2400" dirty="0"/>
          </a:p>
          <a:p>
            <a:pPr marL="402336" lvl="1" indent="0">
              <a:buNone/>
            </a:pPr>
            <a:r>
              <a:rPr lang="en-US" sz="2400" b="1" dirty="0" smtClean="0"/>
              <a:t>1. An up to 6 page </a:t>
            </a:r>
            <a:r>
              <a:rPr lang="en-US" sz="2400" b="1" dirty="0" smtClean="0"/>
              <a:t>paper </a:t>
            </a:r>
            <a:r>
              <a:rPr lang="en-US" sz="2400" b="1" dirty="0"/>
              <a:t>in the ACM extended </a:t>
            </a:r>
            <a:r>
              <a:rPr lang="en-US" sz="2400" b="1" dirty="0" smtClean="0"/>
              <a:t>abstracts </a:t>
            </a:r>
            <a:r>
              <a:rPr lang="en-US" sz="2400" b="1" dirty="0"/>
              <a:t>format (15%)</a:t>
            </a:r>
            <a:r>
              <a:rPr lang="en-US" sz="2400" dirty="0"/>
              <a:t>: </a:t>
            </a:r>
            <a:r>
              <a:rPr lang="en-US" sz="2400" dirty="0" smtClean="0"/>
              <a:t>This </a:t>
            </a:r>
            <a:r>
              <a:rPr lang="en-US" sz="2400" dirty="0"/>
              <a:t>paper should include:</a:t>
            </a:r>
          </a:p>
          <a:p>
            <a:pPr lvl="2"/>
            <a:r>
              <a:rPr lang="en-US" dirty="0" smtClean="0"/>
              <a:t>An </a:t>
            </a:r>
            <a:r>
              <a:rPr lang="en-US" dirty="0"/>
              <a:t>overview of the game itself, and the design and development process, with possibly screenshots/images of play.</a:t>
            </a:r>
          </a:p>
          <a:p>
            <a:pPr lvl="2"/>
            <a:r>
              <a:rPr lang="en-US" dirty="0" smtClean="0"/>
              <a:t>The </a:t>
            </a:r>
            <a:r>
              <a:rPr lang="en-US" dirty="0"/>
              <a:t>positioning of the game in terms of related work, including references and outlining the game’s unique contribution.</a:t>
            </a:r>
          </a:p>
          <a:p>
            <a:pPr marL="82296" indent="0">
              <a:buNone/>
            </a:pPr>
            <a:r>
              <a:rPr lang="en-US" sz="2400" dirty="0"/>
              <a:t>	</a:t>
            </a:r>
          </a:p>
        </p:txBody>
      </p:sp>
      <p:sp>
        <p:nvSpPr>
          <p:cNvPr id="4" name="Slide Number Placeholder 3"/>
          <p:cNvSpPr>
            <a:spLocks noGrp="1"/>
          </p:cNvSpPr>
          <p:nvPr>
            <p:ph type="sldNum" sz="quarter" idx="12"/>
          </p:nvPr>
        </p:nvSpPr>
        <p:spPr/>
        <p:txBody>
          <a:bodyPr/>
          <a:lstStyle/>
          <a:p>
            <a:fld id="{72332BB4-94CD-1546-9DA7-4D8FF0189D06}" type="slidenum">
              <a:rPr lang="en-US" smtClean="0"/>
              <a:t>24</a:t>
            </a:fld>
            <a:endParaRPr lang="en-US"/>
          </a:p>
        </p:txBody>
      </p:sp>
    </p:spTree>
    <p:extLst>
      <p:ext uri="{BB962C8B-B14F-4D97-AF65-F5344CB8AC3E}">
        <p14:creationId xmlns:p14="http://schemas.microsoft.com/office/powerpoint/2010/main" val="3098605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21432"/>
            <a:ext cx="7498080" cy="1143000"/>
          </a:xfrm>
        </p:spPr>
        <p:txBody>
          <a:bodyPr>
            <a:normAutofit fontScale="90000"/>
          </a:bodyPr>
          <a:lstStyle/>
          <a:p>
            <a:r>
              <a:rPr lang="en-US" dirty="0" smtClean="0"/>
              <a:t>What your submission includes (cont.)</a:t>
            </a:r>
            <a:endParaRPr lang="en-US" dirty="0"/>
          </a:p>
        </p:txBody>
      </p:sp>
      <p:sp>
        <p:nvSpPr>
          <p:cNvPr id="3" name="Content Placeholder 2"/>
          <p:cNvSpPr>
            <a:spLocks noGrp="1"/>
          </p:cNvSpPr>
          <p:nvPr>
            <p:ph idx="1"/>
          </p:nvPr>
        </p:nvSpPr>
        <p:spPr>
          <a:xfrm>
            <a:off x="1290196" y="1661090"/>
            <a:ext cx="7498080" cy="4800600"/>
          </a:xfrm>
        </p:spPr>
        <p:txBody>
          <a:bodyPr>
            <a:normAutofit fontScale="62500" lnSpcReduction="20000"/>
          </a:bodyPr>
          <a:lstStyle/>
          <a:p>
            <a:pPr marL="82296" indent="0">
              <a:lnSpc>
                <a:spcPct val="120000"/>
              </a:lnSpc>
              <a:buNone/>
            </a:pPr>
            <a:r>
              <a:rPr lang="en-US" b="1" dirty="0" smtClean="0"/>
              <a:t>2. </a:t>
            </a:r>
            <a:r>
              <a:rPr lang="en-US" b="1" dirty="0" smtClean="0"/>
              <a:t>A </a:t>
            </a:r>
            <a:r>
              <a:rPr lang="en-US" b="1" dirty="0"/>
              <a:t>demonstration of the game </a:t>
            </a:r>
            <a:r>
              <a:rPr lang="en-US" dirty="0"/>
              <a:t>(this can also be used in your team’s “</a:t>
            </a:r>
            <a:r>
              <a:rPr lang="en-US" dirty="0" err="1"/>
              <a:t>Kickstarter</a:t>
            </a:r>
            <a:r>
              <a:rPr lang="en-US" dirty="0"/>
              <a:t>" final presentation) </a:t>
            </a:r>
            <a:r>
              <a:rPr lang="en-US" b="1" dirty="0"/>
              <a:t>(10%)</a:t>
            </a:r>
            <a:r>
              <a:rPr lang="en-US" dirty="0"/>
              <a:t>: </a:t>
            </a:r>
            <a:endParaRPr lang="en-US" dirty="0" smtClean="0"/>
          </a:p>
          <a:p>
            <a:pPr lvl="1">
              <a:lnSpc>
                <a:spcPct val="120000"/>
              </a:lnSpc>
            </a:pPr>
            <a:r>
              <a:rPr lang="en-US" b="1" dirty="0" smtClean="0"/>
              <a:t>This </a:t>
            </a:r>
            <a:r>
              <a:rPr lang="en-US" b="1" dirty="0"/>
              <a:t>should take the form of a 4-minute maximum gameplay video clearly showing both the screen (if present) and the player interacting with the game</a:t>
            </a:r>
            <a:r>
              <a:rPr lang="en-US" dirty="0"/>
              <a:t>. If the game is not yet fully complete, students could also submit a Wizard of Oz implementation of the game with justification on why the game is incomplete (e.g., technology is not yet there, needs massive resources).</a:t>
            </a:r>
          </a:p>
          <a:p>
            <a:pPr>
              <a:lnSpc>
                <a:spcPct val="120000"/>
              </a:lnSpc>
            </a:pPr>
            <a:endParaRPr lang="en-US" dirty="0"/>
          </a:p>
          <a:p>
            <a:pPr marL="82296" indent="0">
              <a:lnSpc>
                <a:spcPct val="120000"/>
              </a:lnSpc>
              <a:buNone/>
            </a:pPr>
            <a:r>
              <a:rPr lang="en-US" b="1" dirty="0" smtClean="0"/>
              <a:t>3. A </a:t>
            </a:r>
            <a:r>
              <a:rPr lang="en-US" b="1" dirty="0"/>
              <a:t>brief video ‘trailer’ </a:t>
            </a:r>
            <a:r>
              <a:rPr lang="en-US" dirty="0"/>
              <a:t>(this can also be used in your team’s “</a:t>
            </a:r>
            <a:r>
              <a:rPr lang="en-US" dirty="0" err="1"/>
              <a:t>Kickstarter</a:t>
            </a:r>
            <a:r>
              <a:rPr lang="en-US" dirty="0"/>
              <a:t>" final presentation) </a:t>
            </a:r>
            <a:r>
              <a:rPr lang="en-US" b="1" dirty="0"/>
              <a:t>(5%) </a:t>
            </a:r>
            <a:r>
              <a:rPr lang="en-US" dirty="0"/>
              <a:t>that gives an overview of the game (2 minutes maximum).</a:t>
            </a:r>
          </a:p>
          <a:p>
            <a:pPr marL="82296" indent="0">
              <a:lnSpc>
                <a:spcPct val="120000"/>
              </a:lnSpc>
              <a:buNone/>
            </a:pPr>
            <a:r>
              <a:rPr lang="en-US" dirty="0"/>
              <a:t>	</a:t>
            </a:r>
          </a:p>
        </p:txBody>
      </p:sp>
      <p:sp>
        <p:nvSpPr>
          <p:cNvPr id="4" name="Slide Number Placeholder 3"/>
          <p:cNvSpPr>
            <a:spLocks noGrp="1"/>
          </p:cNvSpPr>
          <p:nvPr>
            <p:ph type="sldNum" sz="quarter" idx="12"/>
          </p:nvPr>
        </p:nvSpPr>
        <p:spPr/>
        <p:txBody>
          <a:bodyPr/>
          <a:lstStyle/>
          <a:p>
            <a:fld id="{72332BB4-94CD-1546-9DA7-4D8FF0189D06}" type="slidenum">
              <a:rPr lang="en-US" smtClean="0"/>
              <a:t>25</a:t>
            </a:fld>
            <a:endParaRPr lang="en-US"/>
          </a:p>
        </p:txBody>
      </p:sp>
    </p:spTree>
    <p:extLst>
      <p:ext uri="{BB962C8B-B14F-4D97-AF65-F5344CB8AC3E}">
        <p14:creationId xmlns:p14="http://schemas.microsoft.com/office/powerpoint/2010/main" val="3190500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t>
            </a:r>
            <a:r>
              <a:rPr lang="en-US" dirty="0" smtClean="0"/>
              <a:t>notes (1) </a:t>
            </a:r>
            <a:endParaRPr lang="en-US"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a:t>1. This assignment is part of the course requirements. </a:t>
            </a:r>
            <a:r>
              <a:rPr lang="en-US" b="1" dirty="0"/>
              <a:t>You do NOT have to actually make the official submission to CHI unless you feel confident/comfortable to do so</a:t>
            </a:r>
            <a:r>
              <a:rPr lang="en-US" dirty="0"/>
              <a:t>. The official submission deadline is Jan 6, 2020, 12 pm PST. Please make sure to discuss with me if you do decide to submit to the actual competition. I will provide extra help for finalizing your submission</a:t>
            </a:r>
            <a:r>
              <a:rPr lang="en-US" dirty="0" smtClean="0"/>
              <a:t>. </a:t>
            </a:r>
            <a:endParaRPr lang="en-US" dirty="0" smtClean="0"/>
          </a:p>
          <a:p>
            <a:pPr lvl="1">
              <a:lnSpc>
                <a:spcPct val="120000"/>
              </a:lnSpc>
            </a:pPr>
            <a:r>
              <a:rPr lang="en-US" b="1" dirty="0" smtClean="0"/>
              <a:t>If </a:t>
            </a:r>
            <a:r>
              <a:rPr lang="en-US" b="1" dirty="0" smtClean="0"/>
              <a:t>your submission is accepted, it will be published and included in the CHI proceedings (Extended Abstracts); if your game is chosen as one of the five finalists, your team will be invited to attend and demo your game at CHI2020 in Honolulu, Hawaii.</a:t>
            </a:r>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72332BB4-94CD-1546-9DA7-4D8FF0189D06}" type="slidenum">
              <a:rPr lang="en-US" smtClean="0"/>
              <a:t>26</a:t>
            </a:fld>
            <a:endParaRPr lang="en-US"/>
          </a:p>
        </p:txBody>
      </p:sp>
    </p:spTree>
    <p:extLst>
      <p:ext uri="{BB962C8B-B14F-4D97-AF65-F5344CB8AC3E}">
        <p14:creationId xmlns:p14="http://schemas.microsoft.com/office/powerpoint/2010/main" val="3055286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t>
            </a:r>
            <a:r>
              <a:rPr lang="en-US" dirty="0" smtClean="0"/>
              <a:t>notes (2) </a:t>
            </a:r>
            <a:endParaRPr lang="en-US" dirty="0"/>
          </a:p>
        </p:txBody>
      </p:sp>
      <p:sp>
        <p:nvSpPr>
          <p:cNvPr id="3" name="Content Placeholder 2"/>
          <p:cNvSpPr>
            <a:spLocks noGrp="1"/>
          </p:cNvSpPr>
          <p:nvPr>
            <p:ph idx="1"/>
          </p:nvPr>
        </p:nvSpPr>
        <p:spPr/>
        <p:txBody>
          <a:bodyPr>
            <a:normAutofit/>
          </a:bodyPr>
          <a:lstStyle/>
          <a:p>
            <a:pPr>
              <a:lnSpc>
                <a:spcPct val="120000"/>
              </a:lnSpc>
            </a:pPr>
            <a:r>
              <a:rPr lang="en-US" dirty="0"/>
              <a:t>2</a:t>
            </a:r>
            <a:r>
              <a:rPr lang="en-US" dirty="0" smtClean="0"/>
              <a:t>. </a:t>
            </a:r>
            <a:r>
              <a:rPr lang="en-US" dirty="0"/>
              <a:t>If you are in a graduate student only team, all team members should contribute to preparing this submission and be co-authors on the paper. </a:t>
            </a:r>
          </a:p>
          <a:p>
            <a:pPr>
              <a:lnSpc>
                <a:spcPct val="120000"/>
              </a:lnSpc>
            </a:pPr>
            <a:endParaRPr lang="en-US" b="1" dirty="0" smtClean="0"/>
          </a:p>
          <a:p>
            <a:pPr>
              <a:lnSpc>
                <a:spcPct val="120000"/>
              </a:lnSpc>
            </a:pP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72332BB4-94CD-1546-9DA7-4D8FF0189D06}" type="slidenum">
              <a:rPr lang="en-US" smtClean="0"/>
              <a:t>27</a:t>
            </a:fld>
            <a:endParaRPr lang="en-US"/>
          </a:p>
        </p:txBody>
      </p:sp>
    </p:spTree>
    <p:extLst>
      <p:ext uri="{BB962C8B-B14F-4D97-AF65-F5344CB8AC3E}">
        <p14:creationId xmlns:p14="http://schemas.microsoft.com/office/powerpoint/2010/main" val="4175227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notes </a:t>
            </a:r>
            <a:r>
              <a:rPr lang="en-US" dirty="0" smtClean="0"/>
              <a:t>(3) </a:t>
            </a:r>
            <a:endParaRPr lang="en-US"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en-US" dirty="0"/>
              <a:t>3. If you are in an undergraduate-graduate student mixed team, the graduate students should </a:t>
            </a:r>
            <a:r>
              <a:rPr lang="en-US" b="1" dirty="0"/>
              <a:t>take lead </a:t>
            </a:r>
            <a:r>
              <a:rPr lang="en-US" b="1" dirty="0" smtClean="0"/>
              <a:t>on and be responsible of</a:t>
            </a:r>
            <a:r>
              <a:rPr lang="en-US" dirty="0" smtClean="0"/>
              <a:t> </a:t>
            </a:r>
            <a:r>
              <a:rPr lang="en-US" dirty="0"/>
              <a:t>preparing this submission; undergraduate students are welcome to contribute </a:t>
            </a:r>
            <a:r>
              <a:rPr lang="en-US" dirty="0" smtClean="0"/>
              <a:t>as much as they </a:t>
            </a:r>
            <a:r>
              <a:rPr lang="en-US" dirty="0"/>
              <a:t>want (if so, they should be co-authors or acknowledged, and receive extra course credit). </a:t>
            </a:r>
          </a:p>
          <a:p>
            <a:pPr>
              <a:lnSpc>
                <a:spcPct val="120000"/>
              </a:lnSpc>
            </a:pPr>
            <a:endParaRPr lang="en-US" dirty="0"/>
          </a:p>
          <a:p>
            <a:pPr marL="82296" indent="0">
              <a:lnSpc>
                <a:spcPct val="120000"/>
              </a:lnSpc>
              <a:buNone/>
            </a:pPr>
            <a:r>
              <a:rPr lang="en-US" dirty="0" smtClean="0"/>
              <a:t> </a:t>
            </a: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72332BB4-94CD-1546-9DA7-4D8FF0189D06}" type="slidenum">
              <a:rPr lang="en-US" smtClean="0"/>
              <a:t>28</a:t>
            </a:fld>
            <a:endParaRPr lang="en-US"/>
          </a:p>
        </p:txBody>
      </p:sp>
    </p:spTree>
    <p:extLst>
      <p:ext uri="{BB962C8B-B14F-4D97-AF65-F5344CB8AC3E}">
        <p14:creationId xmlns:p14="http://schemas.microsoft.com/office/powerpoint/2010/main" val="2632591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notes </a:t>
            </a:r>
            <a:r>
              <a:rPr lang="en-US" dirty="0" smtClean="0"/>
              <a:t>(4) </a:t>
            </a:r>
            <a:endParaRPr lang="en-US"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en-US" dirty="0"/>
              <a:t>4. </a:t>
            </a:r>
            <a:r>
              <a:rPr lang="en-US" b="1" dirty="0"/>
              <a:t>This assignment is not required for undergraduate-only team. </a:t>
            </a:r>
            <a:r>
              <a:rPr lang="en-US" dirty="0"/>
              <a:t>But they are also welcome to submit to the competition if they want (if so, they will receive extra course credit). Please make sure to discuss with me if you do decide to submit to the actual competition. I will provide extra help for finalizing your submission</a:t>
            </a:r>
            <a:endParaRPr lang="en-US" dirty="0"/>
          </a:p>
          <a:p>
            <a:pPr marL="82296" indent="0">
              <a:lnSpc>
                <a:spcPct val="120000"/>
              </a:lnSpc>
              <a:buNone/>
            </a:pPr>
            <a:r>
              <a:rPr lang="en-US" dirty="0" smtClean="0"/>
              <a:t> </a:t>
            </a: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72332BB4-94CD-1546-9DA7-4D8FF0189D06}" type="slidenum">
              <a:rPr lang="en-US" smtClean="0"/>
              <a:t>29</a:t>
            </a:fld>
            <a:endParaRPr lang="en-US"/>
          </a:p>
        </p:txBody>
      </p:sp>
    </p:spTree>
    <p:extLst>
      <p:ext uri="{BB962C8B-B14F-4D97-AF65-F5344CB8AC3E}">
        <p14:creationId xmlns:p14="http://schemas.microsoft.com/office/powerpoint/2010/main" val="289414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5746" y="113587"/>
            <a:ext cx="5775175" cy="1143000"/>
          </a:xfrm>
        </p:spPr>
        <p:txBody>
          <a:bodyPr>
            <a:normAutofit/>
          </a:bodyPr>
          <a:lstStyle/>
          <a:p>
            <a:r>
              <a:rPr lang="en-US" sz="3600" dirty="0" smtClean="0">
                <a:latin typeface="Arial"/>
                <a:cs typeface="Arial"/>
              </a:rPr>
              <a:t>Dr. </a:t>
            </a:r>
            <a:r>
              <a:rPr lang="en-US" sz="3600" dirty="0" err="1" smtClean="0">
                <a:latin typeface="Arial"/>
                <a:cs typeface="Arial"/>
              </a:rPr>
              <a:t>Guo</a:t>
            </a:r>
            <a:r>
              <a:rPr lang="en-US" sz="3600" dirty="0" smtClean="0">
                <a:latin typeface="Arial"/>
                <a:cs typeface="Arial"/>
              </a:rPr>
              <a:t> </a:t>
            </a:r>
            <a:r>
              <a:rPr lang="en-US" sz="3600" dirty="0" smtClean="0">
                <a:latin typeface="Arial"/>
                <a:cs typeface="Arial"/>
              </a:rPr>
              <a:t>Freeman</a:t>
            </a:r>
            <a:endParaRPr lang="en-US" sz="3600" dirty="0">
              <a:latin typeface="Arial"/>
              <a:cs typeface="Arial"/>
            </a:endParaRPr>
          </a:p>
        </p:txBody>
      </p:sp>
      <p:sp>
        <p:nvSpPr>
          <p:cNvPr id="3" name="Content Placeholder 2"/>
          <p:cNvSpPr>
            <a:spLocks noGrp="1"/>
          </p:cNvSpPr>
          <p:nvPr>
            <p:ph idx="1"/>
          </p:nvPr>
        </p:nvSpPr>
        <p:spPr>
          <a:xfrm>
            <a:off x="3944117" y="1053092"/>
            <a:ext cx="4976608" cy="5637135"/>
          </a:xfrm>
        </p:spPr>
        <p:txBody>
          <a:bodyPr>
            <a:normAutofit/>
          </a:bodyPr>
          <a:lstStyle/>
          <a:p>
            <a:r>
              <a:rPr lang="en-US" sz="2400" dirty="0" smtClean="0">
                <a:latin typeface="Arial"/>
                <a:cs typeface="Arial"/>
              </a:rPr>
              <a:t>Research areas</a:t>
            </a:r>
          </a:p>
          <a:p>
            <a:pPr lvl="1"/>
            <a:r>
              <a:rPr lang="en-US" sz="1900" dirty="0" smtClean="0">
                <a:latin typeface="Arial"/>
                <a:cs typeface="Arial"/>
              </a:rPr>
              <a:t>Human-Computer Interaction (HCI), Computer Supported Collaborative Work (CSCW), games and virtual worlds</a:t>
            </a:r>
          </a:p>
          <a:p>
            <a:r>
              <a:rPr lang="en-US" sz="2400" dirty="0" smtClean="0">
                <a:latin typeface="Arial"/>
                <a:cs typeface="Arial"/>
              </a:rPr>
              <a:t>Current </a:t>
            </a:r>
            <a:r>
              <a:rPr lang="en-US" sz="2400" dirty="0" smtClean="0">
                <a:latin typeface="Arial"/>
                <a:cs typeface="Arial"/>
              </a:rPr>
              <a:t>research projects relate to:</a:t>
            </a:r>
            <a:endParaRPr lang="en-US" sz="2400" dirty="0" smtClean="0">
              <a:latin typeface="Arial"/>
              <a:cs typeface="Arial"/>
            </a:endParaRPr>
          </a:p>
          <a:p>
            <a:pPr lvl="1"/>
            <a:r>
              <a:rPr lang="en-US" sz="1900" b="1" dirty="0" smtClean="0">
                <a:latin typeface="Arial"/>
                <a:cs typeface="Arial"/>
              </a:rPr>
              <a:t>Indie game development</a:t>
            </a:r>
            <a:endParaRPr lang="en-US" sz="1900" b="1" dirty="0" smtClean="0">
              <a:latin typeface="Arial"/>
              <a:cs typeface="Arial"/>
            </a:endParaRPr>
          </a:p>
          <a:p>
            <a:pPr lvl="1"/>
            <a:r>
              <a:rPr lang="en-US" sz="1900" b="1" dirty="0"/>
              <a:t>L</a:t>
            </a:r>
            <a:r>
              <a:rPr lang="en-US" sz="1900" b="1" dirty="0" smtClean="0">
                <a:latin typeface="Arial"/>
                <a:cs typeface="Arial"/>
              </a:rPr>
              <a:t>ive </a:t>
            </a:r>
            <a:r>
              <a:rPr lang="en-US" sz="1900" b="1" dirty="0" smtClean="0">
                <a:latin typeface="Arial"/>
                <a:cs typeface="Arial"/>
              </a:rPr>
              <a:t>streaming </a:t>
            </a:r>
            <a:endParaRPr lang="en-US" sz="1900" b="1" dirty="0" smtClean="0">
              <a:latin typeface="Arial"/>
              <a:cs typeface="Arial"/>
            </a:endParaRPr>
          </a:p>
          <a:p>
            <a:pPr lvl="1"/>
            <a:r>
              <a:rPr lang="en-US" sz="1900" b="1" dirty="0"/>
              <a:t>S</a:t>
            </a:r>
            <a:r>
              <a:rPr lang="en-US" sz="1900" b="1" dirty="0" smtClean="0">
                <a:latin typeface="Arial"/>
                <a:cs typeface="Arial"/>
              </a:rPr>
              <a:t>ocial </a:t>
            </a:r>
            <a:r>
              <a:rPr lang="en-US" sz="1900" b="1" dirty="0" smtClean="0">
                <a:latin typeface="Arial"/>
                <a:cs typeface="Arial"/>
              </a:rPr>
              <a:t>VR</a:t>
            </a:r>
            <a:r>
              <a:rPr lang="en-US" sz="1900" dirty="0" smtClean="0">
                <a:latin typeface="Arial"/>
                <a:cs typeface="Arial"/>
              </a:rPr>
              <a:t> </a:t>
            </a:r>
            <a:endParaRPr lang="en-US" sz="1900" dirty="0" smtClean="0">
              <a:latin typeface="Arial"/>
              <a:cs typeface="Arial"/>
            </a:endParaRPr>
          </a:p>
          <a:p>
            <a:pPr lvl="1"/>
            <a:r>
              <a:rPr lang="en-US" sz="1900" b="1" dirty="0" err="1" smtClean="0">
                <a:latin typeface="Arial"/>
                <a:cs typeface="Arial"/>
              </a:rPr>
              <a:t>eSports</a:t>
            </a:r>
            <a:endParaRPr lang="en-US" sz="2000" dirty="0" smtClean="0">
              <a:latin typeface="Arial"/>
              <a:cs typeface="Arial"/>
            </a:endParaRPr>
          </a:p>
          <a:p>
            <a:pPr marL="82296" indent="0">
              <a:buNone/>
            </a:pPr>
            <a:endParaRPr lang="en-US" sz="2400" dirty="0">
              <a:latin typeface="Arial"/>
              <a:cs typeface="Arial"/>
            </a:endParaRPr>
          </a:p>
        </p:txBody>
      </p:sp>
      <p:pic>
        <p:nvPicPr>
          <p:cNvPr id="4" name="Picture 3" descr="62427909_2228408100547661_284973498156187648_n.jpg"/>
          <p:cNvPicPr>
            <a:picLocks noChangeAspect="1"/>
          </p:cNvPicPr>
          <p:nvPr/>
        </p:nvPicPr>
        <p:blipFill rotWithShape="1">
          <a:blip r:embed="rId2">
            <a:extLst>
              <a:ext uri="{28A0092B-C50C-407E-A947-70E740481C1C}">
                <a14:useLocalDpi xmlns:a14="http://schemas.microsoft.com/office/drawing/2010/main" val="0"/>
              </a:ext>
            </a:extLst>
          </a:blip>
          <a:srcRect t="21170"/>
          <a:stretch/>
        </p:blipFill>
        <p:spPr>
          <a:xfrm>
            <a:off x="154874" y="130011"/>
            <a:ext cx="3465068" cy="3652163"/>
          </a:xfrm>
          <a:prstGeom prst="rect">
            <a:avLst/>
          </a:prstGeom>
        </p:spPr>
      </p:pic>
      <p:sp>
        <p:nvSpPr>
          <p:cNvPr id="5" name="TextBox 4"/>
          <p:cNvSpPr txBox="1"/>
          <p:nvPr/>
        </p:nvSpPr>
        <p:spPr>
          <a:xfrm>
            <a:off x="154874" y="3827904"/>
            <a:ext cx="3747943" cy="2862323"/>
          </a:xfrm>
          <a:prstGeom prst="rect">
            <a:avLst/>
          </a:prstGeom>
          <a:noFill/>
        </p:spPr>
        <p:txBody>
          <a:bodyPr wrap="square" rtlCol="0">
            <a:spAutoFit/>
          </a:bodyPr>
          <a:lstStyle/>
          <a:p>
            <a:r>
              <a:rPr lang="en-US" dirty="0" smtClean="0">
                <a:latin typeface="Arial"/>
                <a:cs typeface="Arial"/>
              </a:rPr>
              <a:t>Assistant Professor, Human-Centered Computing</a:t>
            </a:r>
          </a:p>
          <a:p>
            <a:endParaRPr lang="en-US" dirty="0" smtClean="0">
              <a:latin typeface="Arial"/>
              <a:cs typeface="Arial"/>
            </a:endParaRPr>
          </a:p>
          <a:p>
            <a:r>
              <a:rPr lang="en-US" dirty="0">
                <a:latin typeface="Arial"/>
                <a:cs typeface="Arial"/>
              </a:rPr>
              <a:t>Director, </a:t>
            </a:r>
            <a:r>
              <a:rPr lang="en-US" dirty="0" smtClean="0">
                <a:latin typeface="Arial"/>
                <a:cs typeface="Arial"/>
              </a:rPr>
              <a:t>Gaming </a:t>
            </a:r>
            <a:r>
              <a:rPr lang="en-US" dirty="0">
                <a:latin typeface="Arial"/>
                <a:cs typeface="Arial"/>
              </a:rPr>
              <a:t>and Mediated Experience Lab (CUGAME)</a:t>
            </a:r>
            <a:endParaRPr lang="en-US" dirty="0" smtClean="0">
              <a:latin typeface="Arial"/>
              <a:cs typeface="Arial"/>
            </a:endParaRPr>
          </a:p>
          <a:p>
            <a:endParaRPr lang="en-US" dirty="0">
              <a:latin typeface="Arial"/>
              <a:cs typeface="Arial"/>
            </a:endParaRPr>
          </a:p>
          <a:p>
            <a:r>
              <a:rPr lang="en-US" dirty="0" smtClean="0">
                <a:latin typeface="Arial"/>
                <a:cs typeface="Arial"/>
              </a:rPr>
              <a:t>Email: </a:t>
            </a:r>
            <a:r>
              <a:rPr lang="en-US" dirty="0" smtClean="0">
                <a:latin typeface="Arial"/>
                <a:cs typeface="Arial"/>
                <a:hlinkClick r:id="rId3"/>
              </a:rPr>
              <a:t>guof@clemson.edu</a:t>
            </a:r>
            <a:endParaRPr lang="en-US" dirty="0" smtClean="0">
              <a:latin typeface="Arial"/>
              <a:cs typeface="Arial"/>
            </a:endParaRPr>
          </a:p>
          <a:p>
            <a:r>
              <a:rPr lang="en-US" dirty="0" smtClean="0">
                <a:latin typeface="Arial"/>
                <a:cs typeface="Arial"/>
              </a:rPr>
              <a:t>Office: 204 McAdams</a:t>
            </a:r>
          </a:p>
          <a:p>
            <a:r>
              <a:rPr lang="en-US" dirty="0">
                <a:latin typeface="Arial"/>
                <a:cs typeface="Arial"/>
              </a:rPr>
              <a:t>Website: https://</a:t>
            </a:r>
            <a:r>
              <a:rPr lang="en-US" dirty="0" err="1">
                <a:latin typeface="Arial"/>
                <a:cs typeface="Arial"/>
              </a:rPr>
              <a:t>guof.people.clemson.edu</a:t>
            </a:r>
            <a:r>
              <a:rPr lang="en-US" dirty="0" smtClean="0">
                <a:latin typeface="Arial"/>
                <a:cs typeface="Arial"/>
              </a:rPr>
              <a:t>/</a:t>
            </a:r>
            <a:endParaRPr lang="en-US" dirty="0">
              <a:latin typeface="Arial"/>
              <a:cs typeface="Arial"/>
            </a:endParaRPr>
          </a:p>
        </p:txBody>
      </p:sp>
    </p:spTree>
    <p:extLst>
      <p:ext uri="{BB962C8B-B14F-4D97-AF65-F5344CB8AC3E}">
        <p14:creationId xmlns:p14="http://schemas.microsoft.com/office/powerpoint/2010/main" val="3340984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policy</a:t>
            </a:r>
            <a:endParaRPr lang="en-US" dirty="0"/>
          </a:p>
        </p:txBody>
      </p:sp>
      <p:sp>
        <p:nvSpPr>
          <p:cNvPr id="3" name="Content Placeholder 2"/>
          <p:cNvSpPr>
            <a:spLocks noGrp="1"/>
          </p:cNvSpPr>
          <p:nvPr>
            <p:ph idx="1"/>
          </p:nvPr>
        </p:nvSpPr>
        <p:spPr>
          <a:xfrm>
            <a:off x="1435608" y="1447800"/>
            <a:ext cx="3838006" cy="4800600"/>
          </a:xfrm>
        </p:spPr>
        <p:txBody>
          <a:bodyPr>
            <a:noAutofit/>
          </a:bodyPr>
          <a:lstStyle/>
          <a:p>
            <a:r>
              <a:rPr lang="mr-IN" sz="2600" dirty="0"/>
              <a:t>93% ~             A </a:t>
            </a:r>
          </a:p>
          <a:p>
            <a:r>
              <a:rPr lang="mr-IN" sz="2600" dirty="0"/>
              <a:t>90% ~ 93%     A- </a:t>
            </a:r>
          </a:p>
          <a:p>
            <a:r>
              <a:rPr lang="mr-IN" sz="2600" dirty="0"/>
              <a:t>85% ~ 89%     B+ </a:t>
            </a:r>
          </a:p>
          <a:p>
            <a:r>
              <a:rPr lang="mr-IN" sz="2600" dirty="0"/>
              <a:t>80% ~ 84%     B</a:t>
            </a:r>
          </a:p>
          <a:p>
            <a:r>
              <a:rPr lang="mr-IN" sz="2600" dirty="0"/>
              <a:t>75% ~ 79%     B-</a:t>
            </a:r>
          </a:p>
          <a:p>
            <a:r>
              <a:rPr lang="mr-IN" sz="2600" dirty="0"/>
              <a:t>70% ~ 74%     C+</a:t>
            </a:r>
          </a:p>
          <a:p>
            <a:r>
              <a:rPr lang="mr-IN" sz="2600" dirty="0"/>
              <a:t>65% ~ 69%     C</a:t>
            </a:r>
          </a:p>
          <a:p>
            <a:r>
              <a:rPr lang="mr-IN" sz="2600" dirty="0"/>
              <a:t>60% ~ 64%     C-</a:t>
            </a:r>
          </a:p>
          <a:p>
            <a:r>
              <a:rPr lang="mr-IN" sz="2600" dirty="0"/>
              <a:t>Under 60%     F</a:t>
            </a:r>
          </a:p>
          <a:p>
            <a:endParaRPr lang="en-US" sz="2600" dirty="0"/>
          </a:p>
        </p:txBody>
      </p:sp>
      <p:sp>
        <p:nvSpPr>
          <p:cNvPr id="4" name="Slide Number Placeholder 3"/>
          <p:cNvSpPr>
            <a:spLocks noGrp="1"/>
          </p:cNvSpPr>
          <p:nvPr>
            <p:ph type="sldNum" sz="quarter" idx="12"/>
          </p:nvPr>
        </p:nvSpPr>
        <p:spPr/>
        <p:txBody>
          <a:bodyPr/>
          <a:lstStyle/>
          <a:p>
            <a:fld id="{72332BB4-94CD-1546-9DA7-4D8FF0189D06}" type="slidenum">
              <a:rPr lang="en-US" smtClean="0"/>
              <a:t>30</a:t>
            </a:fld>
            <a:endParaRPr lang="en-US"/>
          </a:p>
        </p:txBody>
      </p:sp>
      <p:sp>
        <p:nvSpPr>
          <p:cNvPr id="5" name="Content Placeholder 2"/>
          <p:cNvSpPr txBox="1">
            <a:spLocks/>
          </p:cNvSpPr>
          <p:nvPr/>
        </p:nvSpPr>
        <p:spPr>
          <a:xfrm>
            <a:off x="4775642" y="1417638"/>
            <a:ext cx="3838006" cy="4800600"/>
          </a:xfrm>
          <a:prstGeom prst="rect">
            <a:avLst/>
          </a:prstGeom>
        </p:spPr>
        <p:txBody>
          <a:bodyPr>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Arial"/>
                <a:ea typeface="+mn-ea"/>
                <a:cs typeface="Arial"/>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Arial"/>
                <a:ea typeface="+mn-ea"/>
                <a:cs typeface="Arial"/>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Arial"/>
                <a:ea typeface="+mn-ea"/>
                <a:cs typeface="Arial"/>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Arial"/>
                <a:ea typeface="+mn-ea"/>
                <a:cs typeface="Arial"/>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Arial"/>
                <a:ea typeface="+mn-ea"/>
                <a:cs typeface="Arial"/>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n-US" sz="2200" dirty="0"/>
              <a:t>Or, you could read the grades as: </a:t>
            </a:r>
          </a:p>
          <a:p>
            <a:r>
              <a:rPr lang="en-US" sz="2200" b="1" dirty="0"/>
              <a:t>A and A- = Excellent (Wow!)</a:t>
            </a:r>
          </a:p>
          <a:p>
            <a:r>
              <a:rPr lang="en-US" sz="2200" b="1" dirty="0"/>
              <a:t>B+ and B = Good (</a:t>
            </a:r>
            <a:r>
              <a:rPr lang="en-US" sz="2200" b="1" dirty="0" err="1"/>
              <a:t>Hmmmm</a:t>
            </a:r>
            <a:r>
              <a:rPr lang="en-US" sz="2200" b="1" dirty="0"/>
              <a:t>, Not bad, shows potential) </a:t>
            </a:r>
          </a:p>
          <a:p>
            <a:r>
              <a:rPr lang="en-US" sz="2200" b="1" dirty="0"/>
              <a:t>B-  = Average (Meh, it’ll pass but….)</a:t>
            </a:r>
          </a:p>
          <a:p>
            <a:r>
              <a:rPr lang="en-US" sz="2200" b="1" dirty="0"/>
              <a:t>C+, C, and C- = Below Average (Really?) </a:t>
            </a:r>
          </a:p>
          <a:p>
            <a:r>
              <a:rPr lang="en-US" sz="2200" b="1" dirty="0"/>
              <a:t>F = Fail (What are you doing here?)</a:t>
            </a:r>
          </a:p>
          <a:p>
            <a:endParaRPr lang="en-US" sz="2200" dirty="0"/>
          </a:p>
        </p:txBody>
      </p:sp>
    </p:spTree>
    <p:extLst>
      <p:ext uri="{BB962C8B-B14F-4D97-AF65-F5344CB8AC3E}">
        <p14:creationId xmlns:p14="http://schemas.microsoft.com/office/powerpoint/2010/main" val="66327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210" y="299008"/>
            <a:ext cx="7498080" cy="1143000"/>
          </a:xfrm>
        </p:spPr>
        <p:txBody>
          <a:bodyPr>
            <a:normAutofit/>
          </a:bodyPr>
          <a:lstStyle/>
          <a:p>
            <a:r>
              <a:rPr lang="en-US" sz="3600" b="1" dirty="0"/>
              <a:t>Late submission policy</a:t>
            </a:r>
          </a:p>
        </p:txBody>
      </p:sp>
      <p:sp>
        <p:nvSpPr>
          <p:cNvPr id="3" name="Content Placeholder 2"/>
          <p:cNvSpPr>
            <a:spLocks noGrp="1"/>
          </p:cNvSpPr>
          <p:nvPr>
            <p:ph idx="1"/>
          </p:nvPr>
        </p:nvSpPr>
        <p:spPr/>
        <p:txBody>
          <a:bodyPr>
            <a:normAutofit/>
          </a:bodyPr>
          <a:lstStyle/>
          <a:p>
            <a:r>
              <a:rPr lang="en-US" sz="2500" b="1" dirty="0"/>
              <a:t>For in-class </a:t>
            </a:r>
            <a:r>
              <a:rPr lang="en-US" sz="2500" b="1" dirty="0" smtClean="0"/>
              <a:t>presentations and demos, </a:t>
            </a:r>
            <a:r>
              <a:rPr lang="en-US" sz="2500" b="1" dirty="0"/>
              <a:t>no lateness is allowed. </a:t>
            </a:r>
            <a:r>
              <a:rPr lang="en-US" sz="2500" dirty="0"/>
              <a:t>You are expected to share your play experience with your classmates or your team is expected to present your game to the class on the due day. If you or your team cannot make an in-class deadline, you may contact me in advance to discuss alternatives or you will receive a grade of zero for that assignment.</a:t>
            </a:r>
          </a:p>
        </p:txBody>
      </p:sp>
      <p:sp>
        <p:nvSpPr>
          <p:cNvPr id="4" name="Slide Number Placeholder 3"/>
          <p:cNvSpPr>
            <a:spLocks noGrp="1"/>
          </p:cNvSpPr>
          <p:nvPr>
            <p:ph type="sldNum" sz="quarter" idx="12"/>
          </p:nvPr>
        </p:nvSpPr>
        <p:spPr/>
        <p:txBody>
          <a:bodyPr/>
          <a:lstStyle/>
          <a:p>
            <a:fld id="{72332BB4-94CD-1546-9DA7-4D8FF0189D06}" type="slidenum">
              <a:rPr lang="en-US" smtClean="0"/>
              <a:t>31</a:t>
            </a:fld>
            <a:endParaRPr lang="en-US"/>
          </a:p>
        </p:txBody>
      </p:sp>
    </p:spTree>
    <p:extLst>
      <p:ext uri="{BB962C8B-B14F-4D97-AF65-F5344CB8AC3E}">
        <p14:creationId xmlns:p14="http://schemas.microsoft.com/office/powerpoint/2010/main" val="3705816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210" y="299008"/>
            <a:ext cx="7498080" cy="1143000"/>
          </a:xfrm>
        </p:spPr>
        <p:txBody>
          <a:bodyPr>
            <a:normAutofit/>
          </a:bodyPr>
          <a:lstStyle/>
          <a:p>
            <a:r>
              <a:rPr lang="en-US" sz="3600" b="1" dirty="0"/>
              <a:t>Late submission policy (cont.)</a:t>
            </a:r>
          </a:p>
        </p:txBody>
      </p:sp>
      <p:sp>
        <p:nvSpPr>
          <p:cNvPr id="3" name="Content Placeholder 2"/>
          <p:cNvSpPr>
            <a:spLocks noGrp="1"/>
          </p:cNvSpPr>
          <p:nvPr>
            <p:ph idx="1"/>
          </p:nvPr>
        </p:nvSpPr>
        <p:spPr/>
        <p:txBody>
          <a:bodyPr>
            <a:normAutofit/>
          </a:bodyPr>
          <a:lstStyle/>
          <a:p>
            <a:r>
              <a:rPr lang="en-US" sz="2500" b="1" dirty="0"/>
              <a:t>For game design </a:t>
            </a:r>
            <a:r>
              <a:rPr lang="en-US" sz="2500" b="1" dirty="0" smtClean="0"/>
              <a:t>document, your </a:t>
            </a:r>
            <a:r>
              <a:rPr lang="en-US" sz="2500" b="1" dirty="0"/>
              <a:t>retrospective</a:t>
            </a:r>
            <a:r>
              <a:rPr lang="en-US" sz="2500" b="1" dirty="0" smtClean="0"/>
              <a:t>, and the extended abstract, </a:t>
            </a:r>
            <a:r>
              <a:rPr lang="en-US" sz="2500" b="1" dirty="0"/>
              <a:t>you must contact me in advance if you wish an extension. </a:t>
            </a:r>
            <a:r>
              <a:rPr lang="en-US" sz="2500" dirty="0"/>
              <a:t>I can be flexible with many of the written deadlines, but only if you speak to me beforehand. If you do not obtain an extension, the late assignment will be penalized by a third of a grade for every day that it remains overdue.</a:t>
            </a:r>
          </a:p>
        </p:txBody>
      </p:sp>
      <p:sp>
        <p:nvSpPr>
          <p:cNvPr id="4" name="Slide Number Placeholder 3"/>
          <p:cNvSpPr>
            <a:spLocks noGrp="1"/>
          </p:cNvSpPr>
          <p:nvPr>
            <p:ph type="sldNum" sz="quarter" idx="12"/>
          </p:nvPr>
        </p:nvSpPr>
        <p:spPr/>
        <p:txBody>
          <a:bodyPr/>
          <a:lstStyle/>
          <a:p>
            <a:fld id="{72332BB4-94CD-1546-9DA7-4D8FF0189D06}" type="slidenum">
              <a:rPr lang="en-US" smtClean="0"/>
              <a:t>32</a:t>
            </a:fld>
            <a:endParaRPr lang="en-US"/>
          </a:p>
        </p:txBody>
      </p:sp>
    </p:spTree>
    <p:extLst>
      <p:ext uri="{BB962C8B-B14F-4D97-AF65-F5344CB8AC3E}">
        <p14:creationId xmlns:p14="http://schemas.microsoft.com/office/powerpoint/2010/main" val="1830019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210" y="299008"/>
            <a:ext cx="7498080" cy="1143000"/>
          </a:xfrm>
        </p:spPr>
        <p:txBody>
          <a:bodyPr>
            <a:normAutofit/>
          </a:bodyPr>
          <a:lstStyle/>
          <a:p>
            <a:r>
              <a:rPr lang="en-US" sz="3600" b="1" dirty="0"/>
              <a:t>Attendance policy</a:t>
            </a:r>
          </a:p>
        </p:txBody>
      </p:sp>
      <p:sp>
        <p:nvSpPr>
          <p:cNvPr id="3" name="Content Placeholder 2"/>
          <p:cNvSpPr>
            <a:spLocks noGrp="1"/>
          </p:cNvSpPr>
          <p:nvPr>
            <p:ph idx="1"/>
          </p:nvPr>
        </p:nvSpPr>
        <p:spPr>
          <a:xfrm>
            <a:off x="1435608" y="1447800"/>
            <a:ext cx="7498530" cy="5334000"/>
          </a:xfrm>
        </p:spPr>
        <p:txBody>
          <a:bodyPr>
            <a:normAutofit fontScale="70000" lnSpcReduction="20000"/>
          </a:bodyPr>
          <a:lstStyle/>
          <a:p>
            <a:pPr>
              <a:lnSpc>
                <a:spcPct val="120000"/>
              </a:lnSpc>
            </a:pPr>
            <a:r>
              <a:rPr lang="en-US" b="1" dirty="0"/>
              <a:t>You are expected to attend </a:t>
            </a:r>
            <a:r>
              <a:rPr lang="en-US" b="1" dirty="0" smtClean="0"/>
              <a:t>classes</a:t>
            </a:r>
            <a:r>
              <a:rPr lang="en-US" b="1" dirty="0"/>
              <a:t>!</a:t>
            </a:r>
          </a:p>
          <a:p>
            <a:pPr marL="82296" indent="0">
              <a:lnSpc>
                <a:spcPct val="120000"/>
              </a:lnSpc>
              <a:buNone/>
            </a:pPr>
            <a:endParaRPr lang="en-US" dirty="0"/>
          </a:p>
          <a:p>
            <a:pPr>
              <a:lnSpc>
                <a:spcPct val="120000"/>
              </a:lnSpc>
            </a:pPr>
            <a:r>
              <a:rPr lang="en-US" dirty="0"/>
              <a:t>In the event of an emergency, you should make direct contact with me, preferably before a class or an assignment due. You should discuss with me regarding any scheduled absence as soon as possible and develop a plan for any make-up work. It is the your responsibility to secure documentation of emergencies, if required. </a:t>
            </a:r>
            <a:r>
              <a:rPr lang="en-US" b="1" dirty="0"/>
              <a:t>If you miss the class with no explanation more than twice, you will lose all the participation points. A student with an excessive number of absences may be withdrawn at the discretion of the course instructor.</a:t>
            </a:r>
          </a:p>
        </p:txBody>
      </p:sp>
      <p:sp>
        <p:nvSpPr>
          <p:cNvPr id="4" name="Slide Number Placeholder 3"/>
          <p:cNvSpPr>
            <a:spLocks noGrp="1"/>
          </p:cNvSpPr>
          <p:nvPr>
            <p:ph type="sldNum" sz="quarter" idx="12"/>
          </p:nvPr>
        </p:nvSpPr>
        <p:spPr/>
        <p:txBody>
          <a:bodyPr/>
          <a:lstStyle/>
          <a:p>
            <a:fld id="{72332BB4-94CD-1546-9DA7-4D8FF0189D06}" type="slidenum">
              <a:rPr lang="en-US" smtClean="0"/>
              <a:t>33</a:t>
            </a:fld>
            <a:endParaRPr lang="en-US"/>
          </a:p>
        </p:txBody>
      </p:sp>
    </p:spTree>
    <p:extLst>
      <p:ext uri="{BB962C8B-B14F-4D97-AF65-F5344CB8AC3E}">
        <p14:creationId xmlns:p14="http://schemas.microsoft.com/office/powerpoint/2010/main" val="3635485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210" y="299008"/>
            <a:ext cx="7498080" cy="1143000"/>
          </a:xfrm>
        </p:spPr>
        <p:txBody>
          <a:bodyPr>
            <a:normAutofit/>
          </a:bodyPr>
          <a:lstStyle/>
          <a:p>
            <a:r>
              <a:rPr lang="en-US" sz="3600" b="1" dirty="0"/>
              <a:t>Collaboration/Academic Integrity </a:t>
            </a:r>
          </a:p>
        </p:txBody>
      </p:sp>
      <p:sp>
        <p:nvSpPr>
          <p:cNvPr id="3" name="Content Placeholder 2"/>
          <p:cNvSpPr>
            <a:spLocks noGrp="1"/>
          </p:cNvSpPr>
          <p:nvPr>
            <p:ph idx="1"/>
          </p:nvPr>
        </p:nvSpPr>
        <p:spPr>
          <a:xfrm>
            <a:off x="1435608" y="1447800"/>
            <a:ext cx="7498530" cy="5334000"/>
          </a:xfrm>
        </p:spPr>
        <p:txBody>
          <a:bodyPr>
            <a:normAutofit/>
          </a:bodyPr>
          <a:lstStyle/>
          <a:p>
            <a:r>
              <a:rPr lang="en-US" sz="2200" b="1" dirty="0"/>
              <a:t>All members of the team are expected to participate equally in the work of game design, writing, and presentations. </a:t>
            </a:r>
          </a:p>
          <a:p>
            <a:r>
              <a:rPr lang="en-US" sz="2200" dirty="0"/>
              <a:t>However, groups should be cautious of borrowing their game mechanics too closely from familiar games. This class discourages games that are too similar to existing games such as Scrabble or other popular pastimes. </a:t>
            </a:r>
          </a:p>
          <a:p>
            <a:r>
              <a:rPr lang="en-US" sz="2200" dirty="0"/>
              <a:t>I’ll let you know if your game is inadvertently plagiarizing in plenty of time to revise it!</a:t>
            </a:r>
          </a:p>
          <a:p>
            <a:r>
              <a:rPr lang="en-US" sz="2200" dirty="0"/>
              <a:t>Additionally, if your team draws on resources not available to the rest of the class, such as working with other students who are not taking the course, you should clear it with me beforehand and acknowledge your peer in your submission(s).</a:t>
            </a:r>
            <a:endParaRPr lang="en-US" sz="2200" b="1" dirty="0"/>
          </a:p>
        </p:txBody>
      </p:sp>
      <p:sp>
        <p:nvSpPr>
          <p:cNvPr id="4" name="Slide Number Placeholder 3"/>
          <p:cNvSpPr>
            <a:spLocks noGrp="1"/>
          </p:cNvSpPr>
          <p:nvPr>
            <p:ph type="sldNum" sz="quarter" idx="12"/>
          </p:nvPr>
        </p:nvSpPr>
        <p:spPr/>
        <p:txBody>
          <a:bodyPr/>
          <a:lstStyle/>
          <a:p>
            <a:fld id="{72332BB4-94CD-1546-9DA7-4D8FF0189D06}" type="slidenum">
              <a:rPr lang="en-US" smtClean="0"/>
              <a:t>34</a:t>
            </a:fld>
            <a:endParaRPr lang="en-US"/>
          </a:p>
        </p:txBody>
      </p:sp>
    </p:spTree>
    <p:extLst>
      <p:ext uri="{BB962C8B-B14F-4D97-AF65-F5344CB8AC3E}">
        <p14:creationId xmlns:p14="http://schemas.microsoft.com/office/powerpoint/2010/main" val="2946212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Important timeline</a:t>
            </a:r>
          </a:p>
        </p:txBody>
      </p:sp>
      <p:sp>
        <p:nvSpPr>
          <p:cNvPr id="3" name="Content Placeholder 2"/>
          <p:cNvSpPr>
            <a:spLocks noGrp="1"/>
          </p:cNvSpPr>
          <p:nvPr>
            <p:ph idx="1"/>
          </p:nvPr>
        </p:nvSpPr>
        <p:spPr/>
        <p:txBody>
          <a:bodyPr>
            <a:normAutofit/>
          </a:bodyPr>
          <a:lstStyle/>
          <a:p>
            <a:r>
              <a:rPr lang="en-US" sz="2400" b="1" dirty="0"/>
              <a:t>9</a:t>
            </a:r>
            <a:r>
              <a:rPr lang="en-US" sz="2400" b="1" dirty="0" smtClean="0"/>
              <a:t>/2, </a:t>
            </a:r>
            <a:r>
              <a:rPr lang="en-US" sz="2400" b="1" dirty="0"/>
              <a:t>9</a:t>
            </a:r>
            <a:r>
              <a:rPr lang="en-US" sz="2400" b="1" dirty="0" smtClean="0"/>
              <a:t>/</a:t>
            </a:r>
            <a:r>
              <a:rPr lang="en-US" sz="2400" b="1" dirty="0"/>
              <a:t>9</a:t>
            </a:r>
            <a:r>
              <a:rPr lang="en-US" sz="2400" b="1" dirty="0" smtClean="0"/>
              <a:t>, </a:t>
            </a:r>
            <a:r>
              <a:rPr lang="en-US" sz="2400" b="1" dirty="0"/>
              <a:t>9/</a:t>
            </a:r>
            <a:r>
              <a:rPr lang="en-US" sz="2400" b="1" dirty="0" smtClean="0"/>
              <a:t>16</a:t>
            </a:r>
            <a:r>
              <a:rPr lang="en-US" sz="2400" dirty="0" smtClean="0"/>
              <a:t>: </a:t>
            </a:r>
            <a:r>
              <a:rPr lang="en-US" sz="2400" dirty="0"/>
              <a:t>individual presentations in class</a:t>
            </a:r>
          </a:p>
          <a:p>
            <a:r>
              <a:rPr lang="en-US" sz="2400" b="1" dirty="0"/>
              <a:t>9/</a:t>
            </a:r>
            <a:r>
              <a:rPr lang="en-US" sz="2400" b="1" dirty="0" smtClean="0"/>
              <a:t>23</a:t>
            </a:r>
            <a:r>
              <a:rPr lang="en-US" sz="2400" dirty="0" smtClean="0"/>
              <a:t>: you must have a team by now (preferably earlier)</a:t>
            </a:r>
            <a:endParaRPr lang="en-US" sz="2400" dirty="0"/>
          </a:p>
          <a:p>
            <a:r>
              <a:rPr lang="en-US" sz="2400" b="1" dirty="0"/>
              <a:t>10</a:t>
            </a:r>
            <a:r>
              <a:rPr lang="en-US" sz="2400" b="1" dirty="0" smtClean="0"/>
              <a:t>/7</a:t>
            </a:r>
            <a:r>
              <a:rPr lang="en-US" sz="2400" dirty="0" smtClean="0"/>
              <a:t>: </a:t>
            </a:r>
            <a:r>
              <a:rPr lang="en-US" sz="2400" dirty="0"/>
              <a:t>game idea pitch</a:t>
            </a:r>
          </a:p>
          <a:p>
            <a:r>
              <a:rPr lang="en-US" sz="2400" b="1" dirty="0"/>
              <a:t>10/</a:t>
            </a:r>
            <a:r>
              <a:rPr lang="en-US" sz="2400" b="1" dirty="0" smtClean="0"/>
              <a:t>28</a:t>
            </a:r>
            <a:r>
              <a:rPr lang="en-US" sz="2400" dirty="0" smtClean="0"/>
              <a:t>: </a:t>
            </a:r>
            <a:r>
              <a:rPr lang="en-US" sz="2400" dirty="0"/>
              <a:t>early stage design demo</a:t>
            </a:r>
          </a:p>
          <a:p>
            <a:r>
              <a:rPr lang="en-US" sz="2400" b="1" dirty="0"/>
              <a:t>11/</a:t>
            </a:r>
            <a:r>
              <a:rPr lang="en-US" sz="2400" b="1" dirty="0" smtClean="0"/>
              <a:t>18</a:t>
            </a:r>
            <a:r>
              <a:rPr lang="en-US" sz="2400" dirty="0" smtClean="0"/>
              <a:t>: </a:t>
            </a:r>
            <a:r>
              <a:rPr lang="en-US" sz="2400" dirty="0"/>
              <a:t>playable prototype demo</a:t>
            </a:r>
          </a:p>
          <a:p>
            <a:r>
              <a:rPr lang="en-US" sz="2400" b="1" dirty="0"/>
              <a:t>12</a:t>
            </a:r>
            <a:r>
              <a:rPr lang="en-US" sz="2400" b="1" dirty="0" smtClean="0"/>
              <a:t>/2 and 12/4</a:t>
            </a:r>
            <a:r>
              <a:rPr lang="en-US" sz="2400" dirty="0" smtClean="0"/>
              <a:t>: </a:t>
            </a:r>
            <a:r>
              <a:rPr lang="en-US" sz="2400" dirty="0"/>
              <a:t>Final presentations</a:t>
            </a:r>
          </a:p>
          <a:p>
            <a:r>
              <a:rPr lang="en-US" sz="2400" b="1" dirty="0"/>
              <a:t>12/</a:t>
            </a:r>
            <a:r>
              <a:rPr lang="en-US" sz="2400" b="1" dirty="0" smtClean="0"/>
              <a:t>11</a:t>
            </a:r>
            <a:r>
              <a:rPr lang="en-US" sz="2400" dirty="0" smtClean="0"/>
              <a:t>: </a:t>
            </a:r>
            <a:r>
              <a:rPr lang="en-US" sz="2400" dirty="0"/>
              <a:t>game design </a:t>
            </a:r>
            <a:r>
              <a:rPr lang="en-US" sz="2400" dirty="0" smtClean="0"/>
              <a:t>document, retrospective, and submission to CHI2020 student game design competition</a:t>
            </a:r>
            <a:endParaRPr lang="en-US" sz="2400" dirty="0"/>
          </a:p>
          <a:p>
            <a:endParaRPr lang="en-US" sz="2400" dirty="0"/>
          </a:p>
        </p:txBody>
      </p:sp>
      <p:sp>
        <p:nvSpPr>
          <p:cNvPr id="4" name="Slide Number Placeholder 3"/>
          <p:cNvSpPr>
            <a:spLocks noGrp="1"/>
          </p:cNvSpPr>
          <p:nvPr>
            <p:ph type="sldNum" sz="quarter" idx="12"/>
          </p:nvPr>
        </p:nvSpPr>
        <p:spPr/>
        <p:txBody>
          <a:bodyPr/>
          <a:lstStyle/>
          <a:p>
            <a:fld id="{72332BB4-94CD-1546-9DA7-4D8FF0189D06}" type="slidenum">
              <a:rPr lang="en-US" smtClean="0"/>
              <a:t>35</a:t>
            </a:fld>
            <a:endParaRPr lang="en-US"/>
          </a:p>
        </p:txBody>
      </p:sp>
    </p:spTree>
    <p:extLst>
      <p:ext uri="{BB962C8B-B14F-4D97-AF65-F5344CB8AC3E}">
        <p14:creationId xmlns:p14="http://schemas.microsoft.com/office/powerpoint/2010/main" val="1821739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hours</a:t>
            </a:r>
          </a:p>
        </p:txBody>
      </p:sp>
      <p:sp>
        <p:nvSpPr>
          <p:cNvPr id="3" name="Content Placeholder 2"/>
          <p:cNvSpPr>
            <a:spLocks noGrp="1"/>
          </p:cNvSpPr>
          <p:nvPr>
            <p:ph idx="1"/>
          </p:nvPr>
        </p:nvSpPr>
        <p:spPr/>
        <p:txBody>
          <a:bodyPr/>
          <a:lstStyle/>
          <a:p>
            <a:r>
              <a:rPr lang="en-US" dirty="0" smtClean="0"/>
              <a:t>Dr. </a:t>
            </a:r>
            <a:r>
              <a:rPr lang="en-US" dirty="0" err="1" smtClean="0"/>
              <a:t>Guo</a:t>
            </a:r>
            <a:r>
              <a:rPr lang="en-US" dirty="0" smtClean="0"/>
              <a:t> Freeman: By appointment via email </a:t>
            </a:r>
            <a:r>
              <a:rPr lang="en-US" dirty="0" smtClean="0">
                <a:hlinkClick r:id="rId2"/>
              </a:rPr>
              <a:t>guof@clemson.edu</a:t>
            </a:r>
            <a:endParaRPr lang="en-US" dirty="0" smtClean="0"/>
          </a:p>
          <a:p>
            <a:r>
              <a:rPr lang="en-US" dirty="0" err="1" smtClean="0"/>
              <a:t>Guo</a:t>
            </a:r>
            <a:r>
              <a:rPr lang="en-US" dirty="0" smtClean="0"/>
              <a:t> Cheng: </a:t>
            </a:r>
            <a:r>
              <a:rPr lang="en-US" dirty="0"/>
              <a:t>By appointment via email </a:t>
            </a:r>
            <a:r>
              <a:rPr lang="en-US" dirty="0">
                <a:hlinkClick r:id="rId3"/>
              </a:rPr>
              <a:t>chengg@clemson.edu</a:t>
            </a:r>
            <a:r>
              <a:rPr lang="en-US" dirty="0"/>
              <a:t> </a:t>
            </a:r>
            <a:endParaRPr lang="en-US" dirty="0" smtClean="0"/>
          </a:p>
          <a:p>
            <a:pPr marL="82296" indent="0">
              <a:buNone/>
            </a:pPr>
            <a:endParaRPr lang="en-US" dirty="0"/>
          </a:p>
          <a:p>
            <a:r>
              <a:rPr lang="en-US" dirty="0"/>
              <a:t>Skype, </a:t>
            </a:r>
            <a:r>
              <a:rPr lang="en-US" dirty="0" smtClean="0"/>
              <a:t>WebEx</a:t>
            </a:r>
          </a:p>
          <a:p>
            <a:r>
              <a:rPr lang="en-US" dirty="0"/>
              <a:t>Office: 204 McAdams</a:t>
            </a:r>
          </a:p>
          <a:p>
            <a:endParaRPr lang="en-US"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36</a:t>
            </a:fld>
            <a:endParaRPr lang="en-US"/>
          </a:p>
        </p:txBody>
      </p:sp>
    </p:spTree>
    <p:extLst>
      <p:ext uri="{BB962C8B-B14F-4D97-AF65-F5344CB8AC3E}">
        <p14:creationId xmlns:p14="http://schemas.microsoft.com/office/powerpoint/2010/main" val="1062480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465" y="2342924"/>
            <a:ext cx="7498080" cy="1143000"/>
          </a:xfrm>
        </p:spPr>
        <p:txBody>
          <a:bodyPr/>
          <a:lstStyle/>
          <a:p>
            <a:r>
              <a:rPr lang="en-US" dirty="0"/>
              <a:t>Questions?</a:t>
            </a:r>
          </a:p>
        </p:txBody>
      </p:sp>
      <p:sp>
        <p:nvSpPr>
          <p:cNvPr id="4" name="Slide Number Placeholder 3"/>
          <p:cNvSpPr>
            <a:spLocks noGrp="1"/>
          </p:cNvSpPr>
          <p:nvPr>
            <p:ph type="sldNum" sz="quarter" idx="12"/>
          </p:nvPr>
        </p:nvSpPr>
        <p:spPr/>
        <p:txBody>
          <a:bodyPr/>
          <a:lstStyle/>
          <a:p>
            <a:fld id="{72332BB4-94CD-1546-9DA7-4D8FF0189D06}" type="slidenum">
              <a:rPr lang="en-US" smtClean="0"/>
              <a:t>37</a:t>
            </a:fld>
            <a:endParaRPr lang="en-US"/>
          </a:p>
        </p:txBody>
      </p:sp>
    </p:spTree>
    <p:extLst>
      <p:ext uri="{BB962C8B-B14F-4D97-AF65-F5344CB8AC3E}">
        <p14:creationId xmlns:p14="http://schemas.microsoft.com/office/powerpoint/2010/main" val="412419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Announcements</a:t>
            </a:r>
          </a:p>
        </p:txBody>
      </p:sp>
      <p:sp>
        <p:nvSpPr>
          <p:cNvPr id="3" name="Content Placeholder 2"/>
          <p:cNvSpPr>
            <a:spLocks noGrp="1"/>
          </p:cNvSpPr>
          <p:nvPr>
            <p:ph idx="1"/>
          </p:nvPr>
        </p:nvSpPr>
        <p:spPr/>
        <p:txBody>
          <a:bodyPr>
            <a:normAutofit/>
          </a:bodyPr>
          <a:lstStyle/>
          <a:p>
            <a:r>
              <a:rPr lang="en-US" sz="2800" b="1" dirty="0"/>
              <a:t>Lecture on both Monday (8/</a:t>
            </a:r>
            <a:r>
              <a:rPr lang="en-US" sz="2800" b="1" dirty="0" smtClean="0"/>
              <a:t>26) </a:t>
            </a:r>
            <a:r>
              <a:rPr lang="en-US" sz="2800" b="1" dirty="0"/>
              <a:t>and Wednesday (8/</a:t>
            </a:r>
            <a:r>
              <a:rPr lang="en-US" sz="2800" b="1" dirty="0" smtClean="0"/>
              <a:t>28) </a:t>
            </a:r>
            <a:r>
              <a:rPr lang="en-US" sz="2800" b="1" dirty="0"/>
              <a:t>next week</a:t>
            </a:r>
          </a:p>
          <a:p>
            <a:pPr lvl="1"/>
            <a:r>
              <a:rPr lang="en-US" sz="2400" dirty="0"/>
              <a:t>Read required readings (available on Canvas) prior to the class </a:t>
            </a:r>
          </a:p>
          <a:p>
            <a:r>
              <a:rPr lang="en-US" sz="2800" dirty="0"/>
              <a:t>Guidelines for Categorization of Games and list of presenters </a:t>
            </a:r>
            <a:r>
              <a:rPr lang="en-US" sz="2800" dirty="0" smtClean="0"/>
              <a:t>(up to 10 students</a:t>
            </a:r>
            <a:r>
              <a:rPr lang="en-US" sz="2800" dirty="0"/>
              <a:t>) will be announced on Monday (8/</a:t>
            </a:r>
            <a:r>
              <a:rPr lang="en-US" sz="2800" dirty="0" smtClean="0"/>
              <a:t>26)</a:t>
            </a:r>
            <a:endParaRPr lang="en-US" sz="2800" dirty="0"/>
          </a:p>
          <a:p>
            <a:pPr marL="82296" indent="0">
              <a:buNone/>
            </a:pPr>
            <a:endParaRPr lang="en-US" sz="2800" dirty="0"/>
          </a:p>
        </p:txBody>
      </p:sp>
      <p:sp>
        <p:nvSpPr>
          <p:cNvPr id="4" name="Slide Number Placeholder 3"/>
          <p:cNvSpPr>
            <a:spLocks noGrp="1"/>
          </p:cNvSpPr>
          <p:nvPr>
            <p:ph type="sldNum" sz="quarter" idx="12"/>
          </p:nvPr>
        </p:nvSpPr>
        <p:spPr/>
        <p:txBody>
          <a:bodyPr/>
          <a:lstStyle/>
          <a:p>
            <a:fld id="{72332BB4-94CD-1546-9DA7-4D8FF0189D06}" type="slidenum">
              <a:rPr lang="en-US" smtClean="0"/>
              <a:t>38</a:t>
            </a:fld>
            <a:endParaRPr lang="en-US"/>
          </a:p>
        </p:txBody>
      </p:sp>
    </p:spTree>
    <p:extLst>
      <p:ext uri="{BB962C8B-B14F-4D97-AF65-F5344CB8AC3E}">
        <p14:creationId xmlns:p14="http://schemas.microsoft.com/office/powerpoint/2010/main" val="1511193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834291"/>
            <a:ext cx="7498080" cy="5414109"/>
          </a:xfrm>
        </p:spPr>
        <p:txBody>
          <a:bodyPr/>
          <a:lstStyle/>
          <a:p>
            <a:pPr marL="82296" indent="0">
              <a:buNone/>
            </a:pPr>
            <a:r>
              <a:rPr lang="en-US" b="1" dirty="0">
                <a:solidFill>
                  <a:srgbClr val="FF0000"/>
                </a:solidFill>
                <a:effectLst>
                  <a:outerShdw blurRad="41275" dist="20320" dir="1800000" algn="tl">
                    <a:srgbClr val="000000">
                      <a:alpha val="40000"/>
                    </a:srgbClr>
                  </a:outerShdw>
                </a:effectLst>
              </a:rPr>
              <a:t>What is more fun than playing a game? Design a game!</a:t>
            </a:r>
            <a:endParaRPr lang="en-US" dirty="0">
              <a:solidFill>
                <a:srgbClr val="FF0000"/>
              </a:solidFill>
            </a:endParaRPr>
          </a:p>
          <a:p>
            <a:endParaRPr lang="en-US" dirty="0"/>
          </a:p>
        </p:txBody>
      </p:sp>
      <p:pic>
        <p:nvPicPr>
          <p:cNvPr id="4" name="Picture 3" descr="C:\Users\freemago\Desktop\keep-calm-and-make-games-7.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9778" y="2430438"/>
            <a:ext cx="3124200" cy="3644900"/>
          </a:xfrm>
          <a:prstGeom prst="rect">
            <a:avLst/>
          </a:prstGeom>
          <a:noFill/>
          <a:ln>
            <a:noFill/>
          </a:ln>
        </p:spPr>
      </p:pic>
      <p:sp>
        <p:nvSpPr>
          <p:cNvPr id="5" name="Slide Number Placeholder 4"/>
          <p:cNvSpPr>
            <a:spLocks noGrp="1"/>
          </p:cNvSpPr>
          <p:nvPr>
            <p:ph type="sldNum" sz="quarter" idx="12"/>
          </p:nvPr>
        </p:nvSpPr>
        <p:spPr/>
        <p:txBody>
          <a:bodyPr/>
          <a:lstStyle/>
          <a:p>
            <a:fld id="{72332BB4-94CD-1546-9DA7-4D8FF0189D06}" type="slidenum">
              <a:rPr lang="en-US" smtClean="0"/>
              <a:t>39</a:t>
            </a:fld>
            <a:endParaRPr lang="en-US"/>
          </a:p>
        </p:txBody>
      </p:sp>
    </p:spTree>
    <p:extLst>
      <p:ext uri="{BB962C8B-B14F-4D97-AF65-F5344CB8AC3E}">
        <p14:creationId xmlns:p14="http://schemas.microsoft.com/office/powerpoint/2010/main" val="51215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TA</a:t>
            </a:r>
            <a:endParaRPr lang="en-US" dirty="0"/>
          </a:p>
        </p:txBody>
      </p:sp>
      <p:pic>
        <p:nvPicPr>
          <p:cNvPr id="5" name="Content Placeholder 4" descr="14330012_1192613230803587_1824287879509806439_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503" r="-165"/>
          <a:stretch/>
        </p:blipFill>
        <p:spPr>
          <a:xfrm>
            <a:off x="1435608" y="1447805"/>
            <a:ext cx="3551883" cy="3531997"/>
          </a:xfrm>
        </p:spPr>
      </p:pic>
      <p:sp>
        <p:nvSpPr>
          <p:cNvPr id="4" name="Slide Number Placeholder 3"/>
          <p:cNvSpPr>
            <a:spLocks noGrp="1"/>
          </p:cNvSpPr>
          <p:nvPr>
            <p:ph type="sldNum" sz="quarter" idx="12"/>
          </p:nvPr>
        </p:nvSpPr>
        <p:spPr/>
        <p:txBody>
          <a:bodyPr/>
          <a:lstStyle/>
          <a:p>
            <a:fld id="{72332BB4-94CD-1546-9DA7-4D8FF0189D06}" type="slidenum">
              <a:rPr lang="en-US" smtClean="0"/>
              <a:t>4</a:t>
            </a:fld>
            <a:endParaRPr lang="en-US"/>
          </a:p>
        </p:txBody>
      </p:sp>
      <p:sp>
        <p:nvSpPr>
          <p:cNvPr id="6" name="Content Placeholder 2"/>
          <p:cNvSpPr txBox="1">
            <a:spLocks/>
          </p:cNvSpPr>
          <p:nvPr/>
        </p:nvSpPr>
        <p:spPr>
          <a:xfrm>
            <a:off x="5097720" y="1417638"/>
            <a:ext cx="3694867" cy="5271912"/>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Arial"/>
                <a:ea typeface="+mn-ea"/>
                <a:cs typeface="Arial"/>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Arial"/>
                <a:ea typeface="+mn-ea"/>
                <a:cs typeface="Arial"/>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Arial"/>
                <a:ea typeface="+mn-ea"/>
                <a:cs typeface="Arial"/>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Arial"/>
                <a:ea typeface="+mn-ea"/>
                <a:cs typeface="Arial"/>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Arial"/>
                <a:ea typeface="+mn-ea"/>
                <a:cs typeface="Arial"/>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sz="2400" b="1" dirty="0" smtClean="0"/>
              <a:t>Cheng </a:t>
            </a:r>
            <a:r>
              <a:rPr lang="en-US" sz="2400" b="1" dirty="0" err="1" smtClean="0"/>
              <a:t>Guo</a:t>
            </a:r>
            <a:r>
              <a:rPr lang="en-US" sz="2400" dirty="0" smtClean="0"/>
              <a:t>, HCC PhD student</a:t>
            </a:r>
          </a:p>
          <a:p>
            <a:r>
              <a:rPr lang="en-US" sz="2400" dirty="0" smtClean="0"/>
              <a:t>Email: </a:t>
            </a:r>
            <a:r>
              <a:rPr lang="en-US" sz="2400" dirty="0">
                <a:hlinkClick r:id="rId3"/>
              </a:rPr>
              <a:t>chengg@</a:t>
            </a:r>
            <a:r>
              <a:rPr lang="en-US" sz="2400" dirty="0" smtClean="0">
                <a:hlinkClick r:id="rId3"/>
              </a:rPr>
              <a:t>clemson.edu</a:t>
            </a:r>
            <a:endParaRPr lang="en-US" sz="2400" dirty="0" smtClean="0"/>
          </a:p>
          <a:p>
            <a:r>
              <a:rPr lang="en-US" sz="2400" dirty="0" smtClean="0"/>
              <a:t>Cheng will help grading; he will also come to classes occasionally when he needs to grade your presentations/demos.  </a:t>
            </a:r>
            <a:endParaRPr lang="en-US" sz="2400" dirty="0"/>
          </a:p>
        </p:txBody>
      </p:sp>
    </p:spTree>
    <p:extLst>
      <p:ext uri="{BB962C8B-B14F-4D97-AF65-F5344CB8AC3E}">
        <p14:creationId xmlns:p14="http://schemas.microsoft.com/office/powerpoint/2010/main" val="303299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178" y="336550"/>
            <a:ext cx="8128000" cy="762000"/>
          </a:xfrm>
        </p:spPr>
        <p:txBody>
          <a:bodyPr/>
          <a:lstStyle/>
          <a:p>
            <a:r>
              <a:rPr lang="en-US" b="1" dirty="0"/>
              <a:t>Course Overview</a:t>
            </a:r>
          </a:p>
        </p:txBody>
      </p:sp>
      <p:sp>
        <p:nvSpPr>
          <p:cNvPr id="3" name="Text Placeholder 2"/>
          <p:cNvSpPr>
            <a:spLocks noGrp="1"/>
          </p:cNvSpPr>
          <p:nvPr>
            <p:ph type="body" sz="half" idx="1"/>
          </p:nvPr>
        </p:nvSpPr>
        <p:spPr>
          <a:xfrm>
            <a:off x="1013178" y="1433286"/>
            <a:ext cx="7314393" cy="4872264"/>
          </a:xfrm>
        </p:spPr>
        <p:txBody>
          <a:bodyPr/>
          <a:lstStyle/>
          <a:p>
            <a:r>
              <a:rPr lang="en-US" dirty="0"/>
              <a:t>What is more fun than playing a game?</a:t>
            </a:r>
          </a:p>
          <a:p>
            <a:pPr marL="82296" indent="0">
              <a:buNone/>
            </a:pPr>
            <a:endParaRPr lang="en-US" dirty="0"/>
          </a:p>
          <a:p>
            <a:pPr marL="82296" indent="0" algn="ctr">
              <a:buNone/>
            </a:pPr>
            <a:r>
              <a:rPr lang="en-US" b="1" dirty="0"/>
              <a:t>Design a game!</a:t>
            </a:r>
          </a:p>
        </p:txBody>
      </p:sp>
      <p:sp>
        <p:nvSpPr>
          <p:cNvPr id="6" name="Slide Number Placeholder 5"/>
          <p:cNvSpPr>
            <a:spLocks noGrp="1"/>
          </p:cNvSpPr>
          <p:nvPr>
            <p:ph type="sldNum" sz="quarter" idx="11"/>
          </p:nvPr>
        </p:nvSpPr>
        <p:spPr/>
        <p:txBody>
          <a:bodyPr/>
          <a:lstStyle/>
          <a:p>
            <a:pPr>
              <a:defRPr/>
            </a:pPr>
            <a:fld id="{8466E3AF-1D76-AB43-947B-751B1370E23F}" type="slidenum">
              <a:rPr lang="en-US" smtClean="0"/>
              <a:pPr>
                <a:defRPr/>
              </a:pPr>
              <a:t>5</a:t>
            </a:fld>
            <a:endParaRPr lang="en-US"/>
          </a:p>
        </p:txBody>
      </p:sp>
      <p:pic>
        <p:nvPicPr>
          <p:cNvPr id="7" name="Picture 6" descr="C:\Users\freemago\Desktop\social-gaming.jpg"/>
          <p:cNvPicPr/>
          <p:nvPr/>
        </p:nvPicPr>
        <p:blipFill rotWithShape="1">
          <a:blip r:embed="rId2">
            <a:extLst>
              <a:ext uri="{28A0092B-C50C-407E-A947-70E740481C1C}">
                <a14:useLocalDpi xmlns:a14="http://schemas.microsoft.com/office/drawing/2010/main" val="0"/>
              </a:ext>
            </a:extLst>
          </a:blip>
          <a:srcRect l="10647" r="12950"/>
          <a:stretch/>
        </p:blipFill>
        <p:spPr bwMode="auto">
          <a:xfrm>
            <a:off x="1652996" y="3929562"/>
            <a:ext cx="6164580" cy="21259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1458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effectLst/>
              </a:rPr>
              <a:t>Important </a:t>
            </a:r>
            <a:r>
              <a:rPr lang="en-US" sz="3600" b="1" dirty="0" smtClean="0">
                <a:effectLst/>
              </a:rPr>
              <a:t>notes </a:t>
            </a:r>
            <a:r>
              <a:rPr lang="en-US" sz="3600" b="1" dirty="0">
                <a:effectLst/>
              </a:rPr>
              <a:t>to read before you decide to take this class </a:t>
            </a:r>
            <a:endParaRPr lang="en-US" sz="3600" b="1" dirty="0"/>
          </a:p>
        </p:txBody>
      </p:sp>
      <p:sp>
        <p:nvSpPr>
          <p:cNvPr id="3" name="Content Placeholder 2"/>
          <p:cNvSpPr>
            <a:spLocks noGrp="1"/>
          </p:cNvSpPr>
          <p:nvPr>
            <p:ph idx="1"/>
          </p:nvPr>
        </p:nvSpPr>
        <p:spPr/>
        <p:txBody>
          <a:bodyPr>
            <a:normAutofit/>
          </a:bodyPr>
          <a:lstStyle/>
          <a:p>
            <a:r>
              <a:rPr lang="en-US" sz="2200" dirty="0"/>
              <a:t>This course explores the interdisciplinary nature of games and the fundamentals of game design.</a:t>
            </a:r>
          </a:p>
          <a:p>
            <a:r>
              <a:rPr lang="en-US" sz="2200" dirty="0"/>
              <a:t>This course covers conceptualization, design, management, and teamwork for a game project as well as learning societal impacts of digital games rather than just programming for a game.</a:t>
            </a:r>
          </a:p>
          <a:p>
            <a:pPr marL="82296" indent="0">
              <a:buNone/>
            </a:pPr>
            <a:endParaRPr lang="en-US" sz="2200" dirty="0"/>
          </a:p>
        </p:txBody>
      </p:sp>
      <p:sp>
        <p:nvSpPr>
          <p:cNvPr id="4" name="Slide Number Placeholder 3"/>
          <p:cNvSpPr>
            <a:spLocks noGrp="1"/>
          </p:cNvSpPr>
          <p:nvPr>
            <p:ph type="sldNum" sz="quarter" idx="12"/>
          </p:nvPr>
        </p:nvSpPr>
        <p:spPr/>
        <p:txBody>
          <a:bodyPr/>
          <a:lstStyle/>
          <a:p>
            <a:fld id="{72332BB4-94CD-1546-9DA7-4D8FF0189D06}" type="slidenum">
              <a:rPr lang="en-US" smtClean="0"/>
              <a:t>6</a:t>
            </a:fld>
            <a:endParaRPr lang="en-US"/>
          </a:p>
        </p:txBody>
      </p:sp>
    </p:spTree>
    <p:extLst>
      <p:ext uri="{BB962C8B-B14F-4D97-AF65-F5344CB8AC3E}">
        <p14:creationId xmlns:p14="http://schemas.microsoft.com/office/powerpoint/2010/main" val="97485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Course content</a:t>
            </a:r>
          </a:p>
        </p:txBody>
      </p:sp>
      <p:sp>
        <p:nvSpPr>
          <p:cNvPr id="3" name="Content Placeholder 2"/>
          <p:cNvSpPr>
            <a:spLocks noGrp="1"/>
          </p:cNvSpPr>
          <p:nvPr>
            <p:ph idx="1"/>
          </p:nvPr>
        </p:nvSpPr>
        <p:spPr/>
        <p:txBody>
          <a:bodyPr>
            <a:normAutofit fontScale="92500" lnSpcReduction="10000"/>
          </a:bodyPr>
          <a:lstStyle/>
          <a:p>
            <a:r>
              <a:rPr lang="en-US" sz="2600" b="1" dirty="0"/>
              <a:t>Main focus</a:t>
            </a:r>
          </a:p>
          <a:p>
            <a:pPr lvl="1"/>
            <a:r>
              <a:rPr lang="en-US" sz="2200" dirty="0"/>
              <a:t>learn principles of game design and social impacts of games through play assignments, in-class teamwork, and group game design exercises.  </a:t>
            </a:r>
            <a:r>
              <a:rPr lang="en-US" sz="2000" dirty="0"/>
              <a:t> </a:t>
            </a:r>
          </a:p>
          <a:p>
            <a:pPr lvl="1"/>
            <a:endParaRPr lang="en-US" sz="2000" dirty="0"/>
          </a:p>
          <a:p>
            <a:r>
              <a:rPr lang="en-US" sz="3000" b="1" dirty="0"/>
              <a:t>Some important topics</a:t>
            </a:r>
          </a:p>
          <a:p>
            <a:pPr lvl="1"/>
            <a:r>
              <a:rPr lang="en-US" sz="2200" dirty="0"/>
              <a:t>Types of computer games and players</a:t>
            </a:r>
          </a:p>
          <a:p>
            <a:pPr lvl="1"/>
            <a:r>
              <a:rPr lang="en-US" sz="2200" dirty="0"/>
              <a:t>Psychology of gaming</a:t>
            </a:r>
          </a:p>
          <a:p>
            <a:pPr lvl="1"/>
            <a:r>
              <a:rPr lang="en-US" sz="2200" dirty="0"/>
              <a:t>Prototype and design document</a:t>
            </a:r>
          </a:p>
          <a:p>
            <a:pPr lvl="1"/>
            <a:r>
              <a:rPr lang="en-US" sz="2200" dirty="0"/>
              <a:t>Characters, levels, and gameplay</a:t>
            </a:r>
          </a:p>
          <a:p>
            <a:pPr lvl="1"/>
            <a:r>
              <a:rPr lang="en-US" sz="2200" dirty="0"/>
              <a:t>Narratives and storytelling</a:t>
            </a:r>
          </a:p>
          <a:p>
            <a:pPr lvl="1"/>
            <a:r>
              <a:rPr lang="en-US" sz="2200" dirty="0"/>
              <a:t>Understand the gaming ecosystem and gaming industry</a:t>
            </a:r>
            <a:r>
              <a:rPr lang="en-US" sz="2200" b="1" dirty="0"/>
              <a:t> </a:t>
            </a:r>
          </a:p>
          <a:p>
            <a:pPr lvl="1"/>
            <a:r>
              <a:rPr lang="en-US" sz="2200" b="1" dirty="0"/>
              <a:t>…</a:t>
            </a:r>
          </a:p>
          <a:p>
            <a:pPr lvl="1"/>
            <a:endParaRPr lang="en-US" sz="2100" b="1" dirty="0"/>
          </a:p>
        </p:txBody>
      </p:sp>
      <p:sp>
        <p:nvSpPr>
          <p:cNvPr id="4" name="Slide Number Placeholder 3"/>
          <p:cNvSpPr>
            <a:spLocks noGrp="1"/>
          </p:cNvSpPr>
          <p:nvPr>
            <p:ph type="sldNum" sz="quarter" idx="12"/>
          </p:nvPr>
        </p:nvSpPr>
        <p:spPr/>
        <p:txBody>
          <a:bodyPr/>
          <a:lstStyle/>
          <a:p>
            <a:fld id="{72332BB4-94CD-1546-9DA7-4D8FF0189D06}" type="slidenum">
              <a:rPr lang="en-US" smtClean="0"/>
              <a:t>7</a:t>
            </a:fld>
            <a:endParaRPr lang="en-US"/>
          </a:p>
        </p:txBody>
      </p:sp>
    </p:spTree>
    <p:extLst>
      <p:ext uri="{BB962C8B-B14F-4D97-AF65-F5344CB8AC3E}">
        <p14:creationId xmlns:p14="http://schemas.microsoft.com/office/powerpoint/2010/main" val="73558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effectLst/>
              </a:rPr>
              <a:t>After completing this course, you:</a:t>
            </a:r>
            <a:endParaRPr lang="en-US" sz="3600" b="1" dirty="0"/>
          </a:p>
        </p:txBody>
      </p:sp>
      <p:sp>
        <p:nvSpPr>
          <p:cNvPr id="3" name="Content Placeholder 2"/>
          <p:cNvSpPr>
            <a:spLocks noGrp="1"/>
          </p:cNvSpPr>
          <p:nvPr>
            <p:ph idx="1"/>
          </p:nvPr>
        </p:nvSpPr>
        <p:spPr>
          <a:xfrm>
            <a:off x="1435608" y="1447800"/>
            <a:ext cx="7498080" cy="5334000"/>
          </a:xfrm>
        </p:spPr>
        <p:txBody>
          <a:bodyPr>
            <a:normAutofit fontScale="92500"/>
          </a:bodyPr>
          <a:lstStyle/>
          <a:p>
            <a:r>
              <a:rPr lang="en-US" sz="2800" b="1" dirty="0"/>
              <a:t>will be able to design elements of a game and apply the skills needed to formulate novel game concepts. This will involve</a:t>
            </a:r>
            <a:r>
              <a:rPr lang="en-US" sz="2800" dirty="0"/>
              <a:t>:</a:t>
            </a:r>
          </a:p>
          <a:p>
            <a:pPr marL="356616" lvl="1" indent="0">
              <a:buNone/>
            </a:pPr>
            <a:r>
              <a:rPr lang="en-US" sz="2400" dirty="0"/>
              <a:t>1) explain the fact that games are not simply software applications but focus on player experience</a:t>
            </a:r>
          </a:p>
          <a:p>
            <a:pPr marL="356616" lvl="1" indent="0">
              <a:buNone/>
            </a:pPr>
            <a:r>
              <a:rPr lang="en-US" sz="2400" dirty="0"/>
              <a:t>2) build a solid knowledge on why gameplay and fun is the core of any games other than anything else</a:t>
            </a:r>
          </a:p>
          <a:p>
            <a:pPr marL="356616" lvl="1" indent="0">
              <a:buNone/>
            </a:pPr>
            <a:r>
              <a:rPr lang="en-US" sz="2400" dirty="0"/>
              <a:t>3) conduct game design practices as craftsmanship that involves imagining a game, defining how it works, describing the elements that make up that game and successfully communicating or documenting that information to a team, or even </a:t>
            </a:r>
            <a:r>
              <a:rPr lang="en-US" sz="2400" dirty="0" smtClean="0"/>
              <a:t>yourself</a:t>
            </a:r>
            <a:r>
              <a:rPr lang="en-US" sz="2400" dirty="0" smtClean="0"/>
              <a:t>, </a:t>
            </a:r>
            <a:r>
              <a:rPr lang="en-US" sz="2400" dirty="0"/>
              <a:t>for development.</a:t>
            </a:r>
          </a:p>
        </p:txBody>
      </p:sp>
      <p:sp>
        <p:nvSpPr>
          <p:cNvPr id="4" name="Slide Number Placeholder 3"/>
          <p:cNvSpPr>
            <a:spLocks noGrp="1"/>
          </p:cNvSpPr>
          <p:nvPr>
            <p:ph type="sldNum" sz="quarter" idx="12"/>
          </p:nvPr>
        </p:nvSpPr>
        <p:spPr/>
        <p:txBody>
          <a:bodyPr/>
          <a:lstStyle/>
          <a:p>
            <a:fld id="{72332BB4-94CD-1546-9DA7-4D8FF0189D06}" type="slidenum">
              <a:rPr lang="en-US" smtClean="0"/>
              <a:t>8</a:t>
            </a:fld>
            <a:endParaRPr lang="en-US"/>
          </a:p>
        </p:txBody>
      </p:sp>
    </p:spTree>
    <p:extLst>
      <p:ext uri="{BB962C8B-B14F-4D97-AF65-F5344CB8AC3E}">
        <p14:creationId xmlns:p14="http://schemas.microsoft.com/office/powerpoint/2010/main" val="199095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effectLst/>
              </a:rPr>
              <a:t>After completing this course, you (cont.):</a:t>
            </a:r>
            <a:endParaRPr lang="en-US" sz="3600" b="1" dirty="0"/>
          </a:p>
        </p:txBody>
      </p:sp>
      <p:sp>
        <p:nvSpPr>
          <p:cNvPr id="3" name="Content Placeholder 2"/>
          <p:cNvSpPr>
            <a:spLocks noGrp="1"/>
          </p:cNvSpPr>
          <p:nvPr>
            <p:ph idx="1"/>
          </p:nvPr>
        </p:nvSpPr>
        <p:spPr>
          <a:xfrm>
            <a:off x="1435608" y="1719943"/>
            <a:ext cx="7498080" cy="4860739"/>
          </a:xfrm>
        </p:spPr>
        <p:txBody>
          <a:bodyPr>
            <a:normAutofit/>
          </a:bodyPr>
          <a:lstStyle/>
          <a:p>
            <a:pPr marL="356616" lvl="1" indent="0">
              <a:buNone/>
            </a:pPr>
            <a:r>
              <a:rPr lang="en-US" sz="2400" dirty="0"/>
              <a:t>4) demonstrate necessary business and management skills for your future workplace, including examining business aspects of the gaming industry that impact design and development, including demographics, economic models, budgets, publishing, and marketing</a:t>
            </a:r>
          </a:p>
          <a:p>
            <a:pPr marL="356616" lvl="1" indent="0">
              <a:buNone/>
            </a:pPr>
            <a:r>
              <a:rPr lang="en-US" sz="2400" dirty="0"/>
              <a:t>5) practice using digital prototype to visualize and demonstrate </a:t>
            </a:r>
            <a:r>
              <a:rPr lang="en-US" sz="2400" dirty="0" smtClean="0"/>
              <a:t>your </a:t>
            </a:r>
            <a:r>
              <a:rPr lang="en-US" sz="2400" dirty="0"/>
              <a:t>game ideas.</a:t>
            </a:r>
          </a:p>
        </p:txBody>
      </p:sp>
      <p:sp>
        <p:nvSpPr>
          <p:cNvPr id="4" name="Slide Number Placeholder 3"/>
          <p:cNvSpPr>
            <a:spLocks noGrp="1"/>
          </p:cNvSpPr>
          <p:nvPr>
            <p:ph type="sldNum" sz="quarter" idx="12"/>
          </p:nvPr>
        </p:nvSpPr>
        <p:spPr/>
        <p:txBody>
          <a:bodyPr/>
          <a:lstStyle/>
          <a:p>
            <a:fld id="{72332BB4-94CD-1546-9DA7-4D8FF0189D06}" type="slidenum">
              <a:rPr lang="en-US" smtClean="0"/>
              <a:t>9</a:t>
            </a:fld>
            <a:endParaRPr lang="en-US"/>
          </a:p>
        </p:txBody>
      </p:sp>
    </p:spTree>
    <p:extLst>
      <p:ext uri="{BB962C8B-B14F-4D97-AF65-F5344CB8AC3E}">
        <p14:creationId xmlns:p14="http://schemas.microsoft.com/office/powerpoint/2010/main" val="1991804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813</TotalTime>
  <Words>2671</Words>
  <Application>Microsoft Macintosh PowerPoint</Application>
  <PresentationFormat>On-screen Show (4:3)</PresentationFormat>
  <Paragraphs>251</Paragraphs>
  <Slides>39</Slides>
  <Notes>15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Solstice</vt:lpstr>
      <vt:lpstr>CPSC 4820/6820 Game Design Introduction and Overview </vt:lpstr>
      <vt:lpstr>Agenda</vt:lpstr>
      <vt:lpstr>Dr. Guo Freeman</vt:lpstr>
      <vt:lpstr>Your TA</vt:lpstr>
      <vt:lpstr>Course Overview</vt:lpstr>
      <vt:lpstr>Important notes to read before you decide to take this class </vt:lpstr>
      <vt:lpstr>Course content</vt:lpstr>
      <vt:lpstr>After completing this course, you:</vt:lpstr>
      <vt:lpstr>After completing this course, you (cont.):</vt:lpstr>
      <vt:lpstr>Textbook</vt:lpstr>
      <vt:lpstr>Textbook</vt:lpstr>
      <vt:lpstr>Schedule of Lectures and Readings</vt:lpstr>
      <vt:lpstr>How to level up</vt:lpstr>
      <vt:lpstr>Guest Lecture on 11/20</vt:lpstr>
      <vt:lpstr>Course requirements (See syllabus for details)</vt:lpstr>
      <vt:lpstr>For undergraduates (students who enroll in 4820):</vt:lpstr>
      <vt:lpstr>Participation</vt:lpstr>
      <vt:lpstr>Play assignments and presentations (Individual, 10%*3) </vt:lpstr>
      <vt:lpstr>Team game design project (55%)</vt:lpstr>
      <vt:lpstr>Team game design project (55%)</vt:lpstr>
      <vt:lpstr>Grading policy</vt:lpstr>
      <vt:lpstr>For graduate students (students who enroll in 6820):</vt:lpstr>
      <vt:lpstr>The 2020 ACM CHI Student Game Design Competition </vt:lpstr>
      <vt:lpstr>What your submission includes</vt:lpstr>
      <vt:lpstr>What your submission includes (cont.)</vt:lpstr>
      <vt:lpstr>Important notes (1) </vt:lpstr>
      <vt:lpstr>Important notes (2) </vt:lpstr>
      <vt:lpstr>Important notes (3) </vt:lpstr>
      <vt:lpstr>Important notes (4) </vt:lpstr>
      <vt:lpstr>Grading policy</vt:lpstr>
      <vt:lpstr>Late submission policy</vt:lpstr>
      <vt:lpstr>Late submission policy (cont.)</vt:lpstr>
      <vt:lpstr>Attendance policy</vt:lpstr>
      <vt:lpstr>Collaboration/Academic Integrity </vt:lpstr>
      <vt:lpstr>Important timeline</vt:lpstr>
      <vt:lpstr>Office hours</vt:lpstr>
      <vt:lpstr>Questions?</vt:lpstr>
      <vt:lpstr>Announcements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G&amp;B Freeman</dc:creator>
  <cp:lastModifiedBy>G&amp;B Freeman</cp:lastModifiedBy>
  <cp:revision>192</cp:revision>
  <dcterms:created xsi:type="dcterms:W3CDTF">2016-01-09T13:29:17Z</dcterms:created>
  <dcterms:modified xsi:type="dcterms:W3CDTF">2019-08-21T01:19:03Z</dcterms:modified>
</cp:coreProperties>
</file>