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2" r:id="rId3"/>
    <p:sldId id="283" r:id="rId4"/>
    <p:sldId id="284" r:id="rId5"/>
    <p:sldId id="256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75" r:id="rId18"/>
    <p:sldId id="276" r:id="rId19"/>
    <p:sldId id="272" r:id="rId20"/>
    <p:sldId id="277" r:id="rId21"/>
    <p:sldId id="269" r:id="rId22"/>
    <p:sldId id="270" r:id="rId23"/>
    <p:sldId id="271" r:id="rId24"/>
    <p:sldId id="281" r:id="rId25"/>
    <p:sldId id="273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35" r:id="rId57"/>
    <p:sldId id="336" r:id="rId58"/>
    <p:sldId id="337" r:id="rId59"/>
    <p:sldId id="338" r:id="rId60"/>
    <p:sldId id="339" r:id="rId61"/>
    <p:sldId id="318" r:id="rId62"/>
    <p:sldId id="319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4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11074400" y="0"/>
            <a:ext cx="8128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5024438" y="-2509837"/>
            <a:ext cx="2143125" cy="12192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9753600" y="2438401"/>
            <a:ext cx="24384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949950"/>
            <a:ext cx="912284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1" y="2514601"/>
            <a:ext cx="22987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94488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2590800"/>
            <a:ext cx="88392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117600" y="6397625"/>
            <a:ext cx="5994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247167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8- </a:t>
            </a:r>
            <a:fld id="{FC8FCF67-8B24-4A30-B727-4401E226E1D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0553350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8- </a:t>
            </a:r>
            <a:fld id="{43AB1985-74A6-4C2B-B65D-2ACC531E455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1336853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618" y="1600200"/>
            <a:ext cx="542713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9952" y="1600200"/>
            <a:ext cx="5429249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8- </a:t>
            </a:r>
            <a:fld id="{3ED7B5DE-32D8-438B-BC86-C6BD737C0C9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4837518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8</a:t>
            </a:r>
            <a:fld id="{CADBFB00-8C2F-4A2A-85A5-C9792ABA150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3110657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8</a:t>
            </a:r>
            <a:fld id="{55EB71B6-50B4-4543-8FF0-9D5FF04C372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2125367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8- </a:t>
            </a:r>
            <a:fld id="{6282B008-302D-426B-8C73-063F4F0986B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9112786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Slide8 </a:t>
            </a:r>
            <a:fld id="{B0D7F5FE-068B-42F6-897D-9D52DA03AA12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981335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3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8</a:t>
            </a:r>
            <a:fld id="{8E8D2367-D704-4090-BA2C-22216B4AD1C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6230028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43291D41-84BE-4910-B929-1B1E04C8CC7C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977275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03214"/>
            <a:ext cx="276860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4"/>
            <a:ext cx="810260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4A35699A-4171-41DB-9C5D-2BB371C436C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3015847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0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4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A02316-546F-478F-A6EC-3DE21DF07291}" type="datetimeFigureOut">
              <a:rPr lang="en-US" smtClean="0"/>
              <a:t>4/23/2019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11914717" y="1449388"/>
            <a:ext cx="277283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smtClean="0">
                <a:latin typeface="Tahoma" pitchFamily="34" charset="0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itchFamily="34" charset="0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itchFamily="34" charset="0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16200000">
            <a:off x="5369190" y="-5369190"/>
            <a:ext cx="1449388" cy="12187767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303214"/>
            <a:ext cx="10394951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 </a:t>
            </a:r>
            <a:fld id="{3FE48010-8590-44BB-84ED-E55CEBE6EC0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618" y="1600200"/>
            <a:ext cx="1105958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1117600" y="6397625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Copyright © 2016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26936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Exam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4620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Administrator (DBA) is the central authority on our database</a:t>
            </a:r>
          </a:p>
          <a:p>
            <a:r>
              <a:rPr lang="en-US" dirty="0" smtClean="0"/>
              <a:t>DBA can</a:t>
            </a:r>
          </a:p>
          <a:p>
            <a:pPr lvl="1"/>
            <a:r>
              <a:rPr lang="en-US" dirty="0" smtClean="0"/>
              <a:t>Create Accounts</a:t>
            </a:r>
          </a:p>
          <a:p>
            <a:pPr lvl="1"/>
            <a:r>
              <a:rPr lang="en-US" dirty="0" smtClean="0"/>
              <a:t>Grant access privileges</a:t>
            </a:r>
          </a:p>
          <a:p>
            <a:pPr lvl="1"/>
            <a:r>
              <a:rPr lang="en-US" dirty="0" smtClean="0"/>
              <a:t>Revoke access privileges</a:t>
            </a:r>
          </a:p>
          <a:p>
            <a:pPr lvl="1"/>
            <a:r>
              <a:rPr lang="en-US" dirty="0" smtClean="0"/>
              <a:t>Assign security levels</a:t>
            </a:r>
          </a:p>
          <a:p>
            <a:r>
              <a:rPr lang="en-US" dirty="0" smtClean="0"/>
              <a:t>These tasks are crucial for Access control</a:t>
            </a:r>
          </a:p>
          <a:p>
            <a:r>
              <a:rPr lang="en-US" dirty="0" smtClean="0"/>
              <a:t>DBA is responsible for the overall security of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DBA can add user accounts to the database</a:t>
            </a:r>
          </a:p>
          <a:p>
            <a:pPr lvl="1"/>
            <a:r>
              <a:rPr lang="en-US" dirty="0" smtClean="0"/>
              <a:t>Allows multiple users to log in with their own name and password</a:t>
            </a:r>
          </a:p>
          <a:p>
            <a:r>
              <a:rPr lang="en-US" dirty="0" smtClean="0"/>
              <a:t>Applications can also be given an account that they use to login to the database</a:t>
            </a:r>
          </a:p>
          <a:p>
            <a:pPr lvl="1"/>
            <a:r>
              <a:rPr lang="en-US" dirty="0" smtClean="0"/>
              <a:t>Or the application can prompt the user for their log in information</a:t>
            </a:r>
          </a:p>
          <a:p>
            <a:r>
              <a:rPr lang="en-US" dirty="0" smtClean="0"/>
              <a:t>Most DBMS’s provide some method of logging user activity</a:t>
            </a:r>
            <a:endParaRPr lang="en-US" dirty="0"/>
          </a:p>
          <a:p>
            <a:r>
              <a:rPr lang="en-US" dirty="0" smtClean="0"/>
              <a:t>Users added using the CREATE USER statement</a:t>
            </a:r>
          </a:p>
          <a:p>
            <a:r>
              <a:rPr lang="en-US" dirty="0" smtClean="0"/>
              <a:t>CREATE USER ‘&lt;username&gt;’@’&lt;host&gt;’ IDENTIFIED BY ‘&lt;password&gt;’</a:t>
            </a:r>
          </a:p>
          <a:p>
            <a:pPr lvl="1"/>
            <a:r>
              <a:rPr lang="en-US" dirty="0" smtClean="0"/>
              <a:t>User accounts stored in an encrypted table</a:t>
            </a:r>
          </a:p>
          <a:p>
            <a:pPr lvl="1"/>
            <a:r>
              <a:rPr lang="en-US" dirty="0" smtClean="0"/>
              <a:t>Use ‘localhost’ to only allow direct access</a:t>
            </a:r>
          </a:p>
          <a:p>
            <a:pPr lvl="1"/>
            <a:r>
              <a:rPr lang="en-US" dirty="0" smtClean="0"/>
              <a:t>Use ‘%’ for any remote access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54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accounts have been created, we can use them to control access to the database</a:t>
            </a:r>
          </a:p>
          <a:p>
            <a:r>
              <a:rPr lang="en-US" dirty="0" smtClean="0"/>
              <a:t>We can specify the type of privilege</a:t>
            </a:r>
          </a:p>
          <a:p>
            <a:r>
              <a:rPr lang="en-US" dirty="0" smtClean="0"/>
              <a:t>We can specify where the privilege applies to</a:t>
            </a:r>
          </a:p>
          <a:p>
            <a:pPr lvl="1"/>
            <a:r>
              <a:rPr lang="en-US" dirty="0" smtClean="0"/>
              <a:t>&lt;SCHEMA&gt;.* for all tables</a:t>
            </a:r>
          </a:p>
          <a:p>
            <a:pPr lvl="1"/>
            <a:r>
              <a:rPr lang="en-US" dirty="0" smtClean="0"/>
              <a:t>&lt;SCHEMA&gt;.&lt;Table&gt; for a specific table or view</a:t>
            </a:r>
          </a:p>
          <a:p>
            <a:pPr lvl="1"/>
            <a:r>
              <a:rPr lang="en-US" dirty="0" smtClean="0"/>
              <a:t>&lt;Schema&gt;.&lt;Table&gt;(field) for only a specific field on a table</a:t>
            </a:r>
            <a:endParaRPr lang="en-US" dirty="0"/>
          </a:p>
          <a:p>
            <a:r>
              <a:rPr lang="en-US" dirty="0" smtClean="0"/>
              <a:t>GRANT &lt;Privilege1&gt;, &lt;Privilege2&gt;, … &lt;</a:t>
            </a:r>
            <a:r>
              <a:rPr lang="en-US" dirty="0" err="1" smtClean="0"/>
              <a:t>PrivilegeN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ON &lt;Schema&gt;.&lt;Table&gt;(&lt;field&gt;)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TO ‘&lt;user&gt;’@’&lt;host&gt;’;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Privileges we can grant correspond to the SQL commands we have learned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Applies to just a schema, not a table</a:t>
            </a:r>
          </a:p>
          <a:p>
            <a:r>
              <a:rPr lang="en-US" dirty="0" smtClean="0"/>
              <a:t>DROP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revoke privileges from users as well</a:t>
            </a:r>
          </a:p>
          <a:p>
            <a:r>
              <a:rPr lang="en-US" dirty="0" smtClean="0"/>
              <a:t>REVOKE &lt;privilege1&gt;, &lt;privilege2&gt;, …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ON &lt;schema&gt;.&lt;table&gt;(field)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FROM ‘&lt;user&gt;’@’&lt;host&gt;’;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we can use views to enforce security restrictions as well</a:t>
            </a:r>
            <a:endParaRPr lang="en-US" dirty="0"/>
          </a:p>
          <a:p>
            <a:r>
              <a:rPr lang="en-US" dirty="0" smtClean="0"/>
              <a:t>A user can only see certain rows or fields of a table</a:t>
            </a:r>
          </a:p>
          <a:p>
            <a:pPr lvl="1"/>
            <a:r>
              <a:rPr lang="en-US" dirty="0" smtClean="0"/>
              <a:t>Create a view defined by a query that limits the rows/fields</a:t>
            </a:r>
          </a:p>
          <a:p>
            <a:pPr lvl="1"/>
            <a:r>
              <a:rPr lang="en-US" dirty="0" smtClean="0"/>
              <a:t>Grant the user the SELECT privilege on the field</a:t>
            </a:r>
          </a:p>
        </p:txBody>
      </p:sp>
    </p:spTree>
    <p:extLst>
      <p:ext uri="{BB962C8B-B14F-4D97-AF65-F5344CB8AC3E}">
        <p14:creationId xmlns:p14="http://schemas.microsoft.com/office/powerpoint/2010/main" val="609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Discretionary vs Mandatory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Discretionary Security mechanisms</a:t>
            </a:r>
          </a:p>
          <a:p>
            <a:pPr lvl="1"/>
            <a:r>
              <a:rPr lang="en-US" dirty="0" smtClean="0"/>
              <a:t>Used to grant security to </a:t>
            </a:r>
            <a:r>
              <a:rPr lang="en-US" i="1" dirty="0" smtClean="0"/>
              <a:t>specific</a:t>
            </a:r>
            <a:r>
              <a:rPr lang="en-US" dirty="0" smtClean="0"/>
              <a:t> users</a:t>
            </a:r>
          </a:p>
          <a:p>
            <a:pPr lvl="1"/>
            <a:r>
              <a:rPr lang="en-US" dirty="0" smtClean="0"/>
              <a:t>Privileges decided on a user by user basis</a:t>
            </a:r>
          </a:p>
          <a:p>
            <a:pPr lvl="1"/>
            <a:r>
              <a:rPr lang="en-US" dirty="0" smtClean="0"/>
              <a:t>We can enforce through SQL statements</a:t>
            </a:r>
          </a:p>
          <a:p>
            <a:r>
              <a:rPr lang="en-US" dirty="0" smtClean="0"/>
              <a:t>Mandatory Security mechanisms</a:t>
            </a:r>
          </a:p>
          <a:p>
            <a:pPr lvl="1"/>
            <a:r>
              <a:rPr lang="en-US" dirty="0" smtClean="0"/>
              <a:t>Enforces multi-level security</a:t>
            </a:r>
          </a:p>
          <a:p>
            <a:pPr lvl="1"/>
            <a:r>
              <a:rPr lang="en-US" dirty="0" smtClean="0"/>
              <a:t>Divide users and data into different security classes</a:t>
            </a:r>
          </a:p>
          <a:p>
            <a:pPr lvl="2"/>
            <a:r>
              <a:rPr lang="en-US" dirty="0" smtClean="0"/>
              <a:t>Security determined by the specific class</a:t>
            </a:r>
          </a:p>
          <a:p>
            <a:pPr lvl="1"/>
            <a:r>
              <a:rPr lang="en-US" dirty="0" smtClean="0"/>
              <a:t>Privileges decided on a level by level basis</a:t>
            </a:r>
          </a:p>
          <a:p>
            <a:pPr lvl="1"/>
            <a:r>
              <a:rPr lang="en-US" dirty="0" smtClean="0"/>
              <a:t>Provided by some DBMSs</a:t>
            </a:r>
          </a:p>
        </p:txBody>
      </p:sp>
    </p:spTree>
    <p:extLst>
      <p:ext uri="{BB962C8B-B14F-4D97-AF65-F5344CB8AC3E}">
        <p14:creationId xmlns:p14="http://schemas.microsoft.com/office/powerpoint/2010/main" val="1605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Discretionary vs Mandatory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Discretionary is far more flexible</a:t>
            </a:r>
          </a:p>
          <a:p>
            <a:pPr lvl="1"/>
            <a:r>
              <a:rPr lang="en-US" dirty="0" smtClean="0"/>
              <a:t>Application accounts are a weak point</a:t>
            </a:r>
          </a:p>
          <a:p>
            <a:r>
              <a:rPr lang="en-US" dirty="0" smtClean="0"/>
              <a:t>Discretionary does not have control of the data after it has been accessed by an authorized user</a:t>
            </a:r>
          </a:p>
          <a:p>
            <a:r>
              <a:rPr lang="en-US" dirty="0" smtClean="0"/>
              <a:t>Mandatory </a:t>
            </a:r>
          </a:p>
          <a:p>
            <a:pPr lvl="1"/>
            <a:r>
              <a:rPr lang="en-US" dirty="0" smtClean="0"/>
              <a:t>Controls the flow of information better</a:t>
            </a:r>
          </a:p>
          <a:p>
            <a:pPr lvl="1"/>
            <a:r>
              <a:rPr lang="en-US" dirty="0" smtClean="0"/>
              <a:t>More rigid</a:t>
            </a:r>
          </a:p>
          <a:p>
            <a:pPr lvl="1"/>
            <a:r>
              <a:rPr lang="en-US" dirty="0" smtClean="0"/>
              <a:t>Not applicable to as many situations</a:t>
            </a:r>
          </a:p>
          <a:p>
            <a:pPr lvl="2"/>
            <a:r>
              <a:rPr lang="en-US" dirty="0" smtClean="0"/>
              <a:t>Do users fit into a classification well?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Based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Based Access provides a good balance</a:t>
            </a:r>
          </a:p>
          <a:p>
            <a:r>
              <a:rPr lang="en-US" dirty="0" smtClean="0"/>
              <a:t>Roles are created with different privileges</a:t>
            </a:r>
          </a:p>
          <a:p>
            <a:pPr lvl="1"/>
            <a:r>
              <a:rPr lang="en-US" dirty="0" smtClean="0"/>
              <a:t>Like Mandatory Access Control</a:t>
            </a:r>
          </a:p>
          <a:p>
            <a:r>
              <a:rPr lang="en-US" dirty="0" smtClean="0"/>
              <a:t>Roles are then assigned to users</a:t>
            </a:r>
          </a:p>
          <a:p>
            <a:pPr lvl="1"/>
            <a:r>
              <a:rPr lang="en-US" dirty="0" smtClean="0"/>
              <a:t>Users can have more than one role</a:t>
            </a:r>
          </a:p>
          <a:p>
            <a:pPr lvl="1"/>
            <a:r>
              <a:rPr lang="en-US" dirty="0" smtClean="0"/>
              <a:t>More flexible</a:t>
            </a:r>
          </a:p>
          <a:p>
            <a:r>
              <a:rPr lang="en-US" dirty="0" smtClean="0"/>
              <a:t>Security is tied to the type of actions the user would take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624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</a:t>
            </a:r>
            <a:r>
              <a:rPr lang="en-US" dirty="0"/>
              <a:t>B</a:t>
            </a:r>
            <a:r>
              <a:rPr lang="en-US" dirty="0" smtClean="0"/>
              <a:t>ased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role in SQL</a:t>
            </a:r>
          </a:p>
          <a:p>
            <a:r>
              <a:rPr lang="en-US" dirty="0" smtClean="0"/>
              <a:t>CREATE ROLE ‘&lt;roleName1&gt;’, …. , &lt;</a:t>
            </a:r>
            <a:r>
              <a:rPr lang="en-US" dirty="0" err="1" smtClean="0"/>
              <a:t>roleNameN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Grant privileges to the Role</a:t>
            </a:r>
          </a:p>
          <a:p>
            <a:pPr lvl="1"/>
            <a:r>
              <a:rPr lang="en-US" dirty="0" smtClean="0"/>
              <a:t>Same syntax as the previous GRANT syntax, but use the role name instead of the user name.</a:t>
            </a:r>
          </a:p>
          <a:p>
            <a:r>
              <a:rPr lang="en-US" dirty="0" smtClean="0"/>
              <a:t>Add the role to the user(s)</a:t>
            </a:r>
          </a:p>
          <a:p>
            <a:r>
              <a:rPr lang="en-US" dirty="0" smtClean="0"/>
              <a:t>GRANT &lt;RoleName1&gt;, … &lt;</a:t>
            </a:r>
            <a:r>
              <a:rPr lang="en-US" dirty="0" err="1" smtClean="0"/>
              <a:t>RoleNameN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TO ‘&lt;user1&gt;’@’&lt;host1&gt;’, ‘&lt;user2&gt;’@’&lt;host2&gt;’ … ;</a:t>
            </a:r>
          </a:p>
        </p:txBody>
      </p:sp>
    </p:spTree>
    <p:extLst>
      <p:ext uri="{BB962C8B-B14F-4D97-AF65-F5344CB8AC3E}">
        <p14:creationId xmlns:p14="http://schemas.microsoft.com/office/powerpoint/2010/main" val="36399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exam is cumulative</a:t>
            </a:r>
          </a:p>
          <a:p>
            <a:r>
              <a:rPr lang="en-US" dirty="0" smtClean="0"/>
              <a:t>These review slides are not</a:t>
            </a:r>
          </a:p>
          <a:p>
            <a:pPr lvl="1"/>
            <a:r>
              <a:rPr lang="en-US" dirty="0" smtClean="0"/>
              <a:t>They only cover the material after midterm 2</a:t>
            </a:r>
          </a:p>
          <a:p>
            <a:r>
              <a:rPr lang="en-US" dirty="0" smtClean="0"/>
              <a:t>Add these slides to the review slides for midterm 1 and 2 to get the complete set</a:t>
            </a:r>
          </a:p>
          <a:p>
            <a:r>
              <a:rPr lang="en-US" dirty="0" smtClean="0"/>
              <a:t>It is not guaranteed that every question on the exam will have it’s answer somewhere in these slides</a:t>
            </a:r>
          </a:p>
          <a:p>
            <a:r>
              <a:rPr lang="en-US" dirty="0" smtClean="0"/>
              <a:t>These slides are a guide to help you recall the most important topics</a:t>
            </a:r>
          </a:p>
          <a:p>
            <a:r>
              <a:rPr lang="en-US" dirty="0" smtClean="0"/>
              <a:t>I include the lecture title pages to help you trace back to the original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 attacks are a common security threat that need to be handled</a:t>
            </a:r>
          </a:p>
          <a:p>
            <a:r>
              <a:rPr lang="en-US" dirty="0" smtClean="0"/>
              <a:t>The hacker attempts to inject another SQL statement into a normal parameter</a:t>
            </a:r>
          </a:p>
          <a:p>
            <a:r>
              <a:rPr lang="en-US" dirty="0" smtClean="0"/>
              <a:t>This happens because of our dynamically created queries</a:t>
            </a:r>
          </a:p>
          <a:p>
            <a:pPr lvl="1"/>
            <a:r>
              <a:rPr lang="en-US" dirty="0" smtClean="0"/>
              <a:t>Recall: We get input from the user and store it in some variables</a:t>
            </a:r>
          </a:p>
          <a:p>
            <a:pPr lvl="1"/>
            <a:r>
              <a:rPr lang="en-US" dirty="0" smtClean="0"/>
              <a:t>Those variables then appended to a string with our SQL query to create the whole query</a:t>
            </a:r>
          </a:p>
          <a:p>
            <a:pPr lvl="1"/>
            <a:r>
              <a:rPr lang="en-US" dirty="0" smtClean="0"/>
              <a:t>A hacker can use the input field to put a different SQL statement into the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against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user input</a:t>
            </a:r>
          </a:p>
          <a:p>
            <a:pPr lvl="1"/>
            <a:r>
              <a:rPr lang="en-US" dirty="0" smtClean="0"/>
              <a:t>Check for unexpected characters</a:t>
            </a:r>
          </a:p>
          <a:p>
            <a:pPr lvl="2"/>
            <a:r>
              <a:rPr lang="en-US" dirty="0" smtClean="0"/>
              <a:t>‘ ; # </a:t>
            </a:r>
            <a:r>
              <a:rPr lang="en-US" dirty="0" err="1" smtClean="0"/>
              <a:t>etc</a:t>
            </a:r>
            <a:r>
              <a:rPr lang="en-US" dirty="0" smtClean="0"/>
              <a:t> are reserved characters in SQL and can be used for </a:t>
            </a:r>
            <a:r>
              <a:rPr lang="en-US" dirty="0" err="1" smtClean="0"/>
              <a:t>SQl</a:t>
            </a:r>
            <a:r>
              <a:rPr lang="en-US" dirty="0" smtClean="0"/>
              <a:t> injection</a:t>
            </a:r>
          </a:p>
          <a:p>
            <a:pPr lvl="1"/>
            <a:r>
              <a:rPr lang="en-US" dirty="0" smtClean="0"/>
              <a:t>Ensure numeric values are numbers</a:t>
            </a:r>
          </a:p>
          <a:p>
            <a:r>
              <a:rPr lang="en-US" dirty="0" smtClean="0"/>
              <a:t>Use escape characters or replace characters</a:t>
            </a:r>
          </a:p>
          <a:p>
            <a:pPr lvl="1"/>
            <a:r>
              <a:rPr lang="en-US" dirty="0" smtClean="0"/>
              <a:t>Write a function that places a \ to escape any special characters</a:t>
            </a:r>
          </a:p>
          <a:p>
            <a:r>
              <a:rPr lang="en-US" dirty="0" smtClean="0"/>
              <a:t>Parameter Binding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PreparedStatements</a:t>
            </a:r>
            <a:r>
              <a:rPr lang="en-US" dirty="0" smtClean="0"/>
              <a:t> also helps guard against this</a:t>
            </a:r>
          </a:p>
          <a:p>
            <a:pPr lvl="2"/>
            <a:r>
              <a:rPr lang="en-US" dirty="0" smtClean="0"/>
              <a:t>Processes the query and the parameters separately</a:t>
            </a:r>
          </a:p>
          <a:p>
            <a:pPr lvl="2"/>
            <a:r>
              <a:rPr lang="en-US" dirty="0" err="1" smtClean="0"/>
              <a:t>ParameterBinding</a:t>
            </a:r>
            <a:r>
              <a:rPr lang="en-US" dirty="0" smtClean="0"/>
              <a:t> requires a type match</a:t>
            </a:r>
          </a:p>
          <a:p>
            <a:pPr lvl="3"/>
            <a:r>
              <a:rPr lang="en-US" dirty="0" smtClean="0"/>
              <a:t>Binding to a SQL datatype</a:t>
            </a:r>
          </a:p>
          <a:p>
            <a:pPr lvl="3"/>
            <a:r>
              <a:rPr lang="en-US" dirty="0" smtClean="0"/>
              <a:t>Not using quotes, which can be cancelled out to add in more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DB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times we may have a database that only allows statistical queries</a:t>
            </a:r>
          </a:p>
          <a:p>
            <a:pPr lvl="1"/>
            <a:r>
              <a:rPr lang="en-US" dirty="0" smtClean="0"/>
              <a:t>Can’t select fields directly, can only use aggregate data (COUNT, SUM, AVG, MIN, MAX)</a:t>
            </a:r>
          </a:p>
          <a:p>
            <a:pPr lvl="1"/>
            <a:r>
              <a:rPr lang="en-US" dirty="0" smtClean="0"/>
              <a:t>This keeps every individual record protected and anonymous</a:t>
            </a:r>
          </a:p>
          <a:p>
            <a:pPr lvl="1"/>
            <a:r>
              <a:rPr lang="en-US" dirty="0" smtClean="0"/>
              <a:t>Every query returns aggregate information for a </a:t>
            </a:r>
            <a:r>
              <a:rPr lang="en-US" i="1" dirty="0" smtClean="0"/>
              <a:t>population</a:t>
            </a:r>
            <a:r>
              <a:rPr lang="en-US" dirty="0" smtClean="0"/>
              <a:t> not an individual</a:t>
            </a:r>
          </a:p>
          <a:p>
            <a:pPr lvl="1"/>
            <a:r>
              <a:rPr lang="en-US" dirty="0" smtClean="0"/>
              <a:t>Commonly used in datamining to find trends but protect privacy</a:t>
            </a:r>
          </a:p>
          <a:p>
            <a:r>
              <a:rPr lang="en-US" dirty="0" smtClean="0"/>
              <a:t>However, we can still infer private information</a:t>
            </a:r>
          </a:p>
          <a:p>
            <a:pPr lvl="1"/>
            <a:r>
              <a:rPr lang="en-US" dirty="0" smtClean="0"/>
              <a:t>Pick our conditions to eliminate as many people as we can</a:t>
            </a:r>
          </a:p>
          <a:p>
            <a:pPr lvl="1"/>
            <a:r>
              <a:rPr lang="en-US" dirty="0" smtClean="0"/>
              <a:t>Do we know the person’s gender, area where they live, age range, education level, </a:t>
            </a:r>
            <a:r>
              <a:rPr lang="en-US" dirty="0" err="1" smtClean="0"/>
              <a:t>etc</a:t>
            </a:r>
            <a:r>
              <a:rPr lang="en-US" dirty="0" smtClean="0"/>
              <a:t>? All of these can be used to isolate specific individuals.</a:t>
            </a:r>
          </a:p>
          <a:p>
            <a:pPr lvl="1"/>
            <a:r>
              <a:rPr lang="en-US" dirty="0" smtClean="0"/>
              <a:t>Even if can’t get the count down to 1, with a small enough count we can glean </a:t>
            </a:r>
            <a:r>
              <a:rPr lang="en-US" dirty="0" err="1" smtClean="0"/>
              <a:t>meaningfull</a:t>
            </a:r>
            <a:r>
              <a:rPr lang="en-US" dirty="0" smtClean="0"/>
              <a:t> information (min and max provide a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Statistical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allow queries to run if the count falls below a certain threshold</a:t>
            </a:r>
          </a:p>
          <a:p>
            <a:pPr lvl="1"/>
            <a:r>
              <a:rPr lang="en-US" dirty="0" smtClean="0"/>
              <a:t>Can use the HAVING clause to eliminate small Groups</a:t>
            </a:r>
          </a:p>
          <a:p>
            <a:r>
              <a:rPr lang="en-US" dirty="0" smtClean="0"/>
              <a:t>Partition the database</a:t>
            </a:r>
          </a:p>
          <a:p>
            <a:pPr lvl="1"/>
            <a:r>
              <a:rPr lang="en-US" dirty="0" smtClean="0"/>
              <a:t>Separate the population out into groups of a minimum size</a:t>
            </a:r>
          </a:p>
          <a:p>
            <a:pPr lvl="1"/>
            <a:r>
              <a:rPr lang="en-US" dirty="0" smtClean="0"/>
              <a:t>Only allow queries to refer to a group or a set of groups, not a subset of records in a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Encryption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data into some encoded form for transmission</a:t>
            </a:r>
          </a:p>
          <a:p>
            <a:r>
              <a:rPr lang="en-US" dirty="0" smtClean="0"/>
              <a:t>Symmetric Key Algorithms</a:t>
            </a:r>
          </a:p>
          <a:p>
            <a:pPr lvl="1"/>
            <a:r>
              <a:rPr lang="en-US" dirty="0" smtClean="0"/>
              <a:t>The same key is used for both encryption and decryption</a:t>
            </a:r>
          </a:p>
          <a:p>
            <a:pPr lvl="2"/>
            <a:r>
              <a:rPr lang="en-US" dirty="0" smtClean="0"/>
              <a:t>Need to share the secret encryption key</a:t>
            </a:r>
          </a:p>
          <a:p>
            <a:pPr lvl="2"/>
            <a:r>
              <a:rPr lang="en-US" dirty="0" smtClean="0"/>
              <a:t>Often times a user password</a:t>
            </a:r>
          </a:p>
          <a:p>
            <a:r>
              <a:rPr lang="en-US" dirty="0" smtClean="0"/>
              <a:t>Public (Asymmetric) Key Encryption</a:t>
            </a:r>
          </a:p>
          <a:p>
            <a:pPr lvl="1"/>
            <a:r>
              <a:rPr lang="en-US" dirty="0" smtClean="0"/>
              <a:t>The public key is used for encryption</a:t>
            </a:r>
          </a:p>
          <a:p>
            <a:pPr lvl="1"/>
            <a:r>
              <a:rPr lang="en-US" dirty="0" smtClean="0"/>
              <a:t>The private key is used for decryption</a:t>
            </a:r>
          </a:p>
          <a:p>
            <a:pPr lvl="1"/>
            <a:r>
              <a:rPr lang="en-US" dirty="0" smtClean="0"/>
              <a:t>The keys are linked, but it’s difficult to derive the private key from the public key</a:t>
            </a:r>
          </a:p>
          <a:p>
            <a:pPr lvl="1"/>
            <a:r>
              <a:rPr lang="en-US" dirty="0" smtClean="0"/>
              <a:t>You give the public key away so people can encrypt a message, then only you can decrypt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 – Object Oriented Databases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Pros</a:t>
            </a:r>
          </a:p>
          <a:p>
            <a:pPr lvl="1">
              <a:defRPr/>
            </a:pPr>
            <a:r>
              <a:rPr lang="en-US" dirty="0" smtClean="0"/>
              <a:t>Use of objects in the database allows for more advanced data storage</a:t>
            </a:r>
          </a:p>
          <a:p>
            <a:pPr lvl="1">
              <a:defRPr/>
            </a:pPr>
            <a:r>
              <a:rPr lang="en-US" dirty="0" smtClean="0"/>
              <a:t>Less of an Impedance mismatch</a:t>
            </a:r>
          </a:p>
          <a:p>
            <a:pPr>
              <a:defRPr/>
            </a:pPr>
            <a:r>
              <a:rPr lang="en-US" dirty="0" smtClean="0"/>
              <a:t>Cons</a:t>
            </a:r>
          </a:p>
          <a:p>
            <a:pPr lvl="1">
              <a:defRPr/>
            </a:pPr>
            <a:r>
              <a:rPr lang="en-US" dirty="0" smtClean="0"/>
              <a:t>More difficult design</a:t>
            </a:r>
          </a:p>
          <a:p>
            <a:pPr lvl="1">
              <a:defRPr/>
            </a:pPr>
            <a:r>
              <a:rPr lang="en-US" dirty="0" smtClean="0"/>
              <a:t>Switching over takes a lot of work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8- </a:t>
            </a:r>
            <a:fld id="{3D26D85D-DE0C-4336-8310-591E864C89BF}" type="slidenum">
              <a:rPr lang="en-US" altLang="en-US" sz="1400">
                <a:solidFill>
                  <a:srgbClr val="9900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26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47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Overview of Object Database Concepts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Introduction to object-oriented concepts and features</a:t>
            </a:r>
          </a:p>
          <a:p>
            <a:pPr lvl="1"/>
            <a:r>
              <a:rPr lang="en-US" altLang="en-US" smtClean="0"/>
              <a:t>Origins in OO programming languages</a:t>
            </a:r>
          </a:p>
          <a:p>
            <a:pPr lvl="1"/>
            <a:r>
              <a:rPr lang="en-US" altLang="en-US" smtClean="0"/>
              <a:t>Object has two components: </a:t>
            </a:r>
          </a:p>
          <a:p>
            <a:pPr lvl="2"/>
            <a:r>
              <a:rPr lang="en-US" altLang="en-US" smtClean="0"/>
              <a:t>State (value) and behavior (operations)</a:t>
            </a:r>
          </a:p>
          <a:p>
            <a:pPr lvl="1"/>
            <a:r>
              <a:rPr lang="en-US" altLang="en-US" smtClean="0"/>
              <a:t>Instance variables (attributes)</a:t>
            </a:r>
          </a:p>
          <a:p>
            <a:pPr lvl="2"/>
            <a:r>
              <a:rPr lang="en-US" altLang="en-US" smtClean="0"/>
              <a:t>Hold values that define internal state of object</a:t>
            </a:r>
          </a:p>
          <a:p>
            <a:pPr lvl="1"/>
            <a:r>
              <a:rPr lang="en-US" altLang="en-US" smtClean="0"/>
              <a:t>Operation is defined in two parts:</a:t>
            </a:r>
          </a:p>
          <a:p>
            <a:pPr lvl="2"/>
            <a:r>
              <a:rPr lang="en-US" altLang="en-US" smtClean="0"/>
              <a:t>Signature (interface) and implementation (method)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12- 4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08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Overview of Object Database Concepts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Inheritance</a:t>
            </a:r>
          </a:p>
          <a:p>
            <a:pPr lvl="2"/>
            <a:r>
              <a:rPr lang="en-US" altLang="en-US" smtClean="0"/>
              <a:t>Permits specification of new types or classes that inherit much of their structure and/or operations from previously defined types or classes</a:t>
            </a:r>
          </a:p>
          <a:p>
            <a:pPr lvl="1"/>
            <a:r>
              <a:rPr lang="en-US" altLang="en-US" smtClean="0"/>
              <a:t>Operator overloading</a:t>
            </a:r>
          </a:p>
          <a:p>
            <a:pPr lvl="2"/>
            <a:r>
              <a:rPr lang="en-US" altLang="en-US" smtClean="0"/>
              <a:t>Operation’s ability to be applied to different types of objects</a:t>
            </a:r>
          </a:p>
          <a:p>
            <a:pPr lvl="2"/>
            <a:r>
              <a:rPr lang="en-US" altLang="en-US" smtClean="0"/>
              <a:t>Operation name may refer to several distinct implementations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35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 Identity, and Objects versus Literals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Object has Unique identity</a:t>
            </a:r>
          </a:p>
          <a:p>
            <a:pPr lvl="1"/>
            <a:r>
              <a:rPr lang="en-US" altLang="en-US" smtClean="0"/>
              <a:t>Implemented via a unique, system-generated object identifier (OID)</a:t>
            </a:r>
          </a:p>
          <a:p>
            <a:pPr lvl="1"/>
            <a:r>
              <a:rPr lang="en-US" altLang="en-US" b="1" smtClean="0"/>
              <a:t>Immutable</a:t>
            </a:r>
          </a:p>
          <a:p>
            <a:pPr lvl="1"/>
            <a:r>
              <a:rPr lang="en-US" altLang="en-US" smtClean="0"/>
              <a:t>Similar to Primary Key</a:t>
            </a:r>
          </a:p>
          <a:p>
            <a:r>
              <a:rPr lang="en-US" altLang="en-US" smtClean="0"/>
              <a:t>Most OO database systems allow for the representation of both objects and literals (simple or complex values)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12- 6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62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midterms</a:t>
            </a:r>
          </a:p>
          <a:p>
            <a:r>
              <a:rPr lang="en-US" dirty="0" smtClean="0"/>
              <a:t>True/False</a:t>
            </a:r>
          </a:p>
          <a:p>
            <a:r>
              <a:rPr lang="en-US" dirty="0" smtClean="0"/>
              <a:t>Fill in the blank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Multiple Select</a:t>
            </a:r>
          </a:p>
          <a:p>
            <a:r>
              <a:rPr lang="en-US" dirty="0" smtClean="0"/>
              <a:t>Short answer</a:t>
            </a:r>
          </a:p>
          <a:p>
            <a:pPr lvl="1"/>
            <a:r>
              <a:rPr lang="en-US" dirty="0" smtClean="0"/>
              <a:t>Create ER diagram from prompt</a:t>
            </a:r>
          </a:p>
          <a:p>
            <a:pPr lvl="1"/>
            <a:r>
              <a:rPr lang="en-US" dirty="0" smtClean="0"/>
              <a:t>Answer questions about ER diagrams</a:t>
            </a:r>
          </a:p>
          <a:p>
            <a:pPr lvl="1"/>
            <a:r>
              <a:rPr lang="en-US" dirty="0" smtClean="0"/>
              <a:t>Convert diagram to schema using provided algorithm</a:t>
            </a:r>
          </a:p>
          <a:p>
            <a:pPr lvl="1"/>
            <a:r>
              <a:rPr lang="en-US" dirty="0" smtClean="0"/>
              <a:t>Find results of queries</a:t>
            </a:r>
          </a:p>
          <a:p>
            <a:pPr lvl="1"/>
            <a:r>
              <a:rPr lang="en-US" dirty="0" smtClean="0"/>
              <a:t>Write queries</a:t>
            </a:r>
          </a:p>
          <a:p>
            <a:pPr lvl="1"/>
            <a:r>
              <a:rPr lang="en-US" dirty="0" smtClean="0"/>
              <a:t>Explain key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 Type Structures for Objects and Literals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Structure of arbitrary complexity </a:t>
            </a:r>
          </a:p>
          <a:p>
            <a:pPr lvl="1"/>
            <a:r>
              <a:rPr lang="en-US" altLang="en-US" smtClean="0"/>
              <a:t>Contain all necessary information that describes object or literal</a:t>
            </a:r>
          </a:p>
          <a:p>
            <a:r>
              <a:rPr lang="en-US" altLang="en-US" smtClean="0"/>
              <a:t>Nesting </a:t>
            </a:r>
            <a:r>
              <a:rPr lang="en-US" altLang="en-US" b="1" smtClean="0"/>
              <a:t>type constructors</a:t>
            </a:r>
          </a:p>
          <a:p>
            <a:pPr lvl="1"/>
            <a:r>
              <a:rPr lang="en-US" altLang="en-US" smtClean="0"/>
              <a:t>Generate complex type from other types</a:t>
            </a:r>
          </a:p>
          <a:p>
            <a:r>
              <a:rPr lang="en-US" altLang="en-US" smtClean="0"/>
              <a:t>Type constructors (type generators): </a:t>
            </a:r>
          </a:p>
          <a:p>
            <a:pPr lvl="1"/>
            <a:r>
              <a:rPr lang="en-US" altLang="en-US" b="1" smtClean="0"/>
              <a:t>Atom (basic data type – int, string, etc.)</a:t>
            </a:r>
          </a:p>
          <a:p>
            <a:pPr lvl="1"/>
            <a:r>
              <a:rPr lang="en-US" altLang="en-US" b="1" smtClean="0"/>
              <a:t>Struct (or tuple)</a:t>
            </a:r>
          </a:p>
          <a:p>
            <a:pPr lvl="1"/>
            <a:r>
              <a:rPr lang="en-US" altLang="en-US" b="1" smtClean="0"/>
              <a:t>Collection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12- 7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12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Encapsulation of Operations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Encapsulation</a:t>
            </a:r>
          </a:p>
          <a:p>
            <a:pPr lvl="1"/>
            <a:r>
              <a:rPr lang="en-US" altLang="en-US" smtClean="0"/>
              <a:t>Related to abstract data types</a:t>
            </a:r>
          </a:p>
          <a:p>
            <a:pPr lvl="1"/>
            <a:r>
              <a:rPr lang="en-US" altLang="en-US" smtClean="0"/>
              <a:t>Define </a:t>
            </a:r>
            <a:r>
              <a:rPr lang="en-US" altLang="en-US" b="1" smtClean="0"/>
              <a:t>behavior</a:t>
            </a:r>
            <a:r>
              <a:rPr lang="en-US" altLang="en-US" smtClean="0"/>
              <a:t> of a class of object based on operations that can be externally applied </a:t>
            </a:r>
          </a:p>
          <a:p>
            <a:pPr lvl="1"/>
            <a:r>
              <a:rPr lang="en-US" altLang="en-US" smtClean="0"/>
              <a:t>External users only aware of interface of the operations</a:t>
            </a:r>
          </a:p>
          <a:p>
            <a:pPr lvl="1"/>
            <a:r>
              <a:rPr lang="en-US" altLang="en-US" smtClean="0"/>
              <a:t>Can divide structure of object into visible and hidden attributes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12- 11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57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 (Class) Hierarchies and Inheritance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Inheritance </a:t>
            </a:r>
          </a:p>
          <a:p>
            <a:pPr lvl="1"/>
            <a:r>
              <a:rPr lang="en-US" altLang="en-US" smtClean="0"/>
              <a:t>Definition of new types based on other predefined types</a:t>
            </a:r>
          </a:p>
          <a:p>
            <a:pPr lvl="1"/>
            <a:r>
              <a:rPr lang="en-US" altLang="en-US" smtClean="0"/>
              <a:t>Leads to </a:t>
            </a:r>
            <a:r>
              <a:rPr lang="en-US" altLang="en-US" b="1" smtClean="0"/>
              <a:t>type</a:t>
            </a:r>
            <a:r>
              <a:rPr lang="en-US" altLang="en-US" smtClean="0"/>
              <a:t> (or </a:t>
            </a:r>
            <a:r>
              <a:rPr lang="en-US" altLang="en-US" b="1" smtClean="0"/>
              <a:t>class</a:t>
            </a:r>
            <a:r>
              <a:rPr lang="en-US" altLang="en-US" smtClean="0"/>
              <a:t>) </a:t>
            </a:r>
            <a:r>
              <a:rPr lang="en-US" altLang="en-US" b="1" smtClean="0"/>
              <a:t>hierarchy</a:t>
            </a:r>
          </a:p>
          <a:p>
            <a:r>
              <a:rPr lang="en-US" altLang="en-US" smtClean="0"/>
              <a:t>Type: </a:t>
            </a:r>
            <a:r>
              <a:rPr lang="en-US" altLang="en-US" b="1" smtClean="0"/>
              <a:t>type name </a:t>
            </a:r>
            <a:r>
              <a:rPr lang="en-US" altLang="en-US" smtClean="0"/>
              <a:t>and list of visible (public) </a:t>
            </a:r>
            <a:r>
              <a:rPr lang="en-US" altLang="en-US" b="1" smtClean="0"/>
              <a:t>functions </a:t>
            </a:r>
            <a:r>
              <a:rPr lang="en-US" altLang="en-US" smtClean="0"/>
              <a:t>(attributes or operations)</a:t>
            </a:r>
            <a:endParaRPr lang="en-US" altLang="en-US" b="1" smtClean="0"/>
          </a:p>
          <a:p>
            <a:pPr lvl="1"/>
            <a:r>
              <a:rPr lang="en-US" altLang="en-US" smtClean="0"/>
              <a:t>Format:</a:t>
            </a:r>
          </a:p>
          <a:p>
            <a:pPr lvl="2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TYPE_NAME: function, function, ..., function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12- 15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10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 (Class) Hierarchies and Inheritance (cont’d.)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Subtype </a:t>
            </a:r>
          </a:p>
          <a:p>
            <a:pPr lvl="1"/>
            <a:r>
              <a:rPr lang="en-US" altLang="en-US" smtClean="0"/>
              <a:t>Useful when creating a new type that is similar but not identical to an already defined type</a:t>
            </a:r>
          </a:p>
          <a:p>
            <a:pPr lvl="1"/>
            <a:r>
              <a:rPr lang="en-US" altLang="en-US" smtClean="0"/>
              <a:t>Subtype inherits functions</a:t>
            </a:r>
          </a:p>
          <a:p>
            <a:pPr lvl="1"/>
            <a:r>
              <a:rPr lang="en-US" altLang="en-US" smtClean="0"/>
              <a:t>Additional (local or specific) functions in subtype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Example:</a:t>
            </a:r>
          </a:p>
          <a:p>
            <a:pPr lvl="2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 subtype-of PERSON: Salary, Hire_date, Seniority</a:t>
            </a:r>
          </a:p>
          <a:p>
            <a:pPr lvl="2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subtype-of PERSON: Major, Gpa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12- 16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0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Object-Oriented Concepts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Polymorphism </a:t>
            </a:r>
            <a:r>
              <a:rPr lang="en-US" altLang="en-US" smtClean="0"/>
              <a:t>of operations</a:t>
            </a:r>
          </a:p>
          <a:p>
            <a:pPr lvl="1"/>
            <a:r>
              <a:rPr lang="en-US" altLang="en-US" smtClean="0"/>
              <a:t>Also known as </a:t>
            </a:r>
            <a:r>
              <a:rPr lang="en-US" altLang="en-US" b="1" smtClean="0"/>
              <a:t>operator overloading</a:t>
            </a:r>
          </a:p>
          <a:p>
            <a:pPr lvl="1"/>
            <a:r>
              <a:rPr lang="en-US" altLang="en-US" smtClean="0"/>
              <a:t>Allows same operator name or symbol to be bound to two or more different implementations</a:t>
            </a:r>
          </a:p>
          <a:p>
            <a:pPr lvl="1"/>
            <a:r>
              <a:rPr lang="en-US" altLang="en-US" smtClean="0"/>
              <a:t>Type of objects determines which operator is applied</a:t>
            </a:r>
          </a:p>
          <a:p>
            <a:r>
              <a:rPr lang="en-US" altLang="en-US" b="1" smtClean="0"/>
              <a:t>Multiple inheritance</a:t>
            </a:r>
          </a:p>
          <a:p>
            <a:pPr lvl="1"/>
            <a:r>
              <a:rPr lang="en-US" altLang="en-US" smtClean="0"/>
              <a:t>Subtype inherits functions (attributes and operations) of more than one supertype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12- 18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45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81201" y="457200"/>
            <a:ext cx="8228013" cy="1143000"/>
          </a:xfrm>
        </p:spPr>
        <p:txBody>
          <a:bodyPr/>
          <a:lstStyle/>
          <a:p>
            <a:r>
              <a:rPr lang="en-US" altLang="en-US" smtClean="0"/>
              <a:t>Object-Relational Features:</a:t>
            </a:r>
            <a:br>
              <a:rPr lang="en-US" altLang="en-US" smtClean="0"/>
            </a:br>
            <a:r>
              <a:rPr lang="en-US" altLang="en-US" smtClean="0"/>
              <a:t>Object DB Extensions to SQL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1" y="1905000"/>
            <a:ext cx="8228013" cy="4224338"/>
          </a:xfrm>
        </p:spPr>
        <p:txBody>
          <a:bodyPr/>
          <a:lstStyle/>
          <a:p>
            <a:r>
              <a:rPr lang="en-US" altLang="en-US" b="1" smtClean="0"/>
              <a:t>Type constructors (generators)</a:t>
            </a:r>
          </a:p>
          <a:p>
            <a:pPr lvl="1"/>
            <a:r>
              <a:rPr lang="en-US" altLang="en-US" smtClean="0"/>
              <a:t>Specify complex types using UDT</a:t>
            </a:r>
          </a:p>
          <a:p>
            <a:r>
              <a:rPr lang="en-US" altLang="en-US" smtClean="0"/>
              <a:t>Mechanism for specifying </a:t>
            </a:r>
            <a:r>
              <a:rPr lang="en-US" altLang="en-US" b="1" smtClean="0"/>
              <a:t>object identity</a:t>
            </a:r>
          </a:p>
          <a:p>
            <a:r>
              <a:rPr lang="en-US" altLang="en-US" b="1" smtClean="0"/>
              <a:t>Encapsulation of operations </a:t>
            </a:r>
          </a:p>
          <a:p>
            <a:pPr lvl="1"/>
            <a:r>
              <a:rPr lang="en-US" altLang="en-US" smtClean="0"/>
              <a:t>Provided through user-defined types (UDTs) </a:t>
            </a:r>
          </a:p>
          <a:p>
            <a:r>
              <a:rPr lang="en-US" altLang="en-US" b="1" smtClean="0"/>
              <a:t>Inheritance</a:t>
            </a:r>
            <a:r>
              <a:rPr lang="en-US" altLang="en-US" smtClean="0"/>
              <a:t> mechanisms </a:t>
            </a:r>
          </a:p>
          <a:p>
            <a:pPr lvl="1"/>
            <a:r>
              <a:rPr lang="en-US" altLang="en-US" smtClean="0"/>
              <a:t>Provided using keyword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UNDER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12- 20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15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User-Defined Types (UDTs) and Complex Structures for Objects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UDT</a:t>
            </a:r>
            <a:r>
              <a:rPr lang="en-US" altLang="en-US" smtClean="0"/>
              <a:t> syntax: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TYPE &lt;type name&gt; AS (&lt;component declarations&gt;);</a:t>
            </a:r>
          </a:p>
          <a:p>
            <a:pPr lvl="1"/>
            <a:r>
              <a:rPr lang="en-US" altLang="en-US" smtClean="0"/>
              <a:t>Can be used to create a complex type for an attribute (similar to </a:t>
            </a:r>
            <a:r>
              <a:rPr lang="en-US" altLang="en-US" i="1" smtClean="0"/>
              <a:t>struct</a:t>
            </a:r>
            <a:r>
              <a:rPr lang="en-US" altLang="en-US" smtClean="0"/>
              <a:t> – no operations)</a:t>
            </a:r>
          </a:p>
          <a:p>
            <a:pPr lvl="1"/>
            <a:r>
              <a:rPr lang="en-US" altLang="en-US" smtClean="0"/>
              <a:t>Or: can be used to create a type as a basis for a table of objects (similar to </a:t>
            </a:r>
            <a:r>
              <a:rPr lang="en-US" altLang="en-US" i="1" smtClean="0"/>
              <a:t>class</a:t>
            </a:r>
            <a:r>
              <a:rPr lang="en-US" altLang="en-US" smtClean="0"/>
              <a:t> – can have operations)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12- 21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82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Tables Based on the UDTs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INSTANTIABLE</a:t>
            </a:r>
          </a:p>
          <a:p>
            <a:pPr lvl="1"/>
            <a:r>
              <a:rPr lang="en-US" altLang="en-US" smtClean="0"/>
              <a:t>Specify that UDT is instantiable</a:t>
            </a:r>
          </a:p>
          <a:p>
            <a:pPr lvl="1"/>
            <a:r>
              <a:rPr lang="en-US" altLang="en-US" smtClean="0"/>
              <a:t>The user can then create one or more tables based on the UDT</a:t>
            </a:r>
          </a:p>
          <a:p>
            <a:pPr lvl="1"/>
            <a:r>
              <a:rPr lang="en-US" altLang="en-US" smtClean="0"/>
              <a:t>If keyword INSTANTIABLE is left out, can use UDT only as attribute data type – not as a basis for a table of objects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12- 24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72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Type Inheritance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NOT FINAL:</a:t>
            </a:r>
          </a:p>
          <a:p>
            <a:pPr lvl="1"/>
            <a:r>
              <a:rPr lang="en-US" altLang="en-US" smtClean="0"/>
              <a:t>The keyword NOT FINAL indicates that subtypes can be created for that type</a:t>
            </a:r>
          </a:p>
          <a:p>
            <a:r>
              <a:rPr lang="en-US" altLang="en-US" smtClean="0"/>
              <a:t>UNDER</a:t>
            </a:r>
          </a:p>
          <a:p>
            <a:pPr lvl="1"/>
            <a:r>
              <a:rPr lang="en-US" altLang="en-US" smtClean="0"/>
              <a:t>The keyword UNDER is used to create a subtype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12- 28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46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981201" y="457200"/>
            <a:ext cx="8228013" cy="1143000"/>
          </a:xfrm>
        </p:spPr>
        <p:txBody>
          <a:bodyPr/>
          <a:lstStyle/>
          <a:p>
            <a:r>
              <a:rPr lang="en-US" altLang="en-US" smtClean="0"/>
              <a:t>Creating Tables based on UDT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981201" y="1981200"/>
            <a:ext cx="8228013" cy="4148138"/>
          </a:xfrm>
        </p:spPr>
        <p:txBody>
          <a:bodyPr/>
          <a:lstStyle/>
          <a:p>
            <a:pPr lvl="1"/>
            <a:r>
              <a:rPr lang="en-US" altLang="en-US" smtClean="0"/>
              <a:t>UDT must be INSTANTIABLE</a:t>
            </a:r>
          </a:p>
          <a:p>
            <a:pPr lvl="1"/>
            <a:r>
              <a:rPr lang="en-US" altLang="en-US" smtClean="0"/>
              <a:t>One or more tables can be created</a:t>
            </a:r>
          </a:p>
          <a:p>
            <a:pPr lvl="1"/>
            <a:r>
              <a:rPr lang="en-US" altLang="en-US" smtClean="0"/>
              <a:t>Table inheritance:</a:t>
            </a:r>
          </a:p>
          <a:p>
            <a:pPr lvl="2"/>
            <a:r>
              <a:rPr lang="en-US" altLang="en-US" smtClean="0"/>
              <a:t>UNDER keyword can also be used to specify supertable/subtable inheritance</a:t>
            </a:r>
          </a:p>
          <a:p>
            <a:pPr lvl="2"/>
            <a:r>
              <a:rPr lang="en-US" altLang="en-US" smtClean="0"/>
              <a:t>Objects in subtable must be a </a:t>
            </a:r>
            <a:r>
              <a:rPr lang="en-US" altLang="en-US" b="1" smtClean="0"/>
              <a:t>subset of </a:t>
            </a:r>
            <a:r>
              <a:rPr lang="en-US" altLang="en-US" smtClean="0"/>
              <a:t>the objects in the supertable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12- 32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51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Relationships via Reference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Component attribute of one tuple may be a </a:t>
            </a:r>
            <a:r>
              <a:rPr lang="en-US" altLang="en-US" b="1" smtClean="0"/>
              <a:t>reference</a:t>
            </a:r>
            <a:r>
              <a:rPr lang="en-US" altLang="en-US" smtClean="0"/>
              <a:t> to a tuple of another table</a:t>
            </a:r>
          </a:p>
          <a:p>
            <a:pPr lvl="1"/>
            <a:r>
              <a:rPr lang="en-US" altLang="en-US" smtClean="0"/>
              <a:t>Specified using keyword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</a:p>
          <a:p>
            <a:r>
              <a:rPr lang="en-US" altLang="en-US" smtClean="0"/>
              <a:t>Keyword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 </a:t>
            </a:r>
          </a:p>
          <a:p>
            <a:pPr lvl="1"/>
            <a:r>
              <a:rPr lang="en-US" altLang="en-US" smtClean="0"/>
              <a:t>Specify name of table whose tuples referenced</a:t>
            </a:r>
          </a:p>
          <a:p>
            <a:r>
              <a:rPr lang="en-US" altLang="en-US" b="1" smtClean="0"/>
              <a:t>Dot notation </a:t>
            </a:r>
          </a:p>
          <a:p>
            <a:pPr lvl="1"/>
            <a:r>
              <a:rPr lang="en-US" altLang="en-US" smtClean="0"/>
              <a:t>Build path expressions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–&gt;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Used for dereferencing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12- 34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75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Object Query Language OQL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Query language proposed for ODMG object model</a:t>
            </a:r>
          </a:p>
          <a:p>
            <a:pPr>
              <a:defRPr/>
            </a:pPr>
            <a:r>
              <a:rPr lang="fr-FR" altLang="en-US" dirty="0" smtClean="0"/>
              <a:t>Simple OQL </a:t>
            </a:r>
            <a:r>
              <a:rPr lang="fr-FR" altLang="en-US" dirty="0" err="1" smtClean="0"/>
              <a:t>queries</a:t>
            </a:r>
            <a:r>
              <a:rPr lang="fr-FR" altLang="en-US" dirty="0" smtClean="0"/>
              <a:t>, </a:t>
            </a:r>
            <a:r>
              <a:rPr lang="fr-FR" altLang="en-US" dirty="0" err="1" smtClean="0"/>
              <a:t>database</a:t>
            </a:r>
            <a:r>
              <a:rPr lang="fr-FR" altLang="en-US" dirty="0" smtClean="0"/>
              <a:t> entry points, </a:t>
            </a:r>
            <a:r>
              <a:rPr lang="en-US" altLang="en-US" dirty="0" smtClean="0"/>
              <a:t>and iterator variables</a:t>
            </a:r>
          </a:p>
          <a:p>
            <a:pPr lvl="1">
              <a:defRPr/>
            </a:pPr>
            <a:r>
              <a:rPr lang="en-US" altLang="en-US" dirty="0" smtClean="0"/>
              <a:t>Syntax: select ... from ... where ... Structure</a:t>
            </a:r>
          </a:p>
          <a:p>
            <a:pPr marL="457200" lvl="1" indent="0">
              <a:buNone/>
              <a:defRPr/>
            </a:pPr>
            <a:r>
              <a:rPr lang="en-US" altLang="en-US" dirty="0" smtClean="0"/>
              <a:t>Select </a:t>
            </a:r>
            <a:r>
              <a:rPr lang="en-US" altLang="en-US" dirty="0" err="1" smtClean="0"/>
              <a:t>D.Dname</a:t>
            </a:r>
            <a:endParaRPr lang="en-US" altLang="en-US" dirty="0" smtClean="0"/>
          </a:p>
          <a:p>
            <a:pPr marL="457200" lvl="1" indent="0">
              <a:buNone/>
              <a:defRPr/>
            </a:pPr>
            <a:r>
              <a:rPr lang="en-US" altLang="en-US" dirty="0" smtClean="0"/>
              <a:t>From D in DEPARTMENTS</a:t>
            </a:r>
          </a:p>
          <a:p>
            <a:pPr marL="457200" lvl="1" indent="0">
              <a:buNone/>
              <a:defRPr/>
            </a:pPr>
            <a:r>
              <a:rPr lang="en-US" altLang="en-US" dirty="0" smtClean="0"/>
              <a:t>Where </a:t>
            </a:r>
            <a:r>
              <a:rPr lang="en-US" altLang="en-US" dirty="0" err="1" smtClean="0"/>
              <a:t>D.College</a:t>
            </a:r>
            <a:r>
              <a:rPr lang="en-US" altLang="en-US" dirty="0" smtClean="0"/>
              <a:t> = </a:t>
            </a:r>
            <a:r>
              <a:rPr lang="en-US" altLang="en-US" smtClean="0"/>
              <a:t>‘Engineering’;</a:t>
            </a:r>
            <a:endParaRPr lang="en-US" alt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12- 56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87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 – XML and 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4620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–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pPr lvl="1"/>
            <a:r>
              <a:rPr lang="en-US" dirty="0" smtClean="0"/>
              <a:t>A markup language to describe the structure of data</a:t>
            </a:r>
          </a:p>
          <a:p>
            <a:pPr lvl="2"/>
            <a:r>
              <a:rPr lang="en-US" dirty="0" smtClean="0"/>
              <a:t>As opposed to a document</a:t>
            </a:r>
          </a:p>
          <a:p>
            <a:r>
              <a:rPr lang="en-US" dirty="0" smtClean="0"/>
              <a:t>Provides a description of the data using tags</a:t>
            </a:r>
          </a:p>
          <a:p>
            <a:pPr lvl="1"/>
            <a:r>
              <a:rPr lang="en-US" dirty="0" smtClean="0"/>
              <a:t>Self-Describing document</a:t>
            </a:r>
          </a:p>
          <a:p>
            <a:r>
              <a:rPr lang="en-US" dirty="0" smtClean="0"/>
              <a:t>Can be used for storage and retrieval</a:t>
            </a:r>
          </a:p>
          <a:p>
            <a:pPr lvl="1"/>
            <a:r>
              <a:rPr lang="en-US" dirty="0" smtClean="0"/>
              <a:t>Mainly used for transferring data from one system to another</a:t>
            </a:r>
          </a:p>
          <a:p>
            <a:r>
              <a:rPr lang="en-US" dirty="0" smtClean="0"/>
              <a:t>Remember, any collection of related data is a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Structured, Semi-Structured, Unstructured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 – strict format</a:t>
            </a:r>
          </a:p>
          <a:p>
            <a:pPr lvl="1"/>
            <a:r>
              <a:rPr lang="en-US" dirty="0" smtClean="0"/>
              <a:t>Relational DB – Every record in a table follows the same format</a:t>
            </a:r>
          </a:p>
          <a:p>
            <a:pPr lvl="1"/>
            <a:r>
              <a:rPr lang="en-US" dirty="0" smtClean="0"/>
              <a:t>DBMS enforces the structure of a table</a:t>
            </a:r>
          </a:p>
          <a:p>
            <a:r>
              <a:rPr lang="en-US" dirty="0" smtClean="0"/>
              <a:t>Semi-Structured Data – no pre-defined schema</a:t>
            </a:r>
          </a:p>
          <a:p>
            <a:pPr lvl="1"/>
            <a:r>
              <a:rPr lang="en-US" dirty="0" smtClean="0"/>
              <a:t>Entities of the same type may have different attributes</a:t>
            </a:r>
          </a:p>
          <a:p>
            <a:pPr lvl="1"/>
            <a:r>
              <a:rPr lang="en-US" dirty="0" smtClean="0"/>
              <a:t>New attributes can be introduced at any time</a:t>
            </a:r>
          </a:p>
          <a:p>
            <a:pPr lvl="1"/>
            <a:r>
              <a:rPr lang="en-US" dirty="0" smtClean="0"/>
              <a:t>Structure is similar to a graph or tree</a:t>
            </a:r>
          </a:p>
          <a:p>
            <a:pPr lvl="1"/>
            <a:r>
              <a:rPr lang="en-US" dirty="0" smtClean="0"/>
              <a:t>Schema is mixed with data</a:t>
            </a:r>
          </a:p>
          <a:p>
            <a:r>
              <a:rPr lang="en-US" dirty="0" smtClean="0"/>
              <a:t>Unstructured data – no or limited indication of the type of data</a:t>
            </a:r>
          </a:p>
          <a:p>
            <a:pPr lvl="1"/>
            <a:r>
              <a:rPr lang="en-US" dirty="0" smtClean="0"/>
              <a:t>Html pages have data in them, but they just all appear in between tags that specify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basic object in XML is the XML document</a:t>
            </a:r>
          </a:p>
          <a:p>
            <a:r>
              <a:rPr lang="en-US" dirty="0" smtClean="0"/>
              <a:t>Constructed with </a:t>
            </a:r>
            <a:r>
              <a:rPr lang="en-US" b="1" dirty="0" smtClean="0"/>
              <a:t>elements </a:t>
            </a:r>
            <a:r>
              <a:rPr lang="en-US" dirty="0" smtClean="0"/>
              <a:t> and </a:t>
            </a:r>
            <a:r>
              <a:rPr lang="en-US" b="1" dirty="0" smtClean="0"/>
              <a:t>attributes</a:t>
            </a:r>
          </a:p>
          <a:p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Identified with a start and end tag</a:t>
            </a:r>
          </a:p>
          <a:p>
            <a:pPr lvl="2"/>
            <a:r>
              <a:rPr lang="en-US" dirty="0" smtClean="0"/>
              <a:t>&lt;Project&gt; … &lt;/Project&gt;</a:t>
            </a:r>
          </a:p>
          <a:p>
            <a:pPr lvl="1"/>
            <a:r>
              <a:rPr lang="en-US" dirty="0" smtClean="0"/>
              <a:t>Complex Elements are composed of other elements that appear between the tags</a:t>
            </a:r>
          </a:p>
          <a:p>
            <a:pPr lvl="1"/>
            <a:r>
              <a:rPr lang="en-US" dirty="0" smtClean="0"/>
              <a:t>Simple Elements just have data values between their tags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Not the same concept as a normal database or ER attribute</a:t>
            </a:r>
          </a:p>
          <a:p>
            <a:pPr lvl="1"/>
            <a:r>
              <a:rPr lang="en-US" dirty="0" smtClean="0"/>
              <a:t>Used to help describe elements</a:t>
            </a:r>
          </a:p>
          <a:p>
            <a:pPr lvl="1"/>
            <a:r>
              <a:rPr lang="en-US" dirty="0" smtClean="0"/>
              <a:t>Appear in the tag itself</a:t>
            </a:r>
          </a:p>
          <a:p>
            <a:pPr lvl="1"/>
            <a:r>
              <a:rPr lang="en-US" dirty="0" smtClean="0"/>
              <a:t>Similar to attributes in html</a:t>
            </a:r>
          </a:p>
          <a:p>
            <a:pPr lvl="1"/>
            <a:r>
              <a:rPr lang="en-US" dirty="0" smtClean="0"/>
              <a:t>Useful for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will define our own xml document structure to use with our applications</a:t>
            </a:r>
          </a:p>
          <a:p>
            <a:r>
              <a:rPr lang="en-US" dirty="0" smtClean="0"/>
              <a:t>Use xml documents to transmit data</a:t>
            </a:r>
          </a:p>
          <a:p>
            <a:r>
              <a:rPr lang="en-US" dirty="0" smtClean="0"/>
              <a:t>Can parse in our application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Client server calls function on application server to get data</a:t>
            </a:r>
          </a:p>
          <a:p>
            <a:pPr lvl="2"/>
            <a:r>
              <a:rPr lang="en-US" dirty="0" smtClean="0"/>
              <a:t>Happens over a network, so not a direct function call</a:t>
            </a:r>
          </a:p>
          <a:p>
            <a:pPr lvl="1"/>
            <a:r>
              <a:rPr lang="en-US" dirty="0" smtClean="0"/>
              <a:t>Application server sends query to data server through JDBC and gets data</a:t>
            </a:r>
          </a:p>
          <a:p>
            <a:pPr lvl="1"/>
            <a:r>
              <a:rPr lang="en-US" dirty="0" smtClean="0"/>
              <a:t>Application server parses the </a:t>
            </a:r>
            <a:r>
              <a:rPr lang="en-US" dirty="0" err="1" smtClean="0"/>
              <a:t>ResultSet</a:t>
            </a:r>
            <a:r>
              <a:rPr lang="en-US" dirty="0" smtClean="0"/>
              <a:t>, but needs to send back across the network to client</a:t>
            </a:r>
          </a:p>
          <a:p>
            <a:pPr lvl="2"/>
            <a:r>
              <a:rPr lang="en-US" dirty="0" smtClean="0"/>
              <a:t>Stores data in an xml document and transmits that</a:t>
            </a:r>
          </a:p>
          <a:p>
            <a:pPr lvl="1"/>
            <a:r>
              <a:rPr lang="en-US" dirty="0" smtClean="0"/>
              <a:t>Client server parses xml document into local objects to use</a:t>
            </a:r>
          </a:p>
          <a:p>
            <a:pPr lvl="2"/>
            <a:r>
              <a:rPr lang="en-US" dirty="0" smtClean="0"/>
              <a:t>Easy string parsing since the tags provide structure</a:t>
            </a:r>
          </a:p>
        </p:txBody>
      </p:sp>
    </p:spTree>
    <p:extLst>
      <p:ext uri="{BB962C8B-B14F-4D97-AF65-F5344CB8AC3E}">
        <p14:creationId xmlns:p14="http://schemas.microsoft.com/office/powerpoint/2010/main" val="16679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is </a:t>
            </a:r>
            <a:r>
              <a:rPr lang="en-US" b="1" dirty="0" smtClean="0"/>
              <a:t>well formed </a:t>
            </a:r>
            <a:r>
              <a:rPr lang="en-US" dirty="0" smtClean="0"/>
              <a:t>if:</a:t>
            </a:r>
          </a:p>
          <a:p>
            <a:pPr lvl="1"/>
            <a:r>
              <a:rPr lang="en-US" dirty="0" smtClean="0"/>
              <a:t>It starts with an XML declaration</a:t>
            </a:r>
          </a:p>
          <a:p>
            <a:pPr lvl="1"/>
            <a:r>
              <a:rPr lang="en-US" dirty="0" smtClean="0"/>
              <a:t>It follows the tree data model</a:t>
            </a:r>
          </a:p>
          <a:p>
            <a:pPr lvl="2"/>
            <a:r>
              <a:rPr lang="en-US" dirty="0" smtClean="0"/>
              <a:t>Has one single root/parent element</a:t>
            </a:r>
          </a:p>
          <a:p>
            <a:pPr lvl="2"/>
            <a:r>
              <a:rPr lang="en-US" dirty="0" smtClean="0"/>
              <a:t>Every element has a pair of matching start and end tags</a:t>
            </a:r>
          </a:p>
          <a:p>
            <a:pPr lvl="2"/>
            <a:r>
              <a:rPr lang="en-US" dirty="0" smtClean="0"/>
              <a:t>Every element appears within the start and end tags of the root element</a:t>
            </a:r>
          </a:p>
          <a:p>
            <a:r>
              <a:rPr lang="en-US" dirty="0" smtClean="0"/>
              <a:t>A document is </a:t>
            </a:r>
            <a:r>
              <a:rPr lang="en-US" b="1" dirty="0" smtClean="0"/>
              <a:t>valid </a:t>
            </a:r>
            <a:r>
              <a:rPr lang="en-US" dirty="0" smtClean="0"/>
              <a:t>if:</a:t>
            </a:r>
          </a:p>
          <a:p>
            <a:pPr lvl="1"/>
            <a:r>
              <a:rPr lang="en-US" dirty="0" smtClean="0"/>
              <a:t>It is well formed</a:t>
            </a:r>
          </a:p>
          <a:p>
            <a:pPr lvl="1"/>
            <a:r>
              <a:rPr lang="en-US" dirty="0" smtClean="0"/>
              <a:t>It follows a particular schema</a:t>
            </a:r>
          </a:p>
        </p:txBody>
      </p:sp>
    </p:spTree>
    <p:extLst>
      <p:ext uri="{BB962C8B-B14F-4D97-AF65-F5344CB8AC3E}">
        <p14:creationId xmlns:p14="http://schemas.microsoft.com/office/powerpoint/2010/main" val="38765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Type Definition</a:t>
            </a:r>
          </a:p>
          <a:p>
            <a:r>
              <a:rPr lang="en-US" dirty="0" smtClean="0"/>
              <a:t>Don’t need to know syntax, just that it’s a way to specify a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XML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require our XML document to follow a defined DTD</a:t>
            </a:r>
          </a:p>
          <a:p>
            <a:pPr lvl="1"/>
            <a:r>
              <a:rPr lang="en-US" dirty="0" smtClean="0"/>
              <a:t>At the top of the document have:</a:t>
            </a:r>
          </a:p>
          <a:p>
            <a:pPr lvl="1"/>
            <a:r>
              <a:rPr lang="en-US" dirty="0" smtClean="0"/>
              <a:t>&lt;?xml version = “1.0”standalone = “no”?&gt;</a:t>
            </a:r>
          </a:p>
          <a:p>
            <a:pPr lvl="2"/>
            <a:r>
              <a:rPr lang="en-US" dirty="0" smtClean="0"/>
              <a:t>Standalone = no means it needs to be checked against a DTD or a schema</a:t>
            </a:r>
          </a:p>
          <a:p>
            <a:pPr lvl="1"/>
            <a:r>
              <a:rPr lang="en-US" dirty="0" smtClean="0"/>
              <a:t>&lt;!DOCTYPE Projects SYSTEM “proj.dtd”&gt;</a:t>
            </a:r>
          </a:p>
          <a:p>
            <a:pPr lvl="2"/>
            <a:r>
              <a:rPr lang="en-US" dirty="0" smtClean="0"/>
              <a:t>Says which DTD to use</a:t>
            </a:r>
          </a:p>
          <a:p>
            <a:pPr lvl="2"/>
            <a:r>
              <a:rPr lang="en-US" dirty="0" smtClean="0"/>
              <a:t>Must be stored in the same directory or provide the path</a:t>
            </a:r>
          </a:p>
          <a:p>
            <a:r>
              <a:rPr lang="en-US" dirty="0" smtClean="0"/>
              <a:t>Alternatively can put the DTD at the top of the document</a:t>
            </a:r>
          </a:p>
          <a:p>
            <a:r>
              <a:rPr lang="en-US" dirty="0" smtClean="0"/>
              <a:t>Need an XML parser to check it</a:t>
            </a:r>
          </a:p>
          <a:p>
            <a:pPr lvl="1"/>
            <a:r>
              <a:rPr lang="en-US" dirty="0" smtClean="0"/>
              <a:t>Built into IE, Dreamweaver and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Legal issues</a:t>
            </a:r>
          </a:p>
          <a:p>
            <a:pPr lvl="1"/>
            <a:r>
              <a:rPr lang="en-US" dirty="0" smtClean="0"/>
              <a:t>FERPA, HIPPA</a:t>
            </a:r>
          </a:p>
          <a:p>
            <a:r>
              <a:rPr lang="en-US" dirty="0" smtClean="0"/>
              <a:t>Ethical issues</a:t>
            </a:r>
          </a:p>
          <a:p>
            <a:pPr lvl="1"/>
            <a:r>
              <a:rPr lang="en-US" dirty="0" smtClean="0"/>
              <a:t>Responsibility with personal data</a:t>
            </a:r>
          </a:p>
          <a:p>
            <a:r>
              <a:rPr lang="en-US" dirty="0" smtClean="0"/>
              <a:t>Policy issues</a:t>
            </a:r>
          </a:p>
          <a:p>
            <a:pPr lvl="1"/>
            <a:r>
              <a:rPr lang="en-US" dirty="0" smtClean="0"/>
              <a:t>Government, institutional, or corporate level</a:t>
            </a:r>
          </a:p>
          <a:p>
            <a:r>
              <a:rPr lang="en-US" dirty="0" smtClean="0"/>
              <a:t>Multiple Security levels</a:t>
            </a:r>
          </a:p>
          <a:p>
            <a:pPr lvl="1"/>
            <a:r>
              <a:rPr lang="en-US" dirty="0" smtClean="0"/>
              <a:t>All complicated by different clearance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it’s own specialized syntax</a:t>
            </a:r>
          </a:p>
          <a:p>
            <a:pPr lvl="1"/>
            <a:r>
              <a:rPr lang="en-US" dirty="0" smtClean="0"/>
              <a:t>Requires specialized parsers</a:t>
            </a:r>
          </a:p>
          <a:p>
            <a:pPr lvl="1"/>
            <a:r>
              <a:rPr lang="en-US" dirty="0" smtClean="0"/>
              <a:t>Could we specify the syntax using xml syntax?</a:t>
            </a:r>
          </a:p>
          <a:p>
            <a:r>
              <a:rPr lang="en-US" dirty="0" smtClean="0"/>
              <a:t>DTD requires a certain ordering of elements</a:t>
            </a:r>
          </a:p>
          <a:p>
            <a:pPr lvl="1"/>
            <a:r>
              <a:rPr lang="en-US" dirty="0" smtClean="0"/>
              <a:t>Unordered elements not permitted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XML syntax to specify the structure of XML documents</a:t>
            </a:r>
          </a:p>
          <a:p>
            <a:r>
              <a:rPr lang="en-US" dirty="0" smtClean="0"/>
              <a:t>More general</a:t>
            </a:r>
          </a:p>
          <a:p>
            <a:r>
              <a:rPr lang="en-US" dirty="0" smtClean="0"/>
              <a:t>Also more complex</a:t>
            </a:r>
          </a:p>
          <a:p>
            <a:r>
              <a:rPr lang="en-US" dirty="0" smtClean="0"/>
              <a:t>Opens up to creating a whole Database Structure</a:t>
            </a:r>
          </a:p>
          <a:p>
            <a:pPr lvl="1"/>
            <a:r>
              <a:rPr lang="en-US" dirty="0" smtClean="0"/>
              <a:t>Has keys, references and identifiers</a:t>
            </a:r>
          </a:p>
          <a:p>
            <a:r>
              <a:rPr lang="en-US" dirty="0" smtClean="0"/>
              <a:t>We won’t go into the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of querying an XML document</a:t>
            </a:r>
          </a:p>
          <a:p>
            <a:r>
              <a:rPr lang="en-US" dirty="0" smtClean="0"/>
              <a:t>Allows you to pull data out on the fly as opposed to parsing it yourself</a:t>
            </a:r>
          </a:p>
          <a:p>
            <a:r>
              <a:rPr lang="en-US" dirty="0" smtClean="0"/>
              <a:t>Specify a path using element names</a:t>
            </a:r>
          </a:p>
          <a:p>
            <a:r>
              <a:rPr lang="en-US" dirty="0" smtClean="0"/>
              <a:t>Can add qualifier conditions as well</a:t>
            </a:r>
          </a:p>
          <a:p>
            <a:r>
              <a:rPr lang="en-US" dirty="0" smtClean="0"/>
              <a:t>Will return the XML elements that meet the path and conditions</a:t>
            </a:r>
          </a:p>
          <a:p>
            <a:r>
              <a:rPr lang="en-US" dirty="0" smtClean="0"/>
              <a:t>/ is a direct path, // is any path</a:t>
            </a:r>
          </a:p>
          <a:p>
            <a:r>
              <a:rPr lang="en-US" dirty="0" smtClean="0"/>
              <a:t>Drawback</a:t>
            </a:r>
          </a:p>
          <a:p>
            <a:pPr lvl="1"/>
            <a:r>
              <a:rPr lang="en-US" dirty="0" smtClean="0"/>
              <a:t>The path that specifies the pattern also specifies the data to retrieve</a:t>
            </a:r>
          </a:p>
          <a:p>
            <a:pPr lvl="2"/>
            <a:r>
              <a:rPr lang="en-US" dirty="0" smtClean="0"/>
              <a:t>Makes more complicated queries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robust querying</a:t>
            </a:r>
          </a:p>
          <a:p>
            <a:r>
              <a:rPr lang="en-US" dirty="0" smtClean="0"/>
              <a:t>FOR – variable bindings to individual elements/nodes</a:t>
            </a:r>
          </a:p>
          <a:p>
            <a:r>
              <a:rPr lang="en-US" dirty="0" smtClean="0"/>
              <a:t>LET – variable binding for a collection of elements</a:t>
            </a:r>
          </a:p>
          <a:p>
            <a:r>
              <a:rPr lang="en-US" dirty="0" smtClean="0"/>
              <a:t>WHERE – qualifier conditions</a:t>
            </a:r>
          </a:p>
          <a:p>
            <a:r>
              <a:rPr lang="en-US" dirty="0" smtClean="0"/>
              <a:t>ORDER BY – order condition</a:t>
            </a:r>
          </a:p>
          <a:p>
            <a:r>
              <a:rPr lang="en-US" dirty="0" smtClean="0"/>
              <a:t>RETURN – what data to include in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and XML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standards include syntax to have the results returned as XML instead of as a </a:t>
            </a:r>
            <a:r>
              <a:rPr lang="en-US" dirty="0" err="1" smtClean="0"/>
              <a:t>tabl</a:t>
            </a:r>
            <a:endParaRPr lang="en-US" dirty="0" smtClean="0"/>
          </a:p>
          <a:p>
            <a:r>
              <a:rPr lang="en-US" dirty="0" smtClean="0"/>
              <a:t>Some DBMSs allow this syntax</a:t>
            </a:r>
          </a:p>
          <a:p>
            <a:r>
              <a:rPr lang="en-US" dirty="0" smtClean="0"/>
              <a:t>Use functions in the SELECT clause to specify the data should be returned as an XML </a:t>
            </a:r>
            <a:r>
              <a:rPr lang="en-US" dirty="0" smtClean="0"/>
              <a:t>ELEMENT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0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Another syntax for storing and exchanging information</a:t>
            </a:r>
          </a:p>
          <a:p>
            <a:r>
              <a:rPr lang="en-US" dirty="0" smtClean="0"/>
              <a:t>Like XML, self describing semi-structured data</a:t>
            </a:r>
          </a:p>
          <a:p>
            <a:pPr lvl="1"/>
            <a:r>
              <a:rPr lang="en-US" dirty="0" smtClean="0"/>
              <a:t>Stored as text, so easy to transmit</a:t>
            </a:r>
          </a:p>
          <a:p>
            <a:r>
              <a:rPr lang="en-US" dirty="0" smtClean="0"/>
              <a:t>Easy to convert back and forth between text and JavaScript Objects</a:t>
            </a:r>
          </a:p>
          <a:p>
            <a:r>
              <a:rPr lang="en-US" dirty="0" smtClean="0"/>
              <a:t>You aren’t required to use JavaScript to use JSON, it just uses JavaScript Format</a:t>
            </a:r>
          </a:p>
          <a:p>
            <a:pPr lvl="1"/>
            <a:r>
              <a:rPr lang="en-US" dirty="0" smtClean="0"/>
              <a:t>It has a lot of built in parsing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much less structured that other C++ or Java</a:t>
            </a:r>
          </a:p>
          <a:p>
            <a:pPr lvl="1"/>
            <a:r>
              <a:rPr lang="en-US" dirty="0" smtClean="0"/>
              <a:t>We don’t define classes, objects are self-describing</a:t>
            </a:r>
          </a:p>
          <a:p>
            <a:pPr lvl="1"/>
            <a:r>
              <a:rPr lang="en-US" dirty="0" smtClean="0"/>
              <a:t>A collection of attributes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Var</a:t>
            </a:r>
            <a:r>
              <a:rPr lang="en-US" dirty="0" smtClean="0"/>
              <a:t> &lt;variable name&gt; = {“&lt;attribute name&gt;”:&lt;value&gt;, “&lt;attribute name&gt;”:&lt;value&gt; …}</a:t>
            </a:r>
          </a:p>
          <a:p>
            <a:r>
              <a:rPr lang="en-US" dirty="0" smtClean="0"/>
              <a:t>Get data back out:</a:t>
            </a:r>
          </a:p>
          <a:p>
            <a:pPr lvl="1"/>
            <a:r>
              <a:rPr lang="en-US" dirty="0" smtClean="0"/>
              <a:t>&lt;variable name&gt;.&lt;attribute name&gt;</a:t>
            </a:r>
          </a:p>
          <a:p>
            <a:r>
              <a:rPr lang="en-US" dirty="0" smtClean="0"/>
              <a:t>Set Data</a:t>
            </a:r>
          </a:p>
          <a:p>
            <a:pPr lvl="1"/>
            <a:r>
              <a:rPr lang="en-US" dirty="0" smtClean="0"/>
              <a:t>&lt;variable name&gt;.&lt;attribute name&gt; = &lt;new value&gt;;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myObj</a:t>
            </a:r>
            <a:r>
              <a:rPr lang="en-US" dirty="0" smtClean="0"/>
              <a:t> = { “</a:t>
            </a:r>
            <a:r>
              <a:rPr lang="en-US" dirty="0" err="1" smtClean="0"/>
              <a:t>name”:”John</a:t>
            </a:r>
            <a:r>
              <a:rPr lang="en-US" dirty="0" smtClean="0"/>
              <a:t>”, “age”:31, “</a:t>
            </a:r>
            <a:r>
              <a:rPr lang="en-US" dirty="0" err="1" smtClean="0"/>
              <a:t>city”:”New</a:t>
            </a:r>
            <a:r>
              <a:rPr lang="en-US" dirty="0" smtClean="0"/>
              <a:t> York”};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borrows this notation to store data in text</a:t>
            </a:r>
          </a:p>
          <a:p>
            <a:r>
              <a:rPr lang="en-US" dirty="0" smtClean="0"/>
              <a:t>Can also add collections of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46" t="17878" r="39801" b="61445"/>
          <a:stretch/>
        </p:blipFill>
        <p:spPr>
          <a:xfrm>
            <a:off x="990074" y="2667525"/>
            <a:ext cx="8973733" cy="3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</a:p>
          <a:p>
            <a:pPr lvl="1"/>
            <a:r>
              <a:rPr lang="en-US" dirty="0" smtClean="0"/>
              <a:t>Self Describing</a:t>
            </a:r>
          </a:p>
          <a:p>
            <a:pPr lvl="1"/>
            <a:r>
              <a:rPr lang="en-US" dirty="0" smtClean="0"/>
              <a:t>Hierarchical</a:t>
            </a:r>
          </a:p>
          <a:p>
            <a:pPr lvl="1"/>
            <a:r>
              <a:rPr lang="en-US" dirty="0" smtClean="0"/>
              <a:t>Able to be parsed</a:t>
            </a:r>
          </a:p>
          <a:p>
            <a:pPr lvl="1"/>
            <a:r>
              <a:rPr lang="en-US" dirty="0" smtClean="0"/>
              <a:t>Easily transmitted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No End tag in JSON</a:t>
            </a:r>
          </a:p>
          <a:p>
            <a:pPr lvl="1"/>
            <a:r>
              <a:rPr lang="en-US" dirty="0" smtClean="0"/>
              <a:t>JSON is shorter</a:t>
            </a:r>
          </a:p>
          <a:p>
            <a:pPr lvl="2"/>
            <a:r>
              <a:rPr lang="en-US" dirty="0" smtClean="0"/>
              <a:t>Quicker to read and write</a:t>
            </a:r>
          </a:p>
          <a:p>
            <a:pPr lvl="1"/>
            <a:r>
              <a:rPr lang="en-US" dirty="0" smtClean="0"/>
              <a:t>JSON can use arrays</a:t>
            </a:r>
          </a:p>
          <a:p>
            <a:pPr lvl="1"/>
            <a:r>
              <a:rPr lang="en-US" dirty="0" smtClean="0"/>
              <a:t>JSON is easier to parse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from JavaScript Object to JSON 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from text to JavaScript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38" t="26095" r="36637" b="62451"/>
          <a:stretch/>
        </p:blipFill>
        <p:spPr>
          <a:xfrm>
            <a:off x="907366" y="2082018"/>
            <a:ext cx="7804509" cy="1547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038" t="71812" r="36278" b="22432"/>
          <a:stretch/>
        </p:blipFill>
        <p:spPr>
          <a:xfrm>
            <a:off x="555673" y="4705643"/>
            <a:ext cx="9829807" cy="9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of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integrity is key to a database</a:t>
            </a:r>
          </a:p>
          <a:p>
            <a:r>
              <a:rPr lang="en-US" dirty="0" smtClean="0"/>
              <a:t>Use of a database with contaminated data can result in</a:t>
            </a:r>
          </a:p>
          <a:p>
            <a:pPr lvl="1"/>
            <a:r>
              <a:rPr lang="en-US" dirty="0" smtClean="0"/>
              <a:t>Inaccuracy in reports</a:t>
            </a:r>
          </a:p>
          <a:p>
            <a:pPr lvl="1"/>
            <a:r>
              <a:rPr lang="en-US" dirty="0" smtClean="0"/>
              <a:t>Fraud</a:t>
            </a:r>
          </a:p>
          <a:p>
            <a:pPr lvl="1"/>
            <a:r>
              <a:rPr lang="en-US" dirty="0" smtClean="0"/>
              <a:t>Erroneous decision making</a:t>
            </a:r>
          </a:p>
          <a:p>
            <a:r>
              <a:rPr lang="en-US" dirty="0" smtClean="0"/>
              <a:t>We’ve talked a lot about adding constraints to keep bad data out</a:t>
            </a:r>
          </a:p>
          <a:p>
            <a:r>
              <a:rPr lang="en-US" dirty="0" smtClean="0"/>
              <a:t>Security threats can try to introduce bad data through modification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24 – NOSQL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4620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to handle large amounts of data and more complicated data</a:t>
            </a:r>
          </a:p>
          <a:p>
            <a:pPr lvl="1"/>
            <a:r>
              <a:rPr lang="en-US" dirty="0" smtClean="0"/>
              <a:t>Google, Amazon, Facebook, Twitter</a:t>
            </a:r>
          </a:p>
          <a:p>
            <a:r>
              <a:rPr lang="en-US" dirty="0" smtClean="0"/>
              <a:t>Not Only SQL, not NO SQL</a:t>
            </a:r>
          </a:p>
          <a:p>
            <a:pPr lvl="1"/>
            <a:r>
              <a:rPr lang="en-US" dirty="0" smtClean="0"/>
              <a:t>Need more than just Standard relational databases</a:t>
            </a:r>
          </a:p>
          <a:p>
            <a:pPr lvl="1"/>
            <a:r>
              <a:rPr lang="en-US" dirty="0" smtClean="0"/>
              <a:t>Need to be able to handle more complex data, or less structured data</a:t>
            </a:r>
          </a:p>
          <a:p>
            <a:pPr lvl="1"/>
            <a:r>
              <a:rPr lang="en-US" dirty="0" smtClean="0"/>
              <a:t>Sometimes SQL provides too many services</a:t>
            </a:r>
          </a:p>
          <a:p>
            <a:pPr lvl="2"/>
            <a:r>
              <a:rPr lang="en-US" dirty="0" smtClean="0"/>
              <a:t>We don’t need the advanced querying and triggers</a:t>
            </a:r>
          </a:p>
          <a:p>
            <a:pPr lvl="2"/>
            <a:r>
              <a:rPr lang="en-US" dirty="0" smtClean="0"/>
              <a:t>Existing DBMSs are designed to have them, and optimized for them</a:t>
            </a:r>
          </a:p>
          <a:p>
            <a:pPr lvl="2"/>
            <a:r>
              <a:rPr lang="en-US" dirty="0" smtClean="0"/>
              <a:t>Adds in unnecessary overhead</a:t>
            </a:r>
          </a:p>
        </p:txBody>
      </p:sp>
    </p:spTree>
    <p:extLst>
      <p:ext uri="{BB962C8B-B14F-4D97-AF65-F5344CB8AC3E}">
        <p14:creationId xmlns:p14="http://schemas.microsoft.com/office/powerpoint/2010/main" val="14784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 model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required schema</a:t>
            </a:r>
          </a:p>
          <a:p>
            <a:pPr lvl="1"/>
            <a:r>
              <a:rPr lang="en-US" dirty="0" smtClean="0"/>
              <a:t>Self describing data</a:t>
            </a:r>
          </a:p>
          <a:p>
            <a:pPr lvl="1"/>
            <a:r>
              <a:rPr lang="en-US" dirty="0" smtClean="0"/>
              <a:t>Semi-structured data</a:t>
            </a:r>
          </a:p>
          <a:p>
            <a:pPr lvl="1"/>
            <a:r>
              <a:rPr lang="en-US" dirty="0" smtClean="0"/>
              <a:t>User can add a schema for efficiency</a:t>
            </a:r>
          </a:p>
          <a:p>
            <a:r>
              <a:rPr lang="en-US" dirty="0" smtClean="0"/>
              <a:t>Less powerful query languages</a:t>
            </a:r>
          </a:p>
          <a:p>
            <a:pPr lvl="1"/>
            <a:r>
              <a:rPr lang="en-US" dirty="0" smtClean="0"/>
              <a:t>CRUD</a:t>
            </a:r>
          </a:p>
          <a:p>
            <a:pPr lvl="2"/>
            <a:r>
              <a:rPr lang="en-US" dirty="0" smtClean="0"/>
              <a:t>Create</a:t>
            </a:r>
          </a:p>
          <a:p>
            <a:pPr lvl="2"/>
            <a:r>
              <a:rPr lang="en-US" dirty="0" smtClean="0"/>
              <a:t>Read</a:t>
            </a:r>
          </a:p>
          <a:p>
            <a:pPr lvl="2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Joins, advanced searching happens at application level</a:t>
            </a:r>
          </a:p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Multiple version of the same data with timestamps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NOSQL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Based</a:t>
            </a:r>
          </a:p>
          <a:p>
            <a:r>
              <a:rPr lang="en-US" dirty="0" smtClean="0"/>
              <a:t>Key-Value Based</a:t>
            </a:r>
          </a:p>
          <a:p>
            <a:r>
              <a:rPr lang="en-US" dirty="0" smtClean="0"/>
              <a:t>Column Based (Wide Column)</a:t>
            </a:r>
          </a:p>
          <a:p>
            <a:r>
              <a:rPr lang="en-US" dirty="0" smtClean="0"/>
              <a:t>Graph Based</a:t>
            </a:r>
          </a:p>
          <a:p>
            <a:r>
              <a:rPr lang="en-US" dirty="0" smtClean="0"/>
              <a:t>Hybrid</a:t>
            </a:r>
          </a:p>
          <a:p>
            <a:r>
              <a:rPr lang="en-US" dirty="0" smtClean="0"/>
              <a:t>Object databases and XML are sometimes considered NOSQL, although they existed before the term NOSQL was widely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Describes competing requirements of a distributed database</a:t>
            </a:r>
          </a:p>
          <a:p>
            <a:r>
              <a:rPr lang="en-US" u="sng" dirty="0" smtClean="0"/>
              <a:t>C</a:t>
            </a:r>
            <a:r>
              <a:rPr lang="en-US" dirty="0" smtClean="0"/>
              <a:t>onsistency</a:t>
            </a:r>
          </a:p>
          <a:p>
            <a:pPr lvl="1"/>
            <a:r>
              <a:rPr lang="en-US" dirty="0" smtClean="0"/>
              <a:t>Is data consistent among replicated copies?</a:t>
            </a:r>
          </a:p>
          <a:p>
            <a:r>
              <a:rPr lang="en-US" u="sng" dirty="0" smtClean="0"/>
              <a:t>A</a:t>
            </a:r>
            <a:r>
              <a:rPr lang="en-US" dirty="0" smtClean="0"/>
              <a:t>vailability</a:t>
            </a:r>
          </a:p>
          <a:p>
            <a:pPr lvl="1"/>
            <a:r>
              <a:rPr lang="en-US" dirty="0" smtClean="0"/>
              <a:t>Is data available all the time?</a:t>
            </a:r>
          </a:p>
          <a:p>
            <a:r>
              <a:rPr lang="en-US" u="sng" dirty="0" smtClean="0"/>
              <a:t>P</a:t>
            </a:r>
            <a:r>
              <a:rPr lang="en-US" dirty="0" smtClean="0"/>
              <a:t>artition Tolerance</a:t>
            </a:r>
          </a:p>
          <a:p>
            <a:pPr lvl="1"/>
            <a:r>
              <a:rPr lang="en-US" dirty="0" smtClean="0"/>
              <a:t>Can the database handle partitioning of nodes?</a:t>
            </a:r>
          </a:p>
          <a:p>
            <a:pPr lvl="2"/>
            <a:r>
              <a:rPr lang="en-US" dirty="0" smtClean="0"/>
              <a:t>Nodes can’t communicate due to network issues</a:t>
            </a:r>
          </a:p>
          <a:p>
            <a:r>
              <a:rPr lang="en-US" dirty="0" smtClean="0"/>
              <a:t>Impossible to guarantee all three</a:t>
            </a:r>
          </a:p>
          <a:p>
            <a:pPr lvl="1"/>
            <a:r>
              <a:rPr lang="en-US" dirty="0" smtClean="0"/>
              <a:t>In order to keep data available even when partitioning occurs, we need redundant copies, which leads to consistency issues</a:t>
            </a:r>
          </a:p>
          <a:p>
            <a:pPr lvl="1"/>
            <a:r>
              <a:rPr lang="en-US" dirty="0" smtClean="0"/>
              <a:t>NOSQL systems allow for reduced consistency</a:t>
            </a:r>
          </a:p>
          <a:p>
            <a:pPr lvl="2"/>
            <a:r>
              <a:rPr lang="en-US" dirty="0" smtClean="0"/>
              <a:t>Called </a:t>
            </a:r>
            <a:r>
              <a:rPr lang="en-US" b="1" dirty="0" smtClean="0"/>
              <a:t>eventual consistency</a:t>
            </a:r>
            <a:endParaRPr lang="en-US" dirty="0" smtClean="0"/>
          </a:p>
          <a:p>
            <a:pPr lvl="2"/>
            <a:r>
              <a:rPr lang="en-US" dirty="0" smtClean="0"/>
              <a:t>The system is working on restoring consistency, delays are 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Based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data as </a:t>
            </a:r>
            <a:r>
              <a:rPr lang="en-US" b="1" dirty="0" smtClean="0"/>
              <a:t>collections</a:t>
            </a:r>
            <a:r>
              <a:rPr lang="en-US" dirty="0" smtClean="0"/>
              <a:t> of similar </a:t>
            </a:r>
            <a:r>
              <a:rPr lang="en-US" b="1" dirty="0" smtClean="0"/>
              <a:t>documents</a:t>
            </a:r>
            <a:endParaRPr lang="en-US" dirty="0" smtClean="0"/>
          </a:p>
          <a:p>
            <a:pPr lvl="1"/>
            <a:r>
              <a:rPr lang="en-US" dirty="0" smtClean="0"/>
              <a:t>Documents could be object based, or XML</a:t>
            </a:r>
          </a:p>
          <a:p>
            <a:pPr lvl="1"/>
            <a:r>
              <a:rPr lang="en-US" dirty="0" smtClean="0"/>
              <a:t>JSON (JavaScript Object Notation) is commonly used</a:t>
            </a:r>
          </a:p>
          <a:p>
            <a:r>
              <a:rPr lang="en-US" dirty="0" smtClean="0"/>
              <a:t>Documents in a collection should be similar, but do not need to follow any schema</a:t>
            </a:r>
          </a:p>
          <a:p>
            <a:pPr lvl="1"/>
            <a:r>
              <a:rPr lang="en-US" dirty="0" smtClean="0"/>
              <a:t>Variations are allowed</a:t>
            </a:r>
          </a:p>
          <a:p>
            <a:pPr lvl="1"/>
            <a:r>
              <a:rPr lang="en-US" dirty="0" smtClean="0"/>
              <a:t>Documents have a unique </a:t>
            </a:r>
            <a:r>
              <a:rPr lang="en-US" dirty="0" err="1" smtClean="0"/>
              <a:t>ObjectID</a:t>
            </a:r>
            <a:r>
              <a:rPr lang="en-US" dirty="0" smtClean="0"/>
              <a:t> called _id</a:t>
            </a:r>
          </a:p>
          <a:p>
            <a:pPr lvl="1"/>
            <a:r>
              <a:rPr lang="en-US" dirty="0" smtClean="0"/>
              <a:t>Documents describe some object or entity</a:t>
            </a:r>
          </a:p>
          <a:p>
            <a:r>
              <a:rPr lang="en-US" dirty="0" smtClean="0"/>
              <a:t>Objects in a document can have other object types in them using:</a:t>
            </a:r>
          </a:p>
          <a:p>
            <a:pPr lvl="1"/>
            <a:r>
              <a:rPr lang="en-US" dirty="0" smtClean="0"/>
              <a:t>Nesting/Embedding (like XML)</a:t>
            </a:r>
          </a:p>
          <a:p>
            <a:pPr lvl="1"/>
            <a:r>
              <a:rPr lang="en-US" dirty="0" smtClean="0"/>
              <a:t>An array</a:t>
            </a:r>
          </a:p>
          <a:p>
            <a:pPr lvl="1"/>
            <a:r>
              <a:rPr lang="en-US" dirty="0" smtClean="0"/>
              <a:t>References (like foreign keys)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err="1" smtClean="0"/>
              <a:t>CouchDB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</a:t>
            </a:r>
            <a:r>
              <a:rPr lang="en-US" dirty="0" smtClean="0"/>
              <a:t> is a unique identifier of some data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 is the data itself (can be a collection)</a:t>
            </a:r>
          </a:p>
          <a:p>
            <a:r>
              <a:rPr lang="en-US" dirty="0" smtClean="0"/>
              <a:t>Value must have a unique key</a:t>
            </a:r>
          </a:p>
          <a:p>
            <a:pPr lvl="1"/>
            <a:r>
              <a:rPr lang="en-US" dirty="0" smtClean="0"/>
              <a:t>Retrieving a value by the key is very fast</a:t>
            </a:r>
          </a:p>
          <a:p>
            <a:r>
              <a:rPr lang="en-US" dirty="0" smtClean="0"/>
              <a:t>No query language</a:t>
            </a:r>
          </a:p>
          <a:p>
            <a:pPr lvl="1"/>
            <a:r>
              <a:rPr lang="en-US" dirty="0" smtClean="0"/>
              <a:t>A set of operations that can be used by application programmers</a:t>
            </a:r>
          </a:p>
          <a:p>
            <a:r>
              <a:rPr lang="en-US" dirty="0" smtClean="0"/>
              <a:t>Basically a giant Map</a:t>
            </a:r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Voldemort Key-Value</a:t>
            </a:r>
          </a:p>
          <a:p>
            <a:r>
              <a:rPr lang="en-US" dirty="0" smtClean="0"/>
              <a:t>Oracle key-value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Wide Column Systems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BigTable</a:t>
            </a:r>
            <a:endParaRPr lang="en-US" dirty="0" smtClean="0"/>
          </a:p>
          <a:p>
            <a:pPr lvl="2"/>
            <a:r>
              <a:rPr lang="en-US" dirty="0" smtClean="0"/>
              <a:t>Developed and used by Google</a:t>
            </a:r>
          </a:p>
          <a:p>
            <a:pPr lvl="2"/>
            <a:r>
              <a:rPr lang="en-US" dirty="0" smtClean="0"/>
              <a:t>Used to store large amounts of data, like in </a:t>
            </a:r>
            <a:r>
              <a:rPr lang="en-US" dirty="0" err="1" smtClean="0"/>
              <a:t>GMail</a:t>
            </a:r>
            <a:endParaRPr lang="en-US" dirty="0" smtClean="0"/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2"/>
            <a:r>
              <a:rPr lang="en-US" dirty="0" smtClean="0"/>
              <a:t>Open Source is called Apache </a:t>
            </a:r>
            <a:r>
              <a:rPr lang="en-US" dirty="0" err="1" smtClean="0"/>
              <a:t>Hbase</a:t>
            </a:r>
            <a:endParaRPr lang="en-US" dirty="0" smtClean="0"/>
          </a:p>
          <a:p>
            <a:pPr lvl="2"/>
            <a:r>
              <a:rPr lang="en-US" dirty="0" smtClean="0"/>
              <a:t>Very similar to </a:t>
            </a:r>
            <a:r>
              <a:rPr lang="en-US" dirty="0" err="1" smtClean="0"/>
              <a:t>BigTable</a:t>
            </a:r>
            <a:r>
              <a:rPr lang="en-US" dirty="0" smtClean="0"/>
              <a:t>, just uses another storage system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Column consists of a </a:t>
            </a:r>
            <a:r>
              <a:rPr lang="en-US" dirty="0" smtClean="0">
                <a:solidFill>
                  <a:srgbClr val="FF0000"/>
                </a:solidFill>
              </a:rPr>
              <a:t>Column Family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FF0000"/>
                </a:solidFill>
              </a:rPr>
              <a:t>Column Qualifier</a:t>
            </a:r>
          </a:p>
          <a:p>
            <a:r>
              <a:rPr lang="en-US" dirty="0" smtClean="0"/>
              <a:t>Written as </a:t>
            </a:r>
            <a:r>
              <a:rPr lang="en-US" dirty="0" err="1" smtClean="0"/>
              <a:t>ColumnFamily:ColumnQualifier</a:t>
            </a:r>
            <a:endParaRPr lang="en-US" dirty="0" smtClean="0"/>
          </a:p>
          <a:p>
            <a:r>
              <a:rPr lang="en-US" dirty="0" smtClean="0"/>
              <a:t>For instance the Column Family </a:t>
            </a:r>
            <a:r>
              <a:rPr lang="en-US" i="1" dirty="0" smtClean="0"/>
              <a:t>name</a:t>
            </a:r>
            <a:r>
              <a:rPr lang="en-US" dirty="0" smtClean="0"/>
              <a:t> could have many qualifiers </a:t>
            </a:r>
            <a:r>
              <a:rPr lang="en-US" i="1" dirty="0" err="1" smtClean="0"/>
              <a:t>first_name</a:t>
            </a:r>
            <a:r>
              <a:rPr lang="en-US" dirty="0" smtClean="0"/>
              <a:t>, </a:t>
            </a:r>
            <a:r>
              <a:rPr lang="en-US" i="1" dirty="0" err="1" smtClean="0"/>
              <a:t>middle_name</a:t>
            </a:r>
            <a:r>
              <a:rPr lang="en-US" dirty="0" smtClean="0"/>
              <a:t>, </a:t>
            </a:r>
            <a:r>
              <a:rPr lang="en-US" i="1" dirty="0" err="1" smtClean="0"/>
              <a:t>last_name</a:t>
            </a:r>
            <a:endParaRPr lang="en-US" dirty="0" smtClean="0"/>
          </a:p>
          <a:p>
            <a:pPr lvl="1"/>
            <a:r>
              <a:rPr lang="en-US" dirty="0" smtClean="0"/>
              <a:t>EX. Sterling Mallory Archer</a:t>
            </a:r>
          </a:p>
          <a:p>
            <a:pPr lvl="1"/>
            <a:r>
              <a:rPr lang="en-US" i="1" dirty="0" err="1" smtClean="0"/>
              <a:t>Name:first_name</a:t>
            </a:r>
            <a:r>
              <a:rPr lang="en-US" dirty="0" smtClean="0"/>
              <a:t> = “Sterling”</a:t>
            </a:r>
          </a:p>
          <a:p>
            <a:pPr lvl="1"/>
            <a:r>
              <a:rPr lang="en-US" i="1" dirty="0" err="1" smtClean="0"/>
              <a:t>Name:middle_name</a:t>
            </a:r>
            <a:r>
              <a:rPr lang="en-US" dirty="0" smtClean="0"/>
              <a:t> = “Mallory”</a:t>
            </a:r>
          </a:p>
          <a:p>
            <a:pPr lvl="1"/>
            <a:r>
              <a:rPr lang="en-US" i="1" dirty="0" err="1" smtClean="0"/>
              <a:t>Name:last_name</a:t>
            </a:r>
            <a:r>
              <a:rPr lang="en-US" dirty="0" smtClean="0"/>
              <a:t> = “Archer” </a:t>
            </a:r>
          </a:p>
          <a:p>
            <a:r>
              <a:rPr lang="en-US" dirty="0" smtClean="0"/>
              <a:t>A succinct way to handle composite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So... What’s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Column-Based Systems, you only need to have the column families when you create the tables, not the column qualifiers.</a:t>
            </a:r>
          </a:p>
          <a:p>
            <a:r>
              <a:rPr lang="en-US" dirty="0" smtClean="0"/>
              <a:t>A new column qualifier can be added at any time.</a:t>
            </a:r>
          </a:p>
          <a:p>
            <a:r>
              <a:rPr lang="en-US" dirty="0" smtClean="0"/>
              <a:t>This allows flexibility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of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isn’t useful to us if it isn’t available</a:t>
            </a:r>
          </a:p>
          <a:p>
            <a:r>
              <a:rPr lang="en-US" dirty="0" smtClean="0"/>
              <a:t>Someone with malicious intent could try to eliminate availability to a database for a user or all users</a:t>
            </a:r>
          </a:p>
          <a:p>
            <a:r>
              <a:rPr lang="en-US" dirty="0" smtClean="0"/>
              <a:t>Down time can result in inconveniences and huge financial losses</a:t>
            </a:r>
          </a:p>
          <a:p>
            <a:pPr lvl="1"/>
            <a:r>
              <a:rPr lang="en-US" dirty="0" smtClean="0"/>
              <a:t>Critical databases could have higher impact from down time</a:t>
            </a:r>
          </a:p>
          <a:p>
            <a:pPr lvl="2"/>
            <a:r>
              <a:rPr lang="en-US" dirty="0" smtClean="0"/>
              <a:t>Unavailability of medical records could lead to mistaken diagnoses or treatments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 vs.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 are better when...</a:t>
            </a:r>
          </a:p>
          <a:p>
            <a:pPr lvl="1"/>
            <a:r>
              <a:rPr lang="en-US" dirty="0" smtClean="0"/>
              <a:t>Many columns of a single row are required at one time</a:t>
            </a:r>
          </a:p>
          <a:p>
            <a:pPr lvl="1"/>
            <a:r>
              <a:rPr lang="en-US" dirty="0" smtClean="0"/>
              <a:t>All the data for a row is given at once</a:t>
            </a:r>
          </a:p>
          <a:p>
            <a:r>
              <a:rPr lang="en-US" dirty="0" smtClean="0"/>
              <a:t>Columns are better when...</a:t>
            </a:r>
          </a:p>
          <a:p>
            <a:pPr lvl="1"/>
            <a:r>
              <a:rPr lang="en-US" dirty="0" smtClean="0"/>
              <a:t>Aggregates are computed over many rows for a small number of columns</a:t>
            </a:r>
          </a:p>
          <a:p>
            <a:pPr lvl="1"/>
            <a:r>
              <a:rPr lang="en-US" dirty="0" smtClean="0"/>
              <a:t>New values of a column are supplied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Based NOSQL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160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Neo4j is an open source example</a:t>
            </a:r>
          </a:p>
          <a:p>
            <a:r>
              <a:rPr lang="en-US" dirty="0" smtClean="0"/>
              <a:t>Data is represented as a graph with </a:t>
            </a:r>
            <a:r>
              <a:rPr lang="en-US" dirty="0" smtClean="0">
                <a:solidFill>
                  <a:srgbClr val="FF0000"/>
                </a:solidFill>
              </a:rPr>
              <a:t>vertices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edges</a:t>
            </a:r>
          </a:p>
          <a:p>
            <a:r>
              <a:rPr lang="en-US" dirty="0" smtClean="0"/>
              <a:t>In the Neo4j model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Vertices</a:t>
            </a:r>
            <a:r>
              <a:rPr lang="en-US" dirty="0" smtClean="0"/>
              <a:t> are called </a:t>
            </a:r>
            <a:r>
              <a:rPr lang="en-US" dirty="0" smtClean="0">
                <a:solidFill>
                  <a:srgbClr val="0070C0"/>
                </a:solidFill>
              </a:rPr>
              <a:t>Nodes</a:t>
            </a:r>
            <a:r>
              <a:rPr lang="en-US" dirty="0" smtClean="0"/>
              <a:t> which correspond to </a:t>
            </a:r>
            <a:r>
              <a:rPr lang="en-US" dirty="0" smtClean="0">
                <a:solidFill>
                  <a:srgbClr val="00B050"/>
                </a:solidFill>
              </a:rPr>
              <a:t>entities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Edges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0070C0"/>
                </a:solidFill>
              </a:rPr>
              <a:t>relationships</a:t>
            </a:r>
            <a:r>
              <a:rPr lang="en-US" dirty="0" smtClean="0"/>
              <a:t>, which correspond to </a:t>
            </a:r>
            <a:r>
              <a:rPr lang="en-US" dirty="0" smtClean="0">
                <a:solidFill>
                  <a:srgbClr val="00B050"/>
                </a:solidFill>
              </a:rPr>
              <a:t>relationship instances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Relationships</a:t>
            </a:r>
            <a:r>
              <a:rPr lang="en-US" dirty="0" smtClean="0"/>
              <a:t> are directed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Nodes</a:t>
            </a:r>
            <a:r>
              <a:rPr lang="en-US" dirty="0" smtClean="0"/>
              <a:t> have a </a:t>
            </a:r>
            <a:r>
              <a:rPr lang="en-US" dirty="0" smtClean="0">
                <a:solidFill>
                  <a:srgbClr val="0070C0"/>
                </a:solidFill>
              </a:rPr>
              <a:t>Label</a:t>
            </a:r>
            <a:r>
              <a:rPr lang="en-US" dirty="0" smtClean="0"/>
              <a:t>, which correspond to </a:t>
            </a:r>
            <a:r>
              <a:rPr lang="en-US" dirty="0" smtClean="0">
                <a:solidFill>
                  <a:srgbClr val="00B050"/>
                </a:solidFill>
              </a:rPr>
              <a:t>entity-types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Relationships</a:t>
            </a:r>
            <a:r>
              <a:rPr lang="en-US" dirty="0" smtClean="0"/>
              <a:t> have a </a:t>
            </a:r>
            <a:r>
              <a:rPr lang="en-US" dirty="0" smtClean="0">
                <a:solidFill>
                  <a:srgbClr val="0070C0"/>
                </a:solidFill>
              </a:rPr>
              <a:t>Label</a:t>
            </a:r>
            <a:r>
              <a:rPr lang="en-US" dirty="0" smtClean="0"/>
              <a:t>, which corresponds to </a:t>
            </a:r>
            <a:r>
              <a:rPr lang="en-US" dirty="0" smtClean="0">
                <a:solidFill>
                  <a:srgbClr val="00B050"/>
                </a:solidFill>
              </a:rPr>
              <a:t>relationship types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Nodes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Relationships</a:t>
            </a:r>
            <a:r>
              <a:rPr lang="en-US" dirty="0" smtClean="0"/>
              <a:t> have </a:t>
            </a:r>
            <a:r>
              <a:rPr lang="en-US" dirty="0" smtClean="0">
                <a:solidFill>
                  <a:srgbClr val="0070C0"/>
                </a:solidFill>
              </a:rPr>
              <a:t>Properties</a:t>
            </a:r>
            <a:r>
              <a:rPr lang="en-US" dirty="0" smtClean="0"/>
              <a:t>, which correspond to </a:t>
            </a:r>
            <a:r>
              <a:rPr lang="en-US" dirty="0" smtClean="0">
                <a:solidFill>
                  <a:srgbClr val="00B050"/>
                </a:solidFill>
              </a:rPr>
              <a:t>attributes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Properties</a:t>
            </a:r>
            <a:r>
              <a:rPr lang="en-US" dirty="0" smtClean="0"/>
              <a:t> can be grouped in a </a:t>
            </a:r>
            <a:r>
              <a:rPr lang="en-US" dirty="0" smtClean="0">
                <a:solidFill>
                  <a:srgbClr val="0070C0"/>
                </a:solidFill>
              </a:rPr>
              <a:t>Map Pattern</a:t>
            </a:r>
          </a:p>
          <a:p>
            <a:pPr lvl="3"/>
            <a:r>
              <a:rPr lang="en-US" dirty="0" smtClean="0"/>
              <a:t>{</a:t>
            </a:r>
            <a:r>
              <a:rPr lang="en-US" dirty="0" err="1" smtClean="0"/>
              <a:t>Fname</a:t>
            </a:r>
            <a:r>
              <a:rPr lang="en-US" dirty="0" smtClean="0"/>
              <a:t>:’Sterling’, </a:t>
            </a:r>
            <a:r>
              <a:rPr lang="en-US" dirty="0" err="1" smtClean="0"/>
              <a:t>Mname</a:t>
            </a:r>
            <a:r>
              <a:rPr lang="en-US" dirty="0" smtClean="0"/>
              <a:t>:’Mallory’, </a:t>
            </a:r>
            <a:r>
              <a:rPr lang="en-US" dirty="0" err="1" smtClean="0"/>
              <a:t>Lname</a:t>
            </a:r>
            <a:r>
              <a:rPr lang="en-US" dirty="0" smtClean="0"/>
              <a:t>:’Archer’}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" y="58674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(Math) Term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Entity-Relationship Model Term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Graph Based NOSQL Term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Based NOSQL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Schemas are optional</a:t>
            </a:r>
          </a:p>
          <a:p>
            <a:pPr lvl="1"/>
            <a:r>
              <a:rPr lang="en-US" dirty="0" smtClean="0"/>
              <a:t>Allow for adding property constraints based on their label</a:t>
            </a:r>
          </a:p>
          <a:p>
            <a:r>
              <a:rPr lang="en-US" dirty="0" smtClean="0"/>
              <a:t>Cypher</a:t>
            </a:r>
          </a:p>
          <a:p>
            <a:pPr lvl="1"/>
            <a:r>
              <a:rPr lang="en-US" dirty="0" smtClean="0"/>
              <a:t>High Level Query Language</a:t>
            </a:r>
          </a:p>
          <a:p>
            <a:pPr lvl="1"/>
            <a:r>
              <a:rPr lang="en-US" dirty="0" smtClean="0"/>
              <a:t>Uses MATCH along with a relationship template to find matching nodes and relationships (Select)</a:t>
            </a:r>
          </a:p>
          <a:p>
            <a:pPr lvl="1"/>
            <a:r>
              <a:rPr lang="en-US" dirty="0" smtClean="0"/>
              <a:t>Uses WHERE to specify which matches to consider</a:t>
            </a:r>
          </a:p>
          <a:p>
            <a:pPr lvl="1"/>
            <a:r>
              <a:rPr lang="en-US" dirty="0" smtClean="0"/>
              <a:t>Uses RETURN to specify which properties to return (Project)</a:t>
            </a:r>
          </a:p>
          <a:p>
            <a:pPr lvl="1"/>
            <a:r>
              <a:rPr lang="en-US" dirty="0" smtClean="0"/>
              <a:t>DELETE deletes a node or relationship</a:t>
            </a:r>
          </a:p>
          <a:p>
            <a:pPr lvl="1"/>
            <a:r>
              <a:rPr lang="en-US" dirty="0" smtClean="0"/>
              <a:t>SET updates a node or relationship</a:t>
            </a:r>
          </a:p>
          <a:p>
            <a:pPr lvl="1"/>
            <a:r>
              <a:rPr lang="en-US" dirty="0" smtClean="0"/>
              <a:t>REMOVE removes a property or label from a relationship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may seem like limited versions of a relational database</a:t>
            </a:r>
          </a:p>
          <a:p>
            <a:pPr lvl="1"/>
            <a:r>
              <a:rPr lang="en-US" dirty="0" smtClean="0"/>
              <a:t>Because they are</a:t>
            </a:r>
          </a:p>
          <a:p>
            <a:r>
              <a:rPr lang="en-US" dirty="0" smtClean="0"/>
              <a:t>Less functionality means more optimization</a:t>
            </a:r>
          </a:p>
          <a:p>
            <a:pPr lvl="1"/>
            <a:r>
              <a:rPr lang="en-US" dirty="0" smtClean="0"/>
              <a:t>Can handle big data</a:t>
            </a:r>
          </a:p>
          <a:p>
            <a:r>
              <a:rPr lang="en-US" dirty="0" smtClean="0"/>
              <a:t>Less functionality means more flexibility</a:t>
            </a:r>
          </a:p>
          <a:p>
            <a:pPr lvl="1"/>
            <a:r>
              <a:rPr lang="en-US" dirty="0" smtClean="0"/>
              <a:t>Can add attributes on the fly</a:t>
            </a:r>
          </a:p>
          <a:p>
            <a:pPr lvl="1"/>
            <a:r>
              <a:rPr lang="en-US" dirty="0" smtClean="0"/>
              <a:t>Semi-Structured data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 multimedia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of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protect against unauthorized disclosure of data</a:t>
            </a:r>
          </a:p>
          <a:p>
            <a:r>
              <a:rPr lang="en-US" dirty="0" smtClean="0"/>
              <a:t>Private data disclosed could be use for fraud or blackmail</a:t>
            </a:r>
          </a:p>
          <a:p>
            <a:r>
              <a:rPr lang="en-US" dirty="0" smtClean="0"/>
              <a:t>If users don’t feel safe using your system, they won’t use it</a:t>
            </a:r>
          </a:p>
          <a:p>
            <a:r>
              <a:rPr lang="en-US" dirty="0" smtClean="0"/>
              <a:t>Many privacy laws exist to protect private data</a:t>
            </a:r>
          </a:p>
          <a:p>
            <a:pPr lvl="1"/>
            <a:r>
              <a:rPr lang="en-US" dirty="0" smtClean="0"/>
              <a:t>Legal action could be taken after data is disclosed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measures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Four kinds of control measures</a:t>
            </a:r>
          </a:p>
          <a:p>
            <a:pPr lvl="1"/>
            <a:r>
              <a:rPr lang="en-US" sz="2800" dirty="0" smtClean="0"/>
              <a:t>Access Control</a:t>
            </a:r>
          </a:p>
          <a:p>
            <a:pPr lvl="2"/>
            <a:r>
              <a:rPr lang="en-US" sz="2600" dirty="0" smtClean="0"/>
              <a:t>Who can access the database</a:t>
            </a:r>
          </a:p>
          <a:p>
            <a:pPr lvl="1"/>
            <a:r>
              <a:rPr lang="en-US" sz="2800" dirty="0" smtClean="0"/>
              <a:t>Inference Control</a:t>
            </a:r>
          </a:p>
          <a:p>
            <a:pPr lvl="2"/>
            <a:r>
              <a:rPr lang="en-US" sz="2600" dirty="0" smtClean="0"/>
              <a:t>Even with identifying information hidden, could identities be </a:t>
            </a:r>
            <a:r>
              <a:rPr lang="en-US" sz="2600" dirty="0" smtClean="0"/>
              <a:t>inferred </a:t>
            </a:r>
            <a:r>
              <a:rPr lang="en-US" sz="2600" dirty="0" smtClean="0"/>
              <a:t>in anonymous data?</a:t>
            </a:r>
          </a:p>
          <a:p>
            <a:pPr lvl="1"/>
            <a:r>
              <a:rPr lang="en-US" sz="2800" dirty="0" smtClean="0"/>
              <a:t>Flow Control</a:t>
            </a:r>
          </a:p>
          <a:p>
            <a:pPr lvl="2"/>
            <a:r>
              <a:rPr lang="en-US" sz="2600" dirty="0" smtClean="0"/>
              <a:t>Can secure information be moved into a less secure object?</a:t>
            </a:r>
          </a:p>
          <a:p>
            <a:pPr lvl="1"/>
            <a:r>
              <a:rPr lang="en-US" sz="2800" dirty="0" smtClean="0"/>
              <a:t>Data Encryption</a:t>
            </a:r>
          </a:p>
          <a:p>
            <a:pPr lvl="2"/>
            <a:r>
              <a:rPr lang="en-US" sz="2600" dirty="0" smtClean="0"/>
              <a:t>Encode the 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02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adjacency_theme</Template>
  <TotalTime>463</TotalTime>
  <Words>3988</Words>
  <Application>Microsoft Office PowerPoint</Application>
  <PresentationFormat>Widescreen</PresentationFormat>
  <Paragraphs>612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MS PGothic</vt:lpstr>
      <vt:lpstr>Arial</vt:lpstr>
      <vt:lpstr>Calibri</vt:lpstr>
      <vt:lpstr>Cambria</vt:lpstr>
      <vt:lpstr>Courier New</vt:lpstr>
      <vt:lpstr>Tahoma</vt:lpstr>
      <vt:lpstr>Wingdings</vt:lpstr>
      <vt:lpstr>adjacency_theme</vt:lpstr>
      <vt:lpstr>Blends</vt:lpstr>
      <vt:lpstr>Final Exam Review</vt:lpstr>
      <vt:lpstr>Disclaimer</vt:lpstr>
      <vt:lpstr>Exam format</vt:lpstr>
      <vt:lpstr>Database Security</vt:lpstr>
      <vt:lpstr>Security issues</vt:lpstr>
      <vt:lpstr>Loss of Integrity</vt:lpstr>
      <vt:lpstr>Loss of availability</vt:lpstr>
      <vt:lpstr>Loss of confidentiality</vt:lpstr>
      <vt:lpstr>Control measures for security</vt:lpstr>
      <vt:lpstr>The Database Administrator</vt:lpstr>
      <vt:lpstr>User Accounts</vt:lpstr>
      <vt:lpstr>Grant privileges</vt:lpstr>
      <vt:lpstr>Privileges </vt:lpstr>
      <vt:lpstr>Revoke privileges</vt:lpstr>
      <vt:lpstr>Views for Security</vt:lpstr>
      <vt:lpstr>Discretionary vs Mandatory</vt:lpstr>
      <vt:lpstr>Discretionary vs Mandatory</vt:lpstr>
      <vt:lpstr>Role Based Access</vt:lpstr>
      <vt:lpstr>Role Based Access</vt:lpstr>
      <vt:lpstr>SQL injection</vt:lpstr>
      <vt:lpstr>Guard against SQL injection</vt:lpstr>
      <vt:lpstr>Statistical DB security</vt:lpstr>
      <vt:lpstr>Guard Statistical DBs</vt:lpstr>
      <vt:lpstr>Encryption</vt:lpstr>
      <vt:lpstr>Chapter 12 – Object Oriented Databases</vt:lpstr>
      <vt:lpstr>Pros and Cons</vt:lpstr>
      <vt:lpstr>Overview of Object Database Concepts</vt:lpstr>
      <vt:lpstr>Overview of Object Database Concepts (cont’d.)</vt:lpstr>
      <vt:lpstr>Object Identity, and Objects versus Literals</vt:lpstr>
      <vt:lpstr>Complex Type Structures for Objects and Literals</vt:lpstr>
      <vt:lpstr>Encapsulation of Operations</vt:lpstr>
      <vt:lpstr>Type (Class) Hierarchies and Inheritance</vt:lpstr>
      <vt:lpstr>Type (Class) Hierarchies and Inheritance (cont’d.)</vt:lpstr>
      <vt:lpstr>Other Object-Oriented Concepts</vt:lpstr>
      <vt:lpstr>Object-Relational Features: Object DB Extensions to SQL</vt:lpstr>
      <vt:lpstr>User-Defined Types (UDTs) and Complex Structures for Objects</vt:lpstr>
      <vt:lpstr>Creating Tables Based on the UDTs</vt:lpstr>
      <vt:lpstr>Specifying Type Inheritance</vt:lpstr>
      <vt:lpstr>Creating Tables based on UDT</vt:lpstr>
      <vt:lpstr>Specifying Relationships via Reference</vt:lpstr>
      <vt:lpstr>The Object Query Language OQL</vt:lpstr>
      <vt:lpstr>Chapter 13 – XML and JSON</vt:lpstr>
      <vt:lpstr>XML</vt:lpstr>
      <vt:lpstr>Structured, Semi-Structured, Unstructured</vt:lpstr>
      <vt:lpstr>Hierarchical Model</vt:lpstr>
      <vt:lpstr>Parsing</vt:lpstr>
      <vt:lpstr>Hierarchical model</vt:lpstr>
      <vt:lpstr>XML DTD</vt:lpstr>
      <vt:lpstr>Enforcing XML DTD</vt:lpstr>
      <vt:lpstr>Drawbacks of DTD</vt:lpstr>
      <vt:lpstr>XML Schema</vt:lpstr>
      <vt:lpstr>XPath</vt:lpstr>
      <vt:lpstr>XQuery</vt:lpstr>
      <vt:lpstr>SQL and XML</vt:lpstr>
      <vt:lpstr>JSON</vt:lpstr>
      <vt:lpstr>Objects in JavaScript</vt:lpstr>
      <vt:lpstr>JSON</vt:lpstr>
      <vt:lpstr>JSON vs XML</vt:lpstr>
      <vt:lpstr>Parsing in JavaScript</vt:lpstr>
      <vt:lpstr>Chapter 24 – NOSQL Systems</vt:lpstr>
      <vt:lpstr>Introduction</vt:lpstr>
      <vt:lpstr>NOSQL data model characteristics</vt:lpstr>
      <vt:lpstr>Categories of NOSQL Systems</vt:lpstr>
      <vt:lpstr>CAP Theorem</vt:lpstr>
      <vt:lpstr>Document Based NOSQL</vt:lpstr>
      <vt:lpstr>Key-Value NOSQL</vt:lpstr>
      <vt:lpstr>Column Based Systems</vt:lpstr>
      <vt:lpstr>Hbase Columns</vt:lpstr>
      <vt:lpstr>So... What’s the difference?</vt:lpstr>
      <vt:lpstr>Rows vs. Columns</vt:lpstr>
      <vt:lpstr>Graph Based NOSQL Systems</vt:lpstr>
      <vt:lpstr>Graph Based NOSQL Systems</vt:lpstr>
      <vt:lpstr>Summary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</dc:title>
  <dc:creator>Kevin Anton Plis</dc:creator>
  <cp:lastModifiedBy>Kevin Anton Plis</cp:lastModifiedBy>
  <cp:revision>27</cp:revision>
  <dcterms:created xsi:type="dcterms:W3CDTF">2018-04-10T17:50:39Z</dcterms:created>
  <dcterms:modified xsi:type="dcterms:W3CDTF">2019-04-23T19:20:12Z</dcterms:modified>
</cp:coreProperties>
</file>