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30" r:id="rId2"/>
    <p:sldId id="494" r:id="rId3"/>
    <p:sldId id="415" r:id="rId4"/>
    <p:sldId id="471" r:id="rId5"/>
    <p:sldId id="516" r:id="rId6"/>
    <p:sldId id="517" r:id="rId7"/>
    <p:sldId id="526" r:id="rId8"/>
    <p:sldId id="531" r:id="rId9"/>
    <p:sldId id="518" r:id="rId10"/>
    <p:sldId id="480" r:id="rId11"/>
    <p:sldId id="496" r:id="rId12"/>
    <p:sldId id="481" r:id="rId13"/>
    <p:sldId id="483" r:id="rId14"/>
    <p:sldId id="492" r:id="rId15"/>
    <p:sldId id="534" r:id="rId16"/>
    <p:sldId id="491" r:id="rId17"/>
    <p:sldId id="532" r:id="rId18"/>
    <p:sldId id="533" r:id="rId19"/>
    <p:sldId id="486" r:id="rId20"/>
    <p:sldId id="493" r:id="rId21"/>
    <p:sldId id="495" r:id="rId22"/>
    <p:sldId id="497" r:id="rId23"/>
    <p:sldId id="498" r:id="rId24"/>
    <p:sldId id="499" r:id="rId25"/>
    <p:sldId id="500" r:id="rId26"/>
    <p:sldId id="501" r:id="rId27"/>
    <p:sldId id="520" r:id="rId28"/>
    <p:sldId id="503" r:id="rId29"/>
    <p:sldId id="505" r:id="rId30"/>
    <p:sldId id="521" r:id="rId31"/>
    <p:sldId id="522" r:id="rId32"/>
    <p:sldId id="507" r:id="rId33"/>
    <p:sldId id="523" r:id="rId34"/>
    <p:sldId id="524" r:id="rId35"/>
    <p:sldId id="527" r:id="rId36"/>
    <p:sldId id="529" r:id="rId37"/>
    <p:sldId id="528" r:id="rId38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0" autoAdjust="0"/>
    <p:restoredTop sz="86449" autoAdjust="0"/>
  </p:normalViewPr>
  <p:slideViewPr>
    <p:cSldViewPr snapToGrid="0" snapToObjects="1">
      <p:cViewPr varScale="1">
        <p:scale>
          <a:sx n="94" d="100"/>
          <a:sy n="94" d="100"/>
        </p:scale>
        <p:origin x="136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5887">
              <a:defRPr/>
            </a:pPr>
            <a:fld id="{83D9D75A-08D5-2F4E-8CF6-F3F8A539724C}" type="slidenum">
              <a:rPr lang="en-US">
                <a:solidFill>
                  <a:prstClr val="black"/>
                </a:solidFill>
                <a:latin typeface="Calibri"/>
              </a:rPr>
              <a:pPr defTabSz="465887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0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d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d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13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4335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File Allocation Table (FAT)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index structure</a:t>
            </a:r>
          </a:p>
          <a:p>
            <a:pPr lvl="1"/>
            <a:r>
              <a:rPr lang="en-US" dirty="0" smtClean="0"/>
              <a:t>Links are collected together in a table, not placed out in data blocks</a:t>
            </a:r>
          </a:p>
          <a:p>
            <a:pPr lvl="1"/>
            <a:r>
              <a:rPr lang="en-US" dirty="0" smtClean="0"/>
              <a:t>Simple</a:t>
            </a:r>
            <a:r>
              <a:rPr lang="en-US" dirty="0" smtClean="0"/>
              <a:t>, easy to implement</a:t>
            </a:r>
          </a:p>
          <a:p>
            <a:pPr lvl="1"/>
            <a:r>
              <a:rPr lang="en-US" dirty="0" smtClean="0"/>
              <a:t>Still widely used (e.g., thumb drives)</a:t>
            </a:r>
          </a:p>
          <a:p>
            <a:r>
              <a:rPr lang="en-US" dirty="0" smtClean="0"/>
              <a:t>File table</a:t>
            </a:r>
          </a:p>
          <a:p>
            <a:pPr lvl="1"/>
            <a:r>
              <a:rPr lang="en-US" dirty="0" smtClean="0"/>
              <a:t>Linear map of all blocks on disk</a:t>
            </a:r>
          </a:p>
          <a:p>
            <a:pPr lvl="1"/>
            <a:r>
              <a:rPr lang="en-US" dirty="0" smtClean="0"/>
              <a:t>Each file a linked list of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Organization</a:t>
            </a:r>
            <a:endParaRPr lang="en-US" dirty="0"/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33178" r="-33178"/>
              <a:stretch>
                <a:fillRect/>
              </a:stretch>
            </p:blipFill>
          </mc:Choice>
          <mc:Fallback>
            <p:blipFill>
              <a:blip r:embed="rId3"/>
              <a:srcRect l="-33178" r="-33178"/>
              <a:stretch>
                <a:fillRect/>
              </a:stretch>
            </p:blipFill>
          </mc:Fallback>
        </mc:AlternateContent>
        <p:spPr>
          <a:xfrm>
            <a:off x="-248098" y="1438118"/>
            <a:ext cx="9640196" cy="53017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Easy to find free block</a:t>
            </a:r>
          </a:p>
          <a:p>
            <a:pPr lvl="1"/>
            <a:r>
              <a:rPr lang="en-US" dirty="0" smtClean="0"/>
              <a:t>Easy to append to a file</a:t>
            </a:r>
          </a:p>
          <a:p>
            <a:pPr lvl="1"/>
            <a:r>
              <a:rPr lang="en-US" dirty="0" smtClean="0"/>
              <a:t>Easy to delete a file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Small file access is slow</a:t>
            </a:r>
          </a:p>
          <a:p>
            <a:pPr lvl="1"/>
            <a:r>
              <a:rPr lang="en-US" dirty="0" smtClean="0"/>
              <a:t>Random access is very slow</a:t>
            </a:r>
          </a:p>
          <a:p>
            <a:pPr lvl="1"/>
            <a:r>
              <a:rPr lang="en-US" dirty="0" smtClean="0"/>
              <a:t>Fragmentation</a:t>
            </a:r>
          </a:p>
          <a:p>
            <a:pPr lvl="2"/>
            <a:r>
              <a:rPr lang="en-US" dirty="0" smtClean="0"/>
              <a:t>File blocks for a given file may be scattered</a:t>
            </a:r>
          </a:p>
          <a:p>
            <a:pPr lvl="2"/>
            <a:r>
              <a:rPr lang="en-US" dirty="0" smtClean="0"/>
              <a:t>Files in the same directory may be scattered</a:t>
            </a:r>
          </a:p>
          <a:p>
            <a:pPr lvl="2"/>
            <a:r>
              <a:rPr lang="en-US" dirty="0" smtClean="0"/>
              <a:t>Problem becomes worse as disk fills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 UNIX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Analogous to FAT table</a:t>
            </a:r>
          </a:p>
          <a:p>
            <a:pPr lvl="0"/>
            <a:r>
              <a:rPr lang="en-US" dirty="0" err="1" smtClean="0"/>
              <a:t>inode</a:t>
            </a:r>
            <a:endParaRPr lang="en-US" dirty="0" smtClean="0"/>
          </a:p>
          <a:p>
            <a:pPr lvl="1"/>
            <a:r>
              <a:rPr lang="en-US" dirty="0" smtClean="0"/>
              <a:t>Metadata</a:t>
            </a:r>
          </a:p>
          <a:p>
            <a:pPr lvl="2"/>
            <a:r>
              <a:rPr lang="en-US" dirty="0" smtClean="0"/>
              <a:t>File owner, access permissions, access times, …</a:t>
            </a:r>
          </a:p>
          <a:p>
            <a:pPr lvl="1"/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 files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FFS </a:t>
            </a:r>
            <a:r>
              <a:rPr lang="en-US" dirty="0" err="1" smtClean="0"/>
              <a:t>inode</a:t>
            </a:r>
            <a:r>
              <a:rPr lang="en-US" dirty="0" smtClean="0"/>
              <a:t> Block </a:t>
            </a: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121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Indirect </a:t>
            </a:r>
            <a:r>
              <a:rPr lang="en-US" dirty="0" smtClean="0"/>
              <a:t>block </a:t>
            </a:r>
            <a:r>
              <a:rPr lang="en-US" dirty="0" smtClean="0"/>
              <a:t>pointer (13</a:t>
            </a:r>
            <a:r>
              <a:rPr lang="en-US" baseline="30000" dirty="0" smtClean="0"/>
              <a:t>th</a:t>
            </a:r>
            <a:r>
              <a:rPr lang="en-US" dirty="0" smtClean="0"/>
              <a:t> pointer in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pointer to disk block of data pointers</a:t>
            </a:r>
          </a:p>
          <a:p>
            <a:pPr lvl="1"/>
            <a:r>
              <a:rPr lang="en-US" dirty="0" smtClean="0"/>
              <a:t>4KB block size =&gt; 1K data blocks =&gt; 4MB</a:t>
            </a:r>
          </a:p>
          <a:p>
            <a:r>
              <a:rPr lang="en-US" dirty="0" smtClean="0"/>
              <a:t>Doubly indirect block </a:t>
            </a:r>
            <a:r>
              <a:rPr lang="en-US" dirty="0" smtClean="0"/>
              <a:t>pointer (14</a:t>
            </a:r>
            <a:r>
              <a:rPr lang="en-US" baseline="30000" dirty="0" smtClean="0"/>
              <a:t>th</a:t>
            </a:r>
            <a:r>
              <a:rPr lang="en-US" dirty="0" smtClean="0"/>
              <a:t> in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Doubly indirect block =&gt; 1K indirect blocks</a:t>
            </a:r>
          </a:p>
          <a:p>
            <a:pPr lvl="1"/>
            <a:r>
              <a:rPr lang="en-US" dirty="0" smtClean="0"/>
              <a:t>4GB (+ 4MB + 48KB)</a:t>
            </a:r>
          </a:p>
          <a:p>
            <a:r>
              <a:rPr lang="en-US" dirty="0" smtClean="0"/>
              <a:t>Triply indirect block </a:t>
            </a:r>
            <a:r>
              <a:rPr lang="en-US" dirty="0" smtClean="0"/>
              <a:t>pointer (15</a:t>
            </a:r>
            <a:r>
              <a:rPr lang="en-US" baseline="30000" dirty="0" smtClean="0"/>
              <a:t>th</a:t>
            </a:r>
            <a:r>
              <a:rPr lang="en-US" dirty="0" smtClean="0"/>
              <a:t> in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Triply indirect block =&gt; 1K doubly indirect blocks</a:t>
            </a:r>
          </a:p>
          <a:p>
            <a:pPr lvl="1"/>
            <a:r>
              <a:rPr lang="en-US" dirty="0" smtClean="0"/>
              <a:t>4TB (+ 4GB + 4MB + 48KB)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</a:t>
            </a:r>
            <a:r>
              <a:rPr lang="en-US" dirty="0" err="1" smtClean="0"/>
              <a:t>inode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006" y="1600200"/>
            <a:ext cx="13519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Asymmetric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smtClean="0"/>
              <a:t>files: shallow tree</a:t>
            </a:r>
          </a:p>
          <a:p>
            <a:pPr lvl="1"/>
            <a:r>
              <a:rPr lang="en-US" dirty="0" smtClean="0"/>
              <a:t>Efficient storage for small files</a:t>
            </a:r>
          </a:p>
          <a:p>
            <a:r>
              <a:rPr lang="en-US" dirty="0" smtClean="0"/>
              <a:t>Large files: deep tree</a:t>
            </a:r>
          </a:p>
          <a:p>
            <a:pPr lvl="1"/>
            <a:r>
              <a:rPr lang="en-US" dirty="0" smtClean="0"/>
              <a:t>Efficient lookup for random access in large files</a:t>
            </a:r>
          </a:p>
          <a:p>
            <a:r>
              <a:rPr lang="en-US" dirty="0" smtClean="0"/>
              <a:t>Sparse files: only fill pointers if needed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Small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30" y="1600200"/>
            <a:ext cx="503633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Large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58" y="1600200"/>
            <a:ext cx="64984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group allocation</a:t>
            </a:r>
          </a:p>
          <a:p>
            <a:pPr lvl="1"/>
            <a:r>
              <a:rPr lang="en-US" dirty="0" smtClean="0"/>
              <a:t>Block group is a set of nearby cylinders</a:t>
            </a:r>
          </a:p>
          <a:p>
            <a:pPr lvl="1"/>
            <a:r>
              <a:rPr lang="en-US" dirty="0" smtClean="0"/>
              <a:t>Files in same directory located in same group</a:t>
            </a:r>
          </a:p>
          <a:p>
            <a:pPr lvl="1"/>
            <a:r>
              <a:rPr lang="en-US" dirty="0" smtClean="0"/>
              <a:t>Subdirectories located in different block groups</a:t>
            </a:r>
          </a:p>
          <a:p>
            <a:pPr lvl="0"/>
            <a:r>
              <a:rPr lang="en-US" dirty="0" err="1" smtClean="0"/>
              <a:t>inode</a:t>
            </a:r>
            <a:r>
              <a:rPr lang="en-US" dirty="0" smtClean="0"/>
              <a:t> table spread throughout disk</a:t>
            </a:r>
          </a:p>
          <a:p>
            <a:pPr lvl="1"/>
            <a:r>
              <a:rPr lang="en-US" dirty="0" err="1" smtClean="0"/>
              <a:t>inodes</a:t>
            </a:r>
            <a:r>
              <a:rPr lang="en-US" dirty="0" smtClean="0"/>
              <a:t>, bitmap near file blocks</a:t>
            </a:r>
          </a:p>
          <a:p>
            <a:r>
              <a:rPr lang="en-US" dirty="0" smtClean="0"/>
              <a:t>First fit </a:t>
            </a:r>
            <a:r>
              <a:rPr lang="en-US" dirty="0" smtClean="0"/>
              <a:t>allocation</a:t>
            </a:r>
          </a:p>
          <a:p>
            <a:pPr lvl="1"/>
            <a:r>
              <a:rPr lang="en-US" dirty="0" smtClean="0"/>
              <a:t>Small files fragmented, large files contiguous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Data in a File System</a:t>
            </a:r>
            <a:endParaRPr lang="en-US" dirty="0"/>
          </a:p>
        </p:txBody>
      </p:sp>
      <p:pic>
        <p:nvPicPr>
          <p:cNvPr id="4" name="Content Placeholder 3" descr="twoStep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982" b="-276290"/>
          <a:stretch/>
        </p:blipFill>
        <p:spPr>
          <a:xfrm>
            <a:off x="457200" y="1510394"/>
            <a:ext cx="8229600" cy="4615770"/>
          </a:xfrm>
        </p:spPr>
      </p:pic>
      <p:sp>
        <p:nvSpPr>
          <p:cNvPr id="3" name="TextBox 2"/>
          <p:cNvSpPr txBox="1"/>
          <p:nvPr/>
        </p:nvSpPr>
        <p:spPr>
          <a:xfrm>
            <a:off x="1594076" y="3327929"/>
            <a:ext cx="5955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Directory – typically tree-structured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Index structure – typically tree-structured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Free space map – often a bitmap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Locality heuristics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sz="2000" dirty="0" smtClean="0"/>
              <a:t>Policy in finding free space (first-fit, etc.)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sz="2000" dirty="0" smtClean="0"/>
              <a:t>Grouping of directories and files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sz="2000" dirty="0" smtClean="0"/>
              <a:t>Defragmentation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sz="2000" dirty="0" smtClean="0"/>
              <a:t>Optimization of writes over reads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FS-cylGroups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40915" r="-40915"/>
              <a:stretch>
                <a:fillRect/>
              </a:stretch>
            </p:blipFill>
          </mc:Choice>
          <mc:Fallback>
            <p:blipFill>
              <a:blip r:embed="rId3"/>
              <a:srcRect l="-40915" r="-40915"/>
              <a:stretch>
                <a:fillRect/>
              </a:stretch>
            </p:blipFill>
          </mc:Fallback>
        </mc:AlternateContent>
        <p:spPr>
          <a:xfrm>
            <a:off x="-1352593" y="118144"/>
            <a:ext cx="11976537" cy="658663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Data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76446" b="-76446"/>
              <a:stretch>
                <a:fillRect/>
              </a:stretch>
            </p:blipFill>
          </mc:Choice>
          <mc:Fallback>
            <p:blipFill>
              <a:blip r:embed="rId3"/>
              <a:srcRect t="-76446" b="-7644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Small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14111" b="-114111"/>
              <a:stretch>
                <a:fillRect/>
              </a:stretch>
            </p:blipFill>
          </mc:Choice>
          <mc:Fallback>
            <p:blipFill>
              <a:blip r:embed="rId3"/>
              <a:srcRect t="-114111" b="-11411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pic>
        <p:nvPicPr>
          <p:cNvPr id="4" name="Content Placeholder 3" descr="FFS-placeLarg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14111" b="-114111"/>
              <a:stretch>
                <a:fillRect/>
              </a:stretch>
            </p:blipFill>
          </mc:Choice>
          <mc:Fallback>
            <p:blipFill>
              <a:blip r:embed="rId3"/>
              <a:srcRect t="-114111" b="-11411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15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Efficient storage for both small and large files</a:t>
            </a:r>
          </a:p>
          <a:p>
            <a:pPr lvl="1"/>
            <a:r>
              <a:rPr lang="en-US" dirty="0" smtClean="0"/>
              <a:t>Locality for both small and large files</a:t>
            </a:r>
          </a:p>
          <a:p>
            <a:pPr lvl="1"/>
            <a:r>
              <a:rPr lang="en-US" dirty="0" smtClean="0"/>
              <a:t>Locality for metadata and data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Inefficient for tiny files (a 1 byte file requires both an </a:t>
            </a:r>
            <a:r>
              <a:rPr lang="en-US" dirty="0" err="1" smtClean="0"/>
              <a:t>inode</a:t>
            </a:r>
            <a:r>
              <a:rPr lang="en-US" dirty="0" smtClean="0"/>
              <a:t> and a data block)</a:t>
            </a:r>
          </a:p>
          <a:p>
            <a:pPr lvl="1"/>
            <a:r>
              <a:rPr lang="en-US" dirty="0" smtClean="0"/>
              <a:t>Inefficient encoding when file is mostly contiguous on disk (no equivalent to </a:t>
            </a:r>
            <a:r>
              <a:rPr lang="en-US" dirty="0" err="1" smtClean="0"/>
              <a:t>superpages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reserve 10-20% of free space to prevent fragmentation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Flexible 1KB storage for metadata and data</a:t>
            </a:r>
          </a:p>
          <a:p>
            <a:r>
              <a:rPr lang="en-US" dirty="0" smtClean="0"/>
              <a:t>Extents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</a:t>
            </a:r>
            <a:r>
              <a:rPr lang="en-US" dirty="0" err="1" smtClean="0"/>
              <a:t>linux</a:t>
            </a:r>
            <a:r>
              <a:rPr lang="en-US" dirty="0" smtClean="0"/>
              <a:t> (ext4)</a:t>
            </a:r>
          </a:p>
          <a:p>
            <a:pPr lvl="1"/>
            <a:r>
              <a:rPr lang="en-US" dirty="0" smtClean="0"/>
              <a:t>File create can provide hint as to size of file</a:t>
            </a:r>
          </a:p>
          <a:p>
            <a:r>
              <a:rPr lang="en-US" dirty="0" err="1" smtClean="0"/>
              <a:t>Journalling</a:t>
            </a:r>
            <a:r>
              <a:rPr lang="en-US" dirty="0" smtClean="0"/>
              <a:t> for reliability</a:t>
            </a:r>
          </a:p>
          <a:p>
            <a:pPr lvl="1"/>
            <a:r>
              <a:rPr lang="en-US" dirty="0" smtClean="0"/>
              <a:t>Next chapter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3219" r="-3219"/>
              <a:stretch>
                <a:fillRect/>
              </a:stretch>
            </p:blipFill>
          </mc:Choice>
          <mc:Fallback>
            <p:blipFill>
              <a:blip r:embed="rId3"/>
              <a:srcRect l="-3219" r="-3219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Medium-Sized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152" y="1417638"/>
            <a:ext cx="7177696" cy="50185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Indirect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47" y="1423073"/>
            <a:ext cx="6209106" cy="499367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44" y="276135"/>
            <a:ext cx="7246975" cy="6369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layout</a:t>
            </a:r>
          </a:p>
          <a:p>
            <a:r>
              <a:rPr lang="en-US" dirty="0" smtClean="0"/>
              <a:t>Directory layout</a:t>
            </a:r>
          </a:p>
          <a:p>
            <a:r>
              <a:rPr lang="en-US" dirty="0" smtClean="0"/>
              <a:t>Access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Are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409" y="2485231"/>
            <a:ext cx="3403182" cy="2755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Filename Lookup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503" y="1609531"/>
            <a:ext cx="7352994" cy="49619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2119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Directory stored as a file</a:t>
            </a:r>
          </a:p>
          <a:p>
            <a:r>
              <a:rPr lang="en-US" sz="3200" dirty="0" smtClean="0"/>
              <a:t>Linear search to find filename (small directories)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58183"/>
            <a:ext cx="8229600" cy="220512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 Trees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37" y="1337759"/>
            <a:ext cx="8078526" cy="531853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35" y="2351742"/>
            <a:ext cx="8567530" cy="157350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 control matrix</a:t>
            </a:r>
          </a:p>
          <a:p>
            <a:pPr lvl="1"/>
            <a:r>
              <a:rPr lang="en-US" dirty="0" smtClean="0"/>
              <a:t>Row for each user (or application)</a:t>
            </a:r>
          </a:p>
          <a:p>
            <a:pPr lvl="1"/>
            <a:r>
              <a:rPr lang="en-US" dirty="0" smtClean="0"/>
              <a:t>Column for every protected resource</a:t>
            </a:r>
          </a:p>
          <a:p>
            <a:pPr lvl="1"/>
            <a:r>
              <a:rPr lang="en-US" dirty="0" smtClean="0"/>
              <a:t>Sparse</a:t>
            </a:r>
          </a:p>
          <a:p>
            <a:r>
              <a:rPr lang="en-US" dirty="0" smtClean="0"/>
              <a:t>Row-oriented approach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apability list</a:t>
            </a:r>
          </a:p>
          <a:p>
            <a:pPr lvl="1"/>
            <a:r>
              <a:rPr lang="en-US" dirty="0" smtClean="0"/>
              <a:t>Keep with user</a:t>
            </a:r>
          </a:p>
          <a:p>
            <a:r>
              <a:rPr lang="en-US" dirty="0" smtClean="0"/>
              <a:t>Column-oriented approach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ccess control list (ACL)</a:t>
            </a:r>
          </a:p>
          <a:p>
            <a:pPr lvl="1"/>
            <a:r>
              <a:rPr lang="en-US" dirty="0" smtClean="0"/>
              <a:t>Keep with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37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process keeps a table of open files with allowed type of access</a:t>
            </a:r>
          </a:p>
          <a:p>
            <a:r>
              <a:rPr lang="en-US" dirty="0" smtClean="0"/>
              <a:t>Example: smartphone app keeps a list of resources with allowed type of access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363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Control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every protected resource, list of who is permitted to do what</a:t>
            </a:r>
          </a:p>
          <a:p>
            <a:r>
              <a:rPr lang="en-US" dirty="0" smtClean="0"/>
              <a:t>Example: Windows ACL</a:t>
            </a:r>
          </a:p>
          <a:p>
            <a:pPr lvl="1"/>
            <a:r>
              <a:rPr lang="en-US" dirty="0" smtClean="0"/>
              <a:t>List of access control entries (ACEs)</a:t>
            </a:r>
          </a:p>
          <a:p>
            <a:pPr lvl="1"/>
            <a:r>
              <a:rPr lang="en-US" dirty="0" smtClean="0"/>
              <a:t>Each ACE contains a 32-bit access rights mask and a security identifier (SID)</a:t>
            </a:r>
          </a:p>
          <a:p>
            <a:r>
              <a:rPr lang="en-US" dirty="0" smtClean="0"/>
              <a:t>Example: compressed ACL for UNIX files</a:t>
            </a:r>
          </a:p>
          <a:p>
            <a:pPr lvl="1"/>
            <a:r>
              <a:rPr lang="en-US" dirty="0" smtClean="0"/>
              <a:t>Owner, group, world: read, write, execute</a:t>
            </a:r>
          </a:p>
          <a:p>
            <a:pPr lvl="1"/>
            <a:r>
              <a:rPr lang="en-US" dirty="0" err="1"/>
              <a:t>Setuid</a:t>
            </a:r>
            <a:r>
              <a:rPr lang="en-US" dirty="0"/>
              <a:t>: program will run using the permissions of user who installed it</a:t>
            </a:r>
          </a:p>
          <a:p>
            <a:pPr lvl="1"/>
            <a:r>
              <a:rPr lang="en-US" dirty="0" smtClean="0"/>
              <a:t>File type to </a:t>
            </a:r>
            <a:r>
              <a:rPr lang="en-US" dirty="0" smtClean="0"/>
              <a:t>indicate if file is a </a:t>
            </a:r>
            <a:r>
              <a:rPr lang="en-US" dirty="0" smtClean="0"/>
              <a:t>directory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Organization 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606"/>
            <a:ext cx="849154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For small files:</a:t>
            </a:r>
          </a:p>
          <a:p>
            <a:pPr lvl="1"/>
            <a:r>
              <a:rPr lang="en-US" dirty="0" smtClean="0"/>
              <a:t>Small blocks for storage efficiency</a:t>
            </a:r>
          </a:p>
          <a:p>
            <a:pPr lvl="1"/>
            <a:r>
              <a:rPr lang="en-US" dirty="0" smtClean="0"/>
              <a:t>Files used together should be stored together</a:t>
            </a:r>
          </a:p>
          <a:p>
            <a:r>
              <a:rPr lang="en-US" dirty="0" smtClean="0"/>
              <a:t>For large files:</a:t>
            </a:r>
          </a:p>
          <a:p>
            <a:pPr lvl="1"/>
            <a:r>
              <a:rPr lang="en-US" dirty="0" smtClean="0"/>
              <a:t>Contiguous allocation for sequential access</a:t>
            </a:r>
          </a:p>
          <a:p>
            <a:pPr lvl="1"/>
            <a:r>
              <a:rPr lang="en-US" dirty="0" smtClean="0"/>
              <a:t>Efficient lookup for random access</a:t>
            </a:r>
          </a:p>
          <a:p>
            <a:r>
              <a:rPr lang="en-US" dirty="0" smtClean="0"/>
              <a:t>May not know at file creation</a:t>
            </a:r>
          </a:p>
          <a:p>
            <a:pPr lvl="1"/>
            <a:r>
              <a:rPr lang="en-US" dirty="0" smtClean="0"/>
              <a:t>Whether file will become small or 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Directories: file name -&gt; file metadata</a:t>
            </a:r>
          </a:p>
          <a:p>
            <a:pPr lvl="2"/>
            <a:r>
              <a:rPr lang="en-US" dirty="0" smtClean="0"/>
              <a:t>Store directories as files</a:t>
            </a:r>
          </a:p>
          <a:p>
            <a:pPr lvl="1"/>
            <a:r>
              <a:rPr lang="en-US" dirty="0" smtClean="0"/>
              <a:t>File metadata: how to find file data blocks</a:t>
            </a:r>
          </a:p>
          <a:p>
            <a:pPr lvl="1"/>
            <a:r>
              <a:rPr lang="en-US" dirty="0" smtClean="0"/>
              <a:t>Free map: list of free disk blocks</a:t>
            </a:r>
          </a:p>
          <a:p>
            <a:r>
              <a:rPr lang="en-US" dirty="0" smtClean="0"/>
              <a:t>How do we organize these data structures?</a:t>
            </a:r>
          </a:p>
          <a:p>
            <a:pPr lvl="1"/>
            <a:r>
              <a:rPr lang="en-US" dirty="0" smtClean="0"/>
              <a:t>Device has non-uniform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155" cy="4838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Index structure</a:t>
            </a:r>
          </a:p>
          <a:p>
            <a:pPr lvl="1"/>
            <a:r>
              <a:rPr lang="en-US" dirty="0" smtClean="0"/>
              <a:t>How do we locate the blocks of a file?</a:t>
            </a:r>
          </a:p>
          <a:p>
            <a:r>
              <a:rPr lang="en-US" dirty="0" smtClean="0"/>
              <a:t>Index granularity</a:t>
            </a:r>
          </a:p>
          <a:p>
            <a:pPr lvl="1"/>
            <a:r>
              <a:rPr lang="en-US" dirty="0" smtClean="0"/>
              <a:t>What block size do we use?</a:t>
            </a:r>
          </a:p>
          <a:p>
            <a:r>
              <a:rPr lang="en-US" dirty="0" smtClean="0"/>
              <a:t>Free space</a:t>
            </a:r>
          </a:p>
          <a:p>
            <a:pPr lvl="1"/>
            <a:r>
              <a:rPr lang="en-US" dirty="0" smtClean="0"/>
              <a:t>How do we find unused blocks on disk?</a:t>
            </a:r>
          </a:p>
          <a:p>
            <a:r>
              <a:rPr lang="en-US" dirty="0" smtClean="0"/>
              <a:t>Locality</a:t>
            </a:r>
          </a:p>
          <a:p>
            <a:pPr lvl="1"/>
            <a:r>
              <a:rPr lang="en-US" dirty="0" smtClean="0"/>
              <a:t>How do we preserve spatial locality?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What if machine crashes in middle of a file system op?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sequential data placement that </a:t>
            </a:r>
            <a:r>
              <a:rPr lang="en-US" dirty="0" smtClean="0"/>
              <a:t>provides efficient sequential access</a:t>
            </a:r>
          </a:p>
          <a:p>
            <a:r>
              <a:rPr lang="en-US" dirty="0" smtClean="0"/>
              <a:t>Also want placement that provides efficient random access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eject </a:t>
            </a:r>
            <a:r>
              <a:rPr lang="en-US" dirty="0" smtClean="0"/>
              <a:t>contiguous storage of disk blocks – why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Reject linked-list storage with links located in the disk blocks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2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/>
              <a:t>Organization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tree-structured indexing of data</a:t>
            </a:r>
          </a:p>
          <a:p>
            <a:pPr lvl="1"/>
            <a:r>
              <a:rPr lang="en-US" dirty="0" smtClean="0"/>
              <a:t>Want to limit overheads to be efficient for small files</a:t>
            </a:r>
          </a:p>
          <a:p>
            <a:pPr lvl="1"/>
            <a:r>
              <a:rPr lang="en-US" dirty="0" smtClean="0"/>
              <a:t>Provide scalability for large files</a:t>
            </a:r>
          </a:p>
          <a:p>
            <a:pPr lvl="1"/>
            <a:r>
              <a:rPr lang="en-US" dirty="0" smtClean="0"/>
              <a:t>Provide a place for per-file metadata</a:t>
            </a:r>
          </a:p>
        </p:txBody>
      </p:sp>
    </p:spTree>
    <p:extLst>
      <p:ext uri="{BB962C8B-B14F-4D97-AF65-F5344CB8AC3E}">
        <p14:creationId xmlns:p14="http://schemas.microsoft.com/office/powerpoint/2010/main" val="3187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 Design Options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65722"/>
              </p:ext>
            </p:extLst>
          </p:nvPr>
        </p:nvGraphicFramePr>
        <p:xfrm>
          <a:off x="547007" y="1600200"/>
          <a:ext cx="8049986" cy="4317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579">
                  <a:extLst>
                    <a:ext uri="{9D8B030D-6E8A-4147-A177-3AD203B41FA5}">
                      <a16:colId xmlns:a16="http://schemas.microsoft.com/office/drawing/2014/main" val="1837316657"/>
                    </a:ext>
                  </a:extLst>
                </a:gridCol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FAT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FFS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NTFS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ZFS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2000" b="1" dirty="0" smtClean="0"/>
                        <a:t>Index </a:t>
                      </a:r>
                      <a:r>
                        <a:rPr lang="en-US" sz="2000" b="1" dirty="0" smtClean="0"/>
                        <a:t>structure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linked </a:t>
                      </a:r>
                      <a:r>
                        <a:rPr lang="en-US" sz="2000" dirty="0" smtClean="0"/>
                        <a:t>list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tree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(fixed, </a:t>
                      </a:r>
                      <a:r>
                        <a:rPr lang="en-US" sz="2000" dirty="0" smtClean="0"/>
                        <a:t>asymmetric)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tree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(dynamic)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tree</a:t>
                      </a:r>
                    </a:p>
                    <a:p>
                      <a:pPr algn="ctr"/>
                      <a:r>
                        <a:rPr lang="en-US" sz="2000" dirty="0" smtClean="0"/>
                        <a:t>(COW, dynamic)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Granularity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extent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block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Free </a:t>
                      </a:r>
                      <a:r>
                        <a:rPr lang="en-US" sz="2000" b="1" dirty="0" smtClean="0"/>
                        <a:t>space</a:t>
                      </a:r>
                    </a:p>
                    <a:p>
                      <a:pPr algn="ctr"/>
                      <a:r>
                        <a:rPr lang="en-US" sz="2000" b="1" dirty="0" smtClean="0"/>
                        <a:t>allocation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FAT </a:t>
                      </a:r>
                      <a:r>
                        <a:rPr lang="en-US" sz="2000" dirty="0" smtClean="0"/>
                        <a:t>array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bitmap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(fixed location)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bitmap 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(file)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space map</a:t>
                      </a:r>
                    </a:p>
                    <a:p>
                      <a:pPr algn="ctr"/>
                      <a:r>
                        <a:rPr lang="en-US" sz="2000" dirty="0" smtClean="0"/>
                        <a:t>(log-structured)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152"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Locality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defrag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block groups</a:t>
                      </a:r>
                      <a:r>
                        <a:rPr lang="en-US" sz="2000" baseline="0" dirty="0" smtClean="0"/>
                        <a:t>, first fit,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reserve </a:t>
                      </a:r>
                      <a:r>
                        <a:rPr lang="en-US" sz="2000" baseline="0" dirty="0" smtClean="0"/>
                        <a:t>space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extents,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best fit,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defrag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write-anywhere</a:t>
                      </a:r>
                    </a:p>
                    <a:p>
                      <a:pPr algn="ctr"/>
                      <a:r>
                        <a:rPr lang="en-US" sz="2000" dirty="0" smtClean="0"/>
                        <a:t>block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groups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31758</TotalTime>
  <Words>1006</Words>
  <Application>Microsoft Office PowerPoint</Application>
  <PresentationFormat>On-screen Show (4:3)</PresentationFormat>
  <Paragraphs>217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Introduction to Operating Systems</vt:lpstr>
      <vt:lpstr>Named Data in a File System</vt:lpstr>
      <vt:lpstr>Main Points</vt:lpstr>
      <vt:lpstr>File Organization Design Constraints</vt:lpstr>
      <vt:lpstr>File System Design</vt:lpstr>
      <vt:lpstr>Design Challenges</vt:lpstr>
      <vt:lpstr>File Organization</vt:lpstr>
      <vt:lpstr>File Organization (2)</vt:lpstr>
      <vt:lpstr>File Organization Design Options</vt:lpstr>
      <vt:lpstr>Microsoft File Allocation Table (FAT)</vt:lpstr>
      <vt:lpstr>FAT Organization</vt:lpstr>
      <vt:lpstr>FAT Evaluation</vt:lpstr>
      <vt:lpstr>Berkeley UNIX FFS (Fast File System)</vt:lpstr>
      <vt:lpstr>Additional FFS inode Block Pointers</vt:lpstr>
      <vt:lpstr>FFS inode</vt:lpstr>
      <vt:lpstr>FFS Asymmetric Tree</vt:lpstr>
      <vt:lpstr>FFS Small File</vt:lpstr>
      <vt:lpstr>FFS Large File</vt:lpstr>
      <vt:lpstr>FFS Locality</vt:lpstr>
      <vt:lpstr>PowerPoint Presentation</vt:lpstr>
      <vt:lpstr>FFS First Fit Block Allocation</vt:lpstr>
      <vt:lpstr>FFS First Fit Block Allocation</vt:lpstr>
      <vt:lpstr>FFS First Fit Block Allocation</vt:lpstr>
      <vt:lpstr>FFS Evaluation</vt:lpstr>
      <vt:lpstr>NTFS</vt:lpstr>
      <vt:lpstr>NTFS Small File</vt:lpstr>
      <vt:lpstr>NTFS Medium-Sized File</vt:lpstr>
      <vt:lpstr>NTFS Indirect Block</vt:lpstr>
      <vt:lpstr>PowerPoint Presentation</vt:lpstr>
      <vt:lpstr>Directories Are Files</vt:lpstr>
      <vt:lpstr>Recursive Filename Lookup</vt:lpstr>
      <vt:lpstr>Directory Layout</vt:lpstr>
      <vt:lpstr>Large Directories: B Trees</vt:lpstr>
      <vt:lpstr>Large Directories: Layout</vt:lpstr>
      <vt:lpstr>Access Control</vt:lpstr>
      <vt:lpstr>Capability List</vt:lpstr>
      <vt:lpstr>Access Control List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File Systems</dc:title>
  <dc:subject/>
  <dc:creator>Thomas Anderson</dc:creator>
  <cp:keywords/>
  <dc:description>Copyright Thomas Anderson 2012</dc:description>
  <cp:lastModifiedBy>Mark Smotherman</cp:lastModifiedBy>
  <cp:revision>135</cp:revision>
  <cp:lastPrinted>2018-06-14T02:29:44Z</cp:lastPrinted>
  <dcterms:created xsi:type="dcterms:W3CDTF">2014-11-16T22:24:32Z</dcterms:created>
  <dcterms:modified xsi:type="dcterms:W3CDTF">2018-06-18T00:09:56Z</dcterms:modified>
  <cp:category/>
</cp:coreProperties>
</file>