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595" r:id="rId2"/>
    <p:sldId id="415" r:id="rId3"/>
    <p:sldId id="511" r:id="rId4"/>
    <p:sldId id="514" r:id="rId5"/>
    <p:sldId id="517" r:id="rId6"/>
    <p:sldId id="515" r:id="rId7"/>
    <p:sldId id="513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58" r:id="rId16"/>
    <p:sldId id="529" r:id="rId17"/>
    <p:sldId id="532" r:id="rId18"/>
    <p:sldId id="546" r:id="rId19"/>
    <p:sldId id="530" r:id="rId20"/>
    <p:sldId id="531" r:id="rId21"/>
    <p:sldId id="536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49" autoAdjust="0"/>
  </p:normalViewPr>
  <p:slideViewPr>
    <p:cSldViewPr snapToGrid="0" snapToObjects="1">
      <p:cViewPr varScale="1">
        <p:scale>
          <a:sx n="75" d="100"/>
          <a:sy n="75" d="100"/>
        </p:scale>
        <p:origin x="9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9D75A-08D5-2F4E-8CF6-F3F8A53972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4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d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d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d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d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d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d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CPSC/ECE 3220 Summer 2018</a:t>
            </a:r>
          </a:p>
          <a:p>
            <a:endParaRPr lang="en-US" dirty="0" smtClean="0"/>
          </a:p>
          <a:p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 smtClean="0"/>
              <a:t>14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(adapted by Mark Smotherman from Tom Anderson’s slides on OSPP web site)</a:t>
            </a:r>
          </a:p>
        </p:txBody>
      </p:sp>
    </p:spTree>
    <p:extLst>
      <p:ext uri="{BB962C8B-B14F-4D97-AF65-F5344CB8AC3E}">
        <p14:creationId xmlns:p14="http://schemas.microsoft.com/office/powerpoint/2010/main" val="40313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Allocate data block</a:t>
            </a:r>
          </a:p>
          <a:p>
            <a:r>
              <a:rPr lang="en-US" dirty="0" smtClean="0"/>
              <a:t>Write data block</a:t>
            </a:r>
          </a:p>
          <a:p>
            <a:r>
              <a:rPr lang="en-US" dirty="0" smtClean="0"/>
              <a:t>Allocate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Update bitmap of free blocks</a:t>
            </a:r>
          </a:p>
          <a:p>
            <a:r>
              <a:rPr lang="en-US" dirty="0" smtClean="0"/>
              <a:t>Update directory with file name -&gt; file number</a:t>
            </a:r>
          </a:p>
          <a:p>
            <a:r>
              <a:rPr lang="en-US" dirty="0" smtClean="0"/>
              <a:t>Update modify time for directory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9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If any unlinked files (not in any directory), delete</a:t>
            </a:r>
          </a:p>
          <a:p>
            <a:r>
              <a:rPr lang="en-US" dirty="0" smtClean="0"/>
              <a:t>Compare free block bitmap against </a:t>
            </a:r>
            <a:r>
              <a:rPr lang="en-US" dirty="0" err="1" smtClean="0"/>
              <a:t>inode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Scan directories for missing update/access times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Time proportional to size of disk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Move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Remove filename from old directory</a:t>
            </a:r>
          </a:p>
          <a:p>
            <a:r>
              <a:rPr lang="en-US" dirty="0" smtClean="0"/>
              <a:t>Add filename to new directory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all directories to determine set of live files</a:t>
            </a:r>
          </a:p>
          <a:p>
            <a:r>
              <a:rPr lang="en-US" dirty="0" smtClean="0"/>
              <a:t>Consider files with valid </a:t>
            </a:r>
            <a:r>
              <a:rPr lang="en-US" dirty="0" err="1" smtClean="0"/>
              <a:t>inodes</a:t>
            </a:r>
            <a:r>
              <a:rPr lang="en-US" dirty="0" smtClean="0"/>
              <a:t> and not in any directory</a:t>
            </a:r>
          </a:p>
          <a:p>
            <a:pPr lvl="1"/>
            <a:r>
              <a:rPr lang="en-US" dirty="0" smtClean="0"/>
              <a:t>New file being created?</a:t>
            </a:r>
          </a:p>
          <a:p>
            <a:pPr lvl="1"/>
            <a:r>
              <a:rPr lang="en-US" dirty="0" smtClean="0"/>
              <a:t>File move?</a:t>
            </a:r>
          </a:p>
          <a:p>
            <a:pPr lvl="1"/>
            <a:r>
              <a:rPr lang="en-US" dirty="0" smtClean="0"/>
              <a:t>File deletion?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Move and </a:t>
            </a:r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move file from </a:t>
            </a:r>
            <a:r>
              <a:rPr lang="en-US" dirty="0" err="1" smtClean="0"/>
              <a:t>x</a:t>
            </a:r>
            <a:r>
              <a:rPr lang="en-US" dirty="0" smtClean="0"/>
              <a:t> to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/file </a:t>
            </a:r>
            <a:r>
              <a:rPr lang="en-US" dirty="0" err="1" smtClean="0"/>
              <a:t>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across </a:t>
            </a:r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/* </a:t>
            </a:r>
            <a:r>
              <a:rPr lang="en-US" dirty="0" err="1" smtClean="0"/>
              <a:t>y</a:t>
            </a:r>
            <a:r>
              <a:rPr lang="en-US" dirty="0" smtClean="0"/>
              <a:t>/*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Will </a:t>
            </a:r>
            <a:r>
              <a:rPr lang="en-US" dirty="0" err="1" smtClean="0"/>
              <a:t>grep</a:t>
            </a:r>
            <a:r>
              <a:rPr lang="en-US" dirty="0" smtClean="0"/>
              <a:t> always see contents of file?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Write name of each open file to app folder</a:t>
            </a:r>
          </a:p>
          <a:p>
            <a:r>
              <a:rPr lang="en-US" dirty="0" smtClean="0"/>
              <a:t>Write changes to backup file</a:t>
            </a:r>
          </a:p>
          <a:p>
            <a:r>
              <a:rPr lang="en-US" dirty="0" smtClean="0"/>
              <a:t>Rename backup file to be file (atomic operation provided by file system)</a:t>
            </a:r>
          </a:p>
          <a:p>
            <a:r>
              <a:rPr lang="en-US" dirty="0" smtClean="0"/>
              <a:t>Delete list in app folder on clean shutdown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On startup, see if any files were left open</a:t>
            </a:r>
          </a:p>
          <a:p>
            <a:r>
              <a:rPr lang="en-US" dirty="0" smtClean="0"/>
              <a:t>If so, look for backup file</a:t>
            </a:r>
          </a:p>
          <a:p>
            <a:r>
              <a:rPr lang="en-US" dirty="0" smtClean="0"/>
              <a:t>If so, ask user to compare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Ordering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Works with minimal support in the disk drive</a:t>
            </a:r>
          </a:p>
          <a:p>
            <a:pPr lvl="1"/>
            <a:r>
              <a:rPr lang="en-US" dirty="0" smtClean="0"/>
              <a:t>Works for most multi-step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Can require time-consuming recovery after a failure</a:t>
            </a:r>
          </a:p>
          <a:p>
            <a:pPr lvl="1"/>
            <a:r>
              <a:rPr lang="en-US" dirty="0" smtClean="0"/>
              <a:t>Difficult to reduce every operation to a safely interruptible sequence of writes</a:t>
            </a:r>
          </a:p>
          <a:p>
            <a:pPr lvl="1"/>
            <a:r>
              <a:rPr lang="en-US" dirty="0" smtClean="0"/>
              <a:t>Difficult to achieve consistency when multiple operations occur concurrently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Approach #2:</a:t>
            </a:r>
            <a:br>
              <a:rPr lang="en-US" dirty="0" smtClean="0"/>
            </a:br>
            <a:r>
              <a:rPr lang="en-US" dirty="0" smtClean="0"/>
              <a:t>Copy on Write 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update file system, write a new version of the file system containing the update</a:t>
            </a:r>
          </a:p>
          <a:p>
            <a:pPr lvl="1"/>
            <a:r>
              <a:rPr lang="en-US" dirty="0" smtClean="0"/>
              <a:t>Never update in place</a:t>
            </a:r>
          </a:p>
          <a:p>
            <a:pPr lvl="1"/>
            <a:r>
              <a:rPr lang="en-US" dirty="0" smtClean="0"/>
              <a:t>Reuse existing unchanged disk blocks</a:t>
            </a:r>
          </a:p>
          <a:p>
            <a:r>
              <a:rPr lang="en-US" dirty="0" smtClean="0"/>
              <a:t>Seems expensive!  But</a:t>
            </a:r>
          </a:p>
          <a:p>
            <a:pPr lvl="1"/>
            <a:r>
              <a:rPr lang="en-US" dirty="0" smtClean="0"/>
              <a:t>Updates can be batched</a:t>
            </a:r>
          </a:p>
          <a:p>
            <a:pPr lvl="1"/>
            <a:r>
              <a:rPr lang="en-US" dirty="0" smtClean="0"/>
              <a:t>Almost all disk writes can occur in parallel</a:t>
            </a:r>
          </a:p>
          <a:p>
            <a:r>
              <a:rPr lang="en-US" dirty="0" smtClean="0"/>
              <a:t>Approach taken in network file server appliances (WAFL, ZFS)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Write/Write Anywhere</a:t>
            </a:r>
            <a:endParaRPr lang="en-US" dirty="0"/>
          </a:p>
        </p:txBody>
      </p:sp>
      <p:pic>
        <p:nvPicPr>
          <p:cNvPr id="4" name="Content Placeholder 3" descr="COW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6239" r="-6239"/>
              <a:stretch>
                <a:fillRect/>
              </a:stretch>
            </p:blipFill>
          </mc:Choice>
          <mc:Fallback>
            <p:blipFill>
              <a:blip r:embed="rId3"/>
              <a:srcRect l="-6239" r="-6239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Write/Write Anywhere</a:t>
            </a:r>
            <a:endParaRPr lang="en-US" dirty="0"/>
          </a:p>
        </p:txBody>
      </p:sp>
      <p:pic>
        <p:nvPicPr>
          <p:cNvPr id="4" name="Content Placeholder 3" descr="COW-updat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3978" b="-13978"/>
              <a:stretch>
                <a:fillRect/>
              </a:stretch>
            </p:blipFill>
          </mc:Choice>
          <mc:Fallback>
            <p:blipFill>
              <a:blip r:embed="rId3"/>
              <a:srcRect t="-13978" b="-13978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Batch Update</a:t>
            </a:r>
            <a:endParaRPr lang="en-US" dirty="0"/>
          </a:p>
        </p:txBody>
      </p:sp>
      <p:pic>
        <p:nvPicPr>
          <p:cNvPr id="6" name="Content Placeholder 5" descr="BatchUpdat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26656" r="-26656"/>
              <a:stretch>
                <a:fillRect/>
              </a:stretch>
            </p:blipFill>
          </mc:Choice>
          <mc:Fallback>
            <p:blipFill>
              <a:blip r:embed="rId3"/>
              <a:srcRect l="-26656" r="-2665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Update in Place</a:t>
            </a:r>
            <a:endParaRPr lang="en-US" dirty="0"/>
          </a:p>
        </p:txBody>
      </p:sp>
      <p:pic>
        <p:nvPicPr>
          <p:cNvPr id="4" name="Content Placeholder 3" descr="COW-v-UpdateInPlac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40915" r="-40915"/>
              <a:stretch>
                <a:fillRect/>
              </a:stretch>
            </p:blipFill>
          </mc:Choice>
          <mc:Fallback>
            <p:blipFill>
              <a:blip r:embed="rId3"/>
              <a:srcRect l="-40915" r="-4091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posed by machine/disk failures</a:t>
            </a:r>
          </a:p>
          <a:p>
            <a:r>
              <a:rPr lang="en-US" dirty="0" smtClean="0"/>
              <a:t>Transaction concept</a:t>
            </a:r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Careful sequencing of file system operations</a:t>
            </a:r>
          </a:p>
          <a:p>
            <a:pPr lvl="1"/>
            <a:r>
              <a:rPr lang="en-US" dirty="0" smtClean="0"/>
              <a:t>Copy-on-write (WAFL, ZFS)</a:t>
            </a:r>
          </a:p>
          <a:p>
            <a:pPr lvl="1"/>
            <a:r>
              <a:rPr lang="en-US" dirty="0" err="1" smtClean="0"/>
              <a:t>Journalling</a:t>
            </a:r>
            <a:r>
              <a:rPr lang="en-US" dirty="0" smtClean="0"/>
              <a:t> (NTFS, </a:t>
            </a:r>
            <a:r>
              <a:rPr lang="en-US" dirty="0" err="1" smtClean="0"/>
              <a:t>linux</a:t>
            </a:r>
            <a:r>
              <a:rPr lang="en-US" dirty="0" smtClean="0"/>
              <a:t> ext4)</a:t>
            </a:r>
          </a:p>
          <a:p>
            <a:pPr lvl="1"/>
            <a:r>
              <a:rPr lang="en-US" dirty="0" smtClean="0"/>
              <a:t>Log structure (flash storage)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RAID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WAFL Write Location</a:t>
            </a:r>
            <a:endParaRPr lang="en-US" dirty="0"/>
          </a:p>
        </p:txBody>
      </p:sp>
      <p:pic>
        <p:nvPicPr>
          <p:cNvPr id="4" name="Content Placeholder 3" descr="COW-v-UpdateInPlace-COW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40915" r="-40915"/>
              <a:stretch>
                <a:fillRect/>
              </a:stretch>
            </p:blipFill>
          </mc:Choice>
          <mc:Fallback>
            <p:blipFill>
              <a:blip r:embed="rId3"/>
              <a:srcRect l="-40915" r="-4091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write efficiency, want contiguous sequences of free blocks</a:t>
            </a:r>
          </a:p>
          <a:p>
            <a:pPr lvl="1"/>
            <a:r>
              <a:rPr lang="en-US" dirty="0" smtClean="0"/>
              <a:t>Spread across all block groups</a:t>
            </a:r>
          </a:p>
          <a:p>
            <a:pPr lvl="1"/>
            <a:r>
              <a:rPr lang="en-US" dirty="0" smtClean="0"/>
              <a:t>Updates leave dead blocks scattered</a:t>
            </a:r>
          </a:p>
          <a:p>
            <a:r>
              <a:rPr lang="en-US" dirty="0" smtClean="0"/>
              <a:t>For read efficiency, want data read together to be in the same block group</a:t>
            </a:r>
          </a:p>
          <a:p>
            <a:pPr lvl="1"/>
            <a:r>
              <a:rPr lang="en-US" dirty="0" smtClean="0"/>
              <a:t>Write anywhere leaves related data scattered</a:t>
            </a:r>
          </a:p>
          <a:p>
            <a:pPr>
              <a:buNone/>
            </a:pPr>
            <a:r>
              <a:rPr lang="en-US" dirty="0" smtClean="0"/>
              <a:t>=&gt; Background coalescing of live/dead blocks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Correct behavior regardless of failures</a:t>
            </a:r>
          </a:p>
          <a:p>
            <a:pPr lvl="1"/>
            <a:r>
              <a:rPr lang="en-US" dirty="0" smtClean="0"/>
              <a:t>Fast recovery (root block array)</a:t>
            </a:r>
          </a:p>
          <a:p>
            <a:pPr lvl="1"/>
            <a:r>
              <a:rPr lang="en-US" dirty="0" smtClean="0"/>
              <a:t>High throughput (best if updates are batched)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Potential for high latency</a:t>
            </a:r>
          </a:p>
          <a:p>
            <a:pPr lvl="1"/>
            <a:r>
              <a:rPr lang="en-US" dirty="0" smtClean="0"/>
              <a:t>Small changes require many writes</a:t>
            </a:r>
          </a:p>
          <a:p>
            <a:pPr lvl="1"/>
            <a:r>
              <a:rPr lang="en-US" dirty="0" smtClean="0"/>
              <a:t>Garbage collection essential for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Instead of modifying data structures on disk directly, write changes to a journal/log</a:t>
            </a:r>
          </a:p>
          <a:p>
            <a:pPr lvl="1"/>
            <a:r>
              <a:rPr lang="en-US" dirty="0" smtClean="0"/>
              <a:t>Intention list: set of changes we intend to make</a:t>
            </a:r>
          </a:p>
          <a:p>
            <a:pPr lvl="1"/>
            <a:r>
              <a:rPr lang="en-US" dirty="0" smtClean="0"/>
              <a:t>Log/Journal is </a:t>
            </a:r>
            <a:r>
              <a:rPr lang="en-US" b="1" dirty="0" smtClean="0"/>
              <a:t>append-only</a:t>
            </a:r>
          </a:p>
          <a:p>
            <a:r>
              <a:rPr lang="en-US" dirty="0" smtClean="0"/>
              <a:t>Once changes are on log, safe to apply changes to data structures on disk</a:t>
            </a:r>
          </a:p>
          <a:p>
            <a:pPr lvl="1"/>
            <a:r>
              <a:rPr lang="en-US" dirty="0" smtClean="0"/>
              <a:t>Recovery can read log to see what changes were intended</a:t>
            </a:r>
          </a:p>
          <a:p>
            <a:r>
              <a:rPr lang="en-US" dirty="0" smtClean="0"/>
              <a:t>Once changes are copied, safe to remove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Transaction Start</a:t>
            </a:r>
            <a:endParaRPr lang="en-US" dirty="0"/>
          </a:p>
        </p:txBody>
      </p:sp>
      <p:pic>
        <p:nvPicPr>
          <p:cNvPr id="6" name="Content Placeholder 5" descr="transactionExample-a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7282" b="-27282"/>
              <a:stretch>
                <a:fillRect/>
              </a:stretch>
            </p:blipFill>
          </mc:Choice>
          <mc:Fallback>
            <p:blipFill>
              <a:blip r:embed="rId3"/>
              <a:srcRect t="-27282" b="-27282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Updates Are Logged</a:t>
            </a:r>
            <a:endParaRPr lang="en-US" dirty="0"/>
          </a:p>
        </p:txBody>
      </p:sp>
      <p:pic>
        <p:nvPicPr>
          <p:cNvPr id="4" name="Content Placeholder 3" descr="transactionExample-b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9893" b="-29893"/>
              <a:stretch>
                <a:fillRect/>
              </a:stretch>
            </p:blipFill>
          </mc:Choice>
          <mc:Fallback>
            <p:blipFill>
              <a:blip r:embed="rId3"/>
              <a:srcRect t="-29893" b="-2989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Commit Logged</a:t>
            </a:r>
            <a:endParaRPr lang="en-US" dirty="0"/>
          </a:p>
        </p:txBody>
      </p:sp>
      <p:pic>
        <p:nvPicPr>
          <p:cNvPr id="4" name="Content Placeholder 3" descr="transactionExample-c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9893" b="-29893"/>
              <a:stretch>
                <a:fillRect/>
              </a:stretch>
            </p:blipFill>
          </mc:Choice>
          <mc:Fallback>
            <p:blipFill>
              <a:blip r:embed="rId3"/>
              <a:srcRect t="-29893" b="-2989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Copy Back</a:t>
            </a:r>
            <a:endParaRPr lang="en-US" dirty="0"/>
          </a:p>
        </p:txBody>
      </p:sp>
      <p:pic>
        <p:nvPicPr>
          <p:cNvPr id="4" name="Content Placeholder 3" descr="transactionExample-d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9893" b="-29893"/>
              <a:stretch>
                <a:fillRect/>
              </a:stretch>
            </p:blipFill>
          </mc:Choice>
          <mc:Fallback>
            <p:blipFill>
              <a:blip r:embed="rId3"/>
              <a:srcRect t="-29893" b="-2989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Garbage Collection</a:t>
            </a:r>
            <a:endParaRPr lang="en-US" dirty="0"/>
          </a:p>
        </p:txBody>
      </p:sp>
      <p:pic>
        <p:nvPicPr>
          <p:cNvPr id="4" name="Content Placeholder 3" descr="transactionExample-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9893" b="-29893"/>
              <a:stretch>
                <a:fillRect/>
              </a:stretch>
            </p:blipFill>
          </mc:Choice>
          <mc:Fallback>
            <p:blipFill>
              <a:blip r:embed="rId3"/>
              <a:srcRect t="-29893" b="-2989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happen if disk loses power or machine software crashes?</a:t>
            </a:r>
          </a:p>
          <a:p>
            <a:pPr lvl="1"/>
            <a:r>
              <a:rPr lang="en-US" dirty="0" smtClean="0"/>
              <a:t>Some operations in progress may complete</a:t>
            </a:r>
          </a:p>
          <a:p>
            <a:pPr lvl="1"/>
            <a:r>
              <a:rPr lang="en-US" dirty="0" smtClean="0"/>
              <a:t>Some operations in progress may be lost</a:t>
            </a:r>
          </a:p>
          <a:p>
            <a:pPr lvl="1"/>
            <a:r>
              <a:rPr lang="en-US" dirty="0" smtClean="0"/>
              <a:t>Overwrite of a block may only partially complete</a:t>
            </a:r>
          </a:p>
          <a:p>
            <a:r>
              <a:rPr lang="en-US" dirty="0" smtClean="0"/>
              <a:t>File system wants durability (as a minimum!)</a:t>
            </a:r>
          </a:p>
          <a:p>
            <a:pPr lvl="1"/>
            <a:r>
              <a:rPr lang="en-US" dirty="0" smtClean="0"/>
              <a:t>Data previously stored can be retrieved (maybe after some recovery step), regardless of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happens if machine crashes?</a:t>
            </a:r>
          </a:p>
          <a:p>
            <a:pPr lvl="1"/>
            <a:r>
              <a:rPr lang="en-US" dirty="0" smtClean="0"/>
              <a:t>Before transaction start</a:t>
            </a:r>
          </a:p>
          <a:p>
            <a:pPr lvl="1"/>
            <a:r>
              <a:rPr lang="en-US" dirty="0" smtClean="0"/>
              <a:t>After transaction start, before operations are logged</a:t>
            </a:r>
          </a:p>
          <a:p>
            <a:pPr lvl="1"/>
            <a:r>
              <a:rPr lang="en-US" dirty="0" smtClean="0"/>
              <a:t>After operations are logged, before commit</a:t>
            </a:r>
          </a:p>
          <a:p>
            <a:pPr lvl="1"/>
            <a:r>
              <a:rPr lang="en-US" dirty="0" smtClean="0"/>
              <a:t>After commit, before write back</a:t>
            </a:r>
          </a:p>
          <a:p>
            <a:pPr lvl="1"/>
            <a:r>
              <a:rPr lang="en-US" dirty="0" smtClean="0"/>
              <a:t>After write back before garbage collection</a:t>
            </a:r>
          </a:p>
          <a:p>
            <a:r>
              <a:rPr lang="en-US" dirty="0" smtClean="0"/>
              <a:t>What happens if machine crashes during recovery?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 written sequentially</a:t>
            </a:r>
          </a:p>
          <a:p>
            <a:pPr lvl="1"/>
            <a:r>
              <a:rPr lang="en-US" dirty="0" smtClean="0"/>
              <a:t>Often kept in flash storage</a:t>
            </a:r>
          </a:p>
          <a:p>
            <a:r>
              <a:rPr lang="en-US" dirty="0" smtClean="0"/>
              <a:t>Asynchronous write back</a:t>
            </a:r>
          </a:p>
          <a:p>
            <a:pPr lvl="1"/>
            <a:r>
              <a:rPr lang="en-US" dirty="0" smtClean="0"/>
              <a:t>Any order as long as all changes are logged before commit, and all write backs occur after commit</a:t>
            </a:r>
          </a:p>
          <a:p>
            <a:r>
              <a:rPr lang="en-US" dirty="0" smtClean="0"/>
              <a:t>Can process multiple transactions</a:t>
            </a:r>
          </a:p>
          <a:p>
            <a:pPr lvl="1"/>
            <a:r>
              <a:rPr lang="en-US" dirty="0" smtClean="0"/>
              <a:t>Transaction ID in each log entry</a:t>
            </a:r>
          </a:p>
          <a:p>
            <a:pPr lvl="1"/>
            <a:r>
              <a:rPr lang="en-US" dirty="0" smtClean="0"/>
              <a:t>Transaction completed </a:t>
            </a:r>
            <a:r>
              <a:rPr lang="en-US" dirty="0" err="1" smtClean="0"/>
              <a:t>iff</a:t>
            </a:r>
            <a:r>
              <a:rPr lang="en-US" dirty="0" smtClean="0"/>
              <a:t> its commit record is in 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 Implementation</a:t>
            </a:r>
            <a:endParaRPr lang="en-US" dirty="0"/>
          </a:p>
        </p:txBody>
      </p:sp>
      <p:pic>
        <p:nvPicPr>
          <p:cNvPr id="4" name="Content Placeholder 3" descr="transactionLog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493" r="-493"/>
              <a:stretch>
                <a:fillRect/>
              </a:stretch>
            </p:blipFill>
          </mc:Choice>
          <mc:Fallback>
            <p:blipFill>
              <a:blip r:embed="rId3"/>
              <a:srcRect l="-493" r="-493"/>
              <a:stretch>
                <a:fillRect/>
              </a:stretch>
            </p:blipFill>
          </mc:Fallback>
        </mc:AlternateContent>
        <p:spPr>
          <a:xfrm>
            <a:off x="-4125" y="1600199"/>
            <a:ext cx="9168753" cy="50424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move file from </a:t>
            </a:r>
            <a:r>
              <a:rPr lang="en-US" dirty="0" err="1" smtClean="0"/>
              <a:t>x</a:t>
            </a:r>
            <a:r>
              <a:rPr lang="en-US" dirty="0" smtClean="0"/>
              <a:t> to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/file </a:t>
            </a:r>
            <a:r>
              <a:rPr lang="en-US" dirty="0" err="1" smtClean="0"/>
              <a:t>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across </a:t>
            </a:r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/* </a:t>
            </a:r>
            <a:r>
              <a:rPr lang="en-US" dirty="0" err="1" smtClean="0"/>
              <a:t>y</a:t>
            </a:r>
            <a:r>
              <a:rPr lang="en-US" dirty="0" smtClean="0"/>
              <a:t>/* &gt; log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if </a:t>
            </a:r>
            <a:r>
              <a:rPr lang="en-US" dirty="0" err="1" smtClean="0"/>
              <a:t>grep</a:t>
            </a:r>
            <a:r>
              <a:rPr lang="en-US" dirty="0" smtClean="0"/>
              <a:t> starts after changes are logged, but before commit?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 locking: release locks only AFTER transaction commit</a:t>
            </a:r>
          </a:p>
          <a:p>
            <a:pPr lvl="1"/>
            <a:r>
              <a:rPr lang="en-US" dirty="0" smtClean="0"/>
              <a:t>Prevents a process from seeing results of another transaction that might not commit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Process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move file from </a:t>
            </a:r>
            <a:r>
              <a:rPr lang="en-US" dirty="0" err="1" smtClean="0"/>
              <a:t>x</a:t>
            </a:r>
            <a:r>
              <a:rPr lang="en-US" dirty="0" smtClean="0"/>
              <a:t> to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/file </a:t>
            </a:r>
            <a:r>
              <a:rPr lang="en-US" dirty="0" err="1" smtClean="0"/>
              <a:t>y</a:t>
            </a:r>
            <a:r>
              <a:rPr lang="en-US" dirty="0" smtClean="0"/>
              <a:t>/</a:t>
            </a:r>
          </a:p>
          <a:p>
            <a:pPr>
              <a:buNone/>
            </a:pPr>
            <a:r>
              <a:rPr lang="en-US" dirty="0" smtClean="0"/>
              <a:t>Commit and release </a:t>
            </a:r>
            <a:r>
              <a:rPr lang="en-US" dirty="0" err="1" smtClean="0"/>
              <a:t>x,y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Process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Lock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log</a:t>
            </a:r>
          </a:p>
          <a:p>
            <a:pPr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across </a:t>
            </a:r>
            <a:r>
              <a:rPr lang="en-US" dirty="0" err="1" smtClean="0"/>
              <a:t>x</a:t>
            </a:r>
            <a:r>
              <a:rPr lang="en-US" dirty="0" smtClean="0"/>
              <a:t> and </a:t>
            </a:r>
            <a:r>
              <a:rPr lang="en-US" dirty="0" err="1" smtClean="0"/>
              <a:t>y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/* </a:t>
            </a:r>
            <a:r>
              <a:rPr lang="en-US" dirty="0" err="1" smtClean="0"/>
              <a:t>y</a:t>
            </a:r>
            <a:r>
              <a:rPr lang="en-US" dirty="0" smtClean="0"/>
              <a:t>/* &gt; log</a:t>
            </a:r>
          </a:p>
          <a:p>
            <a:pPr>
              <a:buNone/>
            </a:pPr>
            <a:r>
              <a:rPr lang="en-US" dirty="0" smtClean="0"/>
              <a:t>Commit and release 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dirty="0" smtClean="0"/>
              <a:t>, log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occurs either before or after 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two phase locking and redo logging, transactions appear to occur in </a:t>
            </a:r>
            <a:r>
              <a:rPr lang="en-US" b="1" dirty="0" smtClean="0"/>
              <a:t>a</a:t>
            </a:r>
            <a:r>
              <a:rPr lang="en-US" dirty="0" smtClean="0"/>
              <a:t> sequential order (</a:t>
            </a:r>
            <a:r>
              <a:rPr lang="en-US" dirty="0" err="1" smtClean="0"/>
              <a:t>serializability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Either: </a:t>
            </a:r>
            <a:r>
              <a:rPr lang="en-US" dirty="0" err="1" smtClean="0"/>
              <a:t>grep</a:t>
            </a:r>
            <a:r>
              <a:rPr lang="en-US" dirty="0" smtClean="0"/>
              <a:t> then move or move then </a:t>
            </a:r>
            <a:r>
              <a:rPr lang="en-US" dirty="0" err="1" smtClean="0"/>
              <a:t>grep</a:t>
            </a:r>
            <a:endParaRPr lang="en-US" dirty="0" smtClean="0"/>
          </a:p>
          <a:p>
            <a:r>
              <a:rPr lang="en-US" dirty="0" smtClean="0"/>
              <a:t>Other implementations can also provide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lvl="1"/>
            <a:r>
              <a:rPr lang="en-US" dirty="0" smtClean="0"/>
              <a:t>Optimistic concurrency control: abort any transaction that would conflict with </a:t>
            </a:r>
            <a:r>
              <a:rPr lang="en-US" dirty="0" err="1" smtClean="0"/>
              <a:t>serializability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file systems implement a transactional model internally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Redo logging</a:t>
            </a:r>
          </a:p>
          <a:p>
            <a:r>
              <a:rPr lang="en-US" dirty="0" smtClean="0"/>
              <a:t>Most file systems provide a transactional model for individual system calls</a:t>
            </a:r>
          </a:p>
          <a:p>
            <a:pPr lvl="1"/>
            <a:r>
              <a:rPr lang="en-US" dirty="0" smtClean="0"/>
              <a:t>File rename, move, …</a:t>
            </a:r>
          </a:p>
          <a:p>
            <a:r>
              <a:rPr lang="en-US" dirty="0" smtClean="0"/>
              <a:t>Most file systems do NOT provide a transactional model for user data</a:t>
            </a:r>
          </a:p>
          <a:p>
            <a:pPr lvl="1"/>
            <a:r>
              <a:rPr lang="en-US" dirty="0" smtClean="0"/>
              <a:t>Historical artifact (</a:t>
            </a:r>
            <a:r>
              <a:rPr lang="en-US" dirty="0" err="1" smtClean="0"/>
              <a:t>imo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need the copy back?</a:t>
            </a:r>
          </a:p>
          <a:p>
            <a:pPr lvl="1"/>
            <a:r>
              <a:rPr lang="en-US" dirty="0" smtClean="0"/>
              <a:t>What if update in place is very expensive?</a:t>
            </a:r>
          </a:p>
          <a:p>
            <a:pPr lvl="1"/>
            <a:r>
              <a:rPr lang="en-US" dirty="0" smtClean="0"/>
              <a:t>Ex: flash storage, RAID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Single logical file operation can involve updates to multiple physical disk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, indirect block, data block, bitmap, …</a:t>
            </a:r>
          </a:p>
          <a:p>
            <a:pPr lvl="1"/>
            <a:r>
              <a:rPr lang="en-US" dirty="0" smtClean="0"/>
              <a:t>With remapping, single update to physical disk block can require multiple (even lower level) updates</a:t>
            </a:r>
          </a:p>
          <a:p>
            <a:r>
              <a:rPr lang="en-US" dirty="0" smtClean="0"/>
              <a:t>At a physical level, operations complete one at a time</a:t>
            </a:r>
          </a:p>
          <a:p>
            <a:pPr lvl="1"/>
            <a:r>
              <a:rPr lang="en-US" dirty="0" smtClean="0"/>
              <a:t>Want concurrent operations for performance</a:t>
            </a:r>
          </a:p>
          <a:p>
            <a:r>
              <a:rPr lang="en-US" dirty="0" smtClean="0"/>
              <a:t>How do we guarantee consistency regardless of when crash occurs?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Log is the data storage; no copy back</a:t>
            </a:r>
          </a:p>
          <a:p>
            <a:pPr lvl="1"/>
            <a:r>
              <a:rPr lang="en-US" dirty="0" smtClean="0"/>
              <a:t>Storage split into contiguous fixed size segments</a:t>
            </a:r>
          </a:p>
          <a:p>
            <a:pPr lvl="2"/>
            <a:r>
              <a:rPr lang="en-US" dirty="0" smtClean="0"/>
              <a:t>Flash: size of erasure block</a:t>
            </a:r>
          </a:p>
          <a:p>
            <a:pPr lvl="2"/>
            <a:r>
              <a:rPr lang="en-US" dirty="0" smtClean="0"/>
              <a:t>Disk: efficient transfer size (e.g., 1MB)</a:t>
            </a:r>
          </a:p>
          <a:p>
            <a:pPr lvl="1"/>
            <a:r>
              <a:rPr lang="en-US" dirty="0" smtClean="0"/>
              <a:t>Log new blocks into empty segment</a:t>
            </a:r>
          </a:p>
          <a:p>
            <a:pPr lvl="2"/>
            <a:r>
              <a:rPr lang="en-US" dirty="0" smtClean="0"/>
              <a:t>Garbage collect dead blocks to create empty segments</a:t>
            </a:r>
          </a:p>
          <a:p>
            <a:pPr lvl="1"/>
            <a:r>
              <a:rPr lang="en-US" dirty="0" smtClean="0"/>
              <a:t>Each segment contains extra level of indirection</a:t>
            </a:r>
          </a:p>
          <a:p>
            <a:pPr lvl="2"/>
            <a:r>
              <a:rPr lang="en-US" dirty="0" smtClean="0"/>
              <a:t>Which blocks are stored in that segment</a:t>
            </a:r>
          </a:p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Find last successfully written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762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Storage reliability: data fetched is what you stored</a:t>
            </a:r>
          </a:p>
          <a:p>
            <a:pPr lvl="1"/>
            <a:r>
              <a:rPr lang="en-US" dirty="0" smtClean="0"/>
              <a:t>Transactions, redo logging, etc.</a:t>
            </a:r>
          </a:p>
          <a:p>
            <a:r>
              <a:rPr lang="en-US" dirty="0" smtClean="0"/>
              <a:t>Storage availability: data is there when you want it</a:t>
            </a:r>
          </a:p>
          <a:p>
            <a:pPr lvl="1"/>
            <a:r>
              <a:rPr lang="en-US" dirty="0" smtClean="0"/>
              <a:t>More disks =&gt; higher probability of some disk failing</a:t>
            </a:r>
          </a:p>
          <a:p>
            <a:pPr lvl="1"/>
            <a:r>
              <a:rPr lang="en-US" dirty="0" smtClean="0"/>
              <a:t>Data available ~ </a:t>
            </a:r>
            <a:r>
              <a:rPr lang="en-US" dirty="0" err="1" smtClean="0"/>
              <a:t>Prob(disk</a:t>
            </a:r>
            <a:r>
              <a:rPr lang="en-US" dirty="0" smtClean="0"/>
              <a:t> </a:t>
            </a:r>
            <a:r>
              <a:rPr lang="en-US" dirty="0" err="1" smtClean="0"/>
              <a:t>working)^k</a:t>
            </a:r>
            <a:endParaRPr lang="en-US" dirty="0" smtClean="0"/>
          </a:p>
          <a:p>
            <a:pPr lvl="2"/>
            <a:r>
              <a:rPr lang="en-US" dirty="0" smtClean="0"/>
              <a:t>If failures are independent and data is spread across </a:t>
            </a:r>
            <a:r>
              <a:rPr lang="en-US" dirty="0" err="1" smtClean="0"/>
              <a:t>k</a:t>
            </a:r>
            <a:r>
              <a:rPr lang="en-US" dirty="0" smtClean="0"/>
              <a:t> disks</a:t>
            </a:r>
          </a:p>
          <a:p>
            <a:pPr lvl="1"/>
            <a:r>
              <a:rPr lang="en-US" dirty="0" smtClean="0"/>
              <a:t>For large </a:t>
            </a:r>
            <a:r>
              <a:rPr lang="en-US" dirty="0" err="1" smtClean="0"/>
              <a:t>k</a:t>
            </a:r>
            <a:r>
              <a:rPr lang="en-US" dirty="0" smtClean="0"/>
              <a:t>, probability system works -&gt;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Replicate data for availability</a:t>
            </a:r>
          </a:p>
          <a:p>
            <a:pPr lvl="1"/>
            <a:r>
              <a:rPr lang="en-US" dirty="0" smtClean="0"/>
              <a:t>RAID 0: no replication</a:t>
            </a:r>
          </a:p>
          <a:p>
            <a:pPr lvl="1"/>
            <a:r>
              <a:rPr lang="en-US" dirty="0" smtClean="0"/>
              <a:t>RAID 1: mirror data across two or more disks</a:t>
            </a:r>
          </a:p>
          <a:p>
            <a:pPr lvl="2"/>
            <a:r>
              <a:rPr lang="en-US" dirty="0" smtClean="0"/>
              <a:t>Google File System replicated its data on three disks, spread across multiple racks</a:t>
            </a:r>
          </a:p>
          <a:p>
            <a:pPr lvl="1"/>
            <a:r>
              <a:rPr lang="en-US" dirty="0" smtClean="0"/>
              <a:t>RAID 5: split data across disks, with redundancy to recover from a single disk failure</a:t>
            </a:r>
          </a:p>
          <a:p>
            <a:pPr lvl="1"/>
            <a:r>
              <a:rPr lang="en-US" dirty="0" smtClean="0"/>
              <a:t>RAID 6: RAID 5, with extra redundancy to recover from two disk failures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1: Mirroring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887" cy="4525963"/>
          </a:xfrm>
        </p:spPr>
        <p:txBody>
          <a:bodyPr/>
          <a:lstStyle/>
          <a:p>
            <a:r>
              <a:rPr lang="en-US" dirty="0" smtClean="0"/>
              <a:t>Replicate writes to both disks</a:t>
            </a:r>
          </a:p>
          <a:p>
            <a:r>
              <a:rPr lang="en-US" dirty="0" smtClean="0"/>
              <a:t>Reads can go to either disk</a:t>
            </a:r>
          </a:p>
          <a:p>
            <a:endParaRPr lang="en-US" dirty="0"/>
          </a:p>
        </p:txBody>
      </p:sp>
      <p:pic>
        <p:nvPicPr>
          <p:cNvPr id="4" name="Content Placeholder 3" descr="RAID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88135" r="-88135"/>
              <a:stretch>
                <a:fillRect/>
              </a:stretch>
            </p:blipFill>
          </mc:Choice>
          <mc:Fallback>
            <p:blipFill>
              <a:blip r:embed="rId3"/>
              <a:srcRect l="-88135" r="-88135"/>
              <a:stretch>
                <a:fillRect/>
              </a:stretch>
            </p:blipFill>
          </mc:Fallback>
        </mc:AlternateContent>
        <p:spPr>
          <a:xfrm>
            <a:off x="1722065" y="1417638"/>
            <a:ext cx="9892260" cy="5440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6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Parity block:  Block1 </a:t>
            </a:r>
            <a:r>
              <a:rPr lang="en-US" dirty="0" err="1" smtClean="0"/>
              <a:t>xor</a:t>
            </a:r>
            <a:r>
              <a:rPr lang="en-US" dirty="0" smtClean="0"/>
              <a:t> block2 </a:t>
            </a:r>
            <a:r>
              <a:rPr lang="en-US" dirty="0" err="1" smtClean="0"/>
              <a:t>xor</a:t>
            </a:r>
            <a:r>
              <a:rPr lang="en-US" dirty="0" smtClean="0"/>
              <a:t> block3 …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10001101		block1</a:t>
            </a:r>
          </a:p>
          <a:p>
            <a:pPr lvl="1">
              <a:buNone/>
            </a:pPr>
            <a:r>
              <a:rPr lang="en-US" dirty="0" smtClean="0"/>
              <a:t>01101100		block2</a:t>
            </a:r>
          </a:p>
          <a:p>
            <a:pPr lvl="1">
              <a:buNone/>
            </a:pPr>
            <a:r>
              <a:rPr lang="en-US" dirty="0" smtClean="0"/>
              <a:t>11000110		block3</a:t>
            </a:r>
          </a:p>
          <a:p>
            <a:pPr lvl="1">
              <a:buNone/>
            </a:pPr>
            <a:r>
              <a:rPr lang="en-US" dirty="0" smtClean="0"/>
              <a:t>--------------</a:t>
            </a:r>
          </a:p>
          <a:p>
            <a:pPr lvl="1">
              <a:buNone/>
            </a:pPr>
            <a:r>
              <a:rPr lang="en-US" dirty="0" smtClean="0"/>
              <a:t>00100111		parity block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Can reconstruct any missing block from the others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5: Rotating Parity </a:t>
            </a:r>
            <a:endParaRPr lang="en-US" dirty="0"/>
          </a:p>
        </p:txBody>
      </p:sp>
      <p:pic>
        <p:nvPicPr>
          <p:cNvPr id="4" name="Content Placeholder 3" descr="RAID5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2377" b="-2377"/>
              <a:stretch>
                <a:fillRect/>
              </a:stretch>
            </p:blipFill>
          </mc:Choice>
          <mc:Fallback>
            <p:blipFill>
              <a:blip r:embed="rId3"/>
              <a:srcRect t="-2377" b="-2377"/>
              <a:stretch>
                <a:fillRect/>
              </a:stretch>
            </p:blipFill>
          </mc:Fallback>
        </mc:AlternateContent>
        <p:spPr>
          <a:xfrm>
            <a:off x="12958" y="1594960"/>
            <a:ext cx="9437309" cy="51901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Mirroring</a:t>
            </a:r>
          </a:p>
          <a:p>
            <a:pPr lvl="1"/>
            <a:r>
              <a:rPr lang="en-US" dirty="0" smtClean="0"/>
              <a:t>Write every mirror</a:t>
            </a:r>
          </a:p>
          <a:p>
            <a:r>
              <a:rPr lang="en-US" dirty="0" smtClean="0"/>
              <a:t>RAID-5: to write one block</a:t>
            </a:r>
          </a:p>
          <a:p>
            <a:pPr lvl="1"/>
            <a:r>
              <a:rPr lang="en-US" dirty="0" smtClean="0"/>
              <a:t>Read old data block</a:t>
            </a:r>
          </a:p>
          <a:p>
            <a:pPr lvl="1"/>
            <a:r>
              <a:rPr lang="en-US" dirty="0" smtClean="0"/>
              <a:t>Read old parity block</a:t>
            </a:r>
          </a:p>
          <a:p>
            <a:pPr lvl="1"/>
            <a:r>
              <a:rPr lang="en-US" dirty="0" smtClean="0"/>
              <a:t>Write new data block</a:t>
            </a:r>
          </a:p>
          <a:p>
            <a:pPr lvl="1"/>
            <a:r>
              <a:rPr lang="en-US" dirty="0" smtClean="0"/>
              <a:t>Write new parity block</a:t>
            </a:r>
          </a:p>
          <a:p>
            <a:pPr lvl="2"/>
            <a:r>
              <a:rPr lang="en-US" dirty="0" smtClean="0"/>
              <a:t>Old data </a:t>
            </a:r>
            <a:r>
              <a:rPr lang="en-US" dirty="0" err="1" smtClean="0"/>
              <a:t>xor</a:t>
            </a:r>
            <a:r>
              <a:rPr lang="en-US" dirty="0" smtClean="0"/>
              <a:t> old parity </a:t>
            </a:r>
            <a:r>
              <a:rPr lang="en-US" dirty="0" err="1" smtClean="0"/>
              <a:t>xor</a:t>
            </a:r>
            <a:r>
              <a:rPr lang="en-US" dirty="0" smtClean="0"/>
              <a:t> new data</a:t>
            </a:r>
          </a:p>
          <a:p>
            <a:r>
              <a:rPr lang="en-US" dirty="0" smtClean="0"/>
              <a:t>RAID-5: to write entire stripe </a:t>
            </a:r>
          </a:p>
          <a:p>
            <a:pPr lvl="1"/>
            <a:r>
              <a:rPr lang="en-US" dirty="0" smtClean="0"/>
              <a:t>Write data blocks and parity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Non-Recoverable Read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 devices can lose data</a:t>
            </a:r>
          </a:p>
          <a:p>
            <a:pPr lvl="1"/>
            <a:r>
              <a:rPr lang="en-US" dirty="0" smtClean="0"/>
              <a:t>One sector per 10^15 bits read</a:t>
            </a:r>
          </a:p>
          <a:p>
            <a:pPr lvl="1"/>
            <a:r>
              <a:rPr lang="en-US" dirty="0" smtClean="0"/>
              <a:t>Causes:</a:t>
            </a:r>
          </a:p>
          <a:p>
            <a:pPr lvl="2"/>
            <a:r>
              <a:rPr lang="en-US" dirty="0" smtClean="0"/>
              <a:t>Physical wear</a:t>
            </a:r>
          </a:p>
          <a:p>
            <a:pPr lvl="2"/>
            <a:r>
              <a:rPr lang="en-US" dirty="0" smtClean="0"/>
              <a:t>Repeated writes to nearby tracks</a:t>
            </a:r>
          </a:p>
          <a:p>
            <a:r>
              <a:rPr lang="en-US" dirty="0" smtClean="0"/>
              <a:t>What impact does this have on RAID recovery?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Read Errors and RAID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10 1 TB disks, and 1 fails</a:t>
            </a:r>
          </a:p>
          <a:p>
            <a:pPr lvl="1"/>
            <a:r>
              <a:rPr lang="en-US" dirty="0" smtClean="0"/>
              <a:t>Read remaining disks to reconstruct missing data</a:t>
            </a:r>
          </a:p>
          <a:p>
            <a:r>
              <a:rPr lang="en-US" dirty="0" smtClean="0"/>
              <a:t>Probability of recovery = </a:t>
            </a:r>
          </a:p>
          <a:p>
            <a:pPr lvl="1">
              <a:buNone/>
            </a:pPr>
            <a:r>
              <a:rPr lang="en-US" dirty="0" smtClean="0"/>
              <a:t>(1 – 10^15)^(9 disks * 8 bits * 10^12 bytes/disk)</a:t>
            </a:r>
          </a:p>
          <a:p>
            <a:pPr lvl="1">
              <a:buNone/>
            </a:pPr>
            <a:r>
              <a:rPr lang="en-US" dirty="0" smtClean="0"/>
              <a:t>= 93%</a:t>
            </a:r>
          </a:p>
          <a:p>
            <a:r>
              <a:rPr lang="en-US" dirty="0" smtClean="0"/>
              <a:t>Solutions: </a:t>
            </a:r>
          </a:p>
          <a:p>
            <a:pPr lvl="1"/>
            <a:r>
              <a:rPr lang="en-US" dirty="0" smtClean="0"/>
              <a:t>RAID-6: two redundant disk blocks</a:t>
            </a:r>
          </a:p>
          <a:p>
            <a:pPr lvl="2"/>
            <a:r>
              <a:rPr lang="en-US" dirty="0" smtClean="0"/>
              <a:t> parity, linear feedback shift</a:t>
            </a:r>
          </a:p>
          <a:p>
            <a:pPr lvl="1"/>
            <a:r>
              <a:rPr lang="en-US" dirty="0" smtClean="0"/>
              <a:t>Scrubbing: read disk sectors in background to find and fix latent errors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is a group of operations</a:t>
            </a:r>
          </a:p>
          <a:p>
            <a:pPr lvl="1"/>
            <a:r>
              <a:rPr lang="en-US" dirty="0" smtClean="0"/>
              <a:t>Atomic: operations appear to happen as a group, or not at all (at logical level)</a:t>
            </a:r>
          </a:p>
          <a:p>
            <a:pPr lvl="2"/>
            <a:r>
              <a:rPr lang="en-US" dirty="0" smtClean="0"/>
              <a:t>At physical level, only single disk/flash write is atomic</a:t>
            </a:r>
          </a:p>
          <a:p>
            <a:pPr lvl="1"/>
            <a:r>
              <a:rPr lang="en-US" dirty="0" smtClean="0"/>
              <a:t>Durable: operations that complete stay completed</a:t>
            </a:r>
          </a:p>
          <a:p>
            <a:pPr lvl="2"/>
            <a:r>
              <a:rPr lang="en-US" dirty="0" smtClean="0"/>
              <a:t>Future failures do not corrupt previously stored data</a:t>
            </a:r>
          </a:p>
          <a:p>
            <a:pPr lvl="1"/>
            <a:r>
              <a:rPr lang="en-US" dirty="0" smtClean="0"/>
              <a:t>Isolation: other transactions do not see results of earlier transactions until they are committed</a:t>
            </a:r>
          </a:p>
          <a:p>
            <a:pPr lvl="1"/>
            <a:r>
              <a:rPr lang="en-US" dirty="0" smtClean="0"/>
              <a:t>Consistency: sequential memory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Approach #1: </a:t>
            </a:r>
            <a:br>
              <a:rPr lang="en-US" dirty="0" smtClean="0"/>
            </a:br>
            <a:r>
              <a:rPr lang="en-US" dirty="0" smtClean="0"/>
              <a:t>Careful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Sequence operations in a specific order</a:t>
            </a:r>
          </a:p>
          <a:p>
            <a:pPr lvl="1"/>
            <a:r>
              <a:rPr lang="en-US" dirty="0" smtClean="0"/>
              <a:t>Careful design to allow sequence to be interrupted safely</a:t>
            </a:r>
          </a:p>
          <a:p>
            <a:r>
              <a:rPr lang="en-US" dirty="0" smtClean="0"/>
              <a:t>Post-crash recovery</a:t>
            </a:r>
          </a:p>
          <a:p>
            <a:pPr lvl="1"/>
            <a:r>
              <a:rPr lang="en-US" dirty="0" smtClean="0"/>
              <a:t>Read data structures to see if there were any operations in progress</a:t>
            </a:r>
          </a:p>
          <a:p>
            <a:pPr lvl="1"/>
            <a:r>
              <a:rPr lang="en-US" dirty="0" smtClean="0"/>
              <a:t>Clean up/finish as needed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taken in FAT, FFS (</a:t>
            </a:r>
            <a:r>
              <a:rPr lang="en-US" dirty="0" err="1" smtClean="0"/>
              <a:t>fsck</a:t>
            </a:r>
            <a:r>
              <a:rPr lang="en-US" dirty="0" smtClean="0"/>
              <a:t>), and many app-level recovery schemes (e.g., Word)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Append Data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528131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data block</a:t>
            </a:r>
          </a:p>
          <a:p>
            <a:r>
              <a:rPr lang="en-US" dirty="0" smtClean="0"/>
              <a:t>Add pointer to data block</a:t>
            </a:r>
          </a:p>
          <a:p>
            <a:r>
              <a:rPr lang="en-US" dirty="0" smtClean="0"/>
              <a:t>Update file tail to point to new MFT entry</a:t>
            </a:r>
          </a:p>
          <a:p>
            <a:r>
              <a:rPr lang="en-US" dirty="0" smtClean="0"/>
              <a:t>Update access time at head of file</a:t>
            </a:r>
            <a:endParaRPr lang="en-US" dirty="0"/>
          </a:p>
        </p:txBody>
      </p:sp>
      <p:pic>
        <p:nvPicPr>
          <p:cNvPr id="4" name="Content Placeholder 3" descr="FATex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l="-33178" r="-33178"/>
              <a:stretch>
                <a:fillRect/>
              </a:stretch>
            </p:blipFill>
          </mc:Choice>
          <mc:Fallback>
            <p:blipFill>
              <a:blip r:embed="rId3"/>
              <a:srcRect l="-33178" r="-33178"/>
              <a:stretch>
                <a:fillRect/>
              </a:stretch>
            </p:blipFill>
          </mc:Fallback>
        </mc:AlternateContent>
        <p:spPr>
          <a:xfrm>
            <a:off x="2450442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Append Data to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Add data block</a:t>
            </a:r>
          </a:p>
          <a:p>
            <a:r>
              <a:rPr lang="en-US" dirty="0" smtClean="0"/>
              <a:t>Add pointer to data block</a:t>
            </a:r>
          </a:p>
          <a:p>
            <a:r>
              <a:rPr lang="en-US" dirty="0" smtClean="0"/>
              <a:t>Update file tail to point to new MFT entry</a:t>
            </a:r>
          </a:p>
          <a:p>
            <a:r>
              <a:rPr lang="en-US" dirty="0" smtClean="0"/>
              <a:t>Update access time at head of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MFT</a:t>
            </a:r>
          </a:p>
          <a:p>
            <a:r>
              <a:rPr lang="en-US" dirty="0" smtClean="0"/>
              <a:t>If entry is unlinked, delete data block</a:t>
            </a:r>
          </a:p>
          <a:p>
            <a:r>
              <a:rPr lang="en-US" dirty="0" smtClean="0"/>
              <a:t>If access time is incorrect,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FAT: Create New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Allocate data block</a:t>
            </a:r>
          </a:p>
          <a:p>
            <a:r>
              <a:rPr lang="en-US" dirty="0" smtClean="0"/>
              <a:t>Update MFT entry to point to data block</a:t>
            </a:r>
          </a:p>
          <a:p>
            <a:r>
              <a:rPr lang="en-US" dirty="0" smtClean="0"/>
              <a:t>Update directory with file name -&gt; file number</a:t>
            </a:r>
          </a:p>
          <a:p>
            <a:pPr lvl="1"/>
            <a:r>
              <a:rPr lang="en-US" dirty="0" smtClean="0"/>
              <a:t>What if directory spans multiple disk blocks?</a:t>
            </a:r>
          </a:p>
          <a:p>
            <a:r>
              <a:rPr lang="en-US" dirty="0" smtClean="0"/>
              <a:t>Update modify time for directory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MFT</a:t>
            </a:r>
          </a:p>
          <a:p>
            <a:r>
              <a:rPr lang="en-US" dirty="0" smtClean="0"/>
              <a:t>If any unlinked files (not in any directory), delete</a:t>
            </a:r>
          </a:p>
          <a:p>
            <a:r>
              <a:rPr lang="en-US" dirty="0" smtClean="0"/>
              <a:t>Scan directories for missing update times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25510</TotalTime>
  <Words>1794</Words>
  <Application>Microsoft Office PowerPoint</Application>
  <PresentationFormat>On-screen Show (4:3)</PresentationFormat>
  <Paragraphs>329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Introduction to Operating Systems</vt:lpstr>
      <vt:lpstr>Main Points</vt:lpstr>
      <vt:lpstr>File System Reliability</vt:lpstr>
      <vt:lpstr>Storage Reliability Problem</vt:lpstr>
      <vt:lpstr>Transaction Concept</vt:lpstr>
      <vt:lpstr>Reliability Approach #1:  Careful Ordering</vt:lpstr>
      <vt:lpstr>FAT: Append Data to File</vt:lpstr>
      <vt:lpstr>FAT: Append Data to File</vt:lpstr>
      <vt:lpstr>FAT: Create New File</vt:lpstr>
      <vt:lpstr>FFS: Create a File</vt:lpstr>
      <vt:lpstr>FFS: Move a File</vt:lpstr>
      <vt:lpstr>FFS: Move and Grep</vt:lpstr>
      <vt:lpstr>Application Level</vt:lpstr>
      <vt:lpstr>Careful Ordering</vt:lpstr>
      <vt:lpstr>Reliability Approach #2: Copy on Write File Layout</vt:lpstr>
      <vt:lpstr>Copy on Write/Write Anywhere</vt:lpstr>
      <vt:lpstr>Copy on Write/Write Anywhere</vt:lpstr>
      <vt:lpstr>Copy on Write Batch Update</vt:lpstr>
      <vt:lpstr>FFS Update in Place</vt:lpstr>
      <vt:lpstr>WAFL Write Location</vt:lpstr>
      <vt:lpstr>Copy on Write Garbage Collection</vt:lpstr>
      <vt:lpstr>Copy On Write</vt:lpstr>
      <vt:lpstr>Logging File Systems</vt:lpstr>
      <vt:lpstr>Redo Logging</vt:lpstr>
      <vt:lpstr>Before Transaction Start</vt:lpstr>
      <vt:lpstr>After Updates Are Logged</vt:lpstr>
      <vt:lpstr>After Commit Logged</vt:lpstr>
      <vt:lpstr>After Copy Back</vt:lpstr>
      <vt:lpstr>After Garbage Collection</vt:lpstr>
      <vt:lpstr>Redo Logging</vt:lpstr>
      <vt:lpstr>Questions</vt:lpstr>
      <vt:lpstr>Performance</vt:lpstr>
      <vt:lpstr>Redo Log Implementation</vt:lpstr>
      <vt:lpstr>Transaction Isolation</vt:lpstr>
      <vt:lpstr>Two Phase Locking</vt:lpstr>
      <vt:lpstr>Transaction Isolation</vt:lpstr>
      <vt:lpstr>Serializability</vt:lpstr>
      <vt:lpstr>Caveat</vt:lpstr>
      <vt:lpstr>Question</vt:lpstr>
      <vt:lpstr>Log Structure</vt:lpstr>
      <vt:lpstr>Storage Availability</vt:lpstr>
      <vt:lpstr>RAID</vt:lpstr>
      <vt:lpstr>RAID 1: Mirroring</vt:lpstr>
      <vt:lpstr>Parity</vt:lpstr>
      <vt:lpstr>RAID 5: Rotating Parity </vt:lpstr>
      <vt:lpstr>RAID Update</vt:lpstr>
      <vt:lpstr>Non-Recoverable Read Errors</vt:lpstr>
      <vt:lpstr>Read Errors and RAID recovery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File System Reliability</dc:title>
  <dc:subject/>
  <dc:creator>Thomas Anderson</dc:creator>
  <cp:keywords/>
  <dc:description>Copyright Thomas Anderson 2012</dc:description>
  <cp:lastModifiedBy>Mark Smotherman</cp:lastModifiedBy>
  <cp:revision>118</cp:revision>
  <cp:lastPrinted>2012-11-19T19:13:18Z</cp:lastPrinted>
  <dcterms:created xsi:type="dcterms:W3CDTF">2014-05-28T17:30:18Z</dcterms:created>
  <dcterms:modified xsi:type="dcterms:W3CDTF">2018-06-11T21:51:52Z</dcterms:modified>
  <cp:category/>
</cp:coreProperties>
</file>