
<file path=[Content_Types].xml><?xml version="1.0" encoding="utf-8"?>
<Types xmlns="http://schemas.openxmlformats.org/package/2006/content-types">
  <Default Extension="png" ContentType="image/png"/>
  <Default Extension="pdf" ContentType="application/pdf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334" r:id="rId2"/>
    <p:sldId id="258" r:id="rId3"/>
    <p:sldId id="259" r:id="rId4"/>
    <p:sldId id="273" r:id="rId5"/>
    <p:sldId id="261" r:id="rId6"/>
    <p:sldId id="260" r:id="rId7"/>
    <p:sldId id="262" r:id="rId8"/>
    <p:sldId id="263" r:id="rId9"/>
    <p:sldId id="289" r:id="rId10"/>
    <p:sldId id="291" r:id="rId11"/>
    <p:sldId id="292" r:id="rId12"/>
    <p:sldId id="290" r:id="rId13"/>
    <p:sldId id="271" r:id="rId14"/>
    <p:sldId id="270" r:id="rId15"/>
    <p:sldId id="268" r:id="rId16"/>
    <p:sldId id="269" r:id="rId17"/>
    <p:sldId id="324" r:id="rId18"/>
    <p:sldId id="331" r:id="rId19"/>
    <p:sldId id="330" r:id="rId20"/>
    <p:sldId id="329" r:id="rId21"/>
    <p:sldId id="328" r:id="rId22"/>
    <p:sldId id="332" r:id="rId23"/>
    <p:sldId id="333" r:id="rId24"/>
    <p:sldId id="327" r:id="rId25"/>
    <p:sldId id="326" r:id="rId26"/>
    <p:sldId id="325" r:id="rId27"/>
    <p:sldId id="266" r:id="rId28"/>
    <p:sldId id="293" r:id="rId29"/>
  </p:sldIdLst>
  <p:sldSz cx="9144000" cy="6858000" type="screen4x3"/>
  <p:notesSz cx="9296400" cy="7010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68" autoAdjust="0"/>
    <p:restoredTop sz="82699" autoAdjust="0"/>
  </p:normalViewPr>
  <p:slideViewPr>
    <p:cSldViewPr snapToGrid="0" snapToObjects="1">
      <p:cViewPr varScale="1">
        <p:scale>
          <a:sx n="72" d="100"/>
          <a:sy n="72" d="100"/>
        </p:scale>
        <p:origin x="1092" y="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5568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100" d="100"/>
        <a:sy n="100" d="100"/>
      </p:scale>
      <p:origin x="0" y="673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5809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B164801D-7B6B-5F4A-8968-09970CCB169C}" type="datetimeFigureOut">
              <a:rPr lang="en-US" smtClean="0"/>
              <a:pPr/>
              <a:t>6/4/2018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658664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5809" y="6658664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D8EEC0CD-F1DA-FC46-B0C6-E241E5C04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809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10BC2D66-7F57-E94D-93F5-2C545036412A}" type="datetimeFigureOut">
              <a:rPr lang="en-US" smtClean="0"/>
              <a:pPr/>
              <a:t>6/4/2018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95600" y="525463"/>
            <a:ext cx="3505200" cy="2628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9640" y="3329940"/>
            <a:ext cx="7437120" cy="31546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658664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809" y="6658664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87D3955F-9E14-2048-A3C7-B473A3FD983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D9D75A-08D5-2F4E-8CF6-F3F8A539724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0464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dirty="0" smtClean="0"/>
              <a:t>Anderson notes:</a:t>
            </a:r>
          </a:p>
          <a:p>
            <a:endParaRPr lang="en-US" sz="1200" dirty="0" smtClean="0"/>
          </a:p>
          <a:p>
            <a:r>
              <a:rPr lang="en-US" sz="1200" dirty="0" smtClean="0"/>
              <a:t>a</a:t>
            </a:r>
            <a:r>
              <a:rPr lang="en-US" sz="1200" dirty="0"/>
              <a:t>) Shoot thread, force it to give up resources.</a:t>
            </a:r>
          </a:p>
          <a:p>
            <a:r>
              <a:rPr lang="en-US" sz="1200" i="1" dirty="0"/>
              <a:t>In traffic example, Godzilla -- picks up a car, hurls it into the east river.  Other three cars can go!</a:t>
            </a:r>
          </a:p>
          <a:p>
            <a:r>
              <a:rPr lang="en-US" sz="1200" dirty="0" smtClean="0"/>
              <a:t>This </a:t>
            </a:r>
            <a:r>
              <a:rPr lang="en-US" sz="1200" dirty="0"/>
              <a:t>isn't always possible -- for instance, with a </a:t>
            </a:r>
            <a:r>
              <a:rPr lang="en-US" sz="1200" dirty="0" err="1"/>
              <a:t>mutex</a:t>
            </a:r>
            <a:r>
              <a:rPr lang="en-US" sz="1200" dirty="0"/>
              <a:t>, can't shoot a thread and leave world in a consistent state, unless the exception handling code is very carefully written.</a:t>
            </a:r>
          </a:p>
          <a:p>
            <a:endParaRPr lang="en-US" sz="1200" dirty="0"/>
          </a:p>
          <a:p>
            <a:r>
              <a:rPr lang="en-US" sz="1200" dirty="0" err="1"/>
              <a:t>b</a:t>
            </a:r>
            <a:r>
              <a:rPr lang="en-US" sz="1200" dirty="0"/>
              <a:t>) Continue even though you don’t have the resource you need --- e.g., Amazon will say you can have a book, if the inventory subsystem doesn’t reply quickly enough (wrong answer quickly is better than the right answer slowly)</a:t>
            </a:r>
          </a:p>
          <a:p>
            <a:r>
              <a:rPr lang="en-US" sz="1200" dirty="0"/>
              <a:t> </a:t>
            </a:r>
          </a:p>
          <a:p>
            <a:r>
              <a:rPr lang="en-US" sz="1200" dirty="0"/>
              <a:t>c) Roll back actions of deadlocked threads (transactions</a:t>
            </a:r>
            <a:r>
              <a:rPr lang="en-US" sz="1200" dirty="0" smtClean="0"/>
              <a:t>)</a:t>
            </a:r>
            <a:endParaRPr lang="en-US" sz="1200" dirty="0"/>
          </a:p>
          <a:p>
            <a:r>
              <a:rPr lang="en-US" sz="1200" dirty="0"/>
              <a:t>Common technique in </a:t>
            </a:r>
            <a:r>
              <a:rPr lang="en-US" sz="1200" dirty="0" smtClean="0"/>
              <a:t>databases:</a:t>
            </a:r>
            <a:r>
              <a:rPr lang="en-US" sz="1200" i="1" baseline="0" dirty="0" smtClean="0"/>
              <a:t> </a:t>
            </a:r>
            <a:r>
              <a:rPr lang="en-US" sz="1200" i="1" dirty="0" smtClean="0"/>
              <a:t>Transactions</a:t>
            </a:r>
            <a:r>
              <a:rPr lang="en-US" sz="1200" i="1" baseline="0" dirty="0" smtClean="0"/>
              <a:t> </a:t>
            </a:r>
            <a:r>
              <a:rPr lang="en-US" sz="1200" i="1" dirty="0" smtClean="0"/>
              <a:t>allow you to do this rollback, to beginning of a transaction. Of course, if restart in exactly the same way, might still get deadlock.  </a:t>
            </a:r>
            <a:endParaRPr lang="en-US" sz="1200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i="1" dirty="0"/>
              <a:t>What happens here?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6/4/2018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6/4/2018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6/4/2018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6/4/2018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6/4/2018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6/4/2018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6/4/2018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6/4/2018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6/4/2018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6/4/2018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6/4/2018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D09FA4-D782-704D-BA4F-C6B6CE6C5758}" type="datetimeFigureOut">
              <a:rPr lang="en-US" smtClean="0"/>
              <a:pPr/>
              <a:t>6/4/2018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d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Introduction to Operating Systems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7688" y="3600450"/>
            <a:ext cx="7088623" cy="2347196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CPSC/ECE 3220 Summer 2018</a:t>
            </a:r>
          </a:p>
          <a:p>
            <a:endParaRPr lang="en-US" dirty="0" smtClean="0"/>
          </a:p>
          <a:p>
            <a:r>
              <a:rPr lang="en-US" dirty="0" smtClean="0"/>
              <a:t>Lecture Notes</a:t>
            </a:r>
          </a:p>
          <a:p>
            <a:r>
              <a:rPr lang="en-US" dirty="0" smtClean="0"/>
              <a:t>OSPP Chapter </a:t>
            </a:r>
            <a:r>
              <a:rPr lang="en-US" dirty="0"/>
              <a:t>6</a:t>
            </a:r>
            <a:r>
              <a:rPr lang="en-US" dirty="0" smtClean="0"/>
              <a:t> – Part B</a:t>
            </a:r>
            <a:endParaRPr lang="en-US" dirty="0" smtClean="0"/>
          </a:p>
          <a:p>
            <a:endParaRPr lang="en-US" dirty="0" smtClean="0"/>
          </a:p>
          <a:p>
            <a:r>
              <a:rPr lang="en-US" sz="2200" dirty="0" smtClean="0"/>
              <a:t>(adapted by Mark Smotherman from Tom Anderson’s slides on OSPP web site)</a:t>
            </a:r>
          </a:p>
        </p:txBody>
      </p:sp>
    </p:spTree>
    <p:extLst>
      <p:ext uri="{BB962C8B-B14F-4D97-AF65-F5344CB8AC3E}">
        <p14:creationId xmlns:p14="http://schemas.microsoft.com/office/powerpoint/2010/main" val="2750561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Approaches to Handling Deadlock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Prevent by limiting program behavior</a:t>
            </a:r>
          </a:p>
          <a:p>
            <a:pPr lvl="1"/>
            <a:r>
              <a:rPr lang="en-US" dirty="0" smtClean="0"/>
              <a:t>Limit program from doing anything that might lead to deadlock</a:t>
            </a:r>
          </a:p>
          <a:p>
            <a:r>
              <a:rPr lang="en-US" dirty="0" smtClean="0"/>
              <a:t>Avoid by predicting the future</a:t>
            </a:r>
          </a:p>
          <a:p>
            <a:pPr lvl="1"/>
            <a:r>
              <a:rPr lang="en-US" dirty="0" smtClean="0"/>
              <a:t>If we know what program will do, we can tell if granting a resource might lead to deadlock</a:t>
            </a:r>
          </a:p>
          <a:p>
            <a:r>
              <a:rPr lang="en-US" dirty="0" smtClean="0"/>
              <a:t>Detect and recover</a:t>
            </a:r>
          </a:p>
          <a:p>
            <a:pPr lvl="1"/>
            <a:r>
              <a:rPr lang="en-US" dirty="0" smtClean="0"/>
              <a:t>If we can rollback a thread, we can fix a deadlock once it occurs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Exploit or Limit Behavior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Provide enough resources</a:t>
            </a:r>
          </a:p>
          <a:p>
            <a:pPr lvl="1"/>
            <a:r>
              <a:rPr lang="en-US" dirty="0" smtClean="0"/>
              <a:t>How many chopsticks are enough?</a:t>
            </a:r>
          </a:p>
          <a:p>
            <a:r>
              <a:rPr lang="en-US" dirty="0" smtClean="0"/>
              <a:t>Eliminate wait while holding</a:t>
            </a:r>
          </a:p>
          <a:p>
            <a:pPr lvl="1"/>
            <a:r>
              <a:rPr lang="en-US" dirty="0" smtClean="0"/>
              <a:t>Release lock when calling out of module</a:t>
            </a:r>
          </a:p>
          <a:p>
            <a:pPr lvl="1"/>
            <a:r>
              <a:rPr lang="en-US" dirty="0" smtClean="0"/>
              <a:t>Telephone circuit setup</a:t>
            </a:r>
          </a:p>
          <a:p>
            <a:r>
              <a:rPr lang="en-US" dirty="0" smtClean="0"/>
              <a:t>Eliminate circular waiting</a:t>
            </a:r>
          </a:p>
          <a:p>
            <a:pPr lvl="1"/>
            <a:r>
              <a:rPr lang="en-US" dirty="0" smtClean="0"/>
              <a:t>Lock ordering: always acquire locks in a fixed order</a:t>
            </a:r>
          </a:p>
          <a:p>
            <a:pPr lvl="1"/>
            <a:r>
              <a:rPr lang="en-US" dirty="0" smtClean="0"/>
              <a:t>Example: move file from one directory to another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dirty="0" smtClean="0"/>
              <a:t>Thread 1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Acquire 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Acquire C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If (maybe) Wait for B</a:t>
            </a:r>
          </a:p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algn="ctr">
              <a:buNone/>
            </a:pPr>
            <a:r>
              <a:rPr lang="en-US" dirty="0" smtClean="0"/>
              <a:t>Thread 2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Acquire B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Wait for 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68858" y="5602943"/>
            <a:ext cx="63528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How can we make sure </a:t>
            </a:r>
            <a:r>
              <a:rPr lang="en-US" sz="2800" smtClean="0"/>
              <a:t>to avoid </a:t>
            </a:r>
            <a:r>
              <a:rPr lang="en-US" sz="2800" dirty="0" smtClean="0"/>
              <a:t>deadlock?</a:t>
            </a:r>
            <a:endParaRPr lang="en-US" sz="28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Deadlock Dynamics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Safe state:</a:t>
            </a:r>
          </a:p>
          <a:p>
            <a:pPr lvl="1"/>
            <a:r>
              <a:rPr lang="en-US" dirty="0" smtClean="0"/>
              <a:t>For any possible sequence of future resource requests, it is possible to eventually grant all requests</a:t>
            </a:r>
          </a:p>
          <a:p>
            <a:pPr lvl="1"/>
            <a:r>
              <a:rPr lang="en-US" dirty="0" smtClean="0"/>
              <a:t>May require waiting even when resources are available!</a:t>
            </a:r>
          </a:p>
          <a:p>
            <a:r>
              <a:rPr lang="en-US" dirty="0" smtClean="0"/>
              <a:t>Unsafe state:</a:t>
            </a:r>
          </a:p>
          <a:p>
            <a:pPr lvl="1"/>
            <a:r>
              <a:rPr lang="en-US" dirty="0" smtClean="0"/>
              <a:t>Some sequence of resource requests can result in deadlock </a:t>
            </a:r>
          </a:p>
          <a:p>
            <a:r>
              <a:rPr lang="en-US" dirty="0" smtClean="0"/>
              <a:t>Doomed state:</a:t>
            </a:r>
          </a:p>
          <a:p>
            <a:pPr lvl="1"/>
            <a:r>
              <a:rPr lang="en-US" dirty="0" smtClean="0"/>
              <a:t>All possible computations lead to deadlock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Possible System States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1598" y="1600200"/>
            <a:ext cx="5920803" cy="4525963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 the Future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3408"/>
            <a:ext cx="8229600" cy="5257800"/>
          </a:xfrm>
        </p:spPr>
        <p:txBody>
          <a:bodyPr>
            <a:normAutofit/>
          </a:bodyPr>
          <a:lstStyle/>
          <a:p>
            <a:r>
              <a:rPr lang="en-US" dirty="0" smtClean="0"/>
              <a:t>Banker’s algorithm (</a:t>
            </a:r>
            <a:r>
              <a:rPr lang="en-US" dirty="0" err="1" smtClean="0"/>
              <a:t>Dijkstra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State maximum resource needs in advance</a:t>
            </a:r>
          </a:p>
          <a:p>
            <a:pPr lvl="1"/>
            <a:r>
              <a:rPr lang="en-US" dirty="0" smtClean="0"/>
              <a:t>Allocate resources dynamically when resource is needed -- wait if granting request would lead to deadlock</a:t>
            </a:r>
          </a:p>
          <a:p>
            <a:pPr lvl="1"/>
            <a:r>
              <a:rPr lang="en-US" dirty="0" smtClean="0"/>
              <a:t>Request can be granted if some sequential ordering of threads is deadlock free</a:t>
            </a:r>
          </a:p>
          <a:p>
            <a:pPr lvl="1"/>
            <a:r>
              <a:rPr lang="en-US" dirty="0" smtClean="0"/>
              <a:t>Extends to multiple resource types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Banker’s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Grant request </a:t>
            </a:r>
            <a:r>
              <a:rPr lang="en-US" dirty="0" err="1" smtClean="0"/>
              <a:t>iff</a:t>
            </a:r>
            <a:r>
              <a:rPr lang="en-US" dirty="0" smtClean="0"/>
              <a:t> result is a safe state</a:t>
            </a:r>
          </a:p>
          <a:p>
            <a:r>
              <a:rPr lang="en-US" dirty="0" smtClean="0"/>
              <a:t>Sum of maximum resource needs of current threads can be greater than the total resources</a:t>
            </a:r>
          </a:p>
          <a:p>
            <a:pPr lvl="1"/>
            <a:r>
              <a:rPr lang="en-US" dirty="0" smtClean="0"/>
              <a:t>Provided there is some way for all the threads to finish without getting into deadlock</a:t>
            </a:r>
          </a:p>
          <a:p>
            <a:r>
              <a:rPr lang="en-US" dirty="0" smtClean="0"/>
              <a:t>Example: proceed </a:t>
            </a:r>
            <a:r>
              <a:rPr lang="en-US" dirty="0" err="1" smtClean="0"/>
              <a:t>iff</a:t>
            </a:r>
            <a:endParaRPr lang="en-US" dirty="0" smtClean="0"/>
          </a:p>
          <a:p>
            <a:pPr lvl="1"/>
            <a:r>
              <a:rPr lang="en-US" dirty="0" smtClean="0"/>
              <a:t>total available resources - # allocated &gt;= max remaining that might be needed by this thread in order to finish </a:t>
            </a:r>
          </a:p>
          <a:p>
            <a:pPr lvl="1"/>
            <a:r>
              <a:rPr lang="en-US" dirty="0" smtClean="0"/>
              <a:t>Guarantees this thread can finish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Banker’s Algorithm Example (1a)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94765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smtClean="0"/>
              <a:t>example </a:t>
            </a:r>
            <a:r>
              <a:rPr lang="en-US" sz="1600" dirty="0"/>
              <a:t>using </a:t>
            </a:r>
            <a:r>
              <a:rPr lang="en-US" sz="1600" dirty="0" smtClean="0"/>
              <a:t>total units </a:t>
            </a:r>
            <a:r>
              <a:rPr lang="en-US" sz="1600" dirty="0"/>
              <a:t>= 10</a:t>
            </a:r>
          </a:p>
          <a:p>
            <a:pPr marL="0" indent="0">
              <a:buNone/>
            </a:pPr>
            <a:endParaRPr lang="en-US" sz="500" dirty="0"/>
          </a:p>
          <a:p>
            <a:pPr marL="0" indent="0">
              <a:buNone/>
            </a:pPr>
            <a:r>
              <a:rPr lang="en-US" sz="1600" u="sng" dirty="0" smtClean="0"/>
              <a:t>thread	max need		allocated		remaining need		able to finish?</a:t>
            </a:r>
            <a:endParaRPr lang="en-US" sz="1600" u="sng" dirty="0"/>
          </a:p>
          <a:p>
            <a:pPr marL="0" indent="0">
              <a:buNone/>
            </a:pPr>
            <a:r>
              <a:rPr lang="en-US" sz="1600" dirty="0" smtClean="0"/>
              <a:t>A		8			2			6				?</a:t>
            </a: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B		6			3			3				?</a:t>
            </a: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C		4			2			2				?</a:t>
            </a:r>
          </a:p>
          <a:p>
            <a:pPr marL="0" indent="0">
              <a:buNone/>
            </a:pPr>
            <a:r>
              <a:rPr lang="en-US" sz="1600" dirty="0" smtClean="0"/>
              <a:t>available units </a:t>
            </a:r>
            <a:r>
              <a:rPr lang="en-US" sz="1600" dirty="0"/>
              <a:t>= </a:t>
            </a:r>
            <a:r>
              <a:rPr lang="en-US" sz="1600" dirty="0" smtClean="0"/>
              <a:t>3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8566447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Banker’s Algorithm Example (1b)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94765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smtClean="0"/>
              <a:t>example </a:t>
            </a:r>
            <a:r>
              <a:rPr lang="en-US" sz="1600" dirty="0"/>
              <a:t>using </a:t>
            </a:r>
            <a:r>
              <a:rPr lang="en-US" sz="1600" dirty="0" smtClean="0"/>
              <a:t>total units </a:t>
            </a:r>
            <a:r>
              <a:rPr lang="en-US" sz="1600" dirty="0"/>
              <a:t>= 10</a:t>
            </a:r>
          </a:p>
          <a:p>
            <a:pPr marL="0" indent="0">
              <a:buNone/>
            </a:pPr>
            <a:endParaRPr lang="en-US" sz="500" dirty="0"/>
          </a:p>
          <a:p>
            <a:pPr marL="0" indent="0">
              <a:buNone/>
            </a:pPr>
            <a:r>
              <a:rPr lang="en-US" sz="1600" u="sng" dirty="0" smtClean="0"/>
              <a:t>thread	max need		allocated		remaining need		able to finish?</a:t>
            </a:r>
            <a:endParaRPr lang="en-US" sz="1600" u="sng" dirty="0"/>
          </a:p>
          <a:p>
            <a:pPr marL="0" indent="0">
              <a:buNone/>
            </a:pPr>
            <a:r>
              <a:rPr lang="en-US" sz="1600" dirty="0" smtClean="0"/>
              <a:t>A		8			</a:t>
            </a:r>
            <a:r>
              <a:rPr lang="en-US" sz="1600" dirty="0" smtClean="0">
                <a:solidFill>
                  <a:srgbClr val="C00000"/>
                </a:solidFill>
              </a:rPr>
              <a:t>2</a:t>
            </a:r>
            <a:r>
              <a:rPr lang="en-US" sz="1600" dirty="0" smtClean="0"/>
              <a:t>			6				?</a:t>
            </a: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B		6			</a:t>
            </a:r>
            <a:r>
              <a:rPr lang="en-US" sz="1600" dirty="0" smtClean="0">
                <a:solidFill>
                  <a:srgbClr val="C00000"/>
                </a:solidFill>
              </a:rPr>
              <a:t>3</a:t>
            </a:r>
            <a:r>
              <a:rPr lang="en-US" sz="1600" dirty="0" smtClean="0"/>
              <a:t>			3				?</a:t>
            </a: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C		4			</a:t>
            </a:r>
            <a:r>
              <a:rPr lang="en-US" sz="1600" dirty="0" smtClean="0">
                <a:solidFill>
                  <a:srgbClr val="C00000"/>
                </a:solidFill>
              </a:rPr>
              <a:t>2</a:t>
            </a:r>
            <a:r>
              <a:rPr lang="en-US" sz="1600" dirty="0" smtClean="0"/>
              <a:t>			2				?</a:t>
            </a:r>
          </a:p>
          <a:p>
            <a:pPr marL="0" indent="0">
              <a:buNone/>
            </a:pPr>
            <a:r>
              <a:rPr lang="en-US" sz="1600" dirty="0" smtClean="0"/>
              <a:t>available units </a:t>
            </a:r>
            <a:r>
              <a:rPr lang="en-US" sz="1600" dirty="0"/>
              <a:t>= 3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Show that this is a safe state since there is a sequence of thread executions that allows each thread to obtain its maximum resource need, complete its work, and release its resources:</a:t>
            </a:r>
          </a:p>
          <a:p>
            <a:pPr marL="0" indent="0">
              <a:buNone/>
            </a:pPr>
            <a:endParaRPr lang="en-US" sz="500" dirty="0" smtClean="0"/>
          </a:p>
          <a:p>
            <a:pPr marL="0" indent="0">
              <a:buNone/>
            </a:pPr>
            <a:r>
              <a:rPr lang="en-US" sz="1600" u="sng" dirty="0" smtClean="0"/>
              <a:t>thread				</a:t>
            </a:r>
            <a:r>
              <a:rPr lang="en-US" sz="1600" u="sng" dirty="0"/>
              <a:t>	</a:t>
            </a:r>
            <a:r>
              <a:rPr lang="en-US" sz="1600" u="sng" dirty="0" smtClean="0"/>
              <a:t>allocation in steps						</a:t>
            </a:r>
          </a:p>
          <a:p>
            <a:pPr marL="0" indent="0">
              <a:buNone/>
            </a:pPr>
            <a:r>
              <a:rPr lang="en-US" sz="1600" dirty="0" smtClean="0"/>
              <a:t>A		</a:t>
            </a:r>
            <a:r>
              <a:rPr lang="en-US" sz="1600" dirty="0" smtClean="0">
                <a:solidFill>
                  <a:srgbClr val="C00000"/>
                </a:solidFill>
              </a:rPr>
              <a:t>2</a:t>
            </a:r>
          </a:p>
          <a:p>
            <a:pPr marL="0" indent="0">
              <a:buNone/>
            </a:pPr>
            <a:r>
              <a:rPr lang="en-US" sz="1600" dirty="0" smtClean="0"/>
              <a:t>B		</a:t>
            </a:r>
            <a:r>
              <a:rPr lang="en-US" sz="1600" dirty="0" smtClean="0">
                <a:solidFill>
                  <a:srgbClr val="C00000"/>
                </a:solidFill>
              </a:rPr>
              <a:t>3</a:t>
            </a:r>
          </a:p>
          <a:p>
            <a:pPr marL="0" indent="0">
              <a:buNone/>
            </a:pPr>
            <a:r>
              <a:rPr lang="en-US" sz="1600" u="sng" dirty="0" smtClean="0"/>
              <a:t>C		</a:t>
            </a:r>
            <a:r>
              <a:rPr lang="en-US" sz="1600" u="sng" dirty="0" smtClean="0">
                <a:solidFill>
                  <a:srgbClr val="C00000"/>
                </a:solidFill>
              </a:rPr>
              <a:t>2</a:t>
            </a:r>
            <a:endParaRPr lang="en-US" sz="1600" u="sng" dirty="0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sz="1600" dirty="0" smtClean="0"/>
              <a:t>allocated	7</a:t>
            </a:r>
          </a:p>
          <a:p>
            <a:pPr marL="0" indent="0">
              <a:buNone/>
            </a:pPr>
            <a:r>
              <a:rPr lang="en-US" sz="1600" dirty="0"/>
              <a:t>a</a:t>
            </a:r>
            <a:r>
              <a:rPr lang="en-US" sz="1600" dirty="0" smtClean="0"/>
              <a:t>vailable	3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5666371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Banker’s Algorithm Example (1c)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94765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smtClean="0"/>
              <a:t>example </a:t>
            </a:r>
            <a:r>
              <a:rPr lang="en-US" sz="1600" dirty="0"/>
              <a:t>using </a:t>
            </a:r>
            <a:r>
              <a:rPr lang="en-US" sz="1600" dirty="0" smtClean="0"/>
              <a:t>total units </a:t>
            </a:r>
            <a:r>
              <a:rPr lang="en-US" sz="1600" dirty="0"/>
              <a:t>= 10</a:t>
            </a:r>
          </a:p>
          <a:p>
            <a:pPr marL="0" indent="0">
              <a:buNone/>
            </a:pPr>
            <a:endParaRPr lang="en-US" sz="500" dirty="0"/>
          </a:p>
          <a:p>
            <a:pPr marL="0" indent="0">
              <a:buNone/>
            </a:pPr>
            <a:r>
              <a:rPr lang="en-US" sz="1600" u="sng" dirty="0" smtClean="0"/>
              <a:t>thread	max need		allocated		remaining need		able to finish?</a:t>
            </a:r>
            <a:endParaRPr lang="en-US" sz="1600" u="sng" dirty="0"/>
          </a:p>
          <a:p>
            <a:pPr marL="0" indent="0">
              <a:buNone/>
            </a:pPr>
            <a:r>
              <a:rPr lang="en-US" sz="1600" dirty="0" smtClean="0"/>
              <a:t>A		8			</a:t>
            </a:r>
            <a:r>
              <a:rPr lang="en-US" sz="1600" dirty="0" smtClean="0">
                <a:solidFill>
                  <a:srgbClr val="C00000"/>
                </a:solidFill>
              </a:rPr>
              <a:t>2</a:t>
            </a:r>
            <a:r>
              <a:rPr lang="en-US" sz="1600" dirty="0" smtClean="0"/>
              <a:t>			6				?</a:t>
            </a: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B		6			</a:t>
            </a:r>
            <a:r>
              <a:rPr lang="en-US" sz="1600" dirty="0" smtClean="0">
                <a:solidFill>
                  <a:srgbClr val="C00000"/>
                </a:solidFill>
              </a:rPr>
              <a:t>3</a:t>
            </a:r>
            <a:r>
              <a:rPr lang="en-US" sz="1600" dirty="0" smtClean="0"/>
              <a:t>			3				?</a:t>
            </a: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C		4			</a:t>
            </a:r>
            <a:r>
              <a:rPr lang="en-US" sz="1600" dirty="0" smtClean="0">
                <a:solidFill>
                  <a:srgbClr val="C00000"/>
                </a:solidFill>
              </a:rPr>
              <a:t>2</a:t>
            </a:r>
            <a:r>
              <a:rPr lang="en-US" sz="1600" dirty="0" smtClean="0"/>
              <a:t>			2				</a:t>
            </a:r>
            <a:r>
              <a:rPr lang="en-US" sz="1600" dirty="0" smtClean="0">
                <a:solidFill>
                  <a:srgbClr val="0070C0"/>
                </a:solidFill>
              </a:rPr>
              <a:t>true</a:t>
            </a:r>
          </a:p>
          <a:p>
            <a:pPr marL="0" indent="0">
              <a:buNone/>
            </a:pPr>
            <a:r>
              <a:rPr lang="en-US" sz="1600" dirty="0" smtClean="0"/>
              <a:t>available units </a:t>
            </a:r>
            <a:r>
              <a:rPr lang="en-US" sz="1600" dirty="0"/>
              <a:t>= 3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Show that this is a safe state since there is a sequence of thread executions that allows each thread to obtain its maximum resource need, complete its work, and release its resources:</a:t>
            </a:r>
          </a:p>
          <a:p>
            <a:pPr marL="0" indent="0">
              <a:buNone/>
            </a:pPr>
            <a:endParaRPr lang="en-US" sz="500" dirty="0" smtClean="0"/>
          </a:p>
          <a:p>
            <a:pPr marL="0" indent="0">
              <a:buNone/>
            </a:pPr>
            <a:r>
              <a:rPr lang="en-US" sz="1600" u="sng" dirty="0" smtClean="0"/>
              <a:t>thread				</a:t>
            </a:r>
            <a:r>
              <a:rPr lang="en-US" sz="1600" u="sng" dirty="0"/>
              <a:t>	</a:t>
            </a:r>
            <a:r>
              <a:rPr lang="en-US" sz="1600" u="sng" dirty="0" smtClean="0"/>
              <a:t>allocation in steps						</a:t>
            </a:r>
          </a:p>
          <a:p>
            <a:pPr marL="0" indent="0">
              <a:buNone/>
            </a:pPr>
            <a:r>
              <a:rPr lang="en-US" sz="1600" dirty="0" smtClean="0"/>
              <a:t>A		</a:t>
            </a:r>
            <a:r>
              <a:rPr lang="en-US" sz="1600" dirty="0" smtClean="0">
                <a:solidFill>
                  <a:srgbClr val="C00000"/>
                </a:solidFill>
              </a:rPr>
              <a:t>2</a:t>
            </a:r>
            <a:r>
              <a:rPr lang="en-US" sz="1600" dirty="0" smtClean="0"/>
              <a:t>		2</a:t>
            </a:r>
          </a:p>
          <a:p>
            <a:pPr marL="0" indent="0">
              <a:buNone/>
            </a:pPr>
            <a:r>
              <a:rPr lang="en-US" sz="1600" dirty="0" smtClean="0"/>
              <a:t>B		</a:t>
            </a:r>
            <a:r>
              <a:rPr lang="en-US" sz="1600" dirty="0" smtClean="0">
                <a:solidFill>
                  <a:srgbClr val="C00000"/>
                </a:solidFill>
              </a:rPr>
              <a:t>3</a:t>
            </a:r>
            <a:r>
              <a:rPr lang="en-US" sz="1600" dirty="0" smtClean="0"/>
              <a:t>		3</a:t>
            </a:r>
          </a:p>
          <a:p>
            <a:pPr marL="0" indent="0">
              <a:buNone/>
            </a:pPr>
            <a:r>
              <a:rPr lang="en-US" sz="1600" u="sng" dirty="0" smtClean="0"/>
              <a:t>C		</a:t>
            </a:r>
            <a:r>
              <a:rPr lang="en-US" sz="1600" u="sng" dirty="0" smtClean="0">
                <a:solidFill>
                  <a:srgbClr val="C00000"/>
                </a:solidFill>
              </a:rPr>
              <a:t>2</a:t>
            </a:r>
            <a:r>
              <a:rPr lang="en-US" sz="1600" u="sng" dirty="0" smtClean="0">
                <a:solidFill>
                  <a:schemeClr val="accent1"/>
                </a:solidFill>
              </a:rPr>
              <a:t> grant 2=&gt;4</a:t>
            </a:r>
          </a:p>
          <a:p>
            <a:pPr marL="0" indent="0">
              <a:buNone/>
            </a:pPr>
            <a:r>
              <a:rPr lang="en-US" sz="1600" dirty="0" smtClean="0"/>
              <a:t>allocated	7		9</a:t>
            </a:r>
          </a:p>
          <a:p>
            <a:pPr marL="0" indent="0">
              <a:buNone/>
            </a:pPr>
            <a:r>
              <a:rPr lang="en-US" sz="1600" dirty="0"/>
              <a:t>a</a:t>
            </a:r>
            <a:r>
              <a:rPr lang="en-US" sz="1600" dirty="0" smtClean="0"/>
              <a:t>vailable	3		1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66830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Deadlock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Resource: </a:t>
            </a:r>
            <a:r>
              <a:rPr lang="en-US" dirty="0"/>
              <a:t>a physical or virtual entity that can be assigned to a user or </a:t>
            </a:r>
            <a:r>
              <a:rPr lang="en-US" dirty="0" smtClean="0"/>
              <a:t>application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nything needed by a thread to do its job (CPU, disk space, memory, lock)</a:t>
            </a:r>
          </a:p>
          <a:p>
            <a:pPr lvl="1"/>
            <a:r>
              <a:rPr lang="en-US" dirty="0" err="1" smtClean="0"/>
              <a:t>Preemptable</a:t>
            </a:r>
            <a:r>
              <a:rPr lang="en-US" dirty="0" smtClean="0"/>
              <a:t>: can be taken away by OS</a:t>
            </a:r>
          </a:p>
          <a:p>
            <a:pPr lvl="1"/>
            <a:r>
              <a:rPr lang="en-US" dirty="0" smtClean="0"/>
              <a:t>Non-</a:t>
            </a:r>
            <a:r>
              <a:rPr lang="en-US" dirty="0" err="1" smtClean="0"/>
              <a:t>preemptable</a:t>
            </a:r>
            <a:r>
              <a:rPr lang="en-US" dirty="0" smtClean="0"/>
              <a:t>: must leave with thread</a:t>
            </a:r>
          </a:p>
          <a:p>
            <a:r>
              <a:rPr lang="en-US" dirty="0" smtClean="0"/>
              <a:t>Starvation: thread waits indefinitely</a:t>
            </a:r>
          </a:p>
          <a:p>
            <a:r>
              <a:rPr lang="en-US" dirty="0" smtClean="0"/>
              <a:t>Deadlock: circular waiting for resources</a:t>
            </a:r>
          </a:p>
          <a:p>
            <a:pPr lvl="1"/>
            <a:r>
              <a:rPr lang="en-US" dirty="0" smtClean="0"/>
              <a:t>Deadlock =&gt; starvation, but not vice versa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Banker’s Algorithm Example (1d)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94765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smtClean="0"/>
              <a:t>example </a:t>
            </a:r>
            <a:r>
              <a:rPr lang="en-US" sz="1600" dirty="0"/>
              <a:t>using </a:t>
            </a:r>
            <a:r>
              <a:rPr lang="en-US" sz="1600" dirty="0" smtClean="0"/>
              <a:t>total units </a:t>
            </a:r>
            <a:r>
              <a:rPr lang="en-US" sz="1600" dirty="0"/>
              <a:t>= 10</a:t>
            </a:r>
          </a:p>
          <a:p>
            <a:pPr marL="0" indent="0">
              <a:buNone/>
            </a:pPr>
            <a:endParaRPr lang="en-US" sz="500" dirty="0"/>
          </a:p>
          <a:p>
            <a:pPr marL="0" indent="0">
              <a:buNone/>
            </a:pPr>
            <a:r>
              <a:rPr lang="en-US" sz="1600" u="sng" dirty="0" smtClean="0"/>
              <a:t>thread	max need		allocated		remaining need		able to finish?</a:t>
            </a:r>
            <a:endParaRPr lang="en-US" sz="1600" u="sng" dirty="0"/>
          </a:p>
          <a:p>
            <a:pPr marL="0" indent="0">
              <a:buNone/>
            </a:pPr>
            <a:r>
              <a:rPr lang="en-US" sz="1600" dirty="0" smtClean="0"/>
              <a:t>A		8			</a:t>
            </a:r>
            <a:r>
              <a:rPr lang="en-US" sz="1600" dirty="0" smtClean="0">
                <a:solidFill>
                  <a:srgbClr val="C00000"/>
                </a:solidFill>
              </a:rPr>
              <a:t>2</a:t>
            </a:r>
            <a:r>
              <a:rPr lang="en-US" sz="1600" dirty="0" smtClean="0"/>
              <a:t>			6				?</a:t>
            </a: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B		6			</a:t>
            </a:r>
            <a:r>
              <a:rPr lang="en-US" sz="1600" dirty="0" smtClean="0">
                <a:solidFill>
                  <a:srgbClr val="C00000"/>
                </a:solidFill>
              </a:rPr>
              <a:t>3</a:t>
            </a:r>
            <a:r>
              <a:rPr lang="en-US" sz="1600" dirty="0" smtClean="0"/>
              <a:t>			3				?</a:t>
            </a: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C		4			</a:t>
            </a:r>
            <a:r>
              <a:rPr lang="en-US" sz="1600" dirty="0" smtClean="0">
                <a:solidFill>
                  <a:srgbClr val="C00000"/>
                </a:solidFill>
              </a:rPr>
              <a:t>2</a:t>
            </a:r>
            <a:r>
              <a:rPr lang="en-US" sz="1600" dirty="0" smtClean="0"/>
              <a:t>			2				?</a:t>
            </a:r>
          </a:p>
          <a:p>
            <a:pPr marL="0" indent="0">
              <a:buNone/>
            </a:pPr>
            <a:r>
              <a:rPr lang="en-US" sz="1600" dirty="0" smtClean="0"/>
              <a:t>available units </a:t>
            </a:r>
            <a:r>
              <a:rPr lang="en-US" sz="1600" dirty="0"/>
              <a:t>= 3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Show that this is a safe state since there is a sequence of thread executions that allows each thread to obtain its maximum resource need, complete its work, and release its resources:</a:t>
            </a:r>
          </a:p>
          <a:p>
            <a:pPr marL="0" indent="0">
              <a:buNone/>
            </a:pPr>
            <a:endParaRPr lang="en-US" sz="500" dirty="0" smtClean="0"/>
          </a:p>
          <a:p>
            <a:pPr marL="0" indent="0">
              <a:buNone/>
            </a:pPr>
            <a:r>
              <a:rPr lang="en-US" sz="1600" u="sng" dirty="0" smtClean="0"/>
              <a:t>thread				</a:t>
            </a:r>
            <a:r>
              <a:rPr lang="en-US" sz="1600" u="sng" dirty="0"/>
              <a:t>	</a:t>
            </a:r>
            <a:r>
              <a:rPr lang="en-US" sz="1600" u="sng" dirty="0" smtClean="0"/>
              <a:t>allocation in steps						</a:t>
            </a:r>
          </a:p>
          <a:p>
            <a:pPr marL="0" indent="0">
              <a:buNone/>
            </a:pPr>
            <a:r>
              <a:rPr lang="en-US" sz="1600" dirty="0" smtClean="0"/>
              <a:t>A		</a:t>
            </a:r>
            <a:r>
              <a:rPr lang="en-US" sz="1600" dirty="0" smtClean="0">
                <a:solidFill>
                  <a:srgbClr val="C00000"/>
                </a:solidFill>
              </a:rPr>
              <a:t>2</a:t>
            </a:r>
            <a:r>
              <a:rPr lang="en-US" sz="1600" dirty="0" smtClean="0"/>
              <a:t>		2		2</a:t>
            </a:r>
          </a:p>
          <a:p>
            <a:pPr marL="0" indent="0">
              <a:buNone/>
            </a:pPr>
            <a:r>
              <a:rPr lang="en-US" sz="1600" dirty="0" smtClean="0"/>
              <a:t>B		</a:t>
            </a:r>
            <a:r>
              <a:rPr lang="en-US" sz="1600" dirty="0" smtClean="0">
                <a:solidFill>
                  <a:srgbClr val="C00000"/>
                </a:solidFill>
              </a:rPr>
              <a:t>3</a:t>
            </a:r>
            <a:r>
              <a:rPr lang="en-US" sz="1600" dirty="0" smtClean="0"/>
              <a:t>		3		3</a:t>
            </a:r>
            <a:r>
              <a:rPr lang="en-US" sz="1600" dirty="0" smtClean="0">
                <a:solidFill>
                  <a:schemeClr val="accent1"/>
                </a:solidFill>
              </a:rPr>
              <a:t> </a:t>
            </a:r>
          </a:p>
          <a:p>
            <a:pPr marL="0" indent="0">
              <a:buNone/>
            </a:pPr>
            <a:r>
              <a:rPr lang="en-US" sz="1600" u="sng" dirty="0" smtClean="0"/>
              <a:t>C		</a:t>
            </a:r>
            <a:r>
              <a:rPr lang="en-US" sz="1600" u="sng" dirty="0" smtClean="0">
                <a:solidFill>
                  <a:srgbClr val="C00000"/>
                </a:solidFill>
              </a:rPr>
              <a:t>2</a:t>
            </a:r>
            <a:r>
              <a:rPr lang="en-US" sz="1600" u="sng" dirty="0" smtClean="0">
                <a:solidFill>
                  <a:schemeClr val="accent1"/>
                </a:solidFill>
              </a:rPr>
              <a:t> grant 2=&gt;4 release=&gt;0</a:t>
            </a:r>
          </a:p>
          <a:p>
            <a:pPr marL="0" indent="0">
              <a:buNone/>
            </a:pPr>
            <a:r>
              <a:rPr lang="en-US" sz="1600" dirty="0" smtClean="0"/>
              <a:t>allocated	7		9		5</a:t>
            </a:r>
          </a:p>
          <a:p>
            <a:pPr marL="0" indent="0">
              <a:buNone/>
            </a:pPr>
            <a:r>
              <a:rPr lang="en-US" sz="1600" dirty="0"/>
              <a:t>a</a:t>
            </a:r>
            <a:r>
              <a:rPr lang="en-US" sz="1600" dirty="0" smtClean="0"/>
              <a:t>vailable	3		1		5</a:t>
            </a:r>
          </a:p>
        </p:txBody>
      </p:sp>
    </p:spTree>
    <p:extLst>
      <p:ext uri="{BB962C8B-B14F-4D97-AF65-F5344CB8AC3E}">
        <p14:creationId xmlns:p14="http://schemas.microsoft.com/office/powerpoint/2010/main" val="15847481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Banker’s Algorithm Example (1e)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94765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smtClean="0"/>
              <a:t>example </a:t>
            </a:r>
            <a:r>
              <a:rPr lang="en-US" sz="1600" dirty="0"/>
              <a:t>using </a:t>
            </a:r>
            <a:r>
              <a:rPr lang="en-US" sz="1600" dirty="0" smtClean="0"/>
              <a:t>total units </a:t>
            </a:r>
            <a:r>
              <a:rPr lang="en-US" sz="1600" dirty="0"/>
              <a:t>= 10</a:t>
            </a:r>
          </a:p>
          <a:p>
            <a:pPr marL="0" indent="0">
              <a:buNone/>
            </a:pPr>
            <a:endParaRPr lang="en-US" sz="500" dirty="0"/>
          </a:p>
          <a:p>
            <a:pPr marL="0" indent="0">
              <a:buNone/>
            </a:pPr>
            <a:r>
              <a:rPr lang="en-US" sz="1600" u="sng" dirty="0" smtClean="0"/>
              <a:t>thread	max need		allocated		remaining need		able to finish?</a:t>
            </a:r>
            <a:endParaRPr lang="en-US" sz="1600" u="sng" dirty="0"/>
          </a:p>
          <a:p>
            <a:pPr marL="0" indent="0">
              <a:buNone/>
            </a:pPr>
            <a:r>
              <a:rPr lang="en-US" sz="1600" dirty="0" smtClean="0"/>
              <a:t>A		8			</a:t>
            </a:r>
            <a:r>
              <a:rPr lang="en-US" sz="1600" dirty="0" smtClean="0">
                <a:solidFill>
                  <a:srgbClr val="C00000"/>
                </a:solidFill>
              </a:rPr>
              <a:t>2</a:t>
            </a:r>
            <a:r>
              <a:rPr lang="en-US" sz="1600" dirty="0" smtClean="0"/>
              <a:t>			6				?</a:t>
            </a: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B		6			</a:t>
            </a:r>
            <a:r>
              <a:rPr lang="en-US" sz="1600" dirty="0" smtClean="0">
                <a:solidFill>
                  <a:srgbClr val="C00000"/>
                </a:solidFill>
              </a:rPr>
              <a:t>3</a:t>
            </a:r>
            <a:r>
              <a:rPr lang="en-US" sz="1600" dirty="0" smtClean="0"/>
              <a:t>			3				</a:t>
            </a:r>
            <a:r>
              <a:rPr lang="en-US" sz="1600" dirty="0" smtClean="0">
                <a:solidFill>
                  <a:srgbClr val="0070C0"/>
                </a:solidFill>
              </a:rPr>
              <a:t>true</a:t>
            </a:r>
            <a:endParaRPr lang="en-US" sz="16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1600" dirty="0" smtClean="0"/>
              <a:t>C		4			</a:t>
            </a:r>
            <a:r>
              <a:rPr lang="en-US" sz="1600" dirty="0" smtClean="0">
                <a:solidFill>
                  <a:srgbClr val="C00000"/>
                </a:solidFill>
              </a:rPr>
              <a:t>2</a:t>
            </a:r>
            <a:r>
              <a:rPr lang="en-US" sz="1600" dirty="0" smtClean="0"/>
              <a:t>			2				</a:t>
            </a:r>
            <a:r>
              <a:rPr lang="en-US" sz="1600" dirty="0" smtClean="0">
                <a:solidFill>
                  <a:srgbClr val="0070C0"/>
                </a:solidFill>
              </a:rPr>
              <a:t>true</a:t>
            </a:r>
          </a:p>
          <a:p>
            <a:pPr marL="0" indent="0">
              <a:buNone/>
            </a:pPr>
            <a:r>
              <a:rPr lang="en-US" sz="1600" dirty="0" smtClean="0"/>
              <a:t>available units </a:t>
            </a:r>
            <a:r>
              <a:rPr lang="en-US" sz="1600" dirty="0"/>
              <a:t>= 3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Show that this is a safe state since there is a sequence of thread executions that allows each thread to obtain its maximum resource need, complete its work, and release its resources:</a:t>
            </a:r>
          </a:p>
          <a:p>
            <a:pPr marL="0" indent="0">
              <a:buNone/>
            </a:pPr>
            <a:endParaRPr lang="en-US" sz="500" dirty="0" smtClean="0"/>
          </a:p>
          <a:p>
            <a:pPr marL="0" indent="0">
              <a:buNone/>
            </a:pPr>
            <a:r>
              <a:rPr lang="en-US" sz="1600" u="sng" dirty="0" smtClean="0"/>
              <a:t>thread				</a:t>
            </a:r>
            <a:r>
              <a:rPr lang="en-US" sz="1600" u="sng" dirty="0"/>
              <a:t>	</a:t>
            </a:r>
            <a:r>
              <a:rPr lang="en-US" sz="1600" u="sng" dirty="0" smtClean="0"/>
              <a:t>allocation in steps						</a:t>
            </a:r>
          </a:p>
          <a:p>
            <a:pPr marL="0" indent="0">
              <a:buNone/>
            </a:pPr>
            <a:r>
              <a:rPr lang="en-US" sz="1600" dirty="0" smtClean="0"/>
              <a:t>A		</a:t>
            </a:r>
            <a:r>
              <a:rPr lang="en-US" sz="1600" dirty="0" smtClean="0">
                <a:solidFill>
                  <a:srgbClr val="C00000"/>
                </a:solidFill>
              </a:rPr>
              <a:t>2</a:t>
            </a:r>
            <a:r>
              <a:rPr lang="en-US" sz="1600" dirty="0" smtClean="0"/>
              <a:t>		2		2		2		2</a:t>
            </a:r>
            <a:endParaRPr lang="en-US" sz="16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sz="1600" dirty="0" smtClean="0"/>
              <a:t>B		</a:t>
            </a:r>
            <a:r>
              <a:rPr lang="en-US" sz="1600" dirty="0" smtClean="0">
                <a:solidFill>
                  <a:srgbClr val="C00000"/>
                </a:solidFill>
              </a:rPr>
              <a:t>3</a:t>
            </a:r>
            <a:r>
              <a:rPr lang="en-US" sz="1600" dirty="0" smtClean="0"/>
              <a:t>		3		3</a:t>
            </a:r>
            <a:r>
              <a:rPr lang="en-US" sz="1600" dirty="0" smtClean="0">
                <a:solidFill>
                  <a:schemeClr val="accent1"/>
                </a:solidFill>
              </a:rPr>
              <a:t> grant3=&gt;6 release=&gt;0</a:t>
            </a:r>
          </a:p>
          <a:p>
            <a:pPr marL="0" indent="0">
              <a:buNone/>
            </a:pPr>
            <a:r>
              <a:rPr lang="en-US" sz="1600" u="sng" dirty="0" smtClean="0"/>
              <a:t>C		</a:t>
            </a:r>
            <a:r>
              <a:rPr lang="en-US" sz="1600" u="sng" dirty="0" smtClean="0">
                <a:solidFill>
                  <a:srgbClr val="C00000"/>
                </a:solidFill>
              </a:rPr>
              <a:t>2</a:t>
            </a:r>
            <a:r>
              <a:rPr lang="en-US" sz="1600" u="sng" dirty="0" smtClean="0">
                <a:solidFill>
                  <a:schemeClr val="accent1"/>
                </a:solidFill>
              </a:rPr>
              <a:t> grant 2=&gt;4 release=&gt;0		0		0</a:t>
            </a:r>
          </a:p>
          <a:p>
            <a:pPr marL="0" indent="0">
              <a:buNone/>
            </a:pPr>
            <a:r>
              <a:rPr lang="en-US" sz="1600" dirty="0" smtClean="0"/>
              <a:t>allocated	7		9		5		8		2</a:t>
            </a:r>
          </a:p>
          <a:p>
            <a:pPr marL="0" indent="0">
              <a:buNone/>
            </a:pPr>
            <a:r>
              <a:rPr lang="en-US" sz="1600" dirty="0"/>
              <a:t>available	3		1		</a:t>
            </a:r>
            <a:r>
              <a:rPr lang="en-US" sz="1600" dirty="0" smtClean="0"/>
              <a:t>5		2		8</a:t>
            </a:r>
            <a:endParaRPr lang="en-US" sz="1600" dirty="0"/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1064487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Banker’s Algorithm Example (1f)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94765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smtClean="0"/>
              <a:t>example </a:t>
            </a:r>
            <a:r>
              <a:rPr lang="en-US" sz="1600" dirty="0"/>
              <a:t>using </a:t>
            </a:r>
            <a:r>
              <a:rPr lang="en-US" sz="1600" dirty="0" smtClean="0"/>
              <a:t>total units </a:t>
            </a:r>
            <a:r>
              <a:rPr lang="en-US" sz="1600" dirty="0"/>
              <a:t>= 10</a:t>
            </a:r>
          </a:p>
          <a:p>
            <a:pPr marL="0" indent="0">
              <a:buNone/>
            </a:pPr>
            <a:endParaRPr lang="en-US" sz="500" dirty="0"/>
          </a:p>
          <a:p>
            <a:pPr marL="0" indent="0">
              <a:buNone/>
            </a:pPr>
            <a:r>
              <a:rPr lang="en-US" sz="1600" u="sng" dirty="0" smtClean="0"/>
              <a:t>thread	max need		allocated		remaining need		able to finish?</a:t>
            </a:r>
            <a:endParaRPr lang="en-US" sz="1600" u="sng" dirty="0"/>
          </a:p>
          <a:p>
            <a:pPr marL="0" indent="0">
              <a:buNone/>
            </a:pPr>
            <a:r>
              <a:rPr lang="en-US" sz="1600" dirty="0" smtClean="0"/>
              <a:t>A		8			</a:t>
            </a:r>
            <a:r>
              <a:rPr lang="en-US" sz="1600" dirty="0" smtClean="0">
                <a:solidFill>
                  <a:srgbClr val="C00000"/>
                </a:solidFill>
              </a:rPr>
              <a:t>2</a:t>
            </a:r>
            <a:r>
              <a:rPr lang="en-US" sz="1600" dirty="0" smtClean="0"/>
              <a:t>			6				</a:t>
            </a:r>
            <a:r>
              <a:rPr lang="en-US" sz="1600" dirty="0" smtClean="0">
                <a:solidFill>
                  <a:srgbClr val="0070C0"/>
                </a:solidFill>
              </a:rPr>
              <a:t>true</a:t>
            </a:r>
            <a:endParaRPr lang="en-US" sz="16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1600" dirty="0" smtClean="0"/>
              <a:t>B		6			</a:t>
            </a:r>
            <a:r>
              <a:rPr lang="en-US" sz="1600" dirty="0" smtClean="0">
                <a:solidFill>
                  <a:srgbClr val="C00000"/>
                </a:solidFill>
              </a:rPr>
              <a:t>3</a:t>
            </a:r>
            <a:r>
              <a:rPr lang="en-US" sz="1600" dirty="0" smtClean="0"/>
              <a:t>			3				</a:t>
            </a:r>
            <a:r>
              <a:rPr lang="en-US" sz="1600" dirty="0" smtClean="0">
                <a:solidFill>
                  <a:srgbClr val="0070C0"/>
                </a:solidFill>
              </a:rPr>
              <a:t>true</a:t>
            </a:r>
            <a:endParaRPr lang="en-US" sz="16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1600" dirty="0" smtClean="0"/>
              <a:t>C		4			</a:t>
            </a:r>
            <a:r>
              <a:rPr lang="en-US" sz="1600" dirty="0" smtClean="0">
                <a:solidFill>
                  <a:srgbClr val="C00000"/>
                </a:solidFill>
              </a:rPr>
              <a:t>2</a:t>
            </a:r>
            <a:r>
              <a:rPr lang="en-US" sz="1600" dirty="0" smtClean="0"/>
              <a:t>			2				</a:t>
            </a:r>
            <a:r>
              <a:rPr lang="en-US" sz="1600" dirty="0" smtClean="0">
                <a:solidFill>
                  <a:srgbClr val="0070C0"/>
                </a:solidFill>
              </a:rPr>
              <a:t>true</a:t>
            </a:r>
          </a:p>
          <a:p>
            <a:pPr marL="0" indent="0">
              <a:buNone/>
            </a:pPr>
            <a:r>
              <a:rPr lang="en-US" sz="1600" dirty="0" smtClean="0"/>
              <a:t>available units </a:t>
            </a:r>
            <a:r>
              <a:rPr lang="en-US" sz="1600" dirty="0"/>
              <a:t>= 3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Show that this is a safe state since there is a sequence of thread executions that allows each thread to obtain its maximum resource need, complete its work, and release its resources:</a:t>
            </a:r>
          </a:p>
          <a:p>
            <a:pPr marL="0" indent="0">
              <a:buNone/>
            </a:pPr>
            <a:endParaRPr lang="en-US" sz="500" dirty="0" smtClean="0"/>
          </a:p>
          <a:p>
            <a:pPr marL="0" indent="0">
              <a:buNone/>
            </a:pPr>
            <a:r>
              <a:rPr lang="en-US" sz="1600" u="sng" dirty="0" smtClean="0"/>
              <a:t>thread				</a:t>
            </a:r>
            <a:r>
              <a:rPr lang="en-US" sz="1600" u="sng" dirty="0"/>
              <a:t>	</a:t>
            </a:r>
            <a:r>
              <a:rPr lang="en-US" sz="1600" u="sng" dirty="0" smtClean="0"/>
              <a:t>allocation in steps						</a:t>
            </a:r>
          </a:p>
          <a:p>
            <a:pPr marL="0" indent="0">
              <a:buNone/>
            </a:pPr>
            <a:r>
              <a:rPr lang="en-US" sz="1600" dirty="0" smtClean="0"/>
              <a:t>A		</a:t>
            </a:r>
            <a:r>
              <a:rPr lang="en-US" sz="1600" dirty="0" smtClean="0">
                <a:solidFill>
                  <a:srgbClr val="C00000"/>
                </a:solidFill>
              </a:rPr>
              <a:t>2</a:t>
            </a:r>
            <a:r>
              <a:rPr lang="en-US" sz="1600" dirty="0" smtClean="0"/>
              <a:t>		2		2		2		2</a:t>
            </a:r>
            <a:r>
              <a:rPr lang="en-US" sz="1600" dirty="0" smtClean="0">
                <a:solidFill>
                  <a:schemeClr val="accent1"/>
                </a:solidFill>
              </a:rPr>
              <a:t> grant 6=&gt;8 release=&gt;0</a:t>
            </a:r>
          </a:p>
          <a:p>
            <a:pPr marL="0" indent="0">
              <a:buNone/>
            </a:pPr>
            <a:r>
              <a:rPr lang="en-US" sz="1600" dirty="0" smtClean="0"/>
              <a:t>B		</a:t>
            </a:r>
            <a:r>
              <a:rPr lang="en-US" sz="1600" dirty="0" smtClean="0">
                <a:solidFill>
                  <a:srgbClr val="C00000"/>
                </a:solidFill>
              </a:rPr>
              <a:t>3</a:t>
            </a:r>
            <a:r>
              <a:rPr lang="en-US" sz="1600" dirty="0" smtClean="0"/>
              <a:t>		3		3</a:t>
            </a:r>
            <a:r>
              <a:rPr lang="en-US" sz="1600" dirty="0" smtClean="0">
                <a:solidFill>
                  <a:schemeClr val="accent1"/>
                </a:solidFill>
              </a:rPr>
              <a:t> grant3=&gt;6 release=&gt;0</a:t>
            </a:r>
            <a:r>
              <a:rPr lang="en-US" sz="1600" dirty="0" smtClean="0"/>
              <a:t>		</a:t>
            </a:r>
            <a:r>
              <a:rPr lang="en-US" sz="1600" dirty="0" smtClean="0">
                <a:solidFill>
                  <a:schemeClr val="accent1"/>
                </a:solidFill>
              </a:rPr>
              <a:t>0		0</a:t>
            </a:r>
          </a:p>
          <a:p>
            <a:pPr marL="0" indent="0">
              <a:buNone/>
            </a:pPr>
            <a:r>
              <a:rPr lang="en-US" sz="1600" u="sng" dirty="0" smtClean="0"/>
              <a:t>C		</a:t>
            </a:r>
            <a:r>
              <a:rPr lang="en-US" sz="1600" u="sng" dirty="0" smtClean="0">
                <a:solidFill>
                  <a:srgbClr val="C00000"/>
                </a:solidFill>
              </a:rPr>
              <a:t>2</a:t>
            </a:r>
            <a:r>
              <a:rPr lang="en-US" sz="1600" u="sng" dirty="0" smtClean="0">
                <a:solidFill>
                  <a:schemeClr val="accent1"/>
                </a:solidFill>
              </a:rPr>
              <a:t> grant 2=&gt;4 release=&gt;0		0		0		0		0	</a:t>
            </a:r>
          </a:p>
          <a:p>
            <a:pPr marL="0" indent="0">
              <a:buNone/>
            </a:pPr>
            <a:r>
              <a:rPr lang="en-US" sz="1600" dirty="0" smtClean="0"/>
              <a:t>allocated	7		9		5		8		2		8		0</a:t>
            </a:r>
          </a:p>
          <a:p>
            <a:pPr marL="0" indent="0">
              <a:buNone/>
            </a:pPr>
            <a:r>
              <a:rPr lang="en-US" sz="1600" dirty="0"/>
              <a:t>available	3		1		</a:t>
            </a:r>
            <a:r>
              <a:rPr lang="en-US" sz="1600" dirty="0" smtClean="0"/>
              <a:t>5		2		8		2		10</a:t>
            </a:r>
            <a:endParaRPr lang="en-US" sz="1600" dirty="0"/>
          </a:p>
          <a:p>
            <a:pPr marL="0" indent="0">
              <a:buNone/>
            </a:pP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41215510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Banker’s Algorithm Example (1g)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94765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smtClean="0"/>
              <a:t>example </a:t>
            </a:r>
            <a:r>
              <a:rPr lang="en-US" sz="1600" dirty="0"/>
              <a:t>using </a:t>
            </a:r>
            <a:r>
              <a:rPr lang="en-US" sz="1600" dirty="0" smtClean="0"/>
              <a:t>total units </a:t>
            </a:r>
            <a:r>
              <a:rPr lang="en-US" sz="1600" dirty="0"/>
              <a:t>= 10</a:t>
            </a:r>
          </a:p>
          <a:p>
            <a:pPr marL="0" indent="0">
              <a:buNone/>
            </a:pPr>
            <a:endParaRPr lang="en-US" sz="500" dirty="0"/>
          </a:p>
          <a:p>
            <a:pPr marL="0" indent="0">
              <a:buNone/>
            </a:pPr>
            <a:r>
              <a:rPr lang="en-US" sz="1600" u="sng" dirty="0" smtClean="0"/>
              <a:t>thread	max need		allocated		remaining need		able to finish?</a:t>
            </a:r>
            <a:endParaRPr lang="en-US" sz="1600" u="sng" dirty="0"/>
          </a:p>
          <a:p>
            <a:pPr marL="0" indent="0">
              <a:buNone/>
            </a:pPr>
            <a:r>
              <a:rPr lang="en-US" sz="1600" dirty="0" smtClean="0"/>
              <a:t>A		8			</a:t>
            </a:r>
            <a:r>
              <a:rPr lang="en-US" sz="1600" dirty="0" smtClean="0">
                <a:solidFill>
                  <a:srgbClr val="C00000"/>
                </a:solidFill>
              </a:rPr>
              <a:t>2</a:t>
            </a:r>
            <a:r>
              <a:rPr lang="en-US" sz="1600" dirty="0" smtClean="0"/>
              <a:t>			6				?</a:t>
            </a: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B		6			</a:t>
            </a:r>
            <a:r>
              <a:rPr lang="en-US" sz="1600" dirty="0" smtClean="0">
                <a:solidFill>
                  <a:srgbClr val="C00000"/>
                </a:solidFill>
              </a:rPr>
              <a:t>3</a:t>
            </a:r>
            <a:r>
              <a:rPr lang="en-US" sz="1600" dirty="0" smtClean="0"/>
              <a:t>			3				?</a:t>
            </a: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C		4			</a:t>
            </a:r>
            <a:r>
              <a:rPr lang="en-US" sz="1600" dirty="0" smtClean="0">
                <a:solidFill>
                  <a:srgbClr val="C00000"/>
                </a:solidFill>
              </a:rPr>
              <a:t>2</a:t>
            </a:r>
            <a:r>
              <a:rPr lang="en-US" sz="1600" dirty="0" smtClean="0"/>
              <a:t>			2				?</a:t>
            </a:r>
          </a:p>
          <a:p>
            <a:pPr marL="0" indent="0">
              <a:buNone/>
            </a:pPr>
            <a:r>
              <a:rPr lang="en-US" sz="1600" dirty="0" smtClean="0"/>
              <a:t>available units </a:t>
            </a:r>
            <a:r>
              <a:rPr lang="en-US" sz="1600" dirty="0"/>
              <a:t>= 3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 smtClean="0">
                <a:solidFill>
                  <a:srgbClr val="0070C0"/>
                </a:solidFill>
              </a:rPr>
              <a:t>This is a safe state </a:t>
            </a:r>
            <a:r>
              <a:rPr lang="en-US" sz="1600" dirty="0" smtClean="0"/>
              <a:t>since there is a sequence of thread executions that allows each thread to obtain its maximum resource need, complete its work, and release its resources:</a:t>
            </a:r>
          </a:p>
          <a:p>
            <a:pPr marL="0" indent="0">
              <a:buNone/>
            </a:pPr>
            <a:endParaRPr lang="en-US" sz="500" dirty="0" smtClean="0"/>
          </a:p>
          <a:p>
            <a:pPr marL="0" indent="0">
              <a:buNone/>
            </a:pPr>
            <a:r>
              <a:rPr lang="en-US" sz="1600" u="sng" dirty="0" smtClean="0"/>
              <a:t>thread				</a:t>
            </a:r>
            <a:r>
              <a:rPr lang="en-US" sz="1600" u="sng" dirty="0"/>
              <a:t>	</a:t>
            </a:r>
            <a:r>
              <a:rPr lang="en-US" sz="1600" u="sng" dirty="0" smtClean="0"/>
              <a:t>allocation in steps						</a:t>
            </a:r>
          </a:p>
          <a:p>
            <a:pPr marL="0" indent="0">
              <a:buNone/>
            </a:pPr>
            <a:r>
              <a:rPr lang="en-US" sz="1600" dirty="0" smtClean="0"/>
              <a:t>A		</a:t>
            </a:r>
            <a:r>
              <a:rPr lang="en-US" sz="1600" dirty="0" smtClean="0">
                <a:solidFill>
                  <a:srgbClr val="C00000"/>
                </a:solidFill>
              </a:rPr>
              <a:t>2</a:t>
            </a:r>
            <a:endParaRPr lang="en-US" sz="1600" dirty="0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sz="1600" dirty="0" smtClean="0"/>
              <a:t>B		</a:t>
            </a:r>
            <a:r>
              <a:rPr lang="en-US" sz="1600" dirty="0" smtClean="0">
                <a:solidFill>
                  <a:srgbClr val="C00000"/>
                </a:solidFill>
              </a:rPr>
              <a:t>3</a:t>
            </a:r>
            <a:endParaRPr lang="en-US" sz="1600" dirty="0"/>
          </a:p>
          <a:p>
            <a:pPr marL="0" indent="0">
              <a:buNone/>
            </a:pPr>
            <a:r>
              <a:rPr lang="en-US" sz="1600" u="sng" dirty="0" smtClean="0"/>
              <a:t>C		</a:t>
            </a:r>
            <a:r>
              <a:rPr lang="en-US" sz="1600" u="sng" dirty="0" smtClean="0">
                <a:solidFill>
                  <a:srgbClr val="C00000"/>
                </a:solidFill>
              </a:rPr>
              <a:t>2</a:t>
            </a:r>
            <a:endParaRPr lang="en-US" sz="1600" u="sng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sz="1600" dirty="0" smtClean="0"/>
              <a:t>allocated	7</a:t>
            </a:r>
          </a:p>
          <a:p>
            <a:pPr marL="0" indent="0">
              <a:buNone/>
            </a:pPr>
            <a:r>
              <a:rPr lang="en-US" sz="1600" dirty="0"/>
              <a:t>a</a:t>
            </a:r>
            <a:r>
              <a:rPr lang="en-US" sz="1600" dirty="0" smtClean="0"/>
              <a:t>vailable	3</a:t>
            </a:r>
            <a:endParaRPr lang="en-US" sz="1600" dirty="0"/>
          </a:p>
          <a:p>
            <a:pPr marL="0" indent="0">
              <a:buNone/>
            </a:pPr>
            <a:r>
              <a:rPr lang="en-US" sz="1600" dirty="0" smtClean="0">
                <a:solidFill>
                  <a:srgbClr val="C00000"/>
                </a:solidFill>
              </a:rPr>
              <a:t>Can you show a second sequence that leads to the recovery of all 10 resources?</a:t>
            </a:r>
            <a:endParaRPr lang="en-US" sz="1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27343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Banker’s Algorithm Example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98316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 example using </a:t>
            </a:r>
            <a:r>
              <a:rPr lang="en-US" sz="1600" dirty="0" smtClean="0"/>
              <a:t>total units </a:t>
            </a:r>
            <a:r>
              <a:rPr lang="en-US" sz="1600" dirty="0"/>
              <a:t>= 10</a:t>
            </a:r>
          </a:p>
          <a:p>
            <a:pPr marL="0" indent="0">
              <a:buNone/>
            </a:pPr>
            <a:endParaRPr lang="en-US" sz="500" dirty="0"/>
          </a:p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1600" u="sng" dirty="0" smtClean="0"/>
              <a:t>thread	max need	allocated	remaining need</a:t>
            </a:r>
            <a:r>
              <a:rPr lang="en-US" sz="1600" u="sng" dirty="0"/>
              <a:t>	</a:t>
            </a:r>
            <a:r>
              <a:rPr lang="en-US" sz="1600" u="sng" dirty="0" smtClean="0"/>
              <a:t>finish?</a:t>
            </a:r>
            <a:endParaRPr lang="en-US" sz="1600" u="sng" dirty="0"/>
          </a:p>
          <a:p>
            <a:pPr marL="0" indent="0">
              <a:buNone/>
            </a:pPr>
            <a:r>
              <a:rPr lang="en-US" sz="1600" dirty="0"/>
              <a:t> A</a:t>
            </a:r>
            <a:r>
              <a:rPr lang="en-US" sz="1600" dirty="0" smtClean="0"/>
              <a:t>		8		2		6			true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 B</a:t>
            </a:r>
            <a:r>
              <a:rPr lang="en-US" sz="1600" dirty="0" smtClean="0"/>
              <a:t>		6		3		3			true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 C</a:t>
            </a:r>
            <a:r>
              <a:rPr lang="en-US" sz="1600" dirty="0" smtClean="0"/>
              <a:t>		4		2		2			true</a:t>
            </a: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available units </a:t>
            </a:r>
            <a:r>
              <a:rPr lang="en-US" sz="1600" dirty="0"/>
              <a:t>= 3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thread A </a:t>
            </a:r>
            <a:r>
              <a:rPr lang="en-US" sz="1600" dirty="0"/>
              <a:t>requests 2 units (of the three unallocated)</a:t>
            </a:r>
          </a:p>
          <a:p>
            <a:pPr marL="0" indent="0">
              <a:buNone/>
            </a:pPr>
            <a:endParaRPr lang="en-US" sz="500" dirty="0"/>
          </a:p>
          <a:p>
            <a:pPr marL="0" indent="0">
              <a:buNone/>
            </a:pPr>
            <a:r>
              <a:rPr lang="en-US" sz="1600" u="sng" dirty="0" smtClean="0"/>
              <a:t>thread	max need	allocated	remaining need</a:t>
            </a:r>
            <a:r>
              <a:rPr lang="en-US" sz="1600" u="sng" dirty="0"/>
              <a:t>	</a:t>
            </a:r>
            <a:r>
              <a:rPr lang="en-US" sz="1600" u="sng" dirty="0" smtClean="0"/>
              <a:t>finish?</a:t>
            </a:r>
            <a:endParaRPr lang="en-US" sz="1600" u="sng" dirty="0"/>
          </a:p>
          <a:p>
            <a:pPr marL="0" indent="0">
              <a:buNone/>
            </a:pPr>
            <a:r>
              <a:rPr lang="en-US" sz="1600" dirty="0"/>
              <a:t>A</a:t>
            </a:r>
            <a:r>
              <a:rPr lang="en-US" sz="1600" dirty="0" smtClean="0"/>
              <a:t>		8		</a:t>
            </a:r>
            <a:r>
              <a:rPr lang="en-US" sz="1600" b="1" dirty="0" smtClean="0">
                <a:solidFill>
                  <a:srgbClr val="FF0000"/>
                </a:solidFill>
              </a:rPr>
              <a:t>4</a:t>
            </a:r>
            <a:r>
              <a:rPr lang="en-US" sz="1600" dirty="0" smtClean="0"/>
              <a:t>		</a:t>
            </a:r>
            <a:r>
              <a:rPr lang="en-US" sz="1600" b="1" dirty="0" smtClean="0">
                <a:solidFill>
                  <a:srgbClr val="FF0000"/>
                </a:solidFill>
              </a:rPr>
              <a:t>4</a:t>
            </a:r>
            <a:r>
              <a:rPr lang="en-US" sz="1600" dirty="0" smtClean="0"/>
              <a:t>			</a:t>
            </a:r>
            <a:r>
              <a:rPr lang="en-US" sz="1600" b="1" dirty="0" smtClean="0">
                <a:solidFill>
                  <a:srgbClr val="FF0000"/>
                </a:solidFill>
              </a:rPr>
              <a:t>false</a:t>
            </a:r>
            <a:endParaRPr lang="en-US" sz="16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1600" dirty="0"/>
              <a:t>B</a:t>
            </a:r>
            <a:r>
              <a:rPr lang="en-US" sz="1600" dirty="0" smtClean="0"/>
              <a:t>		6		3		3			</a:t>
            </a:r>
            <a:r>
              <a:rPr lang="en-US" sz="1600" b="1" dirty="0" smtClean="0">
                <a:solidFill>
                  <a:srgbClr val="FF0000"/>
                </a:solidFill>
              </a:rPr>
              <a:t>false</a:t>
            </a:r>
            <a:endParaRPr lang="en-US" sz="16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1600" dirty="0"/>
              <a:t>C</a:t>
            </a:r>
            <a:r>
              <a:rPr lang="en-US" sz="1600" dirty="0" smtClean="0"/>
              <a:t>		4		2		2			</a:t>
            </a:r>
            <a:r>
              <a:rPr lang="en-US" sz="1600" b="1" dirty="0" smtClean="0">
                <a:solidFill>
                  <a:srgbClr val="FF0000"/>
                </a:solidFill>
              </a:rPr>
              <a:t>false</a:t>
            </a:r>
          </a:p>
          <a:p>
            <a:pPr marL="0" indent="0">
              <a:buNone/>
            </a:pPr>
            <a:r>
              <a:rPr lang="en-US" sz="1600" dirty="0" smtClean="0"/>
              <a:t>available units </a:t>
            </a:r>
            <a:r>
              <a:rPr lang="en-US" sz="1600" dirty="0"/>
              <a:t>= </a:t>
            </a:r>
            <a:r>
              <a:rPr lang="en-US" sz="1600" b="1" dirty="0">
                <a:solidFill>
                  <a:srgbClr val="FF0000"/>
                </a:solidFill>
              </a:rPr>
              <a:t>1</a:t>
            </a:r>
          </a:p>
          <a:p>
            <a:pPr marL="0" indent="0">
              <a:buNone/>
            </a:pPr>
            <a:endParaRPr lang="en-US" sz="500" dirty="0"/>
          </a:p>
          <a:p>
            <a:pPr marL="0" indent="0">
              <a:buNone/>
            </a:pPr>
            <a:r>
              <a:rPr lang="en-US" sz="1600" dirty="0"/>
              <a:t>C</a:t>
            </a:r>
            <a:r>
              <a:rPr lang="en-US" sz="1600" dirty="0" smtClean="0"/>
              <a:t>annot </a:t>
            </a:r>
            <a:r>
              <a:rPr lang="en-US" sz="1600" dirty="0"/>
              <a:t>grant </a:t>
            </a:r>
            <a:r>
              <a:rPr lang="en-US" sz="1600" dirty="0" smtClean="0"/>
              <a:t>this request </a:t>
            </a:r>
            <a:r>
              <a:rPr lang="en-US" sz="1600" dirty="0"/>
              <a:t>since </a:t>
            </a:r>
            <a:r>
              <a:rPr lang="en-US" sz="1600" dirty="0" smtClean="0"/>
              <a:t>there would not be enough </a:t>
            </a:r>
            <a:r>
              <a:rPr lang="en-US" sz="1600" dirty="0"/>
              <a:t>unallocated </a:t>
            </a:r>
            <a:r>
              <a:rPr lang="en-US" sz="1600" dirty="0" smtClean="0"/>
              <a:t>units to satisfy the remaining need for any thread!</a:t>
            </a:r>
            <a:endParaRPr lang="en-US" sz="1600" dirty="0"/>
          </a:p>
        </p:txBody>
      </p:sp>
      <p:sp>
        <p:nvSpPr>
          <p:cNvPr id="5" name="Rectangle 4"/>
          <p:cNvSpPr/>
          <p:nvPr/>
        </p:nvSpPr>
        <p:spPr>
          <a:xfrm>
            <a:off x="6027937" y="1874583"/>
            <a:ext cx="1793290" cy="110970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Initial state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027937" y="4004113"/>
            <a:ext cx="1793290" cy="1109709"/>
          </a:xfrm>
          <a:prstGeom prst="rect">
            <a:avLst/>
          </a:prstGeom>
          <a:gradFill>
            <a:gsLst>
              <a:gs pos="100000">
                <a:schemeClr val="accent2">
                  <a:lumMod val="75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Unsafe state if request is granted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7288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Banker’s Algorithm Example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9032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smtClean="0"/>
              <a:t>Example </a:t>
            </a:r>
            <a:r>
              <a:rPr lang="en-US" sz="1600" dirty="0"/>
              <a:t>using </a:t>
            </a:r>
            <a:r>
              <a:rPr lang="en-US" sz="1600" dirty="0" smtClean="0"/>
              <a:t>total units </a:t>
            </a:r>
            <a:r>
              <a:rPr lang="en-US" sz="1600" dirty="0"/>
              <a:t>= 10</a:t>
            </a:r>
          </a:p>
          <a:p>
            <a:pPr marL="0" indent="0">
              <a:buNone/>
            </a:pPr>
            <a:endParaRPr lang="en-US" sz="500" dirty="0"/>
          </a:p>
          <a:p>
            <a:pPr marL="0" indent="0">
              <a:buNone/>
            </a:pPr>
            <a:r>
              <a:rPr lang="en-US" sz="1600" u="sng" dirty="0" smtClean="0"/>
              <a:t>thread	max need	allocated	remaining need</a:t>
            </a:r>
            <a:r>
              <a:rPr lang="en-US" sz="1600" u="sng" dirty="0"/>
              <a:t>	</a:t>
            </a:r>
            <a:r>
              <a:rPr lang="en-US" sz="1600" u="sng" dirty="0" smtClean="0"/>
              <a:t>finish?</a:t>
            </a:r>
            <a:endParaRPr lang="en-US" sz="1600" u="sng" dirty="0"/>
          </a:p>
          <a:p>
            <a:pPr marL="0" indent="0">
              <a:buNone/>
            </a:pPr>
            <a:r>
              <a:rPr lang="en-US" sz="1600" dirty="0" smtClean="0"/>
              <a:t>A		8		2		6			true</a:t>
            </a: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B		6		3		3			true</a:t>
            </a: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C		4		2		2			true</a:t>
            </a: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available units </a:t>
            </a:r>
            <a:r>
              <a:rPr lang="en-US" sz="1600" dirty="0"/>
              <a:t>= </a:t>
            </a:r>
            <a:r>
              <a:rPr lang="en-US" sz="1600" dirty="0" smtClean="0"/>
              <a:t>3</a:t>
            </a: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thread C </a:t>
            </a:r>
            <a:r>
              <a:rPr lang="en-US" sz="1600" dirty="0"/>
              <a:t>requests </a:t>
            </a:r>
            <a:r>
              <a:rPr lang="en-US" sz="1600" dirty="0" smtClean="0"/>
              <a:t>1 </a:t>
            </a:r>
            <a:r>
              <a:rPr lang="en-US" sz="1600" dirty="0"/>
              <a:t>units (of the three unallocated)</a:t>
            </a:r>
          </a:p>
          <a:p>
            <a:pPr marL="0" indent="0">
              <a:buNone/>
            </a:pPr>
            <a:endParaRPr lang="en-US" sz="500" dirty="0"/>
          </a:p>
          <a:p>
            <a:pPr marL="0" indent="0">
              <a:buNone/>
            </a:pPr>
            <a:r>
              <a:rPr lang="en-US" sz="1600" u="sng" dirty="0" smtClean="0"/>
              <a:t>thread	max need	allocated	remaining need</a:t>
            </a:r>
            <a:r>
              <a:rPr lang="en-US" sz="1600" u="sng" dirty="0"/>
              <a:t>	</a:t>
            </a:r>
            <a:r>
              <a:rPr lang="en-US" sz="1600" u="sng" dirty="0" smtClean="0"/>
              <a:t>finish?</a:t>
            </a:r>
            <a:endParaRPr lang="en-US" sz="1600" u="sng" dirty="0"/>
          </a:p>
          <a:p>
            <a:pPr marL="0" indent="0">
              <a:buNone/>
            </a:pPr>
            <a:r>
              <a:rPr lang="en-US" sz="1600" dirty="0"/>
              <a:t>A</a:t>
            </a:r>
            <a:r>
              <a:rPr lang="en-US" sz="1600" dirty="0" smtClean="0"/>
              <a:t>		8		2		6			</a:t>
            </a:r>
            <a:r>
              <a:rPr lang="en-US" sz="1600" b="1" dirty="0" smtClean="0">
                <a:solidFill>
                  <a:srgbClr val="FF0000"/>
                </a:solidFill>
              </a:rPr>
              <a:t>true</a:t>
            </a:r>
            <a:endParaRPr lang="en-US" sz="16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1600" dirty="0"/>
              <a:t>B</a:t>
            </a:r>
            <a:r>
              <a:rPr lang="en-US" sz="1600" dirty="0" smtClean="0"/>
              <a:t>		6		3		3			</a:t>
            </a:r>
            <a:r>
              <a:rPr lang="en-US" sz="1600" b="1" dirty="0" smtClean="0">
                <a:solidFill>
                  <a:srgbClr val="FF0000"/>
                </a:solidFill>
              </a:rPr>
              <a:t>true</a:t>
            </a:r>
            <a:endParaRPr lang="en-US" sz="16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1600" dirty="0"/>
              <a:t>C</a:t>
            </a:r>
            <a:r>
              <a:rPr lang="en-US" sz="1600" dirty="0" smtClean="0"/>
              <a:t>		4		</a:t>
            </a:r>
            <a:r>
              <a:rPr lang="en-US" sz="1600" b="1" dirty="0" smtClean="0">
                <a:solidFill>
                  <a:srgbClr val="FF0000"/>
                </a:solidFill>
              </a:rPr>
              <a:t>3</a:t>
            </a:r>
            <a:r>
              <a:rPr lang="en-US" sz="1600" dirty="0" smtClean="0"/>
              <a:t>		</a:t>
            </a:r>
            <a:r>
              <a:rPr lang="en-US" sz="1600" b="1" dirty="0" smtClean="0">
                <a:solidFill>
                  <a:srgbClr val="FF0000"/>
                </a:solidFill>
              </a:rPr>
              <a:t>1</a:t>
            </a:r>
            <a:r>
              <a:rPr lang="en-US" sz="1600" dirty="0" smtClean="0"/>
              <a:t>			</a:t>
            </a:r>
            <a:r>
              <a:rPr lang="en-US" sz="1600" b="1" dirty="0" smtClean="0">
                <a:solidFill>
                  <a:srgbClr val="FF0000"/>
                </a:solidFill>
              </a:rPr>
              <a:t>true</a:t>
            </a:r>
          </a:p>
          <a:p>
            <a:pPr marL="0" indent="0">
              <a:buNone/>
            </a:pPr>
            <a:r>
              <a:rPr lang="en-US" sz="1600" dirty="0" smtClean="0"/>
              <a:t>available units = </a:t>
            </a:r>
            <a:r>
              <a:rPr lang="en-US" sz="1600" b="1" dirty="0" smtClean="0">
                <a:solidFill>
                  <a:srgbClr val="FF0000"/>
                </a:solidFill>
              </a:rPr>
              <a:t>2</a:t>
            </a:r>
          </a:p>
          <a:p>
            <a:pPr marL="0" indent="0">
              <a:buNone/>
            </a:pPr>
            <a:endParaRPr lang="en-US" sz="500" dirty="0" smtClean="0"/>
          </a:p>
          <a:p>
            <a:pPr marL="0" indent="0">
              <a:buNone/>
            </a:pPr>
            <a:r>
              <a:rPr lang="en-US" sz="1600" dirty="0" smtClean="0"/>
              <a:t>Can </a:t>
            </a:r>
            <a:r>
              <a:rPr lang="en-US" sz="1600" dirty="0"/>
              <a:t>grant </a:t>
            </a:r>
            <a:r>
              <a:rPr lang="en-US" sz="1600" dirty="0" smtClean="0"/>
              <a:t>this request!</a:t>
            </a:r>
            <a:endParaRPr lang="en-US" sz="1600" dirty="0"/>
          </a:p>
        </p:txBody>
      </p:sp>
      <p:sp>
        <p:nvSpPr>
          <p:cNvPr id="5" name="Rectangle 4"/>
          <p:cNvSpPr/>
          <p:nvPr/>
        </p:nvSpPr>
        <p:spPr>
          <a:xfrm>
            <a:off x="6027937" y="1900390"/>
            <a:ext cx="1793290" cy="110970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Initial state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027937" y="4039625"/>
            <a:ext cx="1793290" cy="110970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Safe state if request is granted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3095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Banker’s Algorithm Example (4)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152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Algorithm extends to vectors of resources.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max need      allocated     remaining			 available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u="sng" dirty="0" smtClean="0"/>
              <a:t>R1  </a:t>
            </a:r>
            <a:r>
              <a:rPr lang="en-US" u="sng" dirty="0"/>
              <a:t>R2  R3 </a:t>
            </a:r>
            <a:r>
              <a:rPr lang="en-US" u="sng" dirty="0" smtClean="0"/>
              <a:t>    R1  </a:t>
            </a:r>
            <a:r>
              <a:rPr lang="en-US" u="sng" dirty="0"/>
              <a:t>R2  </a:t>
            </a:r>
            <a:r>
              <a:rPr lang="en-US" u="sng" dirty="0" smtClean="0"/>
              <a:t>R3     </a:t>
            </a:r>
            <a:r>
              <a:rPr lang="en-US" u="sng" dirty="0"/>
              <a:t>R1  </a:t>
            </a:r>
            <a:r>
              <a:rPr lang="en-US" u="sng" dirty="0" smtClean="0"/>
              <a:t>R2  R3</a:t>
            </a:r>
            <a:r>
              <a:rPr lang="en-US" dirty="0" smtClean="0"/>
              <a:t>			</a:t>
            </a:r>
            <a:r>
              <a:rPr lang="en-US" u="sng" dirty="0" smtClean="0"/>
              <a:t>R1  R2  R3</a:t>
            </a:r>
            <a:endParaRPr lang="en-US" u="sng" dirty="0"/>
          </a:p>
          <a:p>
            <a:pPr marL="0" indent="0">
              <a:buNone/>
            </a:pPr>
            <a:r>
              <a:rPr lang="en-US" dirty="0"/>
              <a:t>A</a:t>
            </a:r>
            <a:r>
              <a:rPr lang="en-US" dirty="0" smtClean="0"/>
              <a:t>    4    1    2        3    </a:t>
            </a:r>
            <a:r>
              <a:rPr lang="en-US" dirty="0"/>
              <a:t>0    0        1    1    </a:t>
            </a:r>
            <a:r>
              <a:rPr lang="en-US" dirty="0" smtClean="0"/>
              <a:t>2		</a:t>
            </a:r>
            <a:r>
              <a:rPr lang="en-US" dirty="0"/>
              <a:t>	</a:t>
            </a:r>
            <a:r>
              <a:rPr lang="en-US" dirty="0" smtClean="0"/>
              <a:t> 5    </a:t>
            </a:r>
            <a:r>
              <a:rPr lang="en-US" dirty="0"/>
              <a:t>1    1</a:t>
            </a:r>
          </a:p>
          <a:p>
            <a:pPr marL="0" indent="0">
              <a:buNone/>
            </a:pPr>
            <a:r>
              <a:rPr lang="en-US" dirty="0" smtClean="0"/>
              <a:t>B    7    4    4        2    </a:t>
            </a:r>
            <a:r>
              <a:rPr lang="en-US" dirty="0"/>
              <a:t>4    3        5    0    1</a:t>
            </a:r>
          </a:p>
          <a:p>
            <a:pPr marL="0" indent="0">
              <a:buNone/>
            </a:pPr>
            <a:r>
              <a:rPr lang="en-US" dirty="0" smtClean="0"/>
              <a:t>C    3    3    3        0    </a:t>
            </a:r>
            <a:r>
              <a:rPr lang="en-US" dirty="0"/>
              <a:t>2    1        3    1    2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This </a:t>
            </a:r>
            <a:r>
              <a:rPr lang="en-US" dirty="0"/>
              <a:t>is a safe state since the unused units (5,1,1) can </a:t>
            </a:r>
            <a:r>
              <a:rPr lang="en-US" dirty="0" smtClean="0"/>
              <a:t>satisfy B's remaining </a:t>
            </a:r>
            <a:r>
              <a:rPr lang="en-US" dirty="0"/>
              <a:t>claim of (5,0,1); </a:t>
            </a:r>
            <a:r>
              <a:rPr lang="en-US" dirty="0" smtClean="0"/>
              <a:t>when B </a:t>
            </a:r>
            <a:r>
              <a:rPr lang="en-US" dirty="0"/>
              <a:t>ends it will release </a:t>
            </a:r>
            <a:r>
              <a:rPr lang="en-US" dirty="0" smtClean="0"/>
              <a:t>its resources </a:t>
            </a:r>
            <a:r>
              <a:rPr lang="en-US" dirty="0"/>
              <a:t>and thus increase the unused units </a:t>
            </a:r>
            <a:r>
              <a:rPr lang="en-US" dirty="0" smtClean="0"/>
              <a:t>to (7,5,4</a:t>
            </a:r>
            <a:r>
              <a:rPr lang="en-US" dirty="0"/>
              <a:t>). This </a:t>
            </a:r>
            <a:r>
              <a:rPr lang="en-US" dirty="0" smtClean="0"/>
              <a:t>can satisfy both A and C's remaining need.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6754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Detect and Repair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78330" cy="473379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Algorithm</a:t>
            </a:r>
          </a:p>
          <a:p>
            <a:pPr lvl="1"/>
            <a:r>
              <a:rPr lang="en-US" dirty="0" smtClean="0"/>
              <a:t>Scan wait for graph</a:t>
            </a:r>
          </a:p>
          <a:p>
            <a:pPr lvl="1"/>
            <a:r>
              <a:rPr lang="en-US" dirty="0" smtClean="0"/>
              <a:t>Detect cycles</a:t>
            </a:r>
          </a:p>
          <a:p>
            <a:pPr lvl="1"/>
            <a:r>
              <a:rPr lang="en-US" dirty="0" smtClean="0"/>
              <a:t>Fix cycles</a:t>
            </a:r>
          </a:p>
          <a:p>
            <a:r>
              <a:rPr lang="en-US" dirty="0" smtClean="0"/>
              <a:t>Proceed without the resource</a:t>
            </a:r>
          </a:p>
          <a:p>
            <a:pPr lvl="1"/>
            <a:r>
              <a:rPr lang="en-US" dirty="0" smtClean="0"/>
              <a:t>Requires robust exception handling code</a:t>
            </a:r>
          </a:p>
          <a:p>
            <a:r>
              <a:rPr lang="en-US" dirty="0" smtClean="0"/>
              <a:t>Roll back and retry</a:t>
            </a:r>
          </a:p>
          <a:p>
            <a:pPr lvl="1"/>
            <a:r>
              <a:rPr lang="en-US" dirty="0" smtClean="0"/>
              <a:t>Transaction: all operations are provisional until have all required resources to complete operation</a:t>
            </a:r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Detecting Deadlock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261606"/>
            <a:ext cx="8229600" cy="32031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two locks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Thread A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lock1.acquire();</a:t>
            </a:r>
          </a:p>
          <a:p>
            <a:pPr>
              <a:buNone/>
            </a:pPr>
            <a:r>
              <a:rPr lang="en-US" dirty="0" smtClean="0"/>
              <a:t>lock2.acquire();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// critical section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lock2.release();</a:t>
            </a:r>
          </a:p>
          <a:p>
            <a:pPr>
              <a:buNone/>
            </a:pPr>
            <a:r>
              <a:rPr lang="en-US" dirty="0" smtClean="0"/>
              <a:t>lock1.release();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Thread B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lock2.acquire();</a:t>
            </a:r>
          </a:p>
          <a:p>
            <a:pPr>
              <a:buNone/>
            </a:pPr>
            <a:r>
              <a:rPr lang="en-US" dirty="0" smtClean="0"/>
              <a:t>lock1.acquire();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// critical section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lock1.release();</a:t>
            </a:r>
          </a:p>
          <a:p>
            <a:pPr>
              <a:buNone/>
            </a:pPr>
            <a:r>
              <a:rPr lang="en-US" dirty="0" smtClean="0"/>
              <a:t>lock2.release();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Bidirectional Bounded Buffer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Thread A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buffer1.put(data);</a:t>
            </a:r>
          </a:p>
          <a:p>
            <a:pPr>
              <a:buNone/>
            </a:pPr>
            <a:r>
              <a:rPr lang="en-US" dirty="0" smtClean="0"/>
              <a:t>buffer1.put(data);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buffer2.get();</a:t>
            </a:r>
          </a:p>
          <a:p>
            <a:pPr>
              <a:buNone/>
            </a:pPr>
            <a:r>
              <a:rPr lang="en-US" dirty="0" smtClean="0"/>
              <a:t>buffer2.get();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Thread B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buffer2.put(data);</a:t>
            </a:r>
          </a:p>
          <a:p>
            <a:pPr>
              <a:buNone/>
            </a:pPr>
            <a:r>
              <a:rPr lang="en-US" dirty="0" smtClean="0"/>
              <a:t>buffer2.put(data);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buffer1.get();</a:t>
            </a:r>
          </a:p>
          <a:p>
            <a:pPr>
              <a:buNone/>
            </a:pPr>
            <a:r>
              <a:rPr lang="en-US" dirty="0" smtClean="0"/>
              <a:t>buffer1.get();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74645" y="5794644"/>
            <a:ext cx="75666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Suppose buffer1 and buffer2 both start almost full.</a:t>
            </a:r>
            <a:endParaRPr lang="en-US" sz="2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locks and a condition variable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Thread A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lock1.acquire();</a:t>
            </a:r>
          </a:p>
          <a:p>
            <a:pPr>
              <a:buNone/>
            </a:pPr>
            <a:r>
              <a:rPr lang="en-US" dirty="0" smtClean="0"/>
              <a:t>…</a:t>
            </a:r>
          </a:p>
          <a:p>
            <a:pPr>
              <a:buNone/>
            </a:pPr>
            <a:r>
              <a:rPr lang="en-US" dirty="0" smtClean="0"/>
              <a:t>lock2.acquire();</a:t>
            </a:r>
          </a:p>
          <a:p>
            <a:pPr>
              <a:buNone/>
            </a:pPr>
            <a:r>
              <a:rPr lang="en-US" dirty="0" smtClean="0"/>
              <a:t>while (need to wait) {</a:t>
            </a:r>
          </a:p>
          <a:p>
            <a:pPr>
              <a:buNone/>
            </a:pPr>
            <a:r>
              <a:rPr lang="en-US" dirty="0" smtClean="0"/>
              <a:t>     condition.wait(lock2);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>lock2.release();</a:t>
            </a:r>
          </a:p>
          <a:p>
            <a:pPr>
              <a:buNone/>
            </a:pPr>
            <a:r>
              <a:rPr lang="en-US" dirty="0" smtClean="0"/>
              <a:t>…</a:t>
            </a:r>
          </a:p>
          <a:p>
            <a:pPr>
              <a:buNone/>
            </a:pPr>
            <a:r>
              <a:rPr lang="en-US" dirty="0" smtClean="0"/>
              <a:t>lock1.release();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Thread B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lock1.acquire();</a:t>
            </a:r>
          </a:p>
          <a:p>
            <a:pPr>
              <a:buNone/>
            </a:pPr>
            <a:r>
              <a:rPr lang="en-US" dirty="0" smtClean="0"/>
              <a:t>…</a:t>
            </a:r>
          </a:p>
          <a:p>
            <a:pPr>
              <a:buNone/>
            </a:pPr>
            <a:r>
              <a:rPr lang="en-US" dirty="0" smtClean="0"/>
              <a:t>lock2.acquire();</a:t>
            </a:r>
          </a:p>
          <a:p>
            <a:pPr>
              <a:buNone/>
            </a:pPr>
            <a:r>
              <a:rPr lang="en-US" dirty="0" smtClean="0"/>
              <a:t>…</a:t>
            </a:r>
          </a:p>
          <a:p>
            <a:pPr>
              <a:buNone/>
            </a:pPr>
            <a:r>
              <a:rPr lang="en-US" dirty="0" smtClean="0"/>
              <a:t>condition.signal(lock2);</a:t>
            </a:r>
          </a:p>
          <a:p>
            <a:pPr>
              <a:buNone/>
            </a:pPr>
            <a:r>
              <a:rPr lang="en-US" dirty="0" smtClean="0"/>
              <a:t>…</a:t>
            </a:r>
          </a:p>
          <a:p>
            <a:pPr>
              <a:buNone/>
            </a:pPr>
            <a:r>
              <a:rPr lang="en-US" dirty="0" smtClean="0"/>
              <a:t>lock2.release();</a:t>
            </a:r>
          </a:p>
          <a:p>
            <a:pPr>
              <a:buNone/>
            </a:pPr>
            <a:r>
              <a:rPr lang="en-US" dirty="0" smtClean="0"/>
              <a:t>…</a:t>
            </a:r>
          </a:p>
          <a:p>
            <a:pPr>
              <a:buNone/>
            </a:pPr>
            <a:r>
              <a:rPr lang="en-US" dirty="0" smtClean="0"/>
              <a:t>lock1.release();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Yet another Example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66924" y="1600200"/>
            <a:ext cx="4610151" cy="452596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Dining Philosophers</a:t>
            </a:r>
            <a:endParaRPr lang="en-US" dirty="0"/>
          </a:p>
        </p:txBody>
      </p:sp>
      <p:pic>
        <p:nvPicPr>
          <p:cNvPr id="4" name="Content Placeholder 3" descr="dining.pdf"/>
          <p:cNvPicPr>
            <a:picLocks noGrp="1" noChangeAspect="1"/>
          </p:cNvPicPr>
          <p:nvPr>
            <p:ph idx="1"/>
          </p:nvPr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3"/>
              <a:srcRect l="-40915" r="-40915"/>
              <a:stretch>
                <a:fillRect/>
              </a:stretch>
            </p:blipFill>
          </mc:Choice>
          <mc:Fallback>
            <p:blipFill>
              <a:blip r:embed="rId4"/>
              <a:srcRect l="-40915" r="-40915"/>
              <a:stretch>
                <a:fillRect/>
              </a:stretch>
            </p:blipFill>
          </mc:Fallback>
        </mc:AlternateContent>
        <p:spPr>
          <a:xfrm>
            <a:off x="770961" y="1600201"/>
            <a:ext cx="7327153" cy="4029652"/>
          </a:xfrm>
        </p:spPr>
      </p:pic>
      <p:sp>
        <p:nvSpPr>
          <p:cNvPr id="5" name="TextBox 4"/>
          <p:cNvSpPr txBox="1"/>
          <p:nvPr/>
        </p:nvSpPr>
        <p:spPr>
          <a:xfrm>
            <a:off x="1841940" y="5733686"/>
            <a:ext cx="60090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Each philosopher needs two chopsticks to eat. </a:t>
            </a:r>
          </a:p>
          <a:p>
            <a:r>
              <a:rPr lang="en-US" sz="2400" dirty="0" smtClean="0"/>
              <a:t>Each grabs chopstick on the right first.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Necessary Conditions for Deadlock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Limited access to resources</a:t>
            </a:r>
          </a:p>
          <a:p>
            <a:pPr lvl="1"/>
            <a:r>
              <a:rPr lang="en-US" dirty="0" smtClean="0"/>
              <a:t>If infinite resources, no deadlock!</a:t>
            </a:r>
          </a:p>
          <a:p>
            <a:r>
              <a:rPr lang="en-US" dirty="0" smtClean="0"/>
              <a:t>No preemption</a:t>
            </a:r>
          </a:p>
          <a:p>
            <a:pPr lvl="1"/>
            <a:r>
              <a:rPr lang="en-US" dirty="0" smtClean="0"/>
              <a:t>If resources are virtual, can break deadlock</a:t>
            </a:r>
          </a:p>
          <a:p>
            <a:r>
              <a:rPr lang="en-US" dirty="0" smtClean="0"/>
              <a:t>Multiple independent requests</a:t>
            </a:r>
          </a:p>
          <a:p>
            <a:pPr lvl="1"/>
            <a:r>
              <a:rPr lang="en-US" dirty="0" smtClean="0"/>
              <a:t>“wait while holding”</a:t>
            </a:r>
          </a:p>
          <a:p>
            <a:r>
              <a:rPr lang="en-US" dirty="0" smtClean="0"/>
              <a:t>Circular chain of requests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432157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How does Dining Philosophers meet the necessary conditions for deadlock?</a:t>
            </a:r>
          </a:p>
          <a:p>
            <a:pPr lvl="1"/>
            <a:r>
              <a:rPr lang="en-US" dirty="0" smtClean="0"/>
              <a:t>Limited access to resources</a:t>
            </a:r>
          </a:p>
          <a:p>
            <a:pPr lvl="1"/>
            <a:r>
              <a:rPr lang="en-US" dirty="0" smtClean="0"/>
              <a:t>No preemption</a:t>
            </a:r>
          </a:p>
          <a:p>
            <a:pPr lvl="1"/>
            <a:r>
              <a:rPr lang="en-US" dirty="0" smtClean="0"/>
              <a:t>Multiple independent requests (wait while holding)</a:t>
            </a:r>
          </a:p>
          <a:p>
            <a:pPr lvl="1"/>
            <a:r>
              <a:rPr lang="en-US" dirty="0" smtClean="0"/>
              <a:t>Circular chain of requests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How can we modify Dining Philosophers to prevent deadlock?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28260</TotalTime>
  <Words>934</Words>
  <Application>Microsoft Office PowerPoint</Application>
  <PresentationFormat>On-screen Show (4:3)</PresentationFormat>
  <Paragraphs>342</Paragraphs>
  <Slides>28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1" baseType="lpstr">
      <vt:lpstr>Arial</vt:lpstr>
      <vt:lpstr>Calibri</vt:lpstr>
      <vt:lpstr>Office Theme</vt:lpstr>
      <vt:lpstr>Introduction to Operating Systems</vt:lpstr>
      <vt:lpstr>Deadlock Definition</vt:lpstr>
      <vt:lpstr>Example: two locks</vt:lpstr>
      <vt:lpstr>Bidirectional Bounded Buffer</vt:lpstr>
      <vt:lpstr>Two locks and a condition variable</vt:lpstr>
      <vt:lpstr>Yet another Example</vt:lpstr>
      <vt:lpstr>Dining Philosophers</vt:lpstr>
      <vt:lpstr>Necessary Conditions for Deadlock</vt:lpstr>
      <vt:lpstr>Question</vt:lpstr>
      <vt:lpstr>Approaches to Handling Deadlock</vt:lpstr>
      <vt:lpstr>Exploit or Limit Behavior</vt:lpstr>
      <vt:lpstr>Example</vt:lpstr>
      <vt:lpstr>Deadlock Dynamics</vt:lpstr>
      <vt:lpstr>Possible System States</vt:lpstr>
      <vt:lpstr>Predict the Future</vt:lpstr>
      <vt:lpstr>Banker’s Algorithm</vt:lpstr>
      <vt:lpstr>Banker’s Algorithm Example (1a)</vt:lpstr>
      <vt:lpstr>Banker’s Algorithm Example (1b)</vt:lpstr>
      <vt:lpstr>Banker’s Algorithm Example (1c)</vt:lpstr>
      <vt:lpstr>Banker’s Algorithm Example (1d)</vt:lpstr>
      <vt:lpstr>Banker’s Algorithm Example (1e)</vt:lpstr>
      <vt:lpstr>Banker’s Algorithm Example (1f)</vt:lpstr>
      <vt:lpstr>Banker’s Algorithm Example (1g)</vt:lpstr>
      <vt:lpstr>Banker’s Algorithm Example (2)</vt:lpstr>
      <vt:lpstr>Banker’s Algorithm Example (3)</vt:lpstr>
      <vt:lpstr>Banker’s Algorithm Example (4)</vt:lpstr>
      <vt:lpstr>Detect and Repair</vt:lpstr>
      <vt:lpstr>Detecting Deadlock</vt:lpstr>
    </vt:vector>
  </TitlesOfParts>
  <Manager/>
  <Company>University of Washington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OSPP: Advanced Synchronization</dc:title>
  <dc:subject/>
  <dc:creator>Thomas Anderson</dc:creator>
  <cp:keywords/>
  <dc:description>Copyright Thomas Anderson 2012</dc:description>
  <cp:lastModifiedBy>Mark Smotherman</cp:lastModifiedBy>
  <cp:revision>109</cp:revision>
  <cp:lastPrinted>2017-05-31T00:50:39Z</cp:lastPrinted>
  <dcterms:created xsi:type="dcterms:W3CDTF">2014-10-29T16:28:28Z</dcterms:created>
  <dcterms:modified xsi:type="dcterms:W3CDTF">2018-06-04T21:50:02Z</dcterms:modified>
  <cp:category/>
</cp:coreProperties>
</file>