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6" r:id="rId2"/>
    <p:sldId id="257" r:id="rId3"/>
    <p:sldId id="325" r:id="rId4"/>
    <p:sldId id="326" r:id="rId5"/>
    <p:sldId id="327" r:id="rId6"/>
    <p:sldId id="330" r:id="rId7"/>
    <p:sldId id="328" r:id="rId8"/>
    <p:sldId id="329" r:id="rId9"/>
    <p:sldId id="289" r:id="rId10"/>
    <p:sldId id="322" r:id="rId11"/>
    <p:sldId id="292" r:id="rId12"/>
    <p:sldId id="294" r:id="rId13"/>
    <p:sldId id="323" r:id="rId14"/>
    <p:sldId id="295" r:id="rId15"/>
    <p:sldId id="293" r:id="rId16"/>
    <p:sldId id="296" r:id="rId17"/>
    <p:sldId id="297" r:id="rId18"/>
    <p:sldId id="298" r:id="rId19"/>
    <p:sldId id="331" r:id="rId20"/>
    <p:sldId id="332" r:id="rId21"/>
    <p:sldId id="334" r:id="rId22"/>
    <p:sldId id="337" r:id="rId23"/>
    <p:sldId id="335" r:id="rId24"/>
    <p:sldId id="299" r:id="rId25"/>
    <p:sldId id="300" r:id="rId26"/>
    <p:sldId id="301" r:id="rId27"/>
    <p:sldId id="314" r:id="rId28"/>
    <p:sldId id="315" r:id="rId29"/>
    <p:sldId id="316" r:id="rId30"/>
    <p:sldId id="302" r:id="rId31"/>
    <p:sldId id="303" r:id="rId32"/>
    <p:sldId id="304" r:id="rId33"/>
    <p:sldId id="305" r:id="rId34"/>
    <p:sldId id="317" r:id="rId35"/>
    <p:sldId id="306" r:id="rId36"/>
    <p:sldId id="307" r:id="rId37"/>
    <p:sldId id="318" r:id="rId38"/>
    <p:sldId id="319" r:id="rId39"/>
    <p:sldId id="308" r:id="rId40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2628" autoAdjust="0"/>
  </p:normalViewPr>
  <p:slideViewPr>
    <p:cSldViewPr snapToGrid="0" snapToObjects="1">
      <p:cViewPr varScale="1">
        <p:scale>
          <a:sx n="72" d="100"/>
          <a:sy n="72" d="100"/>
        </p:scale>
        <p:origin x="3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= S/(1-U)</a:t>
            </a:r>
          </a:p>
          <a:p>
            <a:pPr lvl="1"/>
            <a:r>
              <a:rPr lang="en-US" dirty="0" smtClean="0"/>
              <a:t>Better if </a:t>
            </a:r>
            <a:r>
              <a:rPr lang="en-US" dirty="0" err="1" smtClean="0"/>
              <a:t>gaussian</a:t>
            </a:r>
            <a:endParaRPr lang="en-US" dirty="0" smtClean="0"/>
          </a:p>
          <a:p>
            <a:pPr lvl="1"/>
            <a:r>
              <a:rPr lang="en-US" dirty="0" smtClean="0"/>
              <a:t>Worse if heavy-tailed</a:t>
            </a:r>
          </a:p>
          <a:p>
            <a:r>
              <a:rPr lang="en-US" dirty="0" smtClean="0"/>
              <a:t>Variance in R = S/(1-U)^2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to tail latency here?  Pretty much the worst</a:t>
            </a:r>
            <a:r>
              <a:rPr lang="en-US" baseline="0" dirty="0" smtClean="0"/>
              <a:t> case – the last to get scheduled.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</a:t>
            </a:r>
            <a:r>
              <a:rPr lang="en-US" baseline="0" dirty="0" smtClean="0"/>
              <a:t> the same task at the same time everywhere.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Problems?  What about single threaded processes?  You would waste time on the other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</a:t>
            </a:r>
            <a:r>
              <a:rPr lang="en-US" baseline="0" dirty="0" smtClean="0"/>
              <a:t> possible to be above the perfect parallelism line?  That is – more than N times faster on N processors?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Impact of overhead – creating extra threads, synchronization, communication that’s not needed in the single processor case.  Overhead shifts the curve down, but still can be linear.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might also have non-perfect parallelism – e.g., for non-equal BSP tasks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if you have a single lock that’s contended.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these last two cases, you’d rather give the system fewer processors and avoid time-slicing.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gaussian</a:t>
            </a:r>
            <a:r>
              <a:rPr lang="en-US" baseline="0" dirty="0" smtClean="0"/>
              <a:t>, longer you wait, the more likely you are to be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exponential, </a:t>
            </a:r>
            <a:r>
              <a:rPr lang="en-US" baseline="0" dirty="0" err="1" smtClean="0"/>
              <a:t>memoryless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bursty</a:t>
            </a:r>
            <a:r>
              <a:rPr lang="en-US" baseline="0" dirty="0" smtClean="0"/>
              <a:t>, longer you wait, longer you still need to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7</a:t>
            </a:r>
            <a:r>
              <a:rPr lang="en-US" dirty="0" smtClean="0"/>
              <a:t> – Part B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824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Per-Processor Affinity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has its own ready list</a:t>
            </a:r>
          </a:p>
          <a:p>
            <a:pPr lvl="1"/>
            <a:r>
              <a:rPr lang="en-US" dirty="0" smtClean="0"/>
              <a:t>Protected by a per-processor spinlock</a:t>
            </a:r>
          </a:p>
          <a:p>
            <a:r>
              <a:rPr lang="en-US" dirty="0" smtClean="0"/>
              <a:t>Put threads back on the ready list where it had most recently run</a:t>
            </a:r>
          </a:p>
          <a:p>
            <a:pPr lvl="1"/>
            <a:r>
              <a:rPr lang="en-US" dirty="0" smtClean="0"/>
              <a:t>Ex: when I/O completes, or on </a:t>
            </a:r>
            <a:r>
              <a:rPr lang="en-US" dirty="0" smtClean="0"/>
              <a:t>CV signal</a:t>
            </a:r>
            <a:endParaRPr lang="en-US" dirty="0" smtClean="0"/>
          </a:p>
          <a:p>
            <a:r>
              <a:rPr lang="en-US" dirty="0" smtClean="0"/>
              <a:t>Idle processors can steal work from other processors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Per-Processor Multi-level Feedback</a:t>
            </a:r>
            <a:br>
              <a:rPr lang="en-US" dirty="0" smtClean="0"/>
            </a:br>
            <a:r>
              <a:rPr lang="en-US" dirty="0" smtClean="0"/>
              <a:t>with Affinity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13" y="1821181"/>
            <a:ext cx="5864373" cy="32308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2657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- Rebalance </a:t>
            </a:r>
            <a:r>
              <a:rPr lang="en-US" sz="2400" dirty="0" smtClean="0"/>
              <a:t>workload only when queues consistently </a:t>
            </a:r>
            <a:r>
              <a:rPr lang="en-US" sz="2400" dirty="0" smtClean="0"/>
              <a:t>unbalanced 	(this can </a:t>
            </a:r>
            <a:r>
              <a:rPr lang="en-US" sz="2400" dirty="0" smtClean="0"/>
              <a:t>be </a:t>
            </a:r>
            <a:r>
              <a:rPr lang="en-US" sz="2400" dirty="0" smtClean="0"/>
              <a:t>decided </a:t>
            </a:r>
            <a:r>
              <a:rPr lang="en-US" sz="2400" dirty="0" smtClean="0"/>
              <a:t>by medium-term </a:t>
            </a:r>
            <a:r>
              <a:rPr lang="en-US" sz="2400" dirty="0" smtClean="0"/>
              <a:t>scheduler)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one thread gets time-sliced while other threads from the same program are still running?</a:t>
            </a:r>
          </a:p>
          <a:p>
            <a:pPr lvl="1"/>
            <a:r>
              <a:rPr lang="en-US" dirty="0" smtClean="0"/>
              <a:t>Assuming program uses locks and condition variables, it will still be correct</a:t>
            </a:r>
          </a:p>
          <a:p>
            <a:pPr lvl="1"/>
            <a:r>
              <a:rPr lang="en-US" dirty="0" smtClean="0"/>
              <a:t>What about performance?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Synchronous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53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Loop at each processor:</a:t>
            </a:r>
          </a:p>
          <a:p>
            <a:pPr lvl="1"/>
            <a:r>
              <a:rPr lang="en-US" dirty="0" smtClean="0"/>
              <a:t>Compute on local data (in parallel)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Send (selected) data to other processors (in parallel)</a:t>
            </a:r>
          </a:p>
          <a:p>
            <a:pPr lvl="1"/>
            <a:r>
              <a:rPr lang="en-US" dirty="0" smtClean="0"/>
              <a:t>Barrier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Fluid flow over a wing</a:t>
            </a:r>
          </a:p>
          <a:p>
            <a:pPr lvl="1"/>
            <a:r>
              <a:rPr lang="en-US" dirty="0" smtClean="0"/>
              <a:t>Most parallel algorithms can be recast in BSP</a:t>
            </a:r>
          </a:p>
          <a:p>
            <a:pPr lvl="2"/>
            <a:r>
              <a:rPr lang="en-US" dirty="0" smtClean="0"/>
              <a:t>Sacrificing a small constant factor in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Longest Thread Controls Overall Performance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7496"/>
            <a:ext cx="8229600" cy="44113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Oblivious: each processor time-slices its ready list independently of the other processors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4" y="2760386"/>
            <a:ext cx="7555772" cy="36810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67346"/>
            <a:ext cx="8229600" cy="3991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 Speedup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082" y="1600200"/>
            <a:ext cx="490583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Sharing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137" y="5157797"/>
            <a:ext cx="7471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Scheduler activations: kernel tells each application its # of </a:t>
            </a:r>
          </a:p>
          <a:p>
            <a:r>
              <a:rPr lang="en-US" sz="2400" dirty="0" smtClean="0"/>
              <a:t>processors with </a:t>
            </a:r>
            <a:r>
              <a:rPr lang="en-US" sz="2400" dirty="0" err="1" smtClean="0"/>
              <a:t>upcalls</a:t>
            </a:r>
            <a:r>
              <a:rPr lang="en-US" sz="2400" dirty="0" smtClean="0"/>
              <a:t> every time the assignment changes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70" y="2006918"/>
            <a:ext cx="8229600" cy="25608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Energy-Aware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some of the processors (cores)</a:t>
            </a:r>
          </a:p>
          <a:p>
            <a:r>
              <a:rPr lang="en-US" dirty="0" smtClean="0"/>
              <a:t>Adjust the clock frequency of a processor</a:t>
            </a:r>
          </a:p>
          <a:p>
            <a:r>
              <a:rPr lang="en-US" dirty="0" smtClean="0"/>
              <a:t>Choose among asymmetric cores</a:t>
            </a:r>
          </a:p>
          <a:p>
            <a:pPr lvl="1"/>
            <a:r>
              <a:rPr lang="en-US" dirty="0" smtClean="0"/>
              <a:t>e.g., ARM </a:t>
            </a:r>
            <a:r>
              <a:rPr lang="en-US" dirty="0" err="1" smtClean="0"/>
              <a:t>big.LITTLE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5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Levels of Scheduling</a:t>
            </a:r>
          </a:p>
          <a:p>
            <a:pPr lvl="1"/>
            <a:r>
              <a:rPr lang="en-US" dirty="0" smtClean="0"/>
              <a:t>Short-term, medium-term, and long-term</a:t>
            </a:r>
          </a:p>
          <a:p>
            <a:r>
              <a:rPr lang="en-US" dirty="0" smtClean="0"/>
              <a:t>Priority-based policies</a:t>
            </a:r>
          </a:p>
          <a:p>
            <a:pPr lvl="1"/>
            <a:r>
              <a:rPr lang="en-US" dirty="0" smtClean="0"/>
              <a:t>Problems with static priority (e.g., deadlocks)</a:t>
            </a:r>
          </a:p>
          <a:p>
            <a:pPr lvl="1"/>
            <a:r>
              <a:rPr lang="en-US" dirty="0" smtClean="0"/>
              <a:t>Priority aging and boosting</a:t>
            </a:r>
          </a:p>
          <a:p>
            <a:r>
              <a:rPr lang="en-US" dirty="0" smtClean="0"/>
              <a:t>Multiprocessor policies</a:t>
            </a:r>
          </a:p>
          <a:p>
            <a:pPr lvl="1"/>
            <a:r>
              <a:rPr lang="en-US" dirty="0" smtClean="0"/>
              <a:t>Affinity scheduling, gang scheduling</a:t>
            </a:r>
          </a:p>
          <a:p>
            <a:r>
              <a:rPr lang="en-US" dirty="0" err="1" smtClean="0"/>
              <a:t>Queueing</a:t>
            </a:r>
            <a:r>
              <a:rPr lang="en-US" dirty="0" smtClean="0"/>
              <a:t> theory</a:t>
            </a:r>
          </a:p>
          <a:p>
            <a:pPr lvl="1"/>
            <a:r>
              <a:rPr lang="en-US" dirty="0" smtClean="0"/>
              <a:t>Can you predict/improve a system’s response time?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that must be completed by a deadline if it is to have value</a:t>
            </a:r>
          </a:p>
          <a:p>
            <a:r>
              <a:rPr lang="en-US" dirty="0" smtClean="0"/>
              <a:t>Example policies</a:t>
            </a:r>
          </a:p>
          <a:p>
            <a:pPr lvl="1"/>
            <a:r>
              <a:rPr lang="en-US" dirty="0" smtClean="0"/>
              <a:t>EDF – earliest deadline first</a:t>
            </a:r>
          </a:p>
          <a:p>
            <a:pPr lvl="1"/>
            <a:r>
              <a:rPr lang="en-US" dirty="0" smtClean="0"/>
              <a:t>LST </a:t>
            </a:r>
            <a:r>
              <a:rPr lang="en-US" dirty="0"/>
              <a:t>- least slack time </a:t>
            </a:r>
            <a:r>
              <a:rPr lang="en-US" dirty="0" smtClean="0"/>
              <a:t>first</a:t>
            </a:r>
          </a:p>
          <a:p>
            <a:pPr marL="914400" lvl="2" indent="0">
              <a:buNone/>
            </a:pPr>
            <a:r>
              <a:rPr lang="en-US" dirty="0" smtClean="0"/>
              <a:t>(slack </a:t>
            </a:r>
            <a:r>
              <a:rPr lang="en-US" dirty="0"/>
              <a:t>time = deadline - current time - service time)</a:t>
            </a:r>
          </a:p>
          <a:p>
            <a:pPr lvl="1"/>
            <a:r>
              <a:rPr lang="en-US" dirty="0" smtClean="0"/>
              <a:t>RM </a:t>
            </a:r>
            <a:r>
              <a:rPr lang="en-US" dirty="0"/>
              <a:t>- rate monotonic</a:t>
            </a:r>
          </a:p>
        </p:txBody>
      </p:sp>
    </p:spTree>
    <p:extLst>
      <p:ext uri="{BB962C8B-B14F-4D97-AF65-F5344CB8AC3E}">
        <p14:creationId xmlns:p14="http://schemas.microsoft.com/office/powerpoint/2010/main" val="112586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Factors In Scheduling Policies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arrival order</a:t>
            </a:r>
          </a:p>
          <a:p>
            <a:r>
              <a:rPr lang="en-US" dirty="0"/>
              <a:t>service time (future knowledge)</a:t>
            </a:r>
          </a:p>
          <a:p>
            <a:r>
              <a:rPr lang="en-US" dirty="0"/>
              <a:t>preemption</a:t>
            </a:r>
          </a:p>
          <a:p>
            <a:r>
              <a:rPr lang="en-US" dirty="0"/>
              <a:t>time </a:t>
            </a:r>
            <a:r>
              <a:rPr lang="en-US" dirty="0" smtClean="0"/>
              <a:t>quantum</a:t>
            </a:r>
            <a:endParaRPr lang="en-US" dirty="0"/>
          </a:p>
          <a:p>
            <a:r>
              <a:rPr lang="en-US" dirty="0"/>
              <a:t>number of time slices or time used so far (aging)</a:t>
            </a:r>
          </a:p>
          <a:p>
            <a:r>
              <a:rPr lang="en-US" dirty="0"/>
              <a:t>wait time (aging)</a:t>
            </a:r>
          </a:p>
          <a:p>
            <a:r>
              <a:rPr lang="en-US" dirty="0"/>
              <a:t>static (base) priority</a:t>
            </a:r>
          </a:p>
          <a:p>
            <a:r>
              <a:rPr lang="en-US" dirty="0"/>
              <a:t>dynamic priority</a:t>
            </a:r>
          </a:p>
          <a:p>
            <a:r>
              <a:rPr lang="en-US" dirty="0"/>
              <a:t>p</a:t>
            </a:r>
            <a:r>
              <a:rPr lang="en-US" dirty="0" smtClean="0"/>
              <a:t>riority boost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factor</a:t>
            </a:r>
          </a:p>
          <a:p>
            <a:r>
              <a:rPr lang="en-US" dirty="0"/>
              <a:t>type of task (CPU bound / I/O bound)</a:t>
            </a:r>
          </a:p>
          <a:p>
            <a:r>
              <a:rPr lang="en-US" dirty="0"/>
              <a:t>source </a:t>
            </a:r>
            <a:r>
              <a:rPr lang="en-US" dirty="0" smtClean="0"/>
              <a:t>of task (for fair share or </a:t>
            </a:r>
            <a:r>
              <a:rPr lang="en-US" dirty="0"/>
              <a:t>priority bands)</a:t>
            </a:r>
          </a:p>
          <a:p>
            <a:r>
              <a:rPr lang="en-US" dirty="0" smtClean="0"/>
              <a:t>number </a:t>
            </a:r>
            <a:r>
              <a:rPr lang="en-US" dirty="0"/>
              <a:t>of processors</a:t>
            </a:r>
          </a:p>
          <a:p>
            <a:r>
              <a:rPr lang="en-US" dirty="0"/>
              <a:t>processor affinity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priority inheritance</a:t>
            </a:r>
          </a:p>
          <a:p>
            <a:r>
              <a:rPr lang="en-US" dirty="0"/>
              <a:t>energy-aware</a:t>
            </a:r>
          </a:p>
          <a:p>
            <a:r>
              <a:rPr lang="en-US" dirty="0" smtClean="0"/>
              <a:t>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if arrivals occur faster than service can handle them</a:t>
            </a:r>
          </a:p>
          <a:p>
            <a:pPr lvl="1"/>
            <a:r>
              <a:rPr lang="en-US" dirty="0" smtClean="0"/>
              <a:t>If do nothing, response time will become infinite</a:t>
            </a:r>
          </a:p>
          <a:p>
            <a:r>
              <a:rPr lang="en-US" dirty="0" smtClean="0"/>
              <a:t>Turn users away?</a:t>
            </a:r>
          </a:p>
          <a:p>
            <a:pPr lvl="1"/>
            <a:r>
              <a:rPr lang="en-US" dirty="0" smtClean="0"/>
              <a:t>Which ones?  Average response time is best if turn away users that have the highest service demand</a:t>
            </a:r>
          </a:p>
          <a:p>
            <a:pPr lvl="1"/>
            <a:r>
              <a:rPr lang="en-US" dirty="0" smtClean="0"/>
              <a:t>Example: Highway congestion</a:t>
            </a:r>
          </a:p>
          <a:p>
            <a:r>
              <a:rPr lang="en-US" dirty="0" smtClean="0"/>
              <a:t>Degrade service?</a:t>
            </a:r>
          </a:p>
          <a:p>
            <a:pPr lvl="1"/>
            <a:r>
              <a:rPr lang="en-US" dirty="0" smtClean="0"/>
              <a:t>Compute result with fewer resources</a:t>
            </a:r>
          </a:p>
          <a:p>
            <a:pPr lvl="1"/>
            <a:r>
              <a:rPr lang="en-US" dirty="0" smtClean="0"/>
              <a:t>Example: CNN static front page on 9/11</a:t>
            </a:r>
          </a:p>
        </p:txBody>
      </p:sp>
    </p:spTree>
    <p:extLst>
      <p:ext uri="{BB962C8B-B14F-4D97-AF65-F5344CB8AC3E}">
        <p14:creationId xmlns:p14="http://schemas.microsoft.com/office/powerpoint/2010/main" val="197954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what will happen to user performance:</a:t>
            </a:r>
          </a:p>
          <a:p>
            <a:pPr lvl="1"/>
            <a:r>
              <a:rPr lang="en-US" dirty="0" smtClean="0"/>
              <a:t>If a service becomes more popular?</a:t>
            </a:r>
          </a:p>
          <a:p>
            <a:pPr lvl="1"/>
            <a:r>
              <a:rPr lang="en-US" dirty="0" smtClean="0"/>
              <a:t>If we buy more hardware?</a:t>
            </a:r>
          </a:p>
          <a:p>
            <a:pPr lvl="1"/>
            <a:r>
              <a:rPr lang="en-US" dirty="0" smtClean="0"/>
              <a:t>If we change the implementation to provide more features?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462" y="5309418"/>
            <a:ext cx="8350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Assumption: average performance in a stable system,</a:t>
            </a:r>
          </a:p>
          <a:p>
            <a:r>
              <a:rPr lang="en-US" sz="2800" dirty="0" smtClean="0"/>
              <a:t>where the arrival rate (</a:t>
            </a:r>
            <a:r>
              <a:rPr lang="en-US" sz="2800" dirty="0" err="1" smtClean="0"/>
              <a:t>ƛ</a:t>
            </a:r>
            <a:r>
              <a:rPr lang="en-US" sz="2800" dirty="0" smtClean="0"/>
              <a:t>) matches the departure rate (</a:t>
            </a:r>
            <a:r>
              <a:rPr lang="en-US" sz="2800" dirty="0" err="1" smtClean="0"/>
              <a:t>μ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6975"/>
            <a:ext cx="8229600" cy="2293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1895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Queueing</a:t>
            </a:r>
            <a:r>
              <a:rPr lang="en-US" dirty="0" smtClean="0"/>
              <a:t> delay (W): wait time</a:t>
            </a:r>
          </a:p>
          <a:p>
            <a:pPr lvl="1"/>
            <a:r>
              <a:rPr lang="en-US" dirty="0" smtClean="0"/>
              <a:t>Number of tasks queued (Q)</a:t>
            </a:r>
          </a:p>
          <a:p>
            <a:r>
              <a:rPr lang="en-US" dirty="0" smtClean="0"/>
              <a:t>Service time (S): time to service the request</a:t>
            </a:r>
          </a:p>
          <a:p>
            <a:r>
              <a:rPr lang="en-US" dirty="0" smtClean="0"/>
              <a:t>Response time (R) = </a:t>
            </a:r>
            <a:r>
              <a:rPr lang="en-US" dirty="0" err="1" smtClean="0"/>
              <a:t>queueing</a:t>
            </a:r>
            <a:r>
              <a:rPr lang="en-US" dirty="0" smtClean="0"/>
              <a:t> delay + service time</a:t>
            </a:r>
          </a:p>
          <a:p>
            <a:r>
              <a:rPr lang="en-US" dirty="0" smtClean="0"/>
              <a:t>Utilization (U): fraction of time the server is busy</a:t>
            </a:r>
          </a:p>
          <a:p>
            <a:pPr lvl="1"/>
            <a:r>
              <a:rPr lang="en-US" dirty="0" smtClean="0"/>
              <a:t>Service time * arrival rate (</a:t>
            </a:r>
            <a:r>
              <a:rPr lang="en-US" dirty="0" err="1" smtClean="0"/>
              <a:t>ƛ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Throughput (X): rate of task completions</a:t>
            </a:r>
          </a:p>
          <a:p>
            <a:pPr lvl="1"/>
            <a:r>
              <a:rPr lang="en-US" dirty="0" smtClean="0"/>
              <a:t>If no overload, throughput = arrival 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 = X * R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N: number of tasks in the system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Applies to </a:t>
            </a:r>
            <a:r>
              <a:rPr lang="en-US" i="1" dirty="0" smtClean="0"/>
              <a:t>any</a:t>
            </a:r>
            <a:r>
              <a:rPr lang="en-US" dirty="0" smtClean="0"/>
              <a:t> stable system – where arrivals match departures.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 a system has throughput (X) = 100 tasks/</a:t>
            </a:r>
            <a:r>
              <a:rPr lang="en-US" dirty="0" err="1" smtClean="0"/>
              <a:t>s</a:t>
            </a:r>
            <a:r>
              <a:rPr lang="en-US" dirty="0" smtClean="0"/>
              <a:t>, average response time (R) = 50 ms/task</a:t>
            </a:r>
          </a:p>
          <a:p>
            <a:r>
              <a:rPr lang="en-US" dirty="0" smtClean="0"/>
              <a:t>How many tasks are in the system on average?</a:t>
            </a:r>
          </a:p>
          <a:p>
            <a:r>
              <a:rPr lang="en-US" dirty="0" smtClean="0"/>
              <a:t>If the server takes 5 ms/task, what is its utilization?</a:t>
            </a:r>
          </a:p>
          <a:p>
            <a:r>
              <a:rPr lang="en-US" dirty="0" smtClean="0"/>
              <a:t>What is the average wait time?</a:t>
            </a:r>
          </a:p>
          <a:p>
            <a:r>
              <a:rPr lang="en-US" dirty="0" smtClean="0"/>
              <a:t>What is the average number of queued tasks?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example:</a:t>
            </a:r>
          </a:p>
          <a:p>
            <a:pPr lvl="1">
              <a:buNone/>
            </a:pPr>
            <a:r>
              <a:rPr lang="en-US" dirty="0" smtClean="0"/>
              <a:t>X = 100 task/sec</a:t>
            </a:r>
          </a:p>
          <a:p>
            <a:pPr lvl="1">
              <a:buNone/>
            </a:pPr>
            <a:r>
              <a:rPr lang="en-US" dirty="0" smtClean="0"/>
              <a:t>R = 50 ms/task</a:t>
            </a:r>
          </a:p>
          <a:p>
            <a:pPr lvl="1">
              <a:buNone/>
            </a:pPr>
            <a:r>
              <a:rPr lang="en-US" dirty="0" smtClean="0"/>
              <a:t>S = 5 ms/task</a:t>
            </a:r>
          </a:p>
          <a:p>
            <a:pPr lvl="1">
              <a:buNone/>
            </a:pPr>
            <a:r>
              <a:rPr lang="en-US" dirty="0" smtClean="0"/>
              <a:t>W = 45 ms/task</a:t>
            </a:r>
          </a:p>
          <a:p>
            <a:pPr lvl="1">
              <a:buNone/>
            </a:pPr>
            <a:r>
              <a:rPr lang="en-US" dirty="0" smtClean="0"/>
              <a:t>Q = 4.5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W = 45 ms and not 4.5 * 5 = 22.5 ms?</a:t>
            </a:r>
          </a:p>
          <a:p>
            <a:pPr lvl="1"/>
            <a:r>
              <a:rPr lang="en-US" dirty="0" smtClean="0"/>
              <a:t>Hint: what if S = 10ms?  S = 1ms?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Short-term scheduler – dispatcher</a:t>
            </a:r>
          </a:p>
          <a:p>
            <a:pPr lvl="1"/>
            <a:r>
              <a:rPr lang="en-US" dirty="0" smtClean="0"/>
              <a:t>Runs after every interrupt</a:t>
            </a:r>
          </a:p>
          <a:p>
            <a:pPr lvl="1"/>
            <a:endParaRPr lang="en-US" sz="1400" dirty="0"/>
          </a:p>
          <a:p>
            <a:r>
              <a:rPr lang="en-US" dirty="0" smtClean="0"/>
              <a:t>Medium-term scheduler – swapper</a:t>
            </a:r>
          </a:p>
          <a:p>
            <a:pPr lvl="1"/>
            <a:r>
              <a:rPr lang="en-US" dirty="0" smtClean="0"/>
              <a:t>Runs every few seconds</a:t>
            </a:r>
          </a:p>
          <a:p>
            <a:pPr lvl="1"/>
            <a:r>
              <a:rPr lang="en-US" dirty="0" smtClean="0"/>
              <a:t>Provide a mix of CPU-bound and I/O-bound ready tasks allocated in main memory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Long-term-scheduler – batch job initiator</a:t>
            </a:r>
          </a:p>
        </p:txBody>
      </p:sp>
    </p:spTree>
    <p:extLst>
      <p:ext uri="{BB962C8B-B14F-4D97-AF65-F5344CB8AC3E}">
        <p14:creationId xmlns:p14="http://schemas.microsoft.com/office/powerpoint/2010/main" val="2427271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case scenario for minimizing </a:t>
            </a:r>
            <a:r>
              <a:rPr lang="en-US" dirty="0" err="1" smtClean="0"/>
              <a:t>queueing</a:t>
            </a:r>
            <a:r>
              <a:rPr lang="en-US" dirty="0" smtClean="0"/>
              <a:t> delay?</a:t>
            </a:r>
          </a:p>
          <a:p>
            <a:pPr lvl="1"/>
            <a:r>
              <a:rPr lang="en-US" dirty="0" smtClean="0"/>
              <a:t>Keeping arrival rate, service time constant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worst case scenario?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: Best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6517"/>
            <a:ext cx="8229600" cy="35933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Time: Best vs.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958" y="1600200"/>
            <a:ext cx="564008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: Average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33901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average?</a:t>
            </a:r>
          </a:p>
          <a:p>
            <a:pPr lvl="1"/>
            <a:r>
              <a:rPr lang="en-US" dirty="0" smtClean="0"/>
              <a:t>Gaussian: Arrivals are spread out, around a mean value</a:t>
            </a:r>
          </a:p>
          <a:p>
            <a:pPr lvl="1"/>
            <a:r>
              <a:rPr lang="en-US" dirty="0" smtClean="0"/>
              <a:t>Exponential: arrivals are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Heavy-tailed: arrivals are </a:t>
            </a:r>
            <a:r>
              <a:rPr lang="en-US" dirty="0" err="1" smtClean="0"/>
              <a:t>bursty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Can have randomness in both arrivals and service times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07" y="1600200"/>
            <a:ext cx="712638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353" y="4729814"/>
            <a:ext cx="647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Permits closed form solution to state probabilities, </a:t>
            </a:r>
          </a:p>
          <a:p>
            <a:r>
              <a:rPr lang="en-US" sz="2400" dirty="0" smtClean="0"/>
              <a:t>as function of arrival rate and service rate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02" y="1778575"/>
            <a:ext cx="8229600" cy="23099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 vs. Utilization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885" y="1600200"/>
            <a:ext cx="717823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arrivals: R = S/(1-U)</a:t>
            </a:r>
          </a:p>
          <a:p>
            <a:r>
              <a:rPr lang="en-US" dirty="0" smtClean="0"/>
              <a:t>If system is 20% utilized, and load increases by 5%, how much does response time increase?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system is 90% utilized, and load increases by 5%, how much does response time increase?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in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arrivals</a:t>
            </a:r>
          </a:p>
          <a:p>
            <a:pPr lvl="1"/>
            <a:r>
              <a:rPr lang="en-US" dirty="0" smtClean="0"/>
              <a:t>Variance in R = S/(1-U)^2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less </a:t>
            </a:r>
            <a:r>
              <a:rPr lang="en-US" dirty="0" err="1" smtClean="0"/>
              <a:t>bursty</a:t>
            </a:r>
            <a:r>
              <a:rPr lang="en-US" dirty="0" smtClean="0"/>
              <a:t> than exponential?</a:t>
            </a:r>
          </a:p>
          <a:p>
            <a:endParaRPr lang="en-US" dirty="0" smtClean="0"/>
          </a:p>
          <a:p>
            <a:r>
              <a:rPr lang="en-US" dirty="0" smtClean="0"/>
              <a:t>What if more </a:t>
            </a:r>
            <a:r>
              <a:rPr lang="en-US" dirty="0" err="1" smtClean="0"/>
              <a:t>bursty</a:t>
            </a:r>
            <a:r>
              <a:rPr lang="en-US" dirty="0" smtClean="0"/>
              <a:t> than exponential?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Multiple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 = </a:t>
            </a:r>
          </a:p>
          <a:p>
            <a:pPr lvl="1">
              <a:buNone/>
            </a:pPr>
            <a:r>
              <a:rPr lang="en-US" dirty="0" smtClean="0"/>
              <a:t>Sum over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Service time for resource </a:t>
            </a:r>
            <a:r>
              <a:rPr lang="en-US" dirty="0" err="1" smtClean="0"/>
              <a:t>i</a:t>
            </a:r>
            <a:r>
              <a:rPr lang="en-US" dirty="0" smtClean="0"/>
              <a:t> / </a:t>
            </a:r>
          </a:p>
          <a:p>
            <a:pPr lvl="1">
              <a:buNone/>
            </a:pPr>
            <a:r>
              <a:rPr lang="en-US" dirty="0" smtClean="0"/>
              <a:t>       (1 – Utilization of resource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Implication</a:t>
            </a:r>
          </a:p>
          <a:p>
            <a:pPr lvl="1"/>
            <a:r>
              <a:rPr lang="en-US" dirty="0" smtClean="0"/>
              <a:t>If you fix one bottleneck, the next highest utilized resource will limit performance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Priority-Based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priority</a:t>
            </a:r>
          </a:p>
          <a:p>
            <a:pPr lvl="1"/>
            <a:r>
              <a:rPr lang="en-US" dirty="0" smtClean="0"/>
              <a:t>Can lead to problems including deadlock</a:t>
            </a:r>
          </a:p>
          <a:p>
            <a:pPr lvl="1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ynamic priority</a:t>
            </a:r>
          </a:p>
          <a:p>
            <a:pPr lvl="1"/>
            <a:r>
              <a:rPr lang="en-US" dirty="0" smtClean="0"/>
              <a:t>Priority aging</a:t>
            </a:r>
          </a:p>
          <a:p>
            <a:pPr lvl="2"/>
            <a:r>
              <a:rPr lang="en-US" dirty="0" smtClean="0"/>
              <a:t>Thread’s priority decreases as it runs</a:t>
            </a:r>
          </a:p>
          <a:p>
            <a:pPr lvl="2"/>
            <a:r>
              <a:rPr lang="en-US" dirty="0" smtClean="0"/>
              <a:t>Thread’s priority increases as it waits</a:t>
            </a:r>
          </a:p>
          <a:p>
            <a:pPr lvl="1"/>
            <a:r>
              <a:rPr lang="en-US" dirty="0" smtClean="0"/>
              <a:t>Priority boosting</a:t>
            </a:r>
          </a:p>
          <a:p>
            <a:pPr lvl="2"/>
            <a:r>
              <a:rPr lang="en-US" dirty="0" smtClean="0"/>
              <a:t>When signaled – e.g., on I/O completion</a:t>
            </a:r>
          </a:p>
        </p:txBody>
      </p:sp>
    </p:spTree>
    <p:extLst>
      <p:ext uri="{BB962C8B-B14F-4D97-AF65-F5344CB8AC3E}">
        <p14:creationId xmlns:p14="http://schemas.microsoft.com/office/powerpoint/2010/main" val="32588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Spinlock-Based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threads – one has low priority and one has high priority</a:t>
            </a:r>
          </a:p>
          <a:p>
            <a:r>
              <a:rPr lang="en-US" dirty="0" smtClean="0"/>
              <a:t>Spinlocks in each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u="sng" dirty="0" smtClean="0"/>
              <a:t>low priority thread A</a:t>
            </a:r>
            <a:r>
              <a:rPr lang="en-US" dirty="0" smtClean="0"/>
              <a:t>					</a:t>
            </a:r>
            <a:r>
              <a:rPr lang="en-US" u="sng" dirty="0" smtClean="0"/>
              <a:t>high-priority thread B</a:t>
            </a:r>
          </a:p>
          <a:p>
            <a:pPr marL="800100" lvl="2" indent="0">
              <a:buNone/>
            </a:pPr>
            <a:r>
              <a:rPr lang="en-US" dirty="0" smtClean="0"/>
              <a:t>		…								…</a:t>
            </a:r>
          </a:p>
          <a:p>
            <a:pPr marL="800100" lvl="2" indent="0">
              <a:buNone/>
            </a:pPr>
            <a:r>
              <a:rPr lang="en-US" dirty="0" smtClean="0"/>
              <a:t>A1:	</a:t>
            </a:r>
            <a:r>
              <a:rPr lang="en-US" dirty="0" err="1" smtClean="0"/>
              <a:t>spinlock.acquire</a:t>
            </a:r>
            <a:r>
              <a:rPr lang="en-US" dirty="0" smtClean="0"/>
              <a:t>();				B1:	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smtClean="0"/>
              <a:t>A2:	critical section					B2:	critical section</a:t>
            </a:r>
          </a:p>
          <a:p>
            <a:pPr marL="800100" lvl="2" indent="0">
              <a:buNone/>
            </a:pPr>
            <a:r>
              <a:rPr lang="en-US" dirty="0" smtClean="0"/>
              <a:t>A3:	</a:t>
            </a:r>
            <a:r>
              <a:rPr lang="en-US" dirty="0" err="1" smtClean="0"/>
              <a:t>spinlock.release</a:t>
            </a:r>
            <a:r>
              <a:rPr lang="en-US" dirty="0" smtClean="0"/>
              <a:t>();				B3:	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/>
              <a:t>		…							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hread A starts with thread B waiting on some other event:</a:t>
            </a:r>
          </a:p>
          <a:p>
            <a:pPr marL="0" indent="0">
              <a:buNone/>
            </a:pPr>
            <a:endParaRPr lang="en-US" sz="1400" dirty="0"/>
          </a:p>
          <a:p>
            <a:pPr marL="800100" lvl="2" indent="0">
              <a:buNone/>
            </a:pPr>
            <a:r>
              <a:rPr lang="en-US" dirty="0" smtClean="0"/>
              <a:t>A1 acquires lock</a:t>
            </a:r>
          </a:p>
          <a:p>
            <a:pPr marL="800100" lvl="2" indent="0">
              <a:buNone/>
            </a:pPr>
            <a:r>
              <a:rPr lang="en-US" dirty="0" smtClean="0"/>
              <a:t>A2 in CS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event wakes up B </a:t>
            </a:r>
          </a:p>
          <a:p>
            <a:pPr marL="8001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B1 in spinlock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7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priority aging break the deadlock?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380"/>
            <a:ext cx="8229600" cy="51739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Three threads – low, medium, and high </a:t>
            </a:r>
            <a:r>
              <a:rPr lang="en-US" dirty="0" smtClean="0"/>
              <a:t>priority</a:t>
            </a:r>
            <a:endParaRPr lang="en-US" dirty="0" smtClean="0"/>
          </a:p>
          <a:p>
            <a:r>
              <a:rPr lang="en-US" dirty="0" smtClean="0"/>
              <a:t>Blocking locks used in low and high priority threads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900" u="sng" dirty="0" smtClean="0"/>
              <a:t>low priority </a:t>
            </a:r>
            <a:r>
              <a:rPr lang="en-US" sz="2900" u="sng" dirty="0"/>
              <a:t>A</a:t>
            </a:r>
            <a:r>
              <a:rPr lang="en-US" sz="2900" dirty="0"/>
              <a:t>		</a:t>
            </a:r>
            <a:r>
              <a:rPr lang="en-US" sz="2900" dirty="0" smtClean="0"/>
              <a:t>	</a:t>
            </a:r>
            <a:r>
              <a:rPr lang="en-US" sz="2900" u="sng" dirty="0" smtClean="0"/>
              <a:t>medium priority </a:t>
            </a:r>
            <a:r>
              <a:rPr lang="en-US" sz="2900" u="sng" dirty="0"/>
              <a:t>B</a:t>
            </a:r>
            <a:r>
              <a:rPr lang="en-US" sz="2900" dirty="0"/>
              <a:t>		</a:t>
            </a:r>
            <a:r>
              <a:rPr lang="en-US" sz="2900" u="sng" dirty="0"/>
              <a:t>high-priority C</a:t>
            </a:r>
          </a:p>
          <a:p>
            <a:pPr marL="400050" lvl="1" indent="0">
              <a:buNone/>
            </a:pPr>
            <a:r>
              <a:rPr lang="en-US" sz="2900" dirty="0"/>
              <a:t>		…				</a:t>
            </a:r>
            <a:r>
              <a:rPr lang="en-US" sz="2900" dirty="0" smtClean="0"/>
              <a:t>	…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/>
              <a:t>			…</a:t>
            </a:r>
          </a:p>
          <a:p>
            <a:pPr marL="400050" lvl="1" indent="0">
              <a:buNone/>
            </a:pPr>
            <a:r>
              <a:rPr lang="en-US" sz="2900" dirty="0"/>
              <a:t>A1:	</a:t>
            </a:r>
            <a:r>
              <a:rPr lang="en-US" sz="2900" dirty="0" err="1" smtClean="0"/>
              <a:t>lock.acquire</a:t>
            </a:r>
            <a:r>
              <a:rPr lang="en-US" sz="2900" dirty="0" smtClean="0"/>
              <a:t>();		B1: work	</a:t>
            </a:r>
            <a:r>
              <a:rPr lang="en-US" sz="2900" dirty="0"/>
              <a:t>			</a:t>
            </a:r>
            <a:r>
              <a:rPr lang="en-US" sz="2900" dirty="0" smtClean="0"/>
              <a:t>C1</a:t>
            </a:r>
            <a:r>
              <a:rPr lang="en-US" sz="2900" dirty="0"/>
              <a:t>:	</a:t>
            </a:r>
            <a:r>
              <a:rPr lang="en-US" sz="2900" dirty="0" err="1" smtClean="0"/>
              <a:t>lock.acquire</a:t>
            </a:r>
            <a:r>
              <a:rPr lang="en-US" sz="2900" dirty="0"/>
              <a:t>();</a:t>
            </a:r>
          </a:p>
          <a:p>
            <a:pPr marL="400050" lvl="1" indent="0">
              <a:buNone/>
            </a:pPr>
            <a:r>
              <a:rPr lang="en-US" sz="2900" dirty="0"/>
              <a:t>A2:	critical section		</a:t>
            </a:r>
            <a:r>
              <a:rPr lang="en-US" sz="2900" dirty="0" smtClean="0"/>
              <a:t>	…</a:t>
            </a:r>
            <a:r>
              <a:rPr lang="en-US" sz="2900" dirty="0"/>
              <a:t>			</a:t>
            </a:r>
            <a:r>
              <a:rPr lang="en-US" sz="2900" dirty="0" smtClean="0"/>
              <a:t>	C2</a:t>
            </a:r>
            <a:r>
              <a:rPr lang="en-US" sz="2900" dirty="0"/>
              <a:t>:	critical section</a:t>
            </a:r>
          </a:p>
          <a:p>
            <a:pPr marL="400050" lvl="1" indent="0">
              <a:buNone/>
            </a:pPr>
            <a:r>
              <a:rPr lang="en-US" sz="2900" dirty="0"/>
              <a:t>A3:	</a:t>
            </a:r>
            <a:r>
              <a:rPr lang="en-US" sz="2900" dirty="0" err="1" smtClean="0"/>
              <a:t>lock.release</a:t>
            </a:r>
            <a:r>
              <a:rPr lang="en-US" sz="2900" dirty="0"/>
              <a:t>();				</a:t>
            </a:r>
            <a:r>
              <a:rPr lang="en-US" sz="2900" dirty="0" smtClean="0"/>
              <a:t>			C3</a:t>
            </a:r>
            <a:r>
              <a:rPr lang="en-US" sz="2900" dirty="0"/>
              <a:t>:	</a:t>
            </a:r>
            <a:r>
              <a:rPr lang="en-US" sz="2900" dirty="0" err="1" smtClean="0"/>
              <a:t>lock.release</a:t>
            </a:r>
            <a:r>
              <a:rPr lang="en-US" sz="2900" dirty="0" smtClean="0"/>
              <a:t>();</a:t>
            </a:r>
          </a:p>
          <a:p>
            <a:pPr marL="400050" lvl="1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…					…					…</a:t>
            </a:r>
            <a:endParaRPr lang="en-US" sz="29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Thread A starts with </a:t>
            </a:r>
            <a:r>
              <a:rPr lang="en-US" dirty="0" smtClean="0"/>
              <a:t>threads </a:t>
            </a:r>
            <a:r>
              <a:rPr lang="en-US" dirty="0"/>
              <a:t>B </a:t>
            </a:r>
            <a:r>
              <a:rPr lang="en-US" dirty="0" smtClean="0"/>
              <a:t>and C waiting on events: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A1 </a:t>
            </a:r>
            <a:r>
              <a:rPr lang="en-US" sz="2900" dirty="0"/>
              <a:t>acquires lock</a:t>
            </a:r>
          </a:p>
          <a:p>
            <a:pPr marL="0" indent="0">
              <a:buNone/>
            </a:pPr>
            <a:r>
              <a:rPr lang="en-US" sz="2900" dirty="0" smtClean="0"/>
              <a:t>	A2 </a:t>
            </a:r>
            <a:r>
              <a:rPr lang="en-US" sz="2900" dirty="0"/>
              <a:t>in </a:t>
            </a:r>
            <a:r>
              <a:rPr lang="en-US" sz="2900" dirty="0" smtClean="0"/>
              <a:t>CS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</a:t>
            </a:r>
            <a:r>
              <a:rPr lang="en-US" sz="2900" dirty="0">
                <a:solidFill>
                  <a:srgbClr val="FF0000"/>
                </a:solidFill>
                <a:sym typeface="Wingdings" panose="05000000000000000000" pitchFamily="2" charset="2"/>
              </a:rPr>
              <a:t>event wakes up 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endParaRPr lang="en-US" sz="29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				</a:t>
            </a:r>
            <a:r>
              <a:rPr lang="en-US" sz="2900" dirty="0" smtClean="0">
                <a:sym typeface="Wingdings" panose="05000000000000000000" pitchFamily="2" charset="2"/>
              </a:rPr>
              <a:t>				 		C1 blocks in call to acquire</a:t>
            </a: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ym typeface="Wingdings" panose="05000000000000000000" pitchFamily="2" charset="2"/>
              </a:rPr>
              <a:t>									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	// dispatcher runs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A2 continues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</a:t>
            </a:r>
            <a:r>
              <a:rPr lang="en-US" sz="2900" dirty="0">
                <a:solidFill>
                  <a:srgbClr val="FF0000"/>
                </a:solidFill>
                <a:sym typeface="Wingdings" panose="05000000000000000000" pitchFamily="2" charset="2"/>
              </a:rPr>
              <a:t>event wakes up B</a:t>
            </a:r>
          </a:p>
          <a:p>
            <a:pPr marL="0" indent="0">
              <a:buNone/>
            </a:pPr>
            <a:r>
              <a:rPr lang="en-US" sz="2900" dirty="0">
                <a:sym typeface="Wingdings" panose="05000000000000000000" pitchFamily="2" charset="2"/>
              </a:rPr>
              <a:t>	</a:t>
            </a:r>
            <a:r>
              <a:rPr lang="en-US" sz="2900" dirty="0" smtClean="0">
                <a:sym typeface="Wingdings" panose="05000000000000000000" pitchFamily="2" charset="2"/>
              </a:rPr>
              <a:t>			   </a:t>
            </a:r>
            <a:r>
              <a:rPr lang="en-US" sz="2900" dirty="0">
                <a:sym typeface="Wingdings" panose="05000000000000000000" pitchFamily="2" charset="2"/>
              </a:rPr>
              <a:t>		</a:t>
            </a:r>
            <a:r>
              <a:rPr lang="en-US" sz="2900" dirty="0" smtClean="0">
                <a:sym typeface="Wingdings" panose="05000000000000000000" pitchFamily="2" charset="2"/>
              </a:rPr>
              <a:t>B1 </a:t>
            </a:r>
            <a:r>
              <a:rPr lang="en-US" sz="2900" dirty="0" err="1" smtClean="0">
                <a:sym typeface="Wingdings" panose="05000000000000000000" pitchFamily="2" charset="2"/>
              </a:rPr>
              <a:t>nows</a:t>
            </a:r>
            <a:r>
              <a:rPr lang="en-US" sz="2900" dirty="0" smtClean="0">
                <a:sym typeface="Wingdings" panose="05000000000000000000" pitchFamily="2" charset="2"/>
              </a:rPr>
              <a:t> runs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Inheritance (Donation)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aging would eventually allow A to run and release lock – but not clear how long this would take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there a way to avoid B preempting A?</a:t>
            </a:r>
            <a:endParaRPr lang="en-US" dirty="0"/>
          </a:p>
          <a:p>
            <a:pPr lvl="1"/>
            <a:r>
              <a:rPr lang="en-US" dirty="0" smtClean="0"/>
              <a:t>Priority inheritance – when a thread waits for a lock held by a lower priority thread, the lock </a:t>
            </a:r>
            <a:r>
              <a:rPr lang="en-US" dirty="0" smtClean="0"/>
              <a:t>holder’s priority </a:t>
            </a:r>
            <a:r>
              <a:rPr lang="en-US" dirty="0" smtClean="0"/>
              <a:t>is temporarily increased to the waiter’s priority until the lock is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would happen if we used MFQ on a multiprocessor?</a:t>
            </a:r>
          </a:p>
          <a:p>
            <a:pPr lvl="1"/>
            <a:r>
              <a:rPr lang="en-US" dirty="0" smtClean="0"/>
              <a:t>Contention for scheduler spinlock</a:t>
            </a:r>
          </a:p>
          <a:p>
            <a:pPr lvl="1"/>
            <a:r>
              <a:rPr lang="en-US" dirty="0" smtClean="0"/>
              <a:t>Cache slowdown due to ready list data structure pinging from one CPU to another</a:t>
            </a:r>
          </a:p>
          <a:p>
            <a:pPr lvl="1"/>
            <a:r>
              <a:rPr lang="en-US" dirty="0" smtClean="0"/>
              <a:t>Limited cache reuse: thread’s data from last time it ran is often still in its old cache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25498</TotalTime>
  <Words>1422</Words>
  <Application>Microsoft Office PowerPoint</Application>
  <PresentationFormat>On-screen Show (4:3)</PresentationFormat>
  <Paragraphs>270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Introduction to Operating Systems</vt:lpstr>
      <vt:lpstr>Main Points</vt:lpstr>
      <vt:lpstr>Levels of Scheduling</vt:lpstr>
      <vt:lpstr>Priority-Based Scheduling</vt:lpstr>
      <vt:lpstr>Spinlock-Based Deadlock</vt:lpstr>
      <vt:lpstr>Question</vt:lpstr>
      <vt:lpstr>Priority Inversion</vt:lpstr>
      <vt:lpstr>Priority Inheritance (Donation)</vt:lpstr>
      <vt:lpstr>Multiprocessor Scheduling</vt:lpstr>
      <vt:lpstr>Per-Processor Affinity Scheduling</vt:lpstr>
      <vt:lpstr>Per-Processor Multi-level Feedback with Affinity Scheduling</vt:lpstr>
      <vt:lpstr>Scheduling Parallel Programs</vt:lpstr>
      <vt:lpstr>Bulk Synchronous Parallelism</vt:lpstr>
      <vt:lpstr>Longest Thread Controls Overall Performance</vt:lpstr>
      <vt:lpstr>Scheduling Parallel Programs</vt:lpstr>
      <vt:lpstr>Gang Scheduling</vt:lpstr>
      <vt:lpstr>Parallel Program Speedup</vt:lpstr>
      <vt:lpstr>Space Sharing</vt:lpstr>
      <vt:lpstr>Energy-Aware Scheduling</vt:lpstr>
      <vt:lpstr>Real-Time Scheduling</vt:lpstr>
      <vt:lpstr>Various Factors In Scheduling Policies</vt:lpstr>
      <vt:lpstr>Overload Management</vt:lpstr>
      <vt:lpstr>PowerPoint Presentation</vt:lpstr>
      <vt:lpstr>Queueing Theory</vt:lpstr>
      <vt:lpstr>Queueing Model</vt:lpstr>
      <vt:lpstr>Definitions</vt:lpstr>
      <vt:lpstr>Little’s Law</vt:lpstr>
      <vt:lpstr>Question</vt:lpstr>
      <vt:lpstr>Question</vt:lpstr>
      <vt:lpstr>Queueing</vt:lpstr>
      <vt:lpstr>Queueing: Best Case</vt:lpstr>
      <vt:lpstr>Response Time: Best vs. Worst Case</vt:lpstr>
      <vt:lpstr>Queueing: Average Case?</vt:lpstr>
      <vt:lpstr>Exponential Distribution</vt:lpstr>
      <vt:lpstr>Exponential Distribution</vt:lpstr>
      <vt:lpstr>Response Time vs. Utilization</vt:lpstr>
      <vt:lpstr>Question</vt:lpstr>
      <vt:lpstr>Variance in Response Time</vt:lpstr>
      <vt:lpstr>What if Multiple Resources?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Scheduling</dc:title>
  <dc:subject/>
  <dc:creator>Thomas Anderson</dc:creator>
  <cp:keywords/>
  <dc:description>Copyright Thomas Anderson 2012</dc:description>
  <cp:lastModifiedBy>Mark Smotherman</cp:lastModifiedBy>
  <cp:revision>99</cp:revision>
  <cp:lastPrinted>2017-05-25T23:39:23Z</cp:lastPrinted>
  <dcterms:created xsi:type="dcterms:W3CDTF">2014-10-29T17:38:54Z</dcterms:created>
  <dcterms:modified xsi:type="dcterms:W3CDTF">2018-06-04T21:41:37Z</dcterms:modified>
  <cp:category/>
</cp:coreProperties>
</file>