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75" r:id="rId16"/>
    <p:sldId id="274" r:id="rId17"/>
    <p:sldId id="269" r:id="rId18"/>
    <p:sldId id="270" r:id="rId19"/>
    <p:sldId id="272" r:id="rId20"/>
    <p:sldId id="273" r:id="rId21"/>
    <p:sldId id="271" r:id="rId2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F95F1A-0837-4F15-8492-B38676131C8A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D03428-46EE-435B-AECC-6F081578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AEFB-6529-464F-AE60-63706A763F2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DFBE-D0BE-484A-977A-FDE102B96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AEFB-6529-464F-AE60-63706A763F2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DFBE-D0BE-484A-977A-FDE102B96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AEFB-6529-464F-AE60-63706A763F2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DFBE-D0BE-484A-977A-FDE102B96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1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0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1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5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61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4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1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AEFB-6529-464F-AE60-63706A763F2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DFBE-D0BE-484A-977A-FDE102B96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8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5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AEFB-6529-464F-AE60-63706A763F2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DFBE-D0BE-484A-977A-FDE102B96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AEFB-6529-464F-AE60-63706A763F2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DFBE-D0BE-484A-977A-FDE102B96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AEFB-6529-464F-AE60-63706A763F2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DFBE-D0BE-484A-977A-FDE102B96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0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AEFB-6529-464F-AE60-63706A763F2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DFBE-D0BE-484A-977A-FDE102B96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AEFB-6529-464F-AE60-63706A763F2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DFBE-D0BE-484A-977A-FDE102B96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AEFB-6529-464F-AE60-63706A763F2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DFBE-D0BE-484A-977A-FDE102B96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AEFB-6529-464F-AE60-63706A763F2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DFBE-D0BE-484A-977A-FDE102B96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AEFB-6529-464F-AE60-63706A763F2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DFBE-D0BE-484A-977A-FDE102B96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39CD-56EF-564F-B713-A85C18AA6919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7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tp://web.mit.edu/freebsd/head/libexec/rtld-elf/malloc.c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tp://gee.cs.oswego.edu/pub/misc/malloc.c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tp://ftp.cs.princeton.edu/techreports/1988/191.pdf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summary?doi=10.1.1.29.4759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libc/wiki/MallocInternals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summary?doi=10.1.1.48.5186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CPSC/ECE 3220</a:t>
            </a:r>
          </a:p>
          <a:p>
            <a:r>
              <a:rPr lang="en-US" dirty="0" smtClean="0"/>
              <a:t>Mark Smotherman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0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 Variable-Length Block for Exact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76614"/>
          </a:xfrm>
        </p:spPr>
        <p:txBody>
          <a:bodyPr>
            <a:normAutofit/>
          </a:bodyPr>
          <a:lstStyle/>
          <a:p>
            <a:r>
              <a:rPr lang="en-US" dirty="0" smtClean="0"/>
              <a:t>From top or bottom of free block?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						Allocating from </a:t>
            </a:r>
            <a:r>
              <a:rPr lang="en-US" sz="2000" dirty="0" smtClean="0"/>
              <a:t>top means links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    Original							</a:t>
            </a:r>
            <a:r>
              <a:rPr lang="en-US" sz="2000" dirty="0" smtClean="0"/>
              <a:t>in the current block have to be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   free block							</a:t>
            </a:r>
            <a:r>
              <a:rPr lang="en-US" sz="2000" dirty="0" smtClean="0"/>
              <a:t>moved </a:t>
            </a:r>
            <a:r>
              <a:rPr lang="en-US" sz="2000" dirty="0"/>
              <a:t>and links in </a:t>
            </a:r>
            <a:r>
              <a:rPr lang="en-US" sz="2000" dirty="0" smtClean="0"/>
              <a:t>two other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							free blocks </a:t>
            </a:r>
            <a:r>
              <a:rPr lang="en-US" sz="2000" dirty="0"/>
              <a:t>have to be </a:t>
            </a:r>
            <a:r>
              <a:rPr lang="en-US" sz="2000" dirty="0" smtClean="0"/>
              <a:t>changed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						Allocating from bottom may</a:t>
            </a:r>
          </a:p>
          <a:p>
            <a:pPr marL="0" indent="0">
              <a:buNone/>
            </a:pPr>
            <a:r>
              <a:rPr lang="en-US" sz="2000" dirty="0"/>
              <a:t>										mean only the size field </a:t>
            </a:r>
            <a:r>
              <a:rPr lang="en-US" sz="2000" dirty="0" smtClean="0"/>
              <a:t>for the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						</a:t>
            </a:r>
            <a:r>
              <a:rPr lang="en-US" sz="2000" dirty="0" smtClean="0"/>
              <a:t>current block </a:t>
            </a:r>
            <a:r>
              <a:rPr lang="en-US" sz="2000" dirty="0"/>
              <a:t>needs to </a:t>
            </a:r>
            <a:r>
              <a:rPr lang="en-US" sz="2000" dirty="0" smtClean="0"/>
              <a:t>change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630839" y="3665351"/>
            <a:ext cx="1216617" cy="1239864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1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5955" y="4774355"/>
            <a:ext cx="1216617" cy="792997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5955" y="5567351"/>
            <a:ext cx="1216617" cy="422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788" y="2562856"/>
            <a:ext cx="1216617" cy="422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0788" y="2978279"/>
            <a:ext cx="1216617" cy="792997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3847455" y="3215899"/>
            <a:ext cx="1031928" cy="106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3847455" y="4285284"/>
            <a:ext cx="1031928" cy="106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8815" y="3665351"/>
            <a:ext cx="1640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the space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nside a free</a:t>
            </a:r>
          </a:p>
          <a:p>
            <a:r>
              <a:rPr lang="en-US" sz="2000" dirty="0"/>
              <a:t>b</a:t>
            </a:r>
            <a:r>
              <a:rPr lang="en-US" sz="2000" dirty="0" smtClean="0"/>
              <a:t>lock to hold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ree list links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64372" y="3680739"/>
            <a:ext cx="7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 smtClean="0"/>
              <a:t>fwd</a:t>
            </a:r>
            <a:r>
              <a:rPr lang="en-US" sz="1200" dirty="0" smtClean="0"/>
              <a:t> </a:t>
            </a:r>
            <a:r>
              <a:rPr lang="en-US" sz="1200" dirty="0"/>
              <a:t>link</a:t>
            </a:r>
          </a:p>
          <a:p>
            <a:pPr algn="ctr" defTabSz="457200"/>
            <a:r>
              <a:rPr lang="en-US" sz="1200" dirty="0"/>
              <a:t>back </a:t>
            </a:r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243451" y="4792453"/>
            <a:ext cx="7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 smtClean="0"/>
              <a:t>fwd</a:t>
            </a:r>
            <a:r>
              <a:rPr lang="en-US" sz="1200" dirty="0" smtClean="0"/>
              <a:t> </a:t>
            </a:r>
            <a:r>
              <a:rPr lang="en-US" sz="1200" dirty="0"/>
              <a:t>link</a:t>
            </a:r>
          </a:p>
          <a:p>
            <a:pPr algn="ctr" defTabSz="457200"/>
            <a:r>
              <a:rPr lang="en-US" sz="1200" dirty="0"/>
              <a:t>back </a:t>
            </a:r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43451" y="2978278"/>
            <a:ext cx="7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 smtClean="0"/>
              <a:t>fwd</a:t>
            </a:r>
            <a:r>
              <a:rPr lang="en-US" sz="1200" dirty="0" smtClean="0"/>
              <a:t> </a:t>
            </a:r>
            <a:r>
              <a:rPr lang="en-US" sz="1200" dirty="0"/>
              <a:t>link</a:t>
            </a:r>
          </a:p>
          <a:p>
            <a:pPr algn="ctr" defTabSz="457200"/>
            <a:r>
              <a:rPr lang="en-US" sz="1200" dirty="0"/>
              <a:t>back </a:t>
            </a:r>
            <a:r>
              <a:rPr lang="en-US" sz="1200" dirty="0" smtClean="0"/>
              <a:t>link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360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Coalescing Variable-Length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Four cases based on status of adjacent blocks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2000" dirty="0" smtClean="0"/>
              <a:t>Neither </a:t>
            </a:r>
            <a:r>
              <a:rPr lang="en-US" sz="2000" dirty="0"/>
              <a:t>is free	  Above is free	   Below is free	 Both are free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	       Must </a:t>
            </a:r>
            <a:r>
              <a:rPr lang="en-US" sz="1600" dirty="0"/>
              <a:t>insert									  	  Must merge two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/>
              <a:t>	   a new free block	     \__ update an existing free block __/ 	 existing free blocks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/>
              <a:t>	     in the free list										     in the free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3828" y="2685804"/>
            <a:ext cx="1216617" cy="67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3828" y="3359980"/>
            <a:ext cx="1216617" cy="674176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2632" y="4038890"/>
            <a:ext cx="1216617" cy="67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7794" y="4038890"/>
            <a:ext cx="1216617" cy="67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25340" y="2685803"/>
            <a:ext cx="1216617" cy="67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50046" y="2685803"/>
            <a:ext cx="1216617" cy="674176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0046" y="3359979"/>
            <a:ext cx="1216617" cy="674176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5340" y="3359979"/>
            <a:ext cx="1216617" cy="674176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25340" y="4034155"/>
            <a:ext cx="1216617" cy="674176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50634" y="2685803"/>
            <a:ext cx="1216617" cy="674176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0634" y="3374076"/>
            <a:ext cx="1216617" cy="674176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53519" y="4034155"/>
            <a:ext cx="1216617" cy="674176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1166" y="3466235"/>
            <a:ext cx="92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  <a:latin typeface="Calibri"/>
              </a:rPr>
              <a:t>Block being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alibri"/>
              </a:rPr>
              <a:t>  returned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0634" y="3473283"/>
            <a:ext cx="92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  <a:latin typeface="Calibri"/>
              </a:rPr>
              <a:t>Block being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alibri"/>
              </a:rPr>
              <a:t>  returned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68699" y="3466234"/>
            <a:ext cx="92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  <a:latin typeface="Calibri"/>
              </a:rPr>
              <a:t>Block being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alibri"/>
              </a:rPr>
              <a:t>  returned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17346" y="3466235"/>
            <a:ext cx="92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  <a:latin typeface="Calibri"/>
              </a:rPr>
              <a:t>Block being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alibri"/>
              </a:rPr>
              <a:t>  returned</a:t>
            </a:r>
          </a:p>
        </p:txBody>
      </p:sp>
    </p:spTree>
    <p:extLst>
      <p:ext uri="{BB962C8B-B14F-4D97-AF65-F5344CB8AC3E}">
        <p14:creationId xmlns:p14="http://schemas.microsoft.com/office/powerpoint/2010/main" val="84238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Tag (Knuth, 1962)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Designed for variable-sized allocations, </a:t>
            </a:r>
            <a:r>
              <a:rPr lang="en-US" dirty="0" err="1"/>
              <a:t>bursty</a:t>
            </a:r>
            <a:r>
              <a:rPr lang="en-US" dirty="0"/>
              <a:t> </a:t>
            </a:r>
            <a:r>
              <a:rPr lang="en-US" dirty="0" smtClean="0"/>
              <a:t>patterns, </a:t>
            </a:r>
            <a:r>
              <a:rPr lang="en-US" dirty="0"/>
              <a:t>and ease of </a:t>
            </a:r>
            <a:r>
              <a:rPr lang="en-US" dirty="0" smtClean="0"/>
              <a:t>coalescing</a:t>
            </a:r>
          </a:p>
          <a:p>
            <a:r>
              <a:rPr lang="en-US" dirty="0" smtClean="0"/>
              <a:t>Single free list, doubly-linked, LIFO or FIFO order</a:t>
            </a:r>
          </a:p>
          <a:p>
            <a:r>
              <a:rPr lang="en-US" dirty="0" smtClean="0"/>
              <a:t>Header and trailer words in each block</a:t>
            </a:r>
          </a:p>
          <a:p>
            <a:pPr lvl="1"/>
            <a:r>
              <a:rPr lang="en-US" dirty="0" smtClean="0"/>
              <a:t>Allows O(1) access to adjacent blocks to inspect their status and guide coalescing</a:t>
            </a:r>
          </a:p>
          <a:p>
            <a:r>
              <a:rPr lang="en-US" dirty="0"/>
              <a:t>v</a:t>
            </a:r>
            <a:r>
              <a:rPr lang="en-US" dirty="0" smtClean="0"/>
              <a:t>oid *allocate( </a:t>
            </a:r>
            <a:r>
              <a:rPr lang="en-US" dirty="0" err="1" smtClean="0"/>
              <a:t>size_t</a:t>
            </a:r>
            <a:r>
              <a:rPr lang="en-US" dirty="0" smtClean="0"/>
              <a:t> size )</a:t>
            </a:r>
          </a:p>
          <a:p>
            <a:pPr lvl="1"/>
            <a:r>
              <a:rPr lang="en-US" dirty="0" smtClean="0"/>
              <a:t>Search free list (e.g., first-fit)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 split is needed, set up two new tags within the identified free block</a:t>
            </a:r>
          </a:p>
          <a:p>
            <a:r>
              <a:rPr lang="en-US" dirty="0"/>
              <a:t>v</a:t>
            </a:r>
            <a:r>
              <a:rPr lang="en-US" dirty="0" smtClean="0"/>
              <a:t>oid release</a:t>
            </a:r>
            <a:r>
              <a:rPr lang="en-US" dirty="0" smtClean="0"/>
              <a:t>( void </a:t>
            </a:r>
            <a:r>
              <a:rPr lang="en-US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Compare tags of returned block with tags in adjacent blocks in memory</a:t>
            </a:r>
          </a:p>
          <a:p>
            <a:pPr lvl="1"/>
            <a:r>
              <a:rPr lang="en-US" dirty="0" smtClean="0"/>
              <a:t>If no coalescing possible, add new free block to free list (front or back) –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2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Buddy System (Markowitz, 1963)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Designed for </a:t>
            </a:r>
            <a:r>
              <a:rPr lang="en-US" dirty="0" smtClean="0"/>
              <a:t>variable-sized allocations, </a:t>
            </a:r>
            <a:r>
              <a:rPr lang="en-US" dirty="0" err="1" smtClean="0"/>
              <a:t>bursty</a:t>
            </a:r>
            <a:r>
              <a:rPr lang="en-US" dirty="0" smtClean="0"/>
              <a:t> patterns, and ease of coalescing</a:t>
            </a:r>
          </a:p>
          <a:p>
            <a:r>
              <a:rPr lang="en-US" dirty="0" smtClean="0"/>
              <a:t>Table of free list head pointers, with each list containing free </a:t>
            </a:r>
            <a:r>
              <a:rPr lang="en-US" dirty="0"/>
              <a:t>blocks </a:t>
            </a:r>
            <a:r>
              <a:rPr lang="en-US" dirty="0" smtClean="0"/>
              <a:t>of 2</a:t>
            </a:r>
            <a:r>
              <a:rPr lang="en-US" baseline="30000" dirty="0" smtClean="0"/>
              <a:t>n</a:t>
            </a:r>
            <a:r>
              <a:rPr lang="en-US" dirty="0" smtClean="0"/>
              <a:t> in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there </a:t>
            </a:r>
            <a:r>
              <a:rPr lang="en-US" dirty="0" smtClean="0"/>
              <a:t>are limits on the high and low values for </a:t>
            </a:r>
            <a:r>
              <a:rPr lang="en-US" dirty="0" smtClean="0"/>
              <a:t>n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oid *allocate( </a:t>
            </a:r>
            <a:r>
              <a:rPr lang="en-US" dirty="0" err="1" smtClean="0"/>
              <a:t>size_t</a:t>
            </a:r>
            <a:r>
              <a:rPr lang="en-US" dirty="0" smtClean="0"/>
              <a:t> size )</a:t>
            </a:r>
          </a:p>
          <a:p>
            <a:pPr lvl="1"/>
            <a:r>
              <a:rPr lang="en-US" dirty="0" smtClean="0"/>
              <a:t>Round up a request size to 2</a:t>
            </a:r>
            <a:r>
              <a:rPr lang="en-US" baseline="30000" dirty="0" smtClean="0"/>
              <a:t>n</a:t>
            </a:r>
            <a:r>
              <a:rPr lang="en-US" dirty="0" smtClean="0"/>
              <a:t> size</a:t>
            </a:r>
          </a:p>
          <a:p>
            <a:pPr lvl="1"/>
            <a:r>
              <a:rPr lang="en-US" dirty="0" smtClean="0"/>
              <a:t>If free block of that size is not available, identify a larger block and recursively split it in half until a suitably-sized block is available to satisfy the request</a:t>
            </a:r>
          </a:p>
          <a:p>
            <a:r>
              <a:rPr lang="en-US" dirty="0"/>
              <a:t>r</a:t>
            </a:r>
            <a:r>
              <a:rPr lang="en-US" dirty="0" smtClean="0"/>
              <a:t>elease( … )</a:t>
            </a:r>
          </a:p>
          <a:p>
            <a:pPr lvl="1"/>
            <a:r>
              <a:rPr lang="en-US" dirty="0" smtClean="0"/>
              <a:t>Design choice 1: pass back </a:t>
            </a:r>
            <a:r>
              <a:rPr lang="en-US" dirty="0"/>
              <a:t>b</a:t>
            </a:r>
            <a:r>
              <a:rPr lang="en-US" dirty="0" smtClean="0"/>
              <a:t>oth address and size</a:t>
            </a:r>
          </a:p>
          <a:p>
            <a:pPr lvl="2"/>
            <a:r>
              <a:rPr lang="en-US" dirty="0" smtClean="0"/>
              <a:t>No header/tag needed for allocated block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lip </a:t>
            </a:r>
            <a:r>
              <a:rPr lang="en-US" dirty="0"/>
              <a:t>bit </a:t>
            </a:r>
            <a:r>
              <a:rPr lang="en-US" dirty="0" smtClean="0"/>
              <a:t>for rounded size in the returned block address </a:t>
            </a:r>
            <a:r>
              <a:rPr lang="en-US" dirty="0"/>
              <a:t>to construct </a:t>
            </a:r>
            <a:r>
              <a:rPr lang="en-US" dirty="0" smtClean="0"/>
              <a:t>the address of the “buddy</a:t>
            </a:r>
            <a:r>
              <a:rPr lang="en-US" dirty="0"/>
              <a:t>” </a:t>
            </a:r>
            <a:r>
              <a:rPr lang="en-US" dirty="0" smtClean="0"/>
              <a:t>block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earch in free list of that size for the buddy; if found, coalesce and recursively repeat</a:t>
            </a:r>
          </a:p>
          <a:p>
            <a:pPr lvl="1"/>
            <a:r>
              <a:rPr lang="en-US" dirty="0" smtClean="0"/>
              <a:t>Design choice 2: pass back only address</a:t>
            </a:r>
          </a:p>
          <a:p>
            <a:pPr lvl="2"/>
            <a:r>
              <a:rPr lang="en-US" dirty="0" smtClean="0"/>
              <a:t>Use a header word with status and size to provide information for coalescing</a:t>
            </a:r>
          </a:p>
          <a:p>
            <a:pPr lvl="2"/>
            <a:r>
              <a:rPr lang="en-US" dirty="0" smtClean="0"/>
              <a:t>Alternatively, use a hierarchical set of bitmaps</a:t>
            </a:r>
          </a:p>
          <a:p>
            <a:r>
              <a:rPr lang="en-US" dirty="0" smtClean="0"/>
              <a:t>Later extensions are Fibonacci buddy, </a:t>
            </a:r>
            <a:r>
              <a:rPr lang="en-US" dirty="0"/>
              <a:t>weighted buddy, </a:t>
            </a:r>
            <a:r>
              <a:rPr lang="en-US" dirty="0" smtClean="0"/>
              <a:t>and double buddy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9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BSD 4.2 </a:t>
            </a:r>
            <a:r>
              <a:rPr lang="en-US" dirty="0" err="1" smtClean="0"/>
              <a:t>malloc</a:t>
            </a:r>
            <a:r>
              <a:rPr lang="en-US" dirty="0" smtClean="0"/>
              <a:t>() (Kingsley, 1982)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to be extremely fast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radeoff </a:t>
            </a:r>
            <a:r>
              <a:rPr lang="en-US" dirty="0"/>
              <a:t>is </a:t>
            </a:r>
            <a:r>
              <a:rPr lang="en-US" dirty="0" smtClean="0"/>
              <a:t>fragmentation (internal as well as unused blocks of wrong size)</a:t>
            </a:r>
          </a:p>
          <a:p>
            <a:r>
              <a:rPr lang="en-US" dirty="0"/>
              <a:t>A</a:t>
            </a:r>
            <a:r>
              <a:rPr lang="en-US" dirty="0" smtClean="0"/>
              <a:t>rray of 30 free lists, each of specified size 2</a:t>
            </a:r>
            <a:r>
              <a:rPr lang="en-US" baseline="30000" dirty="0" smtClean="0"/>
              <a:t>(i+3)</a:t>
            </a:r>
            <a:r>
              <a:rPr lang="en-US" dirty="0" smtClean="0"/>
              <a:t> (i.e., 8 bytes to 4 </a:t>
            </a:r>
            <a:r>
              <a:rPr lang="en-US" dirty="0" err="1" smtClean="0"/>
              <a:t>GiB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</a:t>
            </a:r>
            <a:r>
              <a:rPr lang="en-US" dirty="0"/>
              <a:t>*</a:t>
            </a:r>
            <a:r>
              <a:rPr lang="en-US" dirty="0" err="1"/>
              <a:t>malloc</a:t>
            </a:r>
            <a:r>
              <a:rPr lang="en-US" dirty="0"/>
              <a:t>( </a:t>
            </a:r>
            <a:r>
              <a:rPr lang="en-US" dirty="0" err="1"/>
              <a:t>size_t</a:t>
            </a:r>
            <a:r>
              <a:rPr lang="en-US" dirty="0"/>
              <a:t> size )</a:t>
            </a:r>
          </a:p>
          <a:p>
            <a:pPr lvl="1"/>
            <a:r>
              <a:rPr lang="en-US" dirty="0" smtClean="0"/>
              <a:t>Round up the requested size, plus </a:t>
            </a:r>
            <a:r>
              <a:rPr lang="en-US" dirty="0"/>
              <a:t>a 4-byte </a:t>
            </a:r>
            <a:r>
              <a:rPr lang="en-US" dirty="0" smtClean="0"/>
              <a:t>header, to a power-of-2</a:t>
            </a:r>
          </a:p>
          <a:p>
            <a:pPr lvl="1"/>
            <a:r>
              <a:rPr lang="en-US" dirty="0" smtClean="0"/>
              <a:t>No splitting of blocks from free lists with larger block size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nstead, if the appropriate free list is empty, attempt to get the block via </a:t>
            </a:r>
            <a:r>
              <a:rPr lang="en-US" dirty="0" err="1" smtClean="0"/>
              <a:t>mmap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block sizes less than a page, request a page from </a:t>
            </a:r>
            <a:r>
              <a:rPr lang="en-US" dirty="0" err="1" smtClean="0"/>
              <a:t>mmap</a:t>
            </a:r>
            <a:r>
              <a:rPr lang="en-US" dirty="0" smtClean="0"/>
              <a:t>() and then divide the page into multiple blocks</a:t>
            </a:r>
          </a:p>
          <a:p>
            <a:r>
              <a:rPr lang="en-US" dirty="0" smtClean="0"/>
              <a:t>void </a:t>
            </a:r>
            <a:r>
              <a:rPr lang="en-US" dirty="0"/>
              <a:t>free( void *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Index </a:t>
            </a:r>
            <a:r>
              <a:rPr lang="en-US" dirty="0"/>
              <a:t>field in header determines </a:t>
            </a:r>
            <a:r>
              <a:rPr lang="en-US" dirty="0" smtClean="0"/>
              <a:t>the free list on which the block is placed in LIFO order</a:t>
            </a:r>
          </a:p>
          <a:p>
            <a:pPr lvl="1"/>
            <a:r>
              <a:rPr lang="en-US" dirty="0" smtClean="0"/>
              <a:t>No coalescing</a:t>
            </a:r>
            <a:endParaRPr lang="en-US" dirty="0"/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ftp://web.mit.edu/freebsd/head/libexec/rtld-elf/malloc.c</a:t>
            </a:r>
            <a:endParaRPr lang="en-US" dirty="0" smtClean="0"/>
          </a:p>
          <a:p>
            <a:r>
              <a:rPr lang="en-US" dirty="0" smtClean="0"/>
              <a:t>BSD 4.3 kernel memory allocator paired Kingsley’s power-of-2 approach for 16 bytes to 2 KiB with another approach using multiples of page size for requests larger than 2KiB</a:t>
            </a:r>
          </a:p>
        </p:txBody>
      </p:sp>
    </p:spTree>
    <p:extLst>
      <p:ext uri="{BB962C8B-B14F-4D97-AF65-F5344CB8AC3E}">
        <p14:creationId xmlns:p14="http://schemas.microsoft.com/office/powerpoint/2010/main" val="390841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r>
              <a:rPr lang="en-US" dirty="0" smtClean="0"/>
              <a:t>() (Doug Lea, 1987)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for balance across a number of goals; various versions since 1987</a:t>
            </a:r>
          </a:p>
          <a:p>
            <a:r>
              <a:rPr lang="en-US" dirty="0" smtClean="0"/>
              <a:t>Includes heuristics, </a:t>
            </a:r>
            <a:r>
              <a:rPr lang="en-US" dirty="0" err="1" smtClean="0"/>
              <a:t>e.g</a:t>
            </a:r>
            <a:r>
              <a:rPr lang="en-US" dirty="0" smtClean="0"/>
              <a:t>, trying </a:t>
            </a:r>
            <a:r>
              <a:rPr lang="en-US" dirty="0"/>
              <a:t>to allocate a “designated victim</a:t>
            </a:r>
            <a:r>
              <a:rPr lang="en-US" dirty="0" smtClean="0"/>
              <a:t>”, caching</a:t>
            </a:r>
            <a:endParaRPr lang="en-US" dirty="0"/>
          </a:p>
          <a:p>
            <a:r>
              <a:rPr lang="en-US" dirty="0" smtClean="0"/>
              <a:t>Combination of three techniques</a:t>
            </a:r>
          </a:p>
          <a:p>
            <a:pPr lvl="1"/>
            <a:r>
              <a:rPr lang="en-US" dirty="0" smtClean="0"/>
              <a:t>Table of free lists for fixed-size blocks with payload sizes 8, 16, 24, …, 248 bytes</a:t>
            </a:r>
            <a:r>
              <a:rPr lang="en-US" dirty="0"/>
              <a:t> (“small bins”) </a:t>
            </a:r>
            <a:endParaRPr lang="en-US" dirty="0" smtClean="0"/>
          </a:p>
          <a:p>
            <a:pPr lvl="2"/>
            <a:r>
              <a:rPr lang="en-US" dirty="0" smtClean="0"/>
              <a:t>MRU order for locality</a:t>
            </a:r>
          </a:p>
          <a:p>
            <a:pPr lvl="2"/>
            <a:r>
              <a:rPr lang="en-US" dirty="0" smtClean="0"/>
              <a:t>Splitting when a particular free list is empty</a:t>
            </a:r>
          </a:p>
          <a:p>
            <a:pPr lvl="1"/>
            <a:r>
              <a:rPr lang="en-US" dirty="0" smtClean="0"/>
              <a:t>Table of free lists supporting a bitwise </a:t>
            </a:r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smtClean="0"/>
              <a:t>for variable-sized blocks with payloads of 256 </a:t>
            </a:r>
            <a:r>
              <a:rPr lang="en-US" dirty="0"/>
              <a:t>bytes to 256 </a:t>
            </a:r>
            <a:r>
              <a:rPr lang="en-US" dirty="0" smtClean="0"/>
              <a:t>KiB (“large bins”)</a:t>
            </a:r>
          </a:p>
          <a:p>
            <a:pPr lvl="2"/>
            <a:r>
              <a:rPr lang="en-US" dirty="0" smtClean="0"/>
              <a:t>LRU order to reduce fragmentation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locks arranged in descending size order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/>
              <a:t>mmap</a:t>
            </a:r>
            <a:r>
              <a:rPr lang="en-US" dirty="0"/>
              <a:t>() for </a:t>
            </a:r>
            <a:r>
              <a:rPr lang="en-US" dirty="0" smtClean="0"/>
              <a:t>requests greater </a:t>
            </a:r>
            <a:r>
              <a:rPr lang="en-US" dirty="0"/>
              <a:t>than 256 KiB</a:t>
            </a:r>
          </a:p>
          <a:p>
            <a:r>
              <a:rPr lang="en-US" dirty="0" smtClean="0"/>
              <a:t>Header contains size</a:t>
            </a:r>
            <a:r>
              <a:rPr lang="en-US" i="1" dirty="0" smtClean="0"/>
              <a:t> </a:t>
            </a:r>
            <a:r>
              <a:rPr lang="en-US" dirty="0" smtClean="0"/>
              <a:t>and status of current block as well as status of adjacent block</a:t>
            </a:r>
          </a:p>
          <a:p>
            <a:r>
              <a:rPr lang="en-US" dirty="0" smtClean="0"/>
              <a:t>Trailer is written into </a:t>
            </a:r>
            <a:r>
              <a:rPr lang="en-US" dirty="0"/>
              <a:t>free </a:t>
            </a:r>
            <a:r>
              <a:rPr lang="en-US" dirty="0" smtClean="0"/>
              <a:t>blocks, containing size of current block</a:t>
            </a:r>
          </a:p>
          <a:p>
            <a:r>
              <a:rPr lang="en-US" dirty="0" smtClean="0"/>
              <a:t>See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ftp</a:t>
            </a:r>
            <a:r>
              <a:rPr lang="en-US" dirty="0">
                <a:hlinkClick r:id="rId2"/>
              </a:rPr>
              <a:t>://gee.cs.oswego.edu/pub/misc/malloc.c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1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/ Arena (Hanson, 1988)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Designed for variable-sized allocations where related groups of blocks are released all at once</a:t>
            </a:r>
          </a:p>
          <a:p>
            <a:r>
              <a:rPr lang="en-US" dirty="0" smtClean="0"/>
              <a:t>A region consists of a linked list </a:t>
            </a:r>
            <a:r>
              <a:rPr lang="en-US" dirty="0"/>
              <a:t>of </a:t>
            </a:r>
            <a:r>
              <a:rPr lang="en-US" dirty="0" smtClean="0"/>
              <a:t>large “arenas”</a:t>
            </a:r>
            <a:endParaRPr lang="en-US" dirty="0"/>
          </a:p>
          <a:p>
            <a:pPr lvl="1"/>
            <a:r>
              <a:rPr lang="en-US" dirty="0"/>
              <a:t>No need to keep a free list </a:t>
            </a:r>
            <a:r>
              <a:rPr lang="en-US" dirty="0" smtClean="0"/>
              <a:t>within an arena or </a:t>
            </a:r>
            <a:r>
              <a:rPr lang="en-US" dirty="0"/>
              <a:t>to use headers in </a:t>
            </a:r>
            <a:r>
              <a:rPr lang="en-US" dirty="0" smtClean="0"/>
              <a:t>the allocated/free blocks</a:t>
            </a:r>
            <a:endParaRPr lang="en-US" dirty="0"/>
          </a:p>
          <a:p>
            <a:pPr lvl="1"/>
            <a:r>
              <a:rPr lang="en-US" dirty="0"/>
              <a:t>Instead, rely on a </a:t>
            </a:r>
            <a:r>
              <a:rPr lang="en-US" dirty="0" smtClean="0"/>
              <a:t>simple free </a:t>
            </a:r>
            <a:r>
              <a:rPr lang="en-US" dirty="0"/>
              <a:t>pointer in each </a:t>
            </a:r>
            <a:r>
              <a:rPr lang="en-US" dirty="0" smtClean="0"/>
              <a:t>arena</a:t>
            </a:r>
            <a:endParaRPr lang="en-US" dirty="0"/>
          </a:p>
          <a:p>
            <a:r>
              <a:rPr lang="en-US" dirty="0"/>
              <a:t>void *allocate( </a:t>
            </a:r>
            <a:r>
              <a:rPr lang="en-US" dirty="0" err="1"/>
              <a:t>region_t</a:t>
            </a:r>
            <a:r>
              <a:rPr lang="en-US" dirty="0"/>
              <a:t> region, </a:t>
            </a:r>
            <a:r>
              <a:rPr lang="en-US" dirty="0" err="1"/>
              <a:t>size_t</a:t>
            </a:r>
            <a:r>
              <a:rPr lang="en-US" dirty="0"/>
              <a:t> size )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there is enough </a:t>
            </a:r>
            <a:r>
              <a:rPr lang="en-US" dirty="0"/>
              <a:t>free </a:t>
            </a:r>
            <a:r>
              <a:rPr lang="en-US" dirty="0" smtClean="0"/>
              <a:t>space in the current arena, make </a:t>
            </a:r>
            <a:r>
              <a:rPr lang="en-US" dirty="0"/>
              <a:t>a copy of </a:t>
            </a:r>
            <a:r>
              <a:rPr lang="en-US" dirty="0" smtClean="0"/>
              <a:t>the free </a:t>
            </a:r>
            <a:r>
              <a:rPr lang="en-US" dirty="0"/>
              <a:t>pointer value to </a:t>
            </a:r>
            <a:r>
              <a:rPr lang="en-US" dirty="0" smtClean="0"/>
              <a:t>return and increment the free </a:t>
            </a:r>
            <a:r>
              <a:rPr lang="en-US" dirty="0"/>
              <a:t>pointer by </a:t>
            </a:r>
            <a:r>
              <a:rPr lang="en-US" dirty="0" smtClean="0"/>
              <a:t>the size amount</a:t>
            </a:r>
          </a:p>
          <a:p>
            <a:pPr lvl="1"/>
            <a:r>
              <a:rPr lang="en-US" dirty="0" smtClean="0"/>
              <a:t>Otherwise, add a new arena</a:t>
            </a:r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oid release</a:t>
            </a:r>
            <a:r>
              <a:rPr lang="en-US" dirty="0"/>
              <a:t>( </a:t>
            </a:r>
            <a:r>
              <a:rPr lang="en-US" dirty="0" err="1"/>
              <a:t>region_t</a:t>
            </a:r>
            <a:r>
              <a:rPr lang="en-US" dirty="0"/>
              <a:t> region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Release all but first arena from the region and reset the free </a:t>
            </a:r>
            <a:r>
              <a:rPr lang="en-US" dirty="0"/>
              <a:t>pointer </a:t>
            </a:r>
            <a:r>
              <a:rPr lang="en-US" dirty="0" smtClean="0"/>
              <a:t>in the first arena</a:t>
            </a:r>
          </a:p>
          <a:p>
            <a:pPr lvl="1"/>
            <a:r>
              <a:rPr lang="en-US" dirty="0" smtClean="0"/>
              <a:t>Cannot release an individual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See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ftp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ftp.cs.princeton.edu/techreports/1988/191.pdf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92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Slab Allocation (</a:t>
            </a:r>
            <a:r>
              <a:rPr lang="en-US" dirty="0" err="1" smtClean="0"/>
              <a:t>Bonwick</a:t>
            </a:r>
            <a:r>
              <a:rPr lang="en-US" dirty="0" smtClean="0"/>
              <a:t>, 1994)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for </a:t>
            </a:r>
            <a:r>
              <a:rPr lang="en-US" dirty="0" smtClean="0"/>
              <a:t>fixed-size, pre-initialized </a:t>
            </a:r>
            <a:r>
              <a:rPr lang="en-US" dirty="0" smtClean="0"/>
              <a:t>allocations with </a:t>
            </a:r>
            <a:r>
              <a:rPr lang="en-US" dirty="0" err="1" smtClean="0"/>
              <a:t>bursty</a:t>
            </a:r>
            <a:r>
              <a:rPr lang="en-US" dirty="0" smtClean="0"/>
              <a:t> patterns in an operating system </a:t>
            </a:r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E.g., a control block containing a lock can be initialized once and later used and reused without incurring create/destroy lock overhead on each reuse</a:t>
            </a:r>
            <a:endParaRPr lang="en-US" dirty="0" smtClean="0"/>
          </a:p>
          <a:p>
            <a:r>
              <a:rPr lang="en-US" dirty="0" smtClean="0"/>
              <a:t>“Cache</a:t>
            </a:r>
            <a:r>
              <a:rPr lang="en-US" dirty="0"/>
              <a:t>” </a:t>
            </a:r>
            <a:r>
              <a:rPr lang="en-US" dirty="0" smtClean="0"/>
              <a:t>of </a:t>
            </a:r>
            <a:r>
              <a:rPr lang="en-US" dirty="0" smtClean="0"/>
              <a:t>fixed-sized objects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 smtClean="0"/>
              <a:t>“slabs” in each cache, each capable of containing multiple objects</a:t>
            </a:r>
          </a:p>
          <a:p>
            <a:pPr lvl="1"/>
            <a:r>
              <a:rPr lang="en-US" dirty="0" smtClean="0"/>
              <a:t>Different caches for different objects</a:t>
            </a:r>
          </a:p>
          <a:p>
            <a:r>
              <a:rPr lang="en-US" dirty="0"/>
              <a:t>Two-level hierarchy of bitmaps to speed search</a:t>
            </a:r>
          </a:p>
          <a:p>
            <a:pPr lvl="1"/>
            <a:r>
              <a:rPr lang="en-US" dirty="0"/>
              <a:t>Root-level: empty, partial, full </a:t>
            </a:r>
            <a:r>
              <a:rPr lang="en-US" dirty="0" smtClean="0"/>
              <a:t>bitmaps (each with one </a:t>
            </a:r>
            <a:r>
              <a:rPr lang="en-US" dirty="0"/>
              <a:t>bit per </a:t>
            </a:r>
            <a:r>
              <a:rPr lang="en-US" dirty="0" smtClean="0"/>
              <a:t>slab)</a:t>
            </a:r>
            <a:endParaRPr lang="en-US" dirty="0"/>
          </a:p>
          <a:p>
            <a:pPr lvl="1"/>
            <a:r>
              <a:rPr lang="en-US" dirty="0"/>
              <a:t>Second-level: bitmap of free blocks within </a:t>
            </a:r>
            <a:r>
              <a:rPr lang="en-US" dirty="0" smtClean="0"/>
              <a:t>slab (one </a:t>
            </a:r>
            <a:r>
              <a:rPr lang="en-US" dirty="0"/>
              <a:t>bit per </a:t>
            </a:r>
            <a:r>
              <a:rPr lang="en-US" dirty="0" smtClean="0"/>
              <a:t>block)</a:t>
            </a:r>
            <a:endParaRPr lang="en-US" dirty="0"/>
          </a:p>
          <a:p>
            <a:r>
              <a:rPr lang="en-US" dirty="0" smtClean="0"/>
              <a:t>void </a:t>
            </a:r>
            <a:r>
              <a:rPr lang="en-US" dirty="0"/>
              <a:t>*</a:t>
            </a:r>
            <a:r>
              <a:rPr lang="en-US" dirty="0" err="1" smtClean="0"/>
              <a:t>kmem_cache_alloc</a:t>
            </a:r>
            <a:r>
              <a:rPr lang="en-US" dirty="0" smtClean="0"/>
              <a:t>(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kmem_cache</a:t>
            </a:r>
            <a:r>
              <a:rPr lang="en-US" dirty="0"/>
              <a:t> *</a:t>
            </a:r>
            <a:r>
              <a:rPr lang="en-US" dirty="0" err="1" smtClean="0"/>
              <a:t>cp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flags 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kmem_cache_free</a:t>
            </a:r>
            <a:r>
              <a:rPr lang="en-US" dirty="0" smtClean="0"/>
              <a:t>(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kmem_cache</a:t>
            </a:r>
            <a:r>
              <a:rPr lang="en-US" dirty="0"/>
              <a:t> *</a:t>
            </a:r>
            <a:r>
              <a:rPr lang="en-US" dirty="0" err="1" smtClean="0"/>
              <a:t>cp</a:t>
            </a:r>
            <a:r>
              <a:rPr lang="en-US" dirty="0" smtClean="0"/>
              <a:t>, void *</a:t>
            </a:r>
            <a:r>
              <a:rPr lang="en-US" dirty="0" err="1" smtClean="0"/>
              <a:t>ptr</a:t>
            </a:r>
            <a:r>
              <a:rPr lang="en-US" dirty="0" smtClean="0"/>
              <a:t> )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citeseerx.ist.psu.edu/viewdoc/summary?doi=10.1.1.29.4759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16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glibc</a:t>
            </a:r>
            <a:r>
              <a:rPr lang="en-US" dirty="0" smtClean="0"/>
              <a:t> </a:t>
            </a:r>
            <a:r>
              <a:rPr lang="en-US" dirty="0" err="1" smtClean="0"/>
              <a:t>malloc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erived </a:t>
            </a:r>
            <a:r>
              <a:rPr lang="en-US" dirty="0"/>
              <a:t>from </a:t>
            </a:r>
            <a:r>
              <a:rPr lang="en-US" dirty="0" err="1" smtClean="0"/>
              <a:t>ptalloc</a:t>
            </a:r>
            <a:r>
              <a:rPr lang="en-US" dirty="0" smtClean="0"/>
              <a:t>(), which was derived from </a:t>
            </a:r>
            <a:r>
              <a:rPr lang="en-US" dirty="0" err="1" smtClean="0"/>
              <a:t>dlmalloc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Uses arenas to support multithreaded applications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witch to a separate arena if the </a:t>
            </a:r>
            <a:r>
              <a:rPr lang="en-US" dirty="0" err="1" smtClean="0"/>
              <a:t>malloc</a:t>
            </a:r>
            <a:r>
              <a:rPr lang="en-US" dirty="0" smtClean="0"/>
              <a:t>() call encounters an arena that is locked by </a:t>
            </a:r>
            <a:r>
              <a:rPr lang="en-US" dirty="0"/>
              <a:t>another </a:t>
            </a:r>
            <a:r>
              <a:rPr lang="en-US" dirty="0" smtClean="0"/>
              <a:t>thread (using </a:t>
            </a:r>
            <a:r>
              <a:rPr lang="en-US" dirty="0" err="1" smtClean="0"/>
              <a:t>pthread_mutex_trylock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Total arenas typically limited to eight times the number of processor cores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://sourceware.org/glibc/wiki/MallocInternals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77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NU </a:t>
            </a:r>
            <a:r>
              <a:rPr lang="en-US" dirty="0" err="1" smtClean="0"/>
              <a:t>glibc</a:t>
            </a:r>
            <a:r>
              <a:rPr lang="en-US" dirty="0" smtClean="0"/>
              <a:t> </a:t>
            </a:r>
            <a:r>
              <a:rPr lang="en-US" dirty="0" err="1" smtClean="0"/>
              <a:t>Obstacks</a:t>
            </a:r>
            <a:r>
              <a:rPr lang="en-US" dirty="0" smtClean="0"/>
              <a:t> – Object </a:t>
            </a:r>
            <a:r>
              <a:rPr lang="en-US" dirty="0"/>
              <a:t>S</a:t>
            </a:r>
            <a:r>
              <a:rPr lang="en-US" dirty="0" smtClean="0"/>
              <a:t>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define separate </a:t>
            </a:r>
            <a:r>
              <a:rPr lang="en-US" dirty="0" err="1" smtClean="0"/>
              <a:t>obstacks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obstack</a:t>
            </a:r>
            <a:r>
              <a:rPr lang="en-US" dirty="0" smtClean="0"/>
              <a:t> is a linked list of “chunks”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chunk size is 4 </a:t>
            </a:r>
            <a:r>
              <a:rPr lang="en-US" dirty="0" smtClean="0"/>
              <a:t>KiB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smtClean="0"/>
              <a:t>*</a:t>
            </a:r>
            <a:r>
              <a:rPr lang="en-US" dirty="0" err="1" smtClean="0"/>
              <a:t>obstack_alloc</a:t>
            </a:r>
            <a:r>
              <a:rPr lang="en-US" dirty="0" smtClean="0"/>
              <a:t>(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obstack</a:t>
            </a:r>
            <a:r>
              <a:rPr lang="en-US" dirty="0"/>
              <a:t> *</a:t>
            </a:r>
            <a:r>
              <a:rPr lang="en-US" dirty="0" err="1" smtClean="0"/>
              <a:t>obstack_ptr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size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must specify how memory is obtained, e.g., using </a:t>
            </a:r>
            <a:r>
              <a:rPr lang="en-US" dirty="0" err="1" smtClean="0"/>
              <a:t>malloc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obstack_free</a:t>
            </a:r>
            <a:r>
              <a:rPr lang="en-US" dirty="0" smtClean="0"/>
              <a:t>(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obstack</a:t>
            </a:r>
            <a:r>
              <a:rPr lang="en-US" dirty="0"/>
              <a:t> *</a:t>
            </a:r>
            <a:r>
              <a:rPr lang="en-US" dirty="0" err="1" smtClean="0"/>
              <a:t>obstack_ptr</a:t>
            </a:r>
            <a:r>
              <a:rPr lang="en-US" dirty="0"/>
              <a:t>, void *</a:t>
            </a:r>
            <a:r>
              <a:rPr lang="en-US" dirty="0" smtClean="0"/>
              <a:t>object )</a:t>
            </a:r>
          </a:p>
          <a:p>
            <a:pPr lvl="1"/>
            <a:r>
              <a:rPr lang="en-US" dirty="0"/>
              <a:t>You </a:t>
            </a:r>
            <a:r>
              <a:rPr lang="en-US" dirty="0" smtClean="0"/>
              <a:t>must specify </a:t>
            </a:r>
            <a:r>
              <a:rPr lang="en-US" dirty="0"/>
              <a:t>how memory is </a:t>
            </a:r>
            <a:r>
              <a:rPr lang="en-US" dirty="0" smtClean="0"/>
              <a:t>freed, </a:t>
            </a:r>
            <a:r>
              <a:rPr lang="en-US" dirty="0"/>
              <a:t>e.g., using </a:t>
            </a:r>
            <a:r>
              <a:rPr lang="en-US" dirty="0" smtClean="0"/>
              <a:t>free()</a:t>
            </a:r>
            <a:endParaRPr lang="en-US" dirty="0"/>
          </a:p>
          <a:p>
            <a:pPr lvl="1"/>
            <a:r>
              <a:rPr lang="en-US" dirty="0" smtClean="0"/>
              <a:t>Nested behavior - within </a:t>
            </a:r>
            <a:r>
              <a:rPr lang="en-US" dirty="0"/>
              <a:t>a given </a:t>
            </a:r>
            <a:r>
              <a:rPr lang="en-US" dirty="0" err="1"/>
              <a:t>obstack</a:t>
            </a:r>
            <a:r>
              <a:rPr lang="en-US" dirty="0"/>
              <a:t>, freeing one object automatically frees all other objects allocated more </a:t>
            </a:r>
            <a:r>
              <a:rPr lang="en-US" dirty="0" smtClean="0"/>
              <a:t>recently</a:t>
            </a:r>
          </a:p>
          <a:p>
            <a:pPr lvl="1"/>
            <a:r>
              <a:rPr lang="en-US" dirty="0" smtClean="0"/>
              <a:t>Passing a NULL object pointer frees all objects in that </a:t>
            </a:r>
            <a:r>
              <a:rPr lang="en-US" dirty="0" err="1" smtClean="0"/>
              <a:t>obstack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426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Explicit Dynamic </a:t>
            </a:r>
            <a:r>
              <a:rPr lang="en-US" dirty="0" smtClean="0"/>
              <a:t>Memory Allocation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Objects are explicitly created and </a:t>
            </a:r>
            <a:r>
              <a:rPr lang="en-US" dirty="0" smtClean="0"/>
              <a:t>destroyed</a:t>
            </a:r>
            <a:endParaRPr lang="en-US" dirty="0" smtClean="0"/>
          </a:p>
          <a:p>
            <a:pPr lvl="1"/>
            <a:r>
              <a:rPr lang="en-US" dirty="0" smtClean="0"/>
              <a:t>Dynamically-allocated object lifetimes are not linked to normal scope rules</a:t>
            </a:r>
            <a:endParaRPr lang="en-US" dirty="0" smtClean="0"/>
          </a:p>
          <a:p>
            <a:pPr lvl="2"/>
            <a:r>
              <a:rPr lang="en-US" dirty="0" smtClean="0"/>
              <a:t>Longer than lifetime of a </a:t>
            </a:r>
            <a:r>
              <a:rPr lang="en-US" dirty="0" smtClean="0"/>
              <a:t>stack-allocated object (</a:t>
            </a:r>
            <a:r>
              <a:rPr lang="en-US" dirty="0" smtClean="0"/>
              <a:t>which is duration </a:t>
            </a:r>
            <a:r>
              <a:rPr lang="en-US" dirty="0" smtClean="0"/>
              <a:t>of </a:t>
            </a:r>
            <a:r>
              <a:rPr lang="en-US" dirty="0" smtClean="0"/>
              <a:t>a </a:t>
            </a:r>
            <a:r>
              <a:rPr lang="en-US" dirty="0" smtClean="0"/>
              <a:t>function call)</a:t>
            </a:r>
            <a:endParaRPr lang="en-US" dirty="0" smtClean="0"/>
          </a:p>
          <a:p>
            <a:pPr lvl="2"/>
            <a:r>
              <a:rPr lang="en-US" dirty="0" smtClean="0"/>
              <a:t>Shorter than lifetime of a </a:t>
            </a:r>
            <a:r>
              <a:rPr lang="en-US" dirty="0" smtClean="0"/>
              <a:t>global or static object (</a:t>
            </a:r>
            <a:r>
              <a:rPr lang="en-US" dirty="0" smtClean="0"/>
              <a:t>which is </a:t>
            </a:r>
            <a:r>
              <a:rPr lang="en-US" dirty="0" smtClean="0"/>
              <a:t>duration of</a:t>
            </a:r>
            <a:r>
              <a:rPr lang="en-US" dirty="0" smtClean="0"/>
              <a:t> process)</a:t>
            </a:r>
          </a:p>
          <a:p>
            <a:pPr lvl="3"/>
            <a:r>
              <a:rPr lang="en-US" dirty="0" smtClean="0"/>
              <a:t>It’s not practical to globally allocate all the dynamic objects that may be needed</a:t>
            </a:r>
            <a:endParaRPr lang="en-US" dirty="0" smtClean="0"/>
          </a:p>
          <a:p>
            <a:pPr lvl="1"/>
            <a:r>
              <a:rPr lang="en-US" dirty="0"/>
              <a:t>Allocated in special segment of memory called the heap</a:t>
            </a:r>
          </a:p>
          <a:p>
            <a:pPr lvl="1"/>
            <a:r>
              <a:rPr lang="en-US" dirty="0" smtClean="0"/>
              <a:t>Object is born on call to </a:t>
            </a:r>
            <a:r>
              <a:rPr lang="en-US" dirty="0" err="1" smtClean="0"/>
              <a:t>malloc</a:t>
            </a:r>
            <a:r>
              <a:rPr lang="en-US" dirty="0" smtClean="0"/>
              <a:t>(), dies on call to free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Does not use garbage collection</a:t>
            </a:r>
          </a:p>
          <a:p>
            <a:r>
              <a:rPr lang="en-US" dirty="0" smtClean="0"/>
              <a:t>Allocator </a:t>
            </a:r>
            <a:r>
              <a:rPr lang="en-US" dirty="0" smtClean="0"/>
              <a:t>knows </a:t>
            </a:r>
            <a:r>
              <a:rPr lang="en-US" dirty="0" smtClean="0"/>
              <a:t>the object </a:t>
            </a:r>
            <a:r>
              <a:rPr lang="en-US" dirty="0" smtClean="0"/>
              <a:t>size but usually </a:t>
            </a:r>
            <a:r>
              <a:rPr lang="en-US" dirty="0" smtClean="0"/>
              <a:t>not the </a:t>
            </a:r>
            <a:r>
              <a:rPr lang="en-US" dirty="0" smtClean="0"/>
              <a:t>data type</a:t>
            </a:r>
          </a:p>
          <a:p>
            <a:r>
              <a:rPr lang="en-US" dirty="0" smtClean="0"/>
              <a:t>Allocated memory </a:t>
            </a:r>
            <a:r>
              <a:rPr lang="en-US" dirty="0" smtClean="0"/>
              <a:t>blocks </a:t>
            </a:r>
            <a:r>
              <a:rPr lang="en-US" dirty="0" smtClean="0"/>
              <a:t>typically cannot be relocated</a:t>
            </a:r>
          </a:p>
          <a:p>
            <a:pPr lvl="1"/>
            <a:r>
              <a:rPr lang="en-US" dirty="0" smtClean="0"/>
              <a:t>Multiple pointers could exist related to </a:t>
            </a:r>
            <a:r>
              <a:rPr lang="en-US" dirty="0" smtClean="0"/>
              <a:t>each</a:t>
            </a:r>
            <a:r>
              <a:rPr lang="en-US" dirty="0" smtClean="0"/>
              <a:t> </a:t>
            </a:r>
            <a:r>
              <a:rPr lang="en-US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5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Paul Wilson, </a:t>
            </a:r>
            <a:r>
              <a:rPr lang="en-US" i="1" dirty="0" smtClean="0"/>
              <a:t>et al</a:t>
            </a:r>
            <a:r>
              <a:rPr lang="en-US" dirty="0" smtClean="0"/>
              <a:t>., “Dynamic Storage Allocation: A Survey and Critical Review,” Proc. Intl. Workshop on Memory Management, Scotland, Sept. </a:t>
            </a:r>
            <a:r>
              <a:rPr lang="en-US" dirty="0" smtClean="0"/>
              <a:t>1995</a:t>
            </a:r>
          </a:p>
          <a:p>
            <a:endParaRPr lang="en-US" sz="1600" dirty="0" smtClean="0"/>
          </a:p>
          <a:p>
            <a:r>
              <a:rPr lang="en-US" dirty="0" err="1"/>
              <a:t>Valtteri</a:t>
            </a:r>
            <a:r>
              <a:rPr lang="en-US" dirty="0"/>
              <a:t> </a:t>
            </a:r>
            <a:r>
              <a:rPr lang="en-US" dirty="0" err="1" smtClean="0"/>
              <a:t>Heikkilä</a:t>
            </a:r>
            <a:r>
              <a:rPr lang="en-US" dirty="0" smtClean="0"/>
              <a:t>, “A </a:t>
            </a:r>
            <a:r>
              <a:rPr lang="en-US" dirty="0"/>
              <a:t>Study on Dynamic Memory </a:t>
            </a:r>
            <a:r>
              <a:rPr lang="en-US" dirty="0" smtClean="0"/>
              <a:t>Allocation Mechanisms </a:t>
            </a:r>
            <a:r>
              <a:rPr lang="en-US" dirty="0"/>
              <a:t>for Small Block Sizes in </a:t>
            </a:r>
            <a:r>
              <a:rPr lang="en-US" dirty="0" smtClean="0"/>
              <a:t>Real-Time Embedded Systems,” University </a:t>
            </a:r>
            <a:r>
              <a:rPr lang="en-US" dirty="0"/>
              <a:t>of </a:t>
            </a:r>
            <a:r>
              <a:rPr lang="en-US" dirty="0" smtClean="0"/>
              <a:t>Oulu, Department </a:t>
            </a:r>
            <a:r>
              <a:rPr lang="en-US" dirty="0"/>
              <a:t>of Information </a:t>
            </a:r>
            <a:r>
              <a:rPr lang="en-US" dirty="0" smtClean="0"/>
              <a:t>Processing, Science Master's Thesis, Dec. 2012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683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Allocator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efficiency</a:t>
            </a:r>
          </a:p>
          <a:p>
            <a:pPr lvl="1"/>
            <a:r>
              <a:rPr lang="en-US" dirty="0"/>
              <a:t>Keep track of releases to reuse released memory for new requests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 smtClean="0"/>
              <a:t>fragmentation (wasted space)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Time efficiency</a:t>
            </a:r>
          </a:p>
          <a:p>
            <a:pPr lvl="1"/>
            <a:r>
              <a:rPr lang="en-US" dirty="0" smtClean="0"/>
              <a:t>O(1) complexity where possible</a:t>
            </a:r>
          </a:p>
          <a:p>
            <a:pPr lvl="1"/>
            <a:endParaRPr lang="en-US" sz="1000" dirty="0"/>
          </a:p>
          <a:p>
            <a:r>
              <a:rPr lang="en-US" dirty="0" smtClean="0"/>
              <a:t>As usual, these goals can conflict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3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Block lifetimes are n</a:t>
            </a:r>
            <a:r>
              <a:rPr lang="en-US" dirty="0" smtClean="0"/>
              <a:t>ot random</a:t>
            </a:r>
          </a:p>
          <a:p>
            <a:pPr lvl="1"/>
            <a:r>
              <a:rPr lang="en-US" dirty="0" smtClean="0"/>
              <a:t>Ramp </a:t>
            </a:r>
            <a:r>
              <a:rPr lang="en-US" dirty="0" smtClean="0"/>
              <a:t>– allocations throughout program lifetime without releases</a:t>
            </a:r>
          </a:p>
          <a:p>
            <a:pPr lvl="1"/>
            <a:r>
              <a:rPr lang="en-US" dirty="0" smtClean="0"/>
              <a:t>Plateau – allocations, then lengthy usage, then releases</a:t>
            </a:r>
            <a:endParaRPr lang="en-US" dirty="0"/>
          </a:p>
          <a:p>
            <a:pPr lvl="1"/>
            <a:r>
              <a:rPr lang="en-US" dirty="0" smtClean="0"/>
              <a:t>Peaks – </a:t>
            </a:r>
            <a:r>
              <a:rPr lang="en-US" dirty="0" err="1" smtClean="0"/>
              <a:t>bursty</a:t>
            </a:r>
            <a:r>
              <a:rPr lang="en-US" dirty="0" smtClean="0"/>
              <a:t> behavior and short object lifetimes</a:t>
            </a:r>
          </a:p>
          <a:p>
            <a:r>
              <a:rPr lang="en-US" dirty="0" smtClean="0"/>
              <a:t>Block sizes are not random</a:t>
            </a:r>
          </a:p>
          <a:p>
            <a:pPr lvl="1"/>
            <a:r>
              <a:rPr lang="en-US" dirty="0" smtClean="0"/>
              <a:t>Zorn and </a:t>
            </a:r>
            <a:r>
              <a:rPr lang="en-US" dirty="0" err="1" smtClean="0"/>
              <a:t>Grunwald</a:t>
            </a:r>
            <a:r>
              <a:rPr lang="en-US" dirty="0" smtClean="0"/>
              <a:t> 1992 study of six allocation-intensive C programs (e.g., gawk, PCB channel router, </a:t>
            </a:r>
            <a:r>
              <a:rPr lang="en-US" dirty="0" err="1" smtClean="0"/>
              <a:t>perl</a:t>
            </a:r>
            <a:r>
              <a:rPr lang="en-US" dirty="0" smtClean="0"/>
              <a:t>) found that the top two sizes accounted for 53-93% </a:t>
            </a:r>
            <a:r>
              <a:rPr lang="en-US" dirty="0"/>
              <a:t>of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citeseerx.ist.psu.edu/viewdoc/summary?doi=10.1.1.48.5186</a:t>
            </a:r>
            <a:endParaRPr lang="en-US" dirty="0"/>
          </a:p>
          <a:p>
            <a:r>
              <a:rPr lang="en-US" dirty="0" smtClean="0"/>
              <a:t>So, the allocator can attempt </a:t>
            </a:r>
            <a:r>
              <a:rPr lang="en-US" dirty="0"/>
              <a:t>t</a:t>
            </a:r>
            <a:r>
              <a:rPr lang="en-US" dirty="0" smtClean="0"/>
              <a:t>o exploit patterns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llocate related blocks contiguously</a:t>
            </a:r>
          </a:p>
          <a:p>
            <a:pPr lvl="1"/>
            <a:r>
              <a:rPr lang="en-US" dirty="0" smtClean="0"/>
              <a:t>Can infer relationships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imilar allocation times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ame object </a:t>
            </a:r>
            <a:r>
              <a:rPr lang="en-US" dirty="0" smtClean="0"/>
              <a:t>sizes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Allocator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Allocate</a:t>
            </a:r>
          </a:p>
          <a:p>
            <a:pPr lvl="1"/>
            <a:r>
              <a:rPr lang="en-US" dirty="0" smtClean="0"/>
              <a:t>Identify a free block</a:t>
            </a:r>
          </a:p>
          <a:p>
            <a:pPr lvl="1"/>
            <a:r>
              <a:rPr lang="en-US" dirty="0" smtClean="0"/>
              <a:t>Split the block?</a:t>
            </a:r>
          </a:p>
          <a:p>
            <a:pPr lvl="2"/>
            <a:r>
              <a:rPr lang="en-US" dirty="0" smtClean="0"/>
              <a:t>Exact size of request, or</a:t>
            </a:r>
          </a:p>
          <a:p>
            <a:pPr lvl="2"/>
            <a:r>
              <a:rPr lang="en-US" dirty="0" smtClean="0"/>
              <a:t>Nearest power-of-2 in Buddy system</a:t>
            </a:r>
          </a:p>
          <a:p>
            <a:pPr lvl="3"/>
            <a:r>
              <a:rPr lang="en-US" dirty="0" smtClean="0"/>
              <a:t>Results in internal fragmentation</a:t>
            </a:r>
          </a:p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Coalesce contiguous free blocks?</a:t>
            </a:r>
          </a:p>
          <a:p>
            <a:pPr lvl="2"/>
            <a:r>
              <a:rPr lang="en-US" dirty="0" smtClean="0"/>
              <a:t>Immediately on release, or</a:t>
            </a:r>
          </a:p>
          <a:p>
            <a:pPr lvl="2"/>
            <a:r>
              <a:rPr lang="en-US" dirty="0" smtClean="0"/>
              <a:t>Deferred (since small blocks may be immediately reallocated)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8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S</a:t>
            </a:r>
            <a:r>
              <a:rPr lang="en-US" dirty="0" smtClean="0"/>
              <a:t>tructure Choices for the Set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</a:t>
            </a:r>
            <a:r>
              <a:rPr lang="en-US" dirty="0" smtClean="0"/>
              <a:t>inked list of variable-size free blocks</a:t>
            </a:r>
          </a:p>
          <a:p>
            <a:pPr lvl="1"/>
            <a:r>
              <a:rPr lang="en-US" dirty="0" smtClean="0"/>
              <a:t>Location</a:t>
            </a:r>
          </a:p>
          <a:p>
            <a:pPr lvl="2"/>
            <a:r>
              <a:rPr lang="en-US" dirty="0"/>
              <a:t>External </a:t>
            </a:r>
            <a:r>
              <a:rPr lang="en-US" dirty="0" smtClean="0"/>
              <a:t>list (but where to get the space for nodes </a:t>
            </a:r>
            <a:r>
              <a:rPr lang="en-US" dirty="0" smtClean="0"/>
              <a:t>in </a:t>
            </a:r>
            <a:r>
              <a:rPr lang="en-US" dirty="0" smtClean="0"/>
              <a:t>the free list as it gets longer</a:t>
            </a:r>
            <a:r>
              <a:rPr lang="en-US" dirty="0" smtClean="0"/>
              <a:t>?)</a:t>
            </a:r>
            <a:endParaRPr lang="en-US" dirty="0"/>
          </a:p>
          <a:p>
            <a:pPr lvl="2"/>
            <a:r>
              <a:rPr lang="en-US" dirty="0" smtClean="0"/>
              <a:t>Integrated list (use the space within the free blocks to hold the links!)</a:t>
            </a:r>
          </a:p>
          <a:p>
            <a:pPr lvl="1"/>
            <a:r>
              <a:rPr lang="en-US" dirty="0" smtClean="0"/>
              <a:t>Ordering</a:t>
            </a:r>
          </a:p>
          <a:p>
            <a:pPr lvl="2"/>
            <a:r>
              <a:rPr lang="en-US" dirty="0" smtClean="0"/>
              <a:t>Sorted by </a:t>
            </a:r>
            <a:r>
              <a:rPr lang="en-US" dirty="0" smtClean="0"/>
              <a:t>address</a:t>
            </a:r>
            <a:endParaRPr lang="en-US" dirty="0"/>
          </a:p>
          <a:p>
            <a:pPr lvl="2"/>
            <a:r>
              <a:rPr lang="en-US" dirty="0" smtClean="0"/>
              <a:t>Sorted by block size</a:t>
            </a:r>
            <a:endParaRPr lang="en-US" dirty="0" smtClean="0"/>
          </a:p>
          <a:p>
            <a:pPr lvl="2"/>
            <a:r>
              <a:rPr lang="en-US" dirty="0" smtClean="0"/>
              <a:t>LIFO</a:t>
            </a:r>
          </a:p>
          <a:p>
            <a:pPr lvl="2"/>
            <a:r>
              <a:rPr lang="en-US" dirty="0" smtClean="0"/>
              <a:t>FIFO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rray of </a:t>
            </a:r>
            <a:r>
              <a:rPr lang="en-US" dirty="0" smtClean="0"/>
              <a:t>linked </a:t>
            </a:r>
            <a:r>
              <a:rPr lang="en-US" dirty="0" smtClean="0"/>
              <a:t>lists (“segregated free lists”)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ultiple free lists, each with </a:t>
            </a:r>
            <a:r>
              <a:rPr lang="en-US" dirty="0" smtClean="0"/>
              <a:t>a fixed </a:t>
            </a:r>
            <a:r>
              <a:rPr lang="en-US" dirty="0" smtClean="0"/>
              <a:t>block size or a specified range of block sizes</a:t>
            </a:r>
            <a:endParaRPr lang="en-US" dirty="0"/>
          </a:p>
          <a:p>
            <a:r>
              <a:rPr lang="en-US" dirty="0" smtClean="0"/>
              <a:t>Tree</a:t>
            </a:r>
          </a:p>
          <a:p>
            <a:r>
              <a:rPr lang="en-US" dirty="0" smtClean="0"/>
              <a:t>Bitmap for </a:t>
            </a:r>
            <a:r>
              <a:rPr lang="en-US" dirty="0"/>
              <a:t>fixed-size free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Simple free pointer for a region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9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a Variable-Length Free </a:t>
            </a:r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fit</a:t>
            </a:r>
          </a:p>
          <a:p>
            <a:pPr lvl="1"/>
            <a:r>
              <a:rPr lang="en-US" dirty="0" smtClean="0"/>
              <a:t>Limited search</a:t>
            </a:r>
          </a:p>
          <a:p>
            <a:pPr lvl="2"/>
            <a:r>
              <a:rPr lang="en-US" dirty="0" smtClean="0"/>
              <a:t>First fit – but small fragments </a:t>
            </a:r>
            <a:r>
              <a:rPr lang="en-US" dirty="0" smtClean="0"/>
              <a:t>will typically build </a:t>
            </a:r>
            <a:r>
              <a:rPr lang="en-US" dirty="0" smtClean="0"/>
              <a:t>up at front of list</a:t>
            </a:r>
          </a:p>
          <a:p>
            <a:pPr lvl="2"/>
            <a:r>
              <a:rPr lang="en-US" dirty="0" smtClean="0"/>
              <a:t>Next fit </a:t>
            </a:r>
            <a:r>
              <a:rPr lang="en-US" dirty="0" smtClean="0"/>
              <a:t>– start next search where last search stopped</a:t>
            </a:r>
          </a:p>
          <a:p>
            <a:pPr lvl="1"/>
            <a:r>
              <a:rPr lang="en-US" dirty="0" smtClean="0"/>
              <a:t>Exhaustive search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est fit – try to leave the smallest fragments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orst fit – try to leave the largest fragments</a:t>
            </a:r>
          </a:p>
          <a:p>
            <a:r>
              <a:rPr lang="en-US" dirty="0" smtClean="0"/>
              <a:t>Note that </a:t>
            </a:r>
            <a:r>
              <a:rPr lang="en-US" dirty="0" smtClean="0"/>
              <a:t>the array-of-lists </a:t>
            </a:r>
            <a:r>
              <a:rPr lang="en-US" dirty="0" smtClean="0"/>
              <a:t>approach </a:t>
            </a:r>
            <a:r>
              <a:rPr lang="en-US" dirty="0" smtClean="0"/>
              <a:t>can be similar to best-fit but without exhaustive searches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86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 use a header or tag located above an allocated block of </a:t>
            </a:r>
            <a:r>
              <a:rPr lang="en-US" dirty="0"/>
              <a:t>B</a:t>
            </a:r>
            <a:r>
              <a:rPr lang="en-US" dirty="0" smtClean="0"/>
              <a:t> bytes (invisible to requestor)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013776" y="2987299"/>
            <a:ext cx="2302789" cy="2766447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for an Allocated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96999" y="2989447"/>
            <a:ext cx="2324746" cy="1100378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96999" y="4622369"/>
            <a:ext cx="2324746" cy="1131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96999" y="4087677"/>
            <a:ext cx="2324746" cy="534692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4502" y="2792651"/>
            <a:ext cx="632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Calibri"/>
              </a:rPr>
              <a:t>Free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alibri"/>
              </a:rPr>
              <a:t>block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4865" y="2806268"/>
            <a:ext cx="700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Calibri"/>
              </a:rPr>
              <a:t>Free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alibri"/>
              </a:rPr>
              <a:t>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4865" y="4410324"/>
            <a:ext cx="98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Calibri"/>
              </a:rPr>
              <a:t>Allocated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alibri"/>
              </a:rPr>
              <a:t>block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4163" y="3098656"/>
            <a:ext cx="216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ize of N, status = free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  <a:p>
            <a:pPr algn="ctr" defTabSz="4572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free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list pointers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23474" y="4170316"/>
            <a:ext cx="229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ize of B, status = allocated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9811" y="3085039"/>
            <a:ext cx="225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ize of (N-H-B), status = free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  <a:p>
            <a:pPr algn="ctr" defTabSz="4572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free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list pointers</a:t>
            </a:r>
          </a:p>
        </p:txBody>
      </p:sp>
      <p:cxnSp>
        <p:nvCxnSpPr>
          <p:cNvPr id="16" name="Straight Arrow Connector 15"/>
          <p:cNvCxnSpPr>
            <a:stCxn id="10" idx="3"/>
          </p:cNvCxnSpPr>
          <p:nvPr/>
        </p:nvCxnSpPr>
        <p:spPr>
          <a:xfrm flipV="1">
            <a:off x="6726426" y="4702711"/>
            <a:ext cx="229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6444872" y="3098656"/>
            <a:ext cx="5114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>
            <a:off x="2697351" y="3085038"/>
            <a:ext cx="277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9381641" y="4622369"/>
            <a:ext cx="193728" cy="1131376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42435" y="4995098"/>
            <a:ext cx="86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Calibri"/>
              </a:rPr>
              <a:t>B bytes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9370339" y="4071921"/>
            <a:ext cx="156274" cy="534692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16284" y="4169990"/>
            <a:ext cx="86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Calibri"/>
              </a:rPr>
              <a:t>H bytes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44358" y="5973295"/>
            <a:ext cx="104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Calibri"/>
              </a:rPr>
              <a:t>Before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37859" y="5973295"/>
            <a:ext cx="83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Calibri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99191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for an Allocated Block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 smtClean="0"/>
              <a:t>header means </a:t>
            </a:r>
            <a:r>
              <a:rPr lang="en-US" dirty="0" smtClean="0"/>
              <a:t>splitting (</a:t>
            </a:r>
            <a:r>
              <a:rPr lang="en-US" dirty="0" smtClean="0"/>
              <a:t>H+B) </a:t>
            </a:r>
            <a:r>
              <a:rPr lang="en-US" dirty="0" smtClean="0"/>
              <a:t>bytes</a:t>
            </a:r>
            <a:r>
              <a:rPr lang="en-US" dirty="0" smtClean="0"/>
              <a:t> out of a large free block, </a:t>
            </a:r>
            <a:r>
              <a:rPr lang="en-US" dirty="0" smtClean="0"/>
              <a:t>not </a:t>
            </a:r>
            <a:r>
              <a:rPr lang="en-US" dirty="0" smtClean="0"/>
              <a:t>just B bytes</a:t>
            </a:r>
          </a:p>
          <a:p>
            <a:endParaRPr lang="en-US" sz="1600" dirty="0"/>
          </a:p>
          <a:p>
            <a:r>
              <a:rPr lang="en-US" dirty="0" smtClean="0"/>
              <a:t>Boundary tag method uses both </a:t>
            </a:r>
            <a:r>
              <a:rPr lang="en-US" dirty="0" smtClean="0"/>
              <a:t>header and trailer</a:t>
            </a:r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Tags may include the status of the adjacent block in memory as well as the size and status of the current </a:t>
            </a:r>
            <a:r>
              <a:rPr lang="en-US" dirty="0" smtClean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51658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15412</TotalTime>
  <Words>1812</Words>
  <Application>Microsoft Office PowerPoint</Application>
  <PresentationFormat>Widescreen</PresentationFormat>
  <Paragraphs>240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1_Office Theme</vt:lpstr>
      <vt:lpstr>Dynamic Memory Allocation</vt:lpstr>
      <vt:lpstr>Explicit Dynamic Memory Allocation Characteristics</vt:lpstr>
      <vt:lpstr>Allocator Goals</vt:lpstr>
      <vt:lpstr>Allocation Patterns</vt:lpstr>
      <vt:lpstr>Allocator Actions</vt:lpstr>
      <vt:lpstr>Data Structure Choices for the Set of Free Blocks</vt:lpstr>
      <vt:lpstr>Identifying a Variable-Length Free Block</vt:lpstr>
      <vt:lpstr>Header for an Allocated Block</vt:lpstr>
      <vt:lpstr>Header for an Allocated Block (2)</vt:lpstr>
      <vt:lpstr>Splitting a Variable-Length Block for Exact Size</vt:lpstr>
      <vt:lpstr>Coalescing Variable-Length Free Blocks</vt:lpstr>
      <vt:lpstr>Boundary Tag (Knuth, 1962)</vt:lpstr>
      <vt:lpstr>Buddy System (Markowitz, 1963)</vt:lpstr>
      <vt:lpstr>BSD 4.2 malloc() (Kingsley, 1982)</vt:lpstr>
      <vt:lpstr>dlmalloc() (Doug Lea, 1987)</vt:lpstr>
      <vt:lpstr>Region / Arena (Hanson, 1988)</vt:lpstr>
      <vt:lpstr>Slab Allocation (Bonwick, 1994)</vt:lpstr>
      <vt:lpstr>GNU glibc malloc()</vt:lpstr>
      <vt:lpstr>GNU glibc Obstacks – Object Stacks</vt:lpstr>
      <vt:lpstr>General References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Mark Smotherman</dc:creator>
  <cp:lastModifiedBy>Mark Smotherman</cp:lastModifiedBy>
  <cp:revision>69</cp:revision>
  <cp:lastPrinted>2018-07-05T21:06:54Z</cp:lastPrinted>
  <dcterms:created xsi:type="dcterms:W3CDTF">2018-06-25T16:29:00Z</dcterms:created>
  <dcterms:modified xsi:type="dcterms:W3CDTF">2018-07-10T16:31:50Z</dcterms:modified>
</cp:coreProperties>
</file>