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y="5143500" cx="9144000"/>
  <p:notesSz cx="6858000" cy="9144000"/>
  <p:embeddedFontLst>
    <p:embeddedFont>
      <p:font typeface="Raleway"/>
      <p:regular r:id="rId27"/>
      <p:bold r:id="rId28"/>
      <p:italic r:id="rId29"/>
      <p:boldItalic r:id="rId30"/>
    </p:embeddedFont>
    <p:embeddedFont>
      <p:font typeface="Lato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69BDBABF-70B8-4D97-82BB-FC5AB6843A6B}">
  <a:tblStyle styleId="{69BDBABF-70B8-4D97-82BB-FC5AB6843A6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font" Target="fonts/Raleway-bold.fntdata"/><Relationship Id="rId27" Type="http://schemas.openxmlformats.org/officeDocument/2006/relationships/font" Target="fonts/Raleway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Raleway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Lato-regular.fntdata"/><Relationship Id="rId30" Type="http://schemas.openxmlformats.org/officeDocument/2006/relationships/font" Target="fonts/Raleway-boldItalic.fntdata"/><Relationship Id="rId11" Type="http://schemas.openxmlformats.org/officeDocument/2006/relationships/slide" Target="slides/slide5.xml"/><Relationship Id="rId33" Type="http://schemas.openxmlformats.org/officeDocument/2006/relationships/font" Target="fonts/Lato-italic.fntdata"/><Relationship Id="rId10" Type="http://schemas.openxmlformats.org/officeDocument/2006/relationships/slide" Target="slides/slide4.xml"/><Relationship Id="rId32" Type="http://schemas.openxmlformats.org/officeDocument/2006/relationships/font" Target="fonts/Lato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34" Type="http://schemas.openxmlformats.org/officeDocument/2006/relationships/font" Target="fonts/Lato-bold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d5a073f95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d5a073f95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d5a073f95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d5a073f95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d5a073f95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d5a073f95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d5a073f95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d5a073f95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fcb004834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3fcb004834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fcb004834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fcb004834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fcb004834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fcb004834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d5a073f95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3d5a073f95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fcb004834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3fcb004834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fcb004834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3fcb004834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d5a073f9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d5a073f9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fcb004834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fcb004834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fcb00483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fcb00483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d5a073f95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d5a073f95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d5a073f9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d5a073f9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d5a073f95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d5a073f95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d5a073f95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d5a073f95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d5a073f95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d5a073f95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da103e917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da103e917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www.pexels.com/photo/crowd-crowd-of-people-event-fans-159709/" TargetMode="External"/><Relationship Id="rId4" Type="http://schemas.openxmlformats.org/officeDocument/2006/relationships/hyperlink" Target="https://commons.wikimedia.org/wiki/File:1930_census_Olsen_Schmidt.gif" TargetMode="External"/><Relationship Id="rId10" Type="http://schemas.openxmlformats.org/officeDocument/2006/relationships/hyperlink" Target="https://en.wikipedia.org/wiki/File:Demorganlaws.svg" TargetMode="External"/><Relationship Id="rId9" Type="http://schemas.openxmlformats.org/officeDocument/2006/relationships/hyperlink" Target="https://en.wikipedia.org/wiki/File:Venn_0000_0001.svg" TargetMode="External"/><Relationship Id="rId5" Type="http://schemas.openxmlformats.org/officeDocument/2006/relationships/hyperlink" Target="https://pixabay.com/en/blonde-cartoon-character-colorful-1297289/" TargetMode="External"/><Relationship Id="rId6" Type="http://schemas.openxmlformats.org/officeDocument/2006/relationships/hyperlink" Target="https://so.wikipedia.org/wiki/File:Flag_of_Canada.svg" TargetMode="External"/><Relationship Id="rId7" Type="http://schemas.openxmlformats.org/officeDocument/2006/relationships/hyperlink" Target="https://pixabay.com/en/usa-usa-flag-united-states-1960922/" TargetMode="External"/><Relationship Id="rId8" Type="http://schemas.openxmlformats.org/officeDocument/2006/relationships/hyperlink" Target="https://pixabay.com/en/emoticon-yellow-cute-face-emotion-2643816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Basics of Set Theory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9" name="Google Shape;139;p22"/>
          <p:cNvGraphicFramePr/>
          <p:nvPr/>
        </p:nvGraphicFramePr>
        <p:xfrm>
          <a:off x="556050" y="5149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{69BDBABF-70B8-4D97-82BB-FC5AB6843A6B}</a:tableStyleId>
              </a:tblPr>
              <a:tblGrid>
                <a:gridCol w="2677300"/>
                <a:gridCol w="2677300"/>
                <a:gridCol w="2677300"/>
              </a:tblGrid>
              <a:tr h="5649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Symbol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Meaning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Example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5649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Ω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Universe (everything you care about)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Ω = { 0, 1, 2, 3, 4, 5, 6 }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649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∅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Empty Set (set of all unicorns that eat pizza)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∅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649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{ }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Defines a set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 = { 1, 2, 3, 5 }</a:t>
                      </a:r>
                      <a:endParaRPr/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 = { 0 , 1 }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70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∈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Element of a set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 ∈ A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70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∉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Not an element of a set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 ∉ A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70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|A|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Cardinality of A </a:t>
                      </a:r>
                      <a:endParaRPr/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(number of elements in A)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|A| = 4</a:t>
                      </a:r>
                      <a:endParaRPr/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|B| = 2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4" name="Google Shape;144;p23"/>
          <p:cNvGraphicFramePr/>
          <p:nvPr/>
        </p:nvGraphicFramePr>
        <p:xfrm>
          <a:off x="1213313" y="938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{69BDBABF-70B8-4D97-82BB-FC5AB6843A6B}</a:tableStyleId>
              </a:tblPr>
              <a:tblGrid>
                <a:gridCol w="2239125"/>
                <a:gridCol w="2239125"/>
                <a:gridCol w="2239125"/>
              </a:tblGrid>
              <a:tr h="4555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Symbol</a:t>
                      </a:r>
                      <a:endParaRPr b="1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Meaning</a:t>
                      </a:r>
                      <a:endParaRPr b="1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Example</a:t>
                      </a:r>
                      <a:endParaRPr b="1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233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Ā or A</a:t>
                      </a:r>
                      <a:r>
                        <a:rPr baseline="30000" lang="en"/>
                        <a:t>C</a:t>
                      </a:r>
                      <a:r>
                        <a:rPr lang="en"/>
                        <a:t> or A’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Complement of a set </a:t>
                      </a:r>
                      <a:endParaRPr/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(all items in Ω not in A)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 = { 1, 2, 3, 5 }</a:t>
                      </a:r>
                      <a:endParaRPr/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 = { 0, 1 }</a:t>
                      </a:r>
                      <a:endParaRPr/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Ω = { 0, 1, 2, 3, 4, 5, 6 }</a:t>
                      </a:r>
                      <a:endParaRPr/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r>
                        <a:rPr baseline="30000" lang="en"/>
                        <a:t>C</a:t>
                      </a:r>
                      <a:r>
                        <a:rPr lang="en"/>
                        <a:t> = { 0, 4, 6 }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233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∪ (or +)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Union (</a:t>
                      </a:r>
                      <a:r>
                        <a:rPr b="1" lang="en"/>
                        <a:t>OR</a:t>
                      </a:r>
                      <a:r>
                        <a:rPr lang="en"/>
                        <a:t>) of two sets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 ∪ B = { 1, 2, 3, 5, 0 }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233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∩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Intersection (</a:t>
                      </a:r>
                      <a:r>
                        <a:rPr b="1" lang="en"/>
                        <a:t>AND</a:t>
                      </a:r>
                      <a:r>
                        <a:rPr lang="en"/>
                        <a:t>) of two sets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 ∩ B = { 1 }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635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 x B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Cross Product of A and B (tuples made of one element of A and one element of B)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(1, 1), (3, 0),...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543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 or \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Difference of sets </a:t>
                      </a:r>
                      <a:endParaRPr/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(all elements in A not in B)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 - B  =  A \ B  =  { 2, 3, 5 }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4"/>
          <p:cNvSpPr/>
          <p:nvPr/>
        </p:nvSpPr>
        <p:spPr>
          <a:xfrm>
            <a:off x="706650" y="2826850"/>
            <a:ext cx="1692600" cy="535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Subsets</a:t>
            </a:r>
            <a:endParaRPr/>
          </a:p>
        </p:txBody>
      </p:sp>
      <p:sp>
        <p:nvSpPr>
          <p:cNvPr id="151" name="Google Shape;151;p24"/>
          <p:cNvSpPr txBox="1"/>
          <p:nvPr>
            <p:ph idx="1" type="body"/>
          </p:nvPr>
        </p:nvSpPr>
        <p:spPr>
          <a:xfrm>
            <a:off x="729450" y="2859725"/>
            <a:ext cx="1743600" cy="46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800">
                <a:solidFill>
                  <a:srgbClr val="000000"/>
                </a:solidFill>
              </a:rPr>
              <a:t>A = { 1, 2, 3, 5 }</a:t>
            </a:r>
            <a:endParaRPr b="1" sz="1800">
              <a:solidFill>
                <a:srgbClr val="000000"/>
              </a:solidFill>
            </a:endParaRPr>
          </a:p>
        </p:txBody>
      </p:sp>
      <p:graphicFrame>
        <p:nvGraphicFramePr>
          <p:cNvPr id="152" name="Google Shape;152;p24"/>
          <p:cNvGraphicFramePr/>
          <p:nvPr/>
        </p:nvGraphicFramePr>
        <p:xfrm>
          <a:off x="2973750" y="1318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{69BDBABF-70B8-4D97-82BB-FC5AB6843A6B}</a:tableStyleId>
              </a:tblPr>
              <a:tblGrid>
                <a:gridCol w="2804050"/>
                <a:gridCol w="2804050"/>
              </a:tblGrid>
              <a:tr h="2984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Number of Elements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Subsets of A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4795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∅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795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{1}, {2}, {3}, {5}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795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{1,2}, {1,3}, {1,5}, {2,3}, {2,5}, {3,5}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795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{1,2,3}, {1,2,5}, {2,3,5}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795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{1,2,3,5}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Power Set of A</a:t>
            </a:r>
            <a:endParaRPr/>
          </a:p>
        </p:txBody>
      </p:sp>
      <p:sp>
        <p:nvSpPr>
          <p:cNvPr id="158" name="Google Shape;158;p2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</a:rPr>
              <a:t>A = { 1, 2, 3, 5 }</a:t>
            </a:r>
            <a:endParaRPr sz="2000">
              <a:solidFill>
                <a:srgbClr val="000000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000000"/>
                </a:solidFill>
              </a:rPr>
              <a:t>2</a:t>
            </a:r>
            <a:r>
              <a:rPr b="1" baseline="30000" lang="en" sz="2000">
                <a:solidFill>
                  <a:srgbClr val="000000"/>
                </a:solidFill>
              </a:rPr>
              <a:t>A</a:t>
            </a:r>
            <a:r>
              <a:rPr lang="en" sz="2000">
                <a:solidFill>
                  <a:srgbClr val="000000"/>
                </a:solidFill>
              </a:rPr>
              <a:t> = </a:t>
            </a:r>
            <a:r>
              <a:rPr b="1" lang="en" sz="2000">
                <a:solidFill>
                  <a:srgbClr val="000000"/>
                </a:solidFill>
              </a:rPr>
              <a:t>{</a:t>
            </a:r>
            <a:r>
              <a:rPr lang="en" sz="2000">
                <a:solidFill>
                  <a:srgbClr val="000000"/>
                </a:solidFill>
              </a:rPr>
              <a:t> ∅, {1}, {2}, {3}, {5}, {1,2}, {1,3}, {1,5}, {2,3}, {2,5}, {3,5}, {1,2,3}, {1,2,5}, {2,3,5}, {1,2,3,5}  </a:t>
            </a:r>
            <a:r>
              <a:rPr b="1" lang="en" sz="2000">
                <a:solidFill>
                  <a:srgbClr val="000000"/>
                </a:solidFill>
              </a:rPr>
              <a:t>}</a:t>
            </a:r>
            <a:endParaRPr b="1" sz="2000">
              <a:solidFill>
                <a:srgbClr val="000000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|A ∪ B| = |A| + |B| - |A ∩ B|</a:t>
            </a:r>
            <a:endParaRPr>
              <a:solidFill>
                <a:srgbClr val="000000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4" name="Google Shape;16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4513" y="2013475"/>
            <a:ext cx="5114976" cy="280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(A ∪ B)</a:t>
            </a:r>
            <a:r>
              <a:rPr baseline="30000" lang="en">
                <a:solidFill>
                  <a:srgbClr val="000000"/>
                </a:solidFill>
              </a:rPr>
              <a:t>C</a:t>
            </a:r>
            <a:r>
              <a:rPr lang="en">
                <a:solidFill>
                  <a:srgbClr val="000000"/>
                </a:solidFill>
              </a:rPr>
              <a:t> = A</a:t>
            </a:r>
            <a:r>
              <a:rPr baseline="30000" lang="en">
                <a:solidFill>
                  <a:srgbClr val="000000"/>
                </a:solidFill>
              </a:rPr>
              <a:t>C</a:t>
            </a:r>
            <a:r>
              <a:rPr lang="en">
                <a:solidFill>
                  <a:srgbClr val="000000"/>
                </a:solidFill>
              </a:rPr>
              <a:t> ∩ B</a:t>
            </a:r>
            <a:r>
              <a:rPr baseline="30000" lang="en">
                <a:solidFill>
                  <a:srgbClr val="000000"/>
                </a:solidFill>
              </a:rPr>
              <a:t>C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70" name="Google Shape;17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0675" y="574725"/>
            <a:ext cx="3382024" cy="4509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(A ∩ B)</a:t>
            </a:r>
            <a:r>
              <a:rPr baseline="30000" lang="en">
                <a:solidFill>
                  <a:srgbClr val="000000"/>
                </a:solidFill>
              </a:rPr>
              <a:t>C</a:t>
            </a:r>
            <a:r>
              <a:rPr lang="en">
                <a:solidFill>
                  <a:srgbClr val="000000"/>
                </a:solidFill>
              </a:rPr>
              <a:t> = A</a:t>
            </a:r>
            <a:r>
              <a:rPr baseline="30000" lang="en">
                <a:solidFill>
                  <a:srgbClr val="000000"/>
                </a:solidFill>
              </a:rPr>
              <a:t>C</a:t>
            </a:r>
            <a:r>
              <a:rPr lang="en">
                <a:solidFill>
                  <a:srgbClr val="000000"/>
                </a:solidFill>
              </a:rPr>
              <a:t> ∪ B</a:t>
            </a:r>
            <a:r>
              <a:rPr baseline="30000" lang="en">
                <a:solidFill>
                  <a:srgbClr val="000000"/>
                </a:solidFill>
              </a:rPr>
              <a:t>C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76" name="Google Shape;17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0675" y="574725"/>
            <a:ext cx="3382024" cy="4509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 Laws</a:t>
            </a:r>
            <a:endParaRPr/>
          </a:p>
        </p:txBody>
      </p:sp>
      <p:sp>
        <p:nvSpPr>
          <p:cNvPr id="182" name="Google Shape;182;p2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DeMorgan’s Laws</a:t>
            </a:r>
            <a:endParaRPr/>
          </a:p>
          <a:p>
            <a:pPr indent="-311150" lvl="0" marL="457200" rtl="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(</a:t>
            </a:r>
            <a:r>
              <a:rPr lang="en"/>
              <a:t>A</a:t>
            </a:r>
            <a:r>
              <a:rPr lang="en" sz="1300"/>
              <a:t> ∪ </a:t>
            </a:r>
            <a:r>
              <a:rPr lang="en"/>
              <a:t>B</a:t>
            </a:r>
            <a:r>
              <a:rPr lang="en" sz="1300"/>
              <a:t>)</a:t>
            </a:r>
            <a:r>
              <a:rPr baseline="30000" lang="en" sz="1300"/>
              <a:t>C</a:t>
            </a:r>
            <a:r>
              <a:rPr lang="en" sz="1300"/>
              <a:t> = </a:t>
            </a:r>
            <a:r>
              <a:rPr lang="en"/>
              <a:t>A</a:t>
            </a:r>
            <a:r>
              <a:rPr baseline="30000" lang="en" sz="1300"/>
              <a:t>C</a:t>
            </a:r>
            <a:r>
              <a:rPr lang="en" sz="1300"/>
              <a:t> ∩ </a:t>
            </a:r>
            <a:r>
              <a:rPr lang="en"/>
              <a:t>B</a:t>
            </a:r>
            <a:r>
              <a:rPr baseline="30000" lang="en" sz="1300"/>
              <a:t>C</a:t>
            </a:r>
            <a:endParaRPr baseline="30000" sz="1300"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(</a:t>
            </a:r>
            <a:r>
              <a:rPr lang="en"/>
              <a:t>A </a:t>
            </a:r>
            <a:r>
              <a:rPr lang="en" sz="1300"/>
              <a:t>∩ </a:t>
            </a:r>
            <a:r>
              <a:rPr lang="en"/>
              <a:t>B</a:t>
            </a:r>
            <a:r>
              <a:rPr lang="en" sz="1300"/>
              <a:t>)</a:t>
            </a:r>
            <a:r>
              <a:rPr baseline="30000" lang="en" sz="1300"/>
              <a:t>C</a:t>
            </a:r>
            <a:r>
              <a:rPr lang="en" sz="1300"/>
              <a:t> = </a:t>
            </a:r>
            <a:r>
              <a:rPr lang="en"/>
              <a:t>A</a:t>
            </a:r>
            <a:r>
              <a:rPr baseline="30000" lang="en" sz="1300"/>
              <a:t>C</a:t>
            </a:r>
            <a:r>
              <a:rPr lang="en" sz="1300"/>
              <a:t> ∪ B</a:t>
            </a:r>
            <a:r>
              <a:rPr baseline="30000" lang="en" sz="1300"/>
              <a:t>C</a:t>
            </a:r>
            <a:endParaRPr baseline="30000" sz="1300"/>
          </a:p>
        </p:txBody>
      </p:sp>
      <p:pic>
        <p:nvPicPr>
          <p:cNvPr id="183" name="Google Shape;18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0675" y="574725"/>
            <a:ext cx="3382024" cy="4509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0"/>
          <p:cNvSpPr txBox="1"/>
          <p:nvPr>
            <p:ph idx="1" type="body"/>
          </p:nvPr>
        </p:nvSpPr>
        <p:spPr>
          <a:xfrm>
            <a:off x="5168175" y="1072175"/>
            <a:ext cx="1807500" cy="36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A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B</a:t>
            </a:r>
            <a:endParaRPr/>
          </a:p>
          <a:p>
            <a:pPr indent="-311150" lvl="0" marL="457200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A∪B</a:t>
            </a:r>
            <a:endParaRPr/>
          </a:p>
          <a:p>
            <a:pPr indent="0" lvl="0" marL="0" rtl="0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A∩B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A-B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B-A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A x </a:t>
            </a:r>
            <a:r>
              <a:rPr lang="en"/>
              <a:t>B</a:t>
            </a:r>
            <a:endParaRPr/>
          </a:p>
          <a:p>
            <a:pPr indent="0" lvl="0" marL="0" rtl="0">
              <a:lnSpc>
                <a:spcPct val="114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600"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A’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|A|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(A∩B) - { 4.6 }</a:t>
            </a:r>
            <a:endParaRPr/>
          </a:p>
        </p:txBody>
      </p:sp>
      <p:pic>
        <p:nvPicPr>
          <p:cNvPr id="189" name="Google Shape;18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150" y="1167075"/>
            <a:ext cx="5114976" cy="280935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30"/>
          <p:cNvSpPr txBox="1"/>
          <p:nvPr>
            <p:ph idx="1" type="body"/>
          </p:nvPr>
        </p:nvSpPr>
        <p:spPr>
          <a:xfrm>
            <a:off x="6343125" y="1072175"/>
            <a:ext cx="2609100" cy="29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 "/>
            </a:pPr>
            <a:r>
              <a:rPr lang="en"/>
              <a:t>{ 1, “dog”, 4.6, GATCGGAT}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 "/>
            </a:pPr>
            <a:r>
              <a:rPr lang="en"/>
              <a:t>{2.343, 6.772, 3.142, 4.6}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 "/>
            </a:pPr>
            <a:r>
              <a:rPr lang="en"/>
              <a:t>{ 1, “dog”, GATCGGAT, 2.343, 6.772, 3.142, 4.6}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 "/>
            </a:pPr>
            <a:r>
              <a:rPr lang="en"/>
              <a:t>{ 4.6 }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 "/>
            </a:pPr>
            <a:r>
              <a:rPr lang="en"/>
              <a:t>{ 1, “dog”, GATCGGAT}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 "/>
            </a:pPr>
            <a:r>
              <a:rPr lang="en"/>
              <a:t>{2.343, 6.772, 3.142}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 "/>
            </a:pPr>
            <a:r>
              <a:rPr lang="en"/>
              <a:t>E.g. {(1, 2.343), (“dog”,2.343),...(4.6,4.6),...}</a:t>
            </a:r>
            <a:endParaRPr sz="600"/>
          </a:p>
          <a:p>
            <a:pPr indent="-266700" lvl="0" marL="457200" rtl="0">
              <a:spcBef>
                <a:spcPts val="0"/>
              </a:spcBef>
              <a:spcAft>
                <a:spcPts val="0"/>
              </a:spcAft>
              <a:buSzPts val="600"/>
              <a:buChar char=" "/>
            </a:pPr>
            <a:r>
              <a:t/>
            </a:r>
            <a:endParaRPr sz="600"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 "/>
            </a:pPr>
            <a:r>
              <a:rPr lang="en"/>
              <a:t>{ 2.343, 6.772, 3.142 }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 "/>
            </a:pPr>
            <a:r>
              <a:rPr lang="en"/>
              <a:t>4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 "/>
            </a:pPr>
            <a:r>
              <a:rPr lang="en" sz="1400"/>
              <a:t>∅</a:t>
            </a:r>
            <a:endParaRPr/>
          </a:p>
          <a:p>
            <a:pPr indent="-311150" lvl="0" marL="457200" rtl="0">
              <a:spcBef>
                <a:spcPts val="1600"/>
              </a:spcBef>
              <a:spcAft>
                <a:spcPts val="0"/>
              </a:spcAft>
              <a:buSzPts val="1300"/>
              <a:buChar char=" "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Google Shape;19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53525" y="790600"/>
            <a:ext cx="3980874" cy="3980874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3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Sets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727650" y="5974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Material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727650" y="1322400"/>
            <a:ext cx="7688700" cy="312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Set Theory</a:t>
            </a:r>
            <a:endParaRPr b="1"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b="1" lang="en"/>
              <a:t>Basics</a:t>
            </a:r>
            <a:endParaRPr b="1"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Counting/Combinatorics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Probability/Statistics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Functions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Logic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Logic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Proof Techniques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Math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Sequences and Series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Asymptotic Analysis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Matrix Math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Modular Arithmetic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Graph Theory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Basics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Finite Automata and Language Theory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Graphics</a:t>
            </a:r>
            <a:endParaRPr/>
          </a:p>
        </p:txBody>
      </p:sp>
      <p:sp>
        <p:nvSpPr>
          <p:cNvPr id="202" name="Google Shape;202;p3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 u="sng">
                <a:solidFill>
                  <a:srgbClr val="0097A7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https://www.pexels.com/photo/crowd-crowd-of-people-event-fans-159709/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 u="sng">
                <a:solidFill>
                  <a:srgbClr val="0097A7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https://commons.wikimedia.org/wiki/File:1930_census_Olsen_Schmidt.gif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 u="sng">
                <a:solidFill>
                  <a:srgbClr val="0097A7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https://pixabay.com/en/blonde-cartoon-character-colorful-1297289/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 u="sng">
                <a:solidFill>
                  <a:srgbClr val="0097A7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https://so.wikipedia.org/wiki/File:Flag_of_Canada.svg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 u="sng">
                <a:solidFill>
                  <a:srgbClr val="0097A7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https://pixabay.com/en/usa-usa-flag-united-states-1960922/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 u="sng">
                <a:solidFill>
                  <a:srgbClr val="0097A7"/>
                </a:solidFill>
                <a:latin typeface="Arial"/>
                <a:ea typeface="Arial"/>
                <a:cs typeface="Arial"/>
                <a:sym typeface="Arial"/>
                <a:hlinkClick r:id="rId8"/>
              </a:rPr>
              <a:t>https://pixabay.com/en/emoticon-yellow-cute-face-emotion-2643816/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 u="sng">
                <a:solidFill>
                  <a:srgbClr val="0097A7"/>
                </a:solidFill>
                <a:latin typeface="Arial"/>
                <a:ea typeface="Arial"/>
                <a:cs typeface="Arial"/>
                <a:sym typeface="Arial"/>
                <a:hlinkClick r:id="rId9"/>
              </a:rPr>
              <a:t>https://en.wikipedia.org/wiki/File:Venn_0000_0001.svg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 u="sng">
                <a:solidFill>
                  <a:srgbClr val="0097A7"/>
                </a:solidFill>
                <a:latin typeface="Arial"/>
                <a:ea typeface="Arial"/>
                <a:cs typeface="Arial"/>
                <a:sym typeface="Arial"/>
                <a:hlinkClick r:id="rId10"/>
              </a:rPr>
              <a:t>https://en.wikipedia.org/wiki/File:Demorganlaws.svg</a:t>
            </a:r>
            <a:endParaRPr sz="1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Sets?</a:t>
            </a:r>
            <a:endParaRPr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Foundational</a:t>
            </a:r>
            <a:endParaRPr/>
          </a:p>
          <a:p>
            <a: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Counting, Statistics, Graph Theory, Networking, Algorithms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Vocabulary List</a:t>
            </a:r>
            <a:endParaRPr/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729450" y="1853850"/>
            <a:ext cx="3842700" cy="285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Set </a:t>
            </a:r>
            <a:endParaRPr/>
          </a:p>
          <a:p>
            <a: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Element</a:t>
            </a:r>
            <a:endParaRPr/>
          </a:p>
          <a:p>
            <a: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Subset </a:t>
            </a:r>
            <a:endParaRPr/>
          </a:p>
          <a:p>
            <a: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Power set</a:t>
            </a:r>
            <a:endParaRPr/>
          </a:p>
          <a:p>
            <a: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Two sets are equal if they contain the same elements (and only the same elements)</a:t>
            </a:r>
            <a:endParaRPr/>
          </a:p>
          <a:p>
            <a: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Cartesian product</a:t>
            </a:r>
            <a:endParaRPr/>
          </a:p>
          <a:p>
            <a: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Finite set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Infinite set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Union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Intersection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Disjoint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4735350" y="1853850"/>
            <a:ext cx="3842700" cy="285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Difference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Complement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*Symmetric difference  (don’t need to know)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5175" y="676900"/>
            <a:ext cx="7653651" cy="4184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7"/>
          <p:cNvSpPr txBox="1"/>
          <p:nvPr/>
        </p:nvSpPr>
        <p:spPr>
          <a:xfrm>
            <a:off x="157325" y="1851350"/>
            <a:ext cx="368700" cy="5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𝜋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5175" y="676900"/>
            <a:ext cx="7653651" cy="4184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8"/>
          <p:cNvSpPr txBox="1"/>
          <p:nvPr/>
        </p:nvSpPr>
        <p:spPr>
          <a:xfrm>
            <a:off x="157325" y="1851350"/>
            <a:ext cx="368700" cy="5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𝜋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3938" y="707025"/>
            <a:ext cx="7556124" cy="41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7825" y="716775"/>
            <a:ext cx="7708350" cy="423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/>
          <p:nvPr>
            <p:ph idx="1" type="body"/>
          </p:nvPr>
        </p:nvSpPr>
        <p:spPr>
          <a:xfrm>
            <a:off x="5168175" y="1072175"/>
            <a:ext cx="1807500" cy="188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A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B</a:t>
            </a:r>
            <a:endParaRPr/>
          </a:p>
          <a:p>
            <a:pPr indent="-311150" lvl="0" marL="457200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A∪B</a:t>
            </a:r>
            <a:endParaRPr/>
          </a:p>
          <a:p>
            <a:pPr indent="0" lvl="0" marL="0" rtl="0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A∩B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A-B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B-A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A x B</a:t>
            </a:r>
            <a:endParaRPr/>
          </a:p>
        </p:txBody>
      </p:sp>
      <p:pic>
        <p:nvPicPr>
          <p:cNvPr id="133" name="Google Shape;13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150" y="1167075"/>
            <a:ext cx="5114976" cy="280935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1"/>
          <p:cNvSpPr txBox="1"/>
          <p:nvPr>
            <p:ph idx="1" type="body"/>
          </p:nvPr>
        </p:nvSpPr>
        <p:spPr>
          <a:xfrm>
            <a:off x="6343125" y="1072175"/>
            <a:ext cx="2609100" cy="22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 "/>
            </a:pPr>
            <a:r>
              <a:rPr lang="en"/>
              <a:t>{ 1, “dog”, 4.6, GATCGGAT}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 "/>
            </a:pPr>
            <a:r>
              <a:rPr lang="en"/>
              <a:t>{2.343, 6.772, 3.142, 4.6}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 "/>
            </a:pPr>
            <a:r>
              <a:rPr lang="en"/>
              <a:t>{ 1, “dog”, GATCGGAT, 2.343, 6.772, 3.142, 4.6}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 "/>
            </a:pPr>
            <a:r>
              <a:rPr lang="en"/>
              <a:t>{ 4.6 }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 "/>
            </a:pPr>
            <a:r>
              <a:rPr lang="en"/>
              <a:t>{ 1, “dog”, GATCGGAT}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 "/>
            </a:pPr>
            <a:r>
              <a:rPr lang="en"/>
              <a:t>{2.343, 6.772, 3.142}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 "/>
            </a:pPr>
            <a:r>
              <a:rPr lang="en"/>
              <a:t>E.g. {(1, 2.343), (“dog”,2.343),...(4.6,4.6),...}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