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8" r:id="rId18"/>
  </p:sldMasterIdLst>
  <p:notesMasterIdLst>
    <p:notesMasterId r:id="rId64"/>
  </p:notesMasterIdLst>
  <p:handoutMasterIdLst>
    <p:handoutMasterId r:id="rId65"/>
  </p:handoutMasterIdLst>
  <p:sldIdLst>
    <p:sldId id="448" r:id="rId19"/>
    <p:sldId id="470" r:id="rId20"/>
    <p:sldId id="524" r:id="rId21"/>
    <p:sldId id="462" r:id="rId22"/>
    <p:sldId id="525" r:id="rId23"/>
    <p:sldId id="476" r:id="rId24"/>
    <p:sldId id="475" r:id="rId25"/>
    <p:sldId id="516" r:id="rId26"/>
    <p:sldId id="523" r:id="rId27"/>
    <p:sldId id="517" r:id="rId28"/>
    <p:sldId id="515" r:id="rId29"/>
    <p:sldId id="514" r:id="rId30"/>
    <p:sldId id="518" r:id="rId31"/>
    <p:sldId id="527" r:id="rId32"/>
    <p:sldId id="528" r:id="rId33"/>
    <p:sldId id="526" r:id="rId34"/>
    <p:sldId id="519" r:id="rId35"/>
    <p:sldId id="478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11" r:id="rId61"/>
    <p:sldId id="512" r:id="rId62"/>
    <p:sldId id="513" r:id="rId63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2" autoAdjust="0"/>
    <p:restoredTop sz="94660" autoAdjust="0"/>
  </p:normalViewPr>
  <p:slideViewPr>
    <p:cSldViewPr>
      <p:cViewPr varScale="1">
        <p:scale>
          <a:sx n="95" d="100"/>
          <a:sy n="95" d="100"/>
        </p:scale>
        <p:origin x="744" y="90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slide" Target="slides/slide37.xml"/><Relationship Id="rId63" Type="http://schemas.openxmlformats.org/officeDocument/2006/relationships/slide" Target="slides/slide4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slide" Target="slides/slide4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slide" Target="slides/slide39.xml"/><Relationship Id="rId61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slide" Target="slides/slide42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slide" Target="slides/slide38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slide" Target="slides/slide41.xml"/><Relationship Id="rId67" Type="http://schemas.openxmlformats.org/officeDocument/2006/relationships/viewProps" Target="viewProps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62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6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0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1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D9AAA39-2237-437E-BE21-96CE2E696A9F}" type="datetime1">
              <a:rPr lang="en-US" smtClean="0"/>
              <a:t>8/23/2018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71588-DCF6-4E3C-9A21-085018083CF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0F70-CD59-4736-B4DE-1C12FD73576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CCB3A-C4CD-497F-A3BA-41D92DD42DAC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3815-1616-4BFE-91D0-656EA30A00E8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7607-0B9B-46A4-904F-29EB748024A1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7CB7-FFFC-465B-A325-81A6D255B502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4E60E-8266-4EAB-BD18-C810939736D3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714E-8271-4546-A6E6-D7A5C939BD4A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EEB8-C167-4D78-A0BD-F664CC6C9D4B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1FE6-4186-4D44-945A-8B003BBE6F1C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518A-DEBD-45A7-AA7F-58A58FDA2D42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7B3A45D-9EBA-47D7-BB40-AA12FBB4BFF7}" type="datetime1">
              <a:rPr lang="en-US" smtClean="0"/>
              <a:t>8/23/2018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D72A2-3305-4A0E-A074-6AD7779666A8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4D20A-0BCE-413B-9B73-543ABF7C497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9B26-FDC8-4A66-8DA8-5C1B0DD4EBCE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A8AD-2777-46B2-A2C9-840E60C61F4B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6C02-D488-424E-B3C8-EC09054753A1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A87B7-C1AB-458D-B24F-1341E23D1BCB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90AD1-960B-4306-9249-60B67D8CA62A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432D-E3B0-40DC-91D9-48D3066D9767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0980-64B1-4E43-A6E0-C29C67E9D41C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88E7-C749-411A-8837-972097D3744A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BB68-8EF8-4EC3-9F9B-213555F5EE80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43799-5A96-4D85-BF19-F1A2A37E8B88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0B478-FEFF-498A-A396-DC52963129FC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6C4DE-5020-4FBD-A6FC-9332A5F593E9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C15AE-E602-4AE9-B4D9-583D1E46D483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7A7D1-68D1-40AC-8B0F-845C6D30D8F0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CFE92-22B6-4F1A-881D-AB454BBBD44D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C3E65-B8BB-4C8F-A503-56E632BE9DEB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242A2-2106-4668-B952-3E81C3699BEF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8898-FE9F-4CA2-BEB5-541F62A58D7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7D8-75F4-49BB-BFA1-8C4DAF5D30DB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80FE-FBC2-419F-8BAF-94AC00EF43C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131EB-5CAB-467A-B311-3D057A1BFE68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C319-E3B4-44AA-A8F2-BA37AC0AAD2A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D2164-EE1F-4F96-B9E1-4337A815EB6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ED64-9DDD-45F5-9F46-44E556BCCC8F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04FF3-8D83-40BD-85C5-2E3CDAA583A6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C233-F99B-4FD8-9CE7-3486219F6E2F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E787-43BC-46AC-B7C3-E16D87374113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5C81-4E88-428B-ABCF-73D4148F886A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682AF-47A8-47B9-950C-829D26ED770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5D38-3BAA-427B-BAA9-6B70C64BB12B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012C-5743-4D40-B99A-5C7C926DE0E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22E6B3-3FC1-495F-BDBE-6DEDD9AACD42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684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CEF-3BD6-43C3-BC86-A12C5CED69DA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4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B22-E610-462E-BE27-AC8F0CB1799F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189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004B-5EA5-4A78-BDB8-504011633FA8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340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E341-3E95-4C59-8691-FEB1B82B3BBC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438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29FB-DA6C-4A0D-8B32-E70F31EC4AD1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093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A1CF-BF39-4683-B6CD-10DBD43ECC99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05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579A-945F-4164-9B93-D2164876DC31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552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9C4-260E-4CA7-8473-076D62C5F7AB}" type="datetime1">
              <a:rPr lang="en-US" smtClean="0"/>
              <a:t>8/23/2018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133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151F-38CE-4C04-9DF0-1F9C1BAE5570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741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1F5E-4E89-46BC-ACBF-640F2697E1A2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2CD5CEC-D0C6-4017-89B2-A32999AA595A}" type="datetime1">
              <a:rPr lang="en-US" smtClean="0"/>
              <a:t>8/23/2018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E5B64-3138-4EA4-8F15-9D5327ECDB36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803D-4314-469B-B92F-097E169074B6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28279-442A-474A-A866-3F92892270D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DD8D5-FFF4-41FB-9F22-C8FD56221D91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2D842-C365-42CF-BEB2-0A03A8DBBEEE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E23EC-F64E-41C3-BAD4-196D108D16E5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AE35-5130-48F8-BAE9-E76339FD3E47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5BEF-9A1F-49AA-8826-3BAAE418BA2C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29B9C-79A6-4829-A11B-05DC6A75AF6E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19922-D79B-4AD3-87D8-03661DC1585F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5E9A-6F93-4ADC-AB8A-B44E4F24993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0C324-3D44-441F-B06B-13E53DF6EB65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CA565-E3E4-4994-9F1D-04F216469D30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39C41-F561-4F3D-BBB7-7A4992499E9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E514E-7FC4-4655-A29E-AF4E9D8F39F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5238-440E-4A1B-A9C1-89F470ECC0BD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096D-E0C5-426F-B44A-9FEDA9C24096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71C1-D7C2-4B88-8C2D-83117F8AA593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7E49-4716-4410-B63C-859C7014682B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12461-C081-4FB0-B586-8B7992D4B6A7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2E2ED-02D0-4BEC-ABE1-1D6F54E76FB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9E4E-A8F5-475F-A18D-43D2D050E38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4DFD599-FA98-4CF6-9643-CF70D7EAF7E3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027F60B-4151-4851-87F4-0083FF8F5EBC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B62BC40-1923-4EBB-A1D5-4EEC15A53923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B4109D-BB43-4862-AFAE-AE42F671F28C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1540B2-848F-4F48-9FA7-DD83BADA362F}" type="datetime1">
              <a:rPr lang="en-US" smtClean="0"/>
              <a:t>8/23/2018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>
                <a:latin typeface="Georgia" panose="02040502050405020303" pitchFamily="18" charset="0"/>
              </a:rPr>
              <a:t>Computer Science and Engineering  </a:t>
            </a:r>
            <a:r>
              <a:rPr lang="en-US" sz="70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8E56EA66-0A9C-42D5-AE4C-6A22CCA49DEA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37B7E41-B2FE-49C3-BFD4-A0FFCDEE5291}" type="datetime1">
              <a:rPr lang="en-US" smtClean="0"/>
              <a:t>8/23/2018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by_contra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8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/>
              <a:t>Design by Contract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 2150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 (or method) to binary search if an item is in an array</a:t>
            </a:r>
          </a:p>
          <a:p>
            <a:pPr lvl="1" eaLnBrk="1" hangingPunct="1"/>
            <a:r>
              <a:rPr lang="en-US" altLang="en-US" dirty="0"/>
              <a:t>Requires that the array is sorted</a:t>
            </a:r>
          </a:p>
          <a:p>
            <a:pPr lvl="1" eaLnBrk="1" hangingPunct="1"/>
            <a:r>
              <a:rPr lang="en-US" altLang="en-US" dirty="0"/>
              <a:t>Ensures that it returns true if the item is in the array and false otherwise</a:t>
            </a:r>
          </a:p>
          <a:p>
            <a:pPr lvl="1" eaLnBrk="1" hangingPunct="1"/>
            <a:r>
              <a:rPr lang="en-US" altLang="en-US" dirty="0"/>
              <a:t>Why should the search code not check the precondition?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 (or method) to binary search if an item is in an array</a:t>
            </a:r>
          </a:p>
          <a:p>
            <a:pPr lvl="1" eaLnBrk="1" hangingPunct="1"/>
            <a:r>
              <a:rPr lang="en-US" altLang="en-US" dirty="0"/>
              <a:t>Requires that the array is sorted</a:t>
            </a:r>
          </a:p>
          <a:p>
            <a:pPr lvl="1" eaLnBrk="1" hangingPunct="1"/>
            <a:r>
              <a:rPr lang="en-US" altLang="en-US" dirty="0"/>
              <a:t>Ensures that it returns true if the item is in the array and false otherwise</a:t>
            </a:r>
          </a:p>
          <a:p>
            <a:pPr lvl="1" eaLnBrk="1" hangingPunct="1"/>
            <a:r>
              <a:rPr lang="en-US" altLang="en-US" dirty="0"/>
              <a:t>Why should the search code not check the precondition?</a:t>
            </a:r>
          </a:p>
          <a:p>
            <a:pPr eaLnBrk="1" hangingPunct="1"/>
            <a:r>
              <a:rPr lang="en-US" altLang="en-US" dirty="0"/>
              <a:t>It would take </a:t>
            </a:r>
            <a:r>
              <a:rPr lang="en-US" altLang="en-US" i="1" dirty="0"/>
              <a:t>linear</a:t>
            </a:r>
            <a:r>
              <a:rPr lang="en-US" altLang="en-US" dirty="0"/>
              <a:t> time to check that the array is sorted, though it’d take only </a:t>
            </a:r>
            <a:r>
              <a:rPr lang="en-US" altLang="en-US" i="1" dirty="0"/>
              <a:t>log</a:t>
            </a:r>
            <a:r>
              <a:rPr lang="en-US" altLang="en-US" dirty="0"/>
              <a:t> time to search!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division operation</a:t>
            </a:r>
          </a:p>
          <a:p>
            <a:pPr lvl="1" eaLnBrk="1" hangingPunct="1"/>
            <a:r>
              <a:rPr lang="en-US" altLang="en-US" dirty="0"/>
              <a:t>Does it have an (implicit) precondition?</a:t>
            </a:r>
          </a:p>
          <a:p>
            <a:pPr lvl="1" eaLnBrk="1" hangingPunct="1"/>
            <a:r>
              <a:rPr lang="en-US" altLang="en-US" dirty="0"/>
              <a:t>Why?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division operation</a:t>
            </a:r>
          </a:p>
          <a:p>
            <a:pPr lvl="1" eaLnBrk="1" hangingPunct="1"/>
            <a:r>
              <a:rPr lang="en-US" altLang="en-US" dirty="0"/>
              <a:t>Does it have an (implicit) precondition?</a:t>
            </a:r>
          </a:p>
          <a:p>
            <a:pPr lvl="1" eaLnBrk="1" hangingPunct="1"/>
            <a:r>
              <a:rPr lang="en-US" altLang="en-US" dirty="0"/>
              <a:t>Why?</a:t>
            </a:r>
          </a:p>
          <a:p>
            <a:pPr eaLnBrk="1" hangingPunct="1"/>
            <a:r>
              <a:rPr lang="en-US" altLang="en-US" dirty="0"/>
              <a:t>Yes, divisor should not be 0!</a:t>
            </a:r>
          </a:p>
          <a:p>
            <a:pPr eaLnBrk="1" hangingPunct="1"/>
            <a:r>
              <a:rPr lang="en-US" altLang="en-US" dirty="0"/>
              <a:t>Division operator doesn’t check, because then divisions would be slow!</a:t>
            </a:r>
          </a:p>
          <a:p>
            <a:pPr eaLnBrk="1" hangingPunct="1"/>
            <a:r>
              <a:rPr lang="en-US" altLang="en-US" dirty="0"/>
              <a:t>So it’s the division user’s responsibility, a precondition! </a:t>
            </a:r>
          </a:p>
          <a:p>
            <a:pPr lvl="1" eaLnBrk="1" hangingPunct="1"/>
            <a:r>
              <a:rPr lang="en-US" altLang="en-US" dirty="0"/>
              <a:t>If you don’t check before calling division, you can crash the program.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reason for the 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function foo that takes in </a:t>
            </a:r>
            <a:r>
              <a:rPr lang="en-US" dirty="0" err="1"/>
              <a:t>int</a:t>
            </a:r>
            <a:r>
              <a:rPr lang="en-US" dirty="0"/>
              <a:t> x, and has to be greater than 0</a:t>
            </a:r>
          </a:p>
          <a:p>
            <a:r>
              <a:rPr lang="en-US" dirty="0"/>
              <a:t>With a precondition:</a:t>
            </a:r>
          </a:p>
          <a:p>
            <a:pPr lvl="1"/>
            <a:r>
              <a:rPr lang="en-US" dirty="0"/>
              <a:t>The implementer of foo says the client is responsible for guaranteeing x &gt; 0 </a:t>
            </a:r>
            <a:r>
              <a:rPr lang="en-US" i="1" dirty="0"/>
              <a:t>before </a:t>
            </a:r>
            <a:r>
              <a:rPr lang="en-US" dirty="0"/>
              <a:t>calling foo</a:t>
            </a:r>
          </a:p>
          <a:p>
            <a:pPr lvl="1"/>
            <a:r>
              <a:rPr lang="en-US" dirty="0"/>
              <a:t>The client will check if x &gt; 0 (if necessary) and if not, not call foo</a:t>
            </a:r>
          </a:p>
          <a:p>
            <a:pPr lvl="1"/>
            <a:r>
              <a:rPr lang="en-US" dirty="0"/>
              <a:t>We are passing input validation higher up the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reason for the 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function foo that takes in </a:t>
            </a:r>
            <a:r>
              <a:rPr lang="en-US" dirty="0" err="1"/>
              <a:t>int</a:t>
            </a:r>
            <a:r>
              <a:rPr lang="en-US" dirty="0"/>
              <a:t> x, and has to be greater than 0</a:t>
            </a:r>
          </a:p>
          <a:p>
            <a:r>
              <a:rPr lang="en-US" dirty="0"/>
              <a:t>Without a precondition:</a:t>
            </a:r>
          </a:p>
          <a:p>
            <a:pPr lvl="1"/>
            <a:r>
              <a:rPr lang="en-US" dirty="0"/>
              <a:t>The implementer does not know if x is a valid input and must perform input validation</a:t>
            </a:r>
          </a:p>
          <a:p>
            <a:pPr lvl="1"/>
            <a:r>
              <a:rPr lang="en-US" dirty="0"/>
              <a:t>First statement in the code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0)…</a:t>
            </a:r>
          </a:p>
          <a:p>
            <a:pPr lvl="1"/>
            <a:r>
              <a:rPr lang="en-US" dirty="0"/>
              <a:t>What if x &lt;= 0? What does foo do?</a:t>
            </a:r>
          </a:p>
          <a:p>
            <a:pPr lvl="2"/>
            <a:r>
              <a:rPr lang="en-US" dirty="0"/>
              <a:t>Ask the user for new input? </a:t>
            </a:r>
          </a:p>
          <a:p>
            <a:pPr lvl="3"/>
            <a:r>
              <a:rPr lang="en-US" dirty="0"/>
              <a:t>Separation of concerns</a:t>
            </a:r>
          </a:p>
          <a:p>
            <a:pPr lvl="2"/>
            <a:r>
              <a:rPr lang="en-US" dirty="0"/>
              <a:t>Return false to show the function didn’t work?</a:t>
            </a:r>
          </a:p>
          <a:p>
            <a:pPr lvl="3"/>
            <a:r>
              <a:rPr lang="en-US" dirty="0"/>
              <a:t>What if the function needs to return a non-</a:t>
            </a:r>
            <a:r>
              <a:rPr lang="en-US" dirty="0" err="1"/>
              <a:t>boolean</a:t>
            </a:r>
            <a:r>
              <a:rPr lang="en-US" dirty="0"/>
              <a:t> value?</a:t>
            </a:r>
          </a:p>
          <a:p>
            <a:pPr lvl="2"/>
            <a:r>
              <a:rPr lang="en-US" dirty="0"/>
              <a:t>Return a special value to indicate an error?</a:t>
            </a:r>
          </a:p>
          <a:p>
            <a:pPr lvl="3"/>
            <a:r>
              <a:rPr lang="en-US" dirty="0"/>
              <a:t>Now client has to check</a:t>
            </a:r>
          </a:p>
          <a:p>
            <a:pPr lvl="3"/>
            <a:r>
              <a:rPr lang="en-US" dirty="0"/>
              <a:t>What special value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accent2"/>
                </a:solidFill>
              </a:rPr>
              <a:t>postcondition</a:t>
            </a:r>
            <a:r>
              <a:rPr lang="en-US" altLang="en-US" dirty="0"/>
              <a:t> (ensures clause) that characterizes the responsibility of the code that implements that operation</a:t>
            </a:r>
          </a:p>
          <a:p>
            <a:pPr lvl="1" eaLnBrk="1" hangingPunct="1"/>
            <a:r>
              <a:rPr lang="en-US" altLang="en-US" dirty="0"/>
              <a:t>Implementer assumes the precondition is met (it’s the clients responsibility)</a:t>
            </a:r>
          </a:p>
          <a:p>
            <a:pPr lvl="1" eaLnBrk="1" hangingPunct="1"/>
            <a:r>
              <a:rPr lang="en-US" altLang="en-US" dirty="0"/>
              <a:t>Postcondition is guaranteed only if the caller satisfies the precondition! </a:t>
            </a:r>
          </a:p>
          <a:p>
            <a:pPr lvl="1" eaLnBrk="1" hangingPunct="1"/>
            <a:r>
              <a:rPr lang="en-US" altLang="en-US" dirty="0"/>
              <a:t>The code that called the function can assume that the postcondition is met</a:t>
            </a:r>
          </a:p>
          <a:p>
            <a:pPr lvl="2" eaLnBrk="1" hangingPunct="1"/>
            <a:r>
              <a:rPr lang="en-US" altLang="en-US" dirty="0"/>
              <a:t>Assume that the function returns the correct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Postconditions?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Without them, how can a user know what the operation does?</a:t>
            </a:r>
          </a:p>
          <a:p>
            <a:pPr lvl="1" eaLnBrk="1" hangingPunct="1"/>
            <a:r>
              <a:rPr lang="en-US" altLang="en-US" dirty="0"/>
              <a:t>Names alone can’t tell the whole story!  More on this later.</a:t>
            </a:r>
          </a:p>
          <a:p>
            <a:pPr lvl="1" eaLnBrk="1" hangingPunct="1"/>
            <a:r>
              <a:rPr lang="en-US" altLang="en-US" dirty="0"/>
              <a:t>Don’t want users to have to look at code! </a:t>
            </a:r>
          </a:p>
          <a:p>
            <a:pPr lvl="2" eaLnBrk="1" hangingPunct="1"/>
            <a:r>
              <a:rPr lang="en-US" altLang="en-US" dirty="0"/>
              <a:t>Defeats the very idea of using design by contract.</a:t>
            </a:r>
          </a:p>
          <a:p>
            <a:pPr eaLnBrk="1" hangingPunct="1"/>
            <a:r>
              <a:rPr lang="en-US" altLang="en-US" dirty="0"/>
              <a:t>Allows us to know information about our variables</a:t>
            </a:r>
          </a:p>
          <a:p>
            <a:pPr lvl="1" eaLnBrk="1" hangingPunct="1"/>
            <a:r>
              <a:rPr lang="en-US" altLang="en-US" dirty="0"/>
              <a:t>After calling sort() on an array, we now know that the array is sorted</a:t>
            </a:r>
          </a:p>
          <a:p>
            <a:r>
              <a:rPr lang="en-US" altLang="en-US" dirty="0"/>
              <a:t>It’s documentation for what a function does</a:t>
            </a:r>
          </a:p>
          <a:p>
            <a:pPr lvl="1"/>
            <a:r>
              <a:rPr lang="en-US" altLang="en-US" dirty="0"/>
              <a:t>We can use code we did not write without inspecting the code</a:t>
            </a:r>
          </a:p>
          <a:p>
            <a:pPr lvl="1"/>
            <a:r>
              <a:rPr lang="en-US" altLang="en-US" dirty="0"/>
              <a:t>Just meet the precondition and the postcondition will be met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little bit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general, preconditions avoid unnecessary code and improve code efficiency</a:t>
            </a:r>
          </a:p>
          <a:p>
            <a:pPr eaLnBrk="1" hangingPunct="1"/>
            <a:r>
              <a:rPr lang="en-US" altLang="en-US" dirty="0"/>
              <a:t>However, end users may not understand responsibilities such as preconditions, so error checking needs to be coded!</a:t>
            </a:r>
          </a:p>
          <a:p>
            <a:pPr lvl="1" eaLnBrk="1" hangingPunct="1"/>
            <a:r>
              <a:rPr lang="en-US" altLang="en-US" dirty="0"/>
              <a:t>Example: User, input a choice between 1 and 10.</a:t>
            </a:r>
          </a:p>
          <a:p>
            <a:r>
              <a:rPr lang="en-US" altLang="en-US" dirty="0"/>
              <a:t>The contracts are comments, not actual code.</a:t>
            </a:r>
          </a:p>
          <a:p>
            <a:pPr lvl="1"/>
            <a:r>
              <a:rPr lang="en-US" altLang="en-US" dirty="0"/>
              <a:t>We need to enforce them in code</a:t>
            </a:r>
          </a:p>
          <a:p>
            <a:r>
              <a:rPr lang="en-US" altLang="en-US" dirty="0"/>
              <a:t>Contracts pass input validation responsibility up the layers of code</a:t>
            </a:r>
          </a:p>
          <a:p>
            <a:pPr lvl="1"/>
            <a:r>
              <a:rPr lang="en-US" altLang="en-US" dirty="0"/>
              <a:t>Forces the implementers of the user interface to validate input there</a:t>
            </a:r>
          </a:p>
          <a:p>
            <a:pPr lvl="1"/>
            <a:r>
              <a:rPr lang="en-US" altLang="en-US" dirty="0"/>
              <a:t>Also when the user can be asked for correct input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Role of Contracts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ffectLst/>
                <a:latin typeface="Arial" charset="0"/>
              </a:rPr>
              <a:t>What does this method call do? How do you know? </a:t>
            </a:r>
            <a:endParaRPr lang="en-US" sz="2000" dirty="0">
              <a:effectLst/>
              <a:latin typeface="Courier New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a, b;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…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c =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(a*a + b*b, 0.001);</a:t>
            </a:r>
            <a:endParaRPr lang="en-US" sz="2000" dirty="0"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9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 (DBC)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Articulated clearly only in the 1980s</a:t>
            </a:r>
          </a:p>
          <a:p>
            <a:pPr eaLnBrk="1" hangingPunct="1"/>
            <a:r>
              <a:rPr lang="en-US" altLang="en-US" dirty="0"/>
              <a:t>Design-by-contract has become the standard policy governing </a:t>
            </a:r>
            <a:r>
              <a:rPr lang="en-US" altLang="en-US" dirty="0">
                <a:solidFill>
                  <a:schemeClr val="accent2"/>
                </a:solidFill>
              </a:rPr>
              <a:t>separation of concerns </a:t>
            </a:r>
            <a:r>
              <a:rPr lang="en-US" altLang="en-US" dirty="0"/>
              <a:t>across modern software engineering</a:t>
            </a:r>
          </a:p>
          <a:p>
            <a:pPr lvl="1"/>
            <a:r>
              <a:rPr lang="en-US" altLang="en-US" dirty="0"/>
              <a:t>Also helps hide information if done well</a:t>
            </a:r>
          </a:p>
          <a:p>
            <a:pPr eaLnBrk="1" hangingPunct="1"/>
            <a:r>
              <a:rPr lang="en-US" altLang="en-US" dirty="0"/>
              <a:t>This is how software components are really used…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@return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5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@return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295400"/>
            <a:ext cx="4191000" cy="2819400"/>
          </a:xfrm>
          <a:prstGeom prst="wedgeRoundRectCallout">
            <a:avLst>
              <a:gd name="adj1" fmla="val -129966"/>
              <a:gd name="adj2" fmla="val -4468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A Java comment that starts with the symbols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/**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called a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Javadoc comment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; it goes before the method header.</a:t>
            </a:r>
          </a:p>
        </p:txBody>
      </p:sp>
    </p:spTree>
    <p:extLst>
      <p:ext uri="{BB962C8B-B14F-4D97-AF65-F5344CB8AC3E}">
        <p14:creationId xmlns:p14="http://schemas.microsoft.com/office/powerpoint/2010/main" val="46709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documentation technique for Java is called </a:t>
            </a:r>
            <a:r>
              <a:rPr lang="en-US" b="1" i="1" dirty="0" err="1">
                <a:solidFill>
                  <a:srgbClr val="FF0000"/>
                </a:solidFill>
              </a:rPr>
              <a:t>Javadoc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You place special </a:t>
            </a:r>
            <a:r>
              <a:rPr lang="en-US" b="1" i="1" dirty="0" err="1">
                <a:solidFill>
                  <a:srgbClr val="FF0000"/>
                </a:solidFill>
              </a:rPr>
              <a:t>Javadoc</a:t>
            </a:r>
            <a:r>
              <a:rPr lang="en-US" b="1" i="1" dirty="0">
                <a:solidFill>
                  <a:srgbClr val="FF0000"/>
                </a:solidFill>
              </a:rPr>
              <a:t> comments </a:t>
            </a:r>
            <a:r>
              <a:rPr lang="en-US" dirty="0"/>
              <a:t>enclosed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/** … */ </a:t>
            </a:r>
            <a:r>
              <a:rPr lang="en-US" dirty="0"/>
              <a:t>in your code, and the </a:t>
            </a:r>
            <a:r>
              <a:rPr lang="en-US" b="1" i="1" dirty="0" err="1">
                <a:solidFill>
                  <a:srgbClr val="FF0000"/>
                </a:solidFill>
              </a:rPr>
              <a:t>javadoc</a:t>
            </a:r>
            <a:r>
              <a:rPr lang="en-US" b="1" i="1" dirty="0">
                <a:solidFill>
                  <a:srgbClr val="FF0000"/>
                </a:solidFill>
              </a:rPr>
              <a:t> tool </a:t>
            </a:r>
            <a:r>
              <a:rPr lang="en-US" dirty="0"/>
              <a:t>generates nicely formatted web-based documentation from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4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documentation is known as the </a:t>
            </a:r>
            <a:r>
              <a:rPr lang="en-US" b="1" i="1" dirty="0">
                <a:solidFill>
                  <a:srgbClr val="FF0000"/>
                </a:solidFill>
              </a:rPr>
              <a:t>API (application programming interface)</a:t>
            </a:r>
            <a:r>
              <a:rPr lang="en-US" dirty="0"/>
              <a:t> for the Java code to which the </a:t>
            </a:r>
            <a:r>
              <a:rPr lang="en-US" dirty="0" err="1"/>
              <a:t>Javadoc</a:t>
            </a:r>
            <a:r>
              <a:rPr lang="en-US" dirty="0"/>
              <a:t> tags are attached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9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documentation is known as the </a:t>
            </a:r>
            <a:r>
              <a:rPr lang="en-US" b="1" i="1" dirty="0">
                <a:solidFill>
                  <a:srgbClr val="FF0000"/>
                </a:solidFill>
              </a:rPr>
              <a:t>API (application programming interface)</a:t>
            </a:r>
            <a:r>
              <a:rPr lang="en-US" dirty="0"/>
              <a:t> for the Java code to which the </a:t>
            </a:r>
            <a:r>
              <a:rPr lang="en-US" dirty="0" err="1"/>
              <a:t>Javadoc</a:t>
            </a:r>
            <a:r>
              <a:rPr lang="en-US" dirty="0"/>
              <a:t> tags are attached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3581400"/>
            <a:ext cx="5105400" cy="2590800"/>
          </a:xfrm>
          <a:prstGeom prst="wedgeRoundRectCallout">
            <a:avLst>
              <a:gd name="adj1" fmla="val -86242"/>
              <a:gd name="adj2" fmla="val -683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word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has two related but distinct meanings: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a unit of Java code that contains </a:t>
            </a:r>
            <a:r>
              <a:rPr lang="en-US" sz="2400" dirty="0" err="1">
                <a:solidFill>
                  <a:prstClr val="black"/>
                </a:solidFill>
                <a:latin typeface="Arial"/>
                <a:cs typeface="Arial"/>
              </a:rPr>
              <a:t>Javadoc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comments used to produce documentation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resulting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63042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@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@return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3048000"/>
            <a:ext cx="4191000" cy="2286000"/>
          </a:xfrm>
          <a:prstGeom prst="wedgeRoundRectCallout">
            <a:avLst>
              <a:gd name="adj1" fmla="val -110187"/>
              <a:gd name="adj2" fmla="val -8772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400" b="1" i="1" dirty="0" err="1">
                <a:solidFill>
                  <a:srgbClr val="FF0000"/>
                </a:solidFill>
                <a:latin typeface="Arial"/>
                <a:cs typeface="Arial"/>
              </a:rPr>
              <a:t>Javadoc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param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needed for each formal parameter; you describe the parameter’s role in the method.</a:t>
            </a:r>
          </a:p>
        </p:txBody>
      </p:sp>
    </p:spTree>
    <p:extLst>
      <p:ext uri="{BB962C8B-B14F-4D97-AF65-F5344CB8AC3E}">
        <p14:creationId xmlns:p14="http://schemas.microsoft.com/office/powerpoint/2010/main" val="2020733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charset="0"/>
              </a:rPr>
              <a:t>@return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3048000"/>
            <a:ext cx="4191000" cy="2286000"/>
          </a:xfrm>
          <a:prstGeom prst="wedgeRoundRectCallout">
            <a:avLst>
              <a:gd name="adj1" fmla="val -105482"/>
              <a:gd name="adj2" fmla="val -6218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400" b="1" i="1" dirty="0" err="1">
                <a:solidFill>
                  <a:srgbClr val="FF0000"/>
                </a:solidFill>
                <a:latin typeface="Arial"/>
                <a:cs typeface="Arial"/>
              </a:rPr>
              <a:t>Javadoc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@return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is needed if the method returns a value; you describe the returned value.</a:t>
            </a:r>
          </a:p>
        </p:txBody>
      </p:sp>
    </p:spTree>
    <p:extLst>
      <p:ext uri="{BB962C8B-B14F-4D97-AF65-F5344CB8AC3E}">
        <p14:creationId xmlns:p14="http://schemas.microsoft.com/office/powerpoint/2010/main" val="286734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@return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charset="0"/>
              </a:rPr>
              <a:t>@pre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@post &lt;pre&gt;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&lt;/pre&gt;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609600"/>
            <a:ext cx="4191000" cy="2286000"/>
          </a:xfrm>
          <a:prstGeom prst="wedgeRoundRectCallout">
            <a:avLst>
              <a:gd name="adj1" fmla="val -97013"/>
              <a:gd name="adj2" fmla="val 5203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Javadoc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@pre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introduces the precondition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for the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54723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of a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x number to take the square root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* @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</a:rPr>
              <a:t>param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epsilon allowed relative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@return the approximate square root of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 * 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x &gt; 0  and  epsilon &gt; 0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charset="0"/>
              </a:rPr>
              <a:t>@post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effectLst/>
                <a:latin typeface="Courier New" charset="0"/>
              </a:rPr>
              <a:t> &gt;= 0 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0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0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0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charset="0"/>
              </a:rPr>
              <a:t> 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0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0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609600"/>
            <a:ext cx="4191000" cy="2286000"/>
          </a:xfrm>
          <a:prstGeom prst="wedgeRoundRectCallout">
            <a:avLst>
              <a:gd name="adj1" fmla="val -101126"/>
              <a:gd name="adj2" fmla="val 7853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Javadoc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@post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introduces the postcondition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for the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52732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Abbreviated </a:t>
            </a:r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course:</a:t>
            </a:r>
          </a:p>
          <a:p>
            <a:pPr lvl="1"/>
            <a:r>
              <a:rPr lang="en-US" dirty="0"/>
              <a:t>Code you see </a:t>
            </a:r>
            <a:r>
              <a:rPr lang="en-US" i="1" dirty="0"/>
              <a:t>in these slides </a:t>
            </a:r>
            <a:r>
              <a:rPr lang="en-US" dirty="0"/>
              <a:t>will </a:t>
            </a:r>
            <a:r>
              <a:rPr lang="en-US" i="1" dirty="0"/>
              <a:t>not</a:t>
            </a:r>
            <a:r>
              <a:rPr lang="en-US" dirty="0"/>
              <a:t> have the Javadoc tags @param, @return; plus, “keywords” in the Javadoc and mathematics will be bold-faced for easy reading</a:t>
            </a:r>
          </a:p>
          <a:p>
            <a:pPr lvl="2"/>
            <a:r>
              <a:rPr lang="en-US" dirty="0"/>
              <a:t>This allows you to focus on the contract content: the preconditions and postconditions themselves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5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contracts in the real world to define responsibilities</a:t>
            </a:r>
          </a:p>
          <a:p>
            <a:pPr lvl="1"/>
            <a:r>
              <a:rPr lang="en-US" dirty="0"/>
              <a:t>The tenant is responsible for paying rent and following the rules of the lease</a:t>
            </a:r>
          </a:p>
          <a:p>
            <a:pPr lvl="1"/>
            <a:r>
              <a:rPr lang="en-US" dirty="0"/>
              <a:t>The landlord is responsible for providing and maintaining the house.</a:t>
            </a:r>
          </a:p>
          <a:p>
            <a:pPr lvl="1"/>
            <a:r>
              <a:rPr lang="en-US" dirty="0"/>
              <a:t>They sign a contract to clarify these responsibilities.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Contract (Abbreviated)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4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Contract (Abbreviated)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3124200"/>
            <a:ext cx="5562600" cy="1905000"/>
          </a:xfrm>
          <a:prstGeom prst="wedgeRoundRectCallout">
            <a:avLst>
              <a:gd name="adj1" fmla="val -47635"/>
              <a:gd name="adj2" fmla="val -7121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This is the precondition, indicating that the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arguments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passed in for the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formal parameters</a:t>
            </a:r>
            <a:r>
              <a:rPr lang="en-US" sz="24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epsilon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both must be positive before a client may call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28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Contract (Abbreviated)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3124200"/>
            <a:ext cx="5562600" cy="1905000"/>
          </a:xfrm>
          <a:prstGeom prst="wedgeRoundRectCallout">
            <a:avLst>
              <a:gd name="adj1" fmla="val -47635"/>
              <a:gd name="adj2" fmla="val -7121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precondition is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a statement about the models of the arguments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here, it is a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formal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mathematical statement about mathematical </a:t>
            </a:r>
            <a:r>
              <a:rPr lang="en-US" sz="2400" b="1" i="1" dirty="0" err="1">
                <a:solidFill>
                  <a:srgbClr val="008000"/>
                </a:solidFill>
                <a:latin typeface="Courier New"/>
                <a:cs typeface="Courier New"/>
              </a:rPr>
              <a:t>real</a:t>
            </a:r>
            <a:r>
              <a:rPr lang="en-US" sz="2400" dirty="0" err="1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51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Contract (Abbreviated)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00400" y="1219200"/>
            <a:ext cx="5562600" cy="1752600"/>
          </a:xfrm>
          <a:prstGeom prst="wedgeRoundRectCallout">
            <a:avLst>
              <a:gd name="adj1" fmla="val -39069"/>
              <a:gd name="adj2" fmla="val 657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This is the </a:t>
            </a:r>
            <a:r>
              <a:rPr lang="en-US" sz="2400" dirty="0" err="1">
                <a:solidFill>
                  <a:prstClr val="black"/>
                </a:solidFill>
                <a:latin typeface="Arial"/>
                <a:cs typeface="Arial"/>
              </a:rPr>
              <a:t>postcondition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, indicating that the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return value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non-negative and … what does the rest say?</a:t>
            </a:r>
          </a:p>
        </p:txBody>
      </p:sp>
    </p:spTree>
    <p:extLst>
      <p:ext uri="{BB962C8B-B14F-4D97-AF65-F5344CB8AC3E}">
        <p14:creationId xmlns:p14="http://schemas.microsoft.com/office/powerpoint/2010/main" val="216758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Example Contract (Abbreviated)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is within relative error epsilon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 * 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of the actual square root of x]</a:t>
            </a:r>
            <a:endParaRPr lang="en-US" sz="2400" dirty="0">
              <a:solidFill>
                <a:srgbClr val="0000FF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200400" y="1219200"/>
            <a:ext cx="5562600" cy="1752600"/>
          </a:xfrm>
          <a:prstGeom prst="wedgeRoundRectCallout">
            <a:avLst>
              <a:gd name="adj1" fmla="val -39143"/>
              <a:gd name="adj2" fmla="val 6606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The first part of the </a:t>
            </a:r>
            <a:r>
              <a:rPr lang="en-US" sz="2400" dirty="0" err="1">
                <a:solidFill>
                  <a:prstClr val="black"/>
                </a:solidFill>
                <a:latin typeface="Arial"/>
                <a:cs typeface="Arial"/>
              </a:rPr>
              <a:t>postcondition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here is written in </a:t>
            </a:r>
            <a:r>
              <a:rPr lang="en-US" sz="2400" i="1" dirty="0">
                <a:solidFill>
                  <a:prstClr val="black"/>
                </a:solidFill>
                <a:latin typeface="Arial"/>
                <a:cs typeface="Arial"/>
              </a:rPr>
              <a:t>mathematical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notation; it is not program code!  The second part — inside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[…]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— is written in English.</a:t>
            </a:r>
          </a:p>
        </p:txBody>
      </p:sp>
    </p:spTree>
    <p:extLst>
      <p:ext uri="{BB962C8B-B14F-4D97-AF65-F5344CB8AC3E}">
        <p14:creationId xmlns:p14="http://schemas.microsoft.com/office/powerpoint/2010/main" val="19430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Using a Method</a:t>
            </a:r>
            <a:r>
              <a:rPr lang="en-US" altLang="ja-JP" dirty="0">
                <a:effectLst/>
                <a:latin typeface="Arial" charset="0"/>
              </a:rPr>
              <a:t> Contract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ffectLst/>
                <a:latin typeface="Arial" charset="0"/>
              </a:rPr>
              <a:t>A static method</a:t>
            </a:r>
            <a:r>
              <a:rPr lang="en-US" sz="2800" dirty="0">
                <a:latin typeface="Arial" charset="0"/>
              </a:rPr>
              <a:t>’</a:t>
            </a:r>
            <a:r>
              <a:rPr lang="en-US" altLang="ja-JP" sz="2800" dirty="0">
                <a:effectLst/>
                <a:latin typeface="Arial" charset="0"/>
              </a:rPr>
              <a:t>s contract refers to its formal parameters, and (only if it returns a value, not </a:t>
            </a:r>
            <a:r>
              <a:rPr lang="en-US" altLang="ja-JP" sz="2800" b="1" dirty="0">
                <a:solidFill>
                  <a:srgbClr val="0000FF"/>
                </a:solidFill>
                <a:effectLst/>
                <a:latin typeface="Courier New" charset="0"/>
              </a:rPr>
              <a:t>void</a:t>
            </a:r>
            <a:r>
              <a:rPr lang="en-US" altLang="ja-JP" sz="2800" dirty="0">
                <a:effectLst/>
                <a:latin typeface="Arial" charset="0"/>
              </a:rPr>
              <a:t>) to the name of the method (which stands for the return value)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ffectLst/>
                <a:latin typeface="Arial" charset="0"/>
              </a:rPr>
              <a:t>To determine whether the precondition and </a:t>
            </a:r>
            <a:r>
              <a:rPr lang="en-US" sz="2800" dirty="0" err="1">
                <a:effectLst/>
                <a:latin typeface="Arial" charset="0"/>
              </a:rPr>
              <a:t>postcondition</a:t>
            </a:r>
            <a:r>
              <a:rPr lang="en-US" sz="2800" dirty="0">
                <a:effectLst/>
                <a:latin typeface="Arial" charset="0"/>
              </a:rPr>
              <a:t> are true for a particular client call: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Arial" charset="0"/>
              </a:rPr>
              <a:t>The values of the </a:t>
            </a:r>
            <a:r>
              <a:rPr lang="en-US" sz="2400" i="1" dirty="0">
                <a:effectLst/>
                <a:latin typeface="Arial" charset="0"/>
              </a:rPr>
              <a:t>arguments</a:t>
            </a:r>
            <a:r>
              <a:rPr lang="en-US" sz="2400" dirty="0">
                <a:effectLst/>
                <a:latin typeface="Arial" charset="0"/>
              </a:rPr>
              <a:t> are substituted for the respective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ffectLst/>
                <a:latin typeface="Arial" charset="0"/>
              </a:rPr>
              <a:t>The value of the </a:t>
            </a:r>
            <a:r>
              <a:rPr lang="en-US" sz="2400" i="1" dirty="0">
                <a:effectLst/>
                <a:latin typeface="Arial" charset="0"/>
              </a:rPr>
              <a:t>result returned by the method </a:t>
            </a:r>
            <a:r>
              <a:rPr lang="en-US" sz="2400" dirty="0">
                <a:effectLst/>
                <a:latin typeface="Arial" charset="0"/>
              </a:rPr>
              <a:t>is substituted for the method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37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Reasoning: Tracing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76.9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sqrt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(4.0, 0.01);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2.0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83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Reasoning: Tracing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76.9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sqrt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(z, 0.01);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2.0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53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Reasoning: Tracing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76.9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sqrt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(z, 0.01);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2.0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838200" y="990600"/>
            <a:ext cx="4572000" cy="2057400"/>
          </a:xfrm>
          <a:prstGeom prst="wedgeRoundRectCallout">
            <a:avLst>
              <a:gd name="adj1" fmla="val 42752"/>
              <a:gd name="adj2" fmla="val 12950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From the contract of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do we know that</a:t>
            </a:r>
          </a:p>
          <a:p>
            <a:pPr algn="ctr" eaLnBrk="1" hangingPunct="1">
              <a:defRPr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y = 2.0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instead of</a:t>
            </a:r>
          </a:p>
          <a:p>
            <a:pPr algn="ctr" eaLnBrk="1" hangingPunct="1">
              <a:defRPr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y = –2.0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313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Reasoning: Tracing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76.9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sqrt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(z, 0.01);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2.0</a:t>
                      </a:r>
                    </a:p>
                    <a:p>
                      <a:r>
                        <a:rPr lang="en-US" sz="2400" i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z = 4.0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838200" y="990600"/>
            <a:ext cx="4572000" cy="2057400"/>
          </a:xfrm>
          <a:prstGeom prst="wedgeRoundRectCallout">
            <a:avLst>
              <a:gd name="adj1" fmla="val 42752"/>
              <a:gd name="adj2" fmla="val 12950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From the contract of </a:t>
            </a:r>
            <a:r>
              <a:rPr lang="en-US" sz="2400" dirty="0" err="1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do we know that</a:t>
            </a:r>
          </a:p>
          <a:p>
            <a:pPr algn="ctr" eaLnBrk="1" hangingPunct="1">
              <a:defRPr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y = 2.0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instead of</a:t>
            </a:r>
          </a:p>
          <a:p>
            <a:pPr algn="ctr" eaLnBrk="1" hangingPunct="1">
              <a:defRPr/>
            </a:pP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y = 1.9996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84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a Contract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There are component providers (or implementers) and clients (users of the component, not the software)</a:t>
            </a:r>
          </a:p>
          <a:p>
            <a:pPr lvl="1"/>
            <a:r>
              <a:rPr lang="en-US" altLang="en-US" dirty="0"/>
              <a:t>When you write code, you might go between roles</a:t>
            </a:r>
          </a:p>
          <a:p>
            <a:pPr lvl="2"/>
            <a:r>
              <a:rPr lang="en-US" altLang="en-US" dirty="0"/>
              <a:t>You write a function foo, you are an implementer</a:t>
            </a:r>
          </a:p>
          <a:p>
            <a:pPr lvl="2"/>
            <a:r>
              <a:rPr lang="en-US" altLang="en-US" dirty="0"/>
              <a:t>You write code that calls foo, you are the client who uses foo</a:t>
            </a:r>
          </a:p>
          <a:p>
            <a:pPr eaLnBrk="1" hangingPunct="1"/>
            <a:r>
              <a:rPr lang="en-US" altLang="en-US" dirty="0"/>
              <a:t>Implementers and clients communicate through contracts</a:t>
            </a:r>
          </a:p>
          <a:p>
            <a:pPr eaLnBrk="1" hangingPunct="1"/>
            <a:r>
              <a:rPr lang="en-US" altLang="en-US" dirty="0"/>
              <a:t>Contracts “hide information” by design</a:t>
            </a:r>
          </a:p>
          <a:p>
            <a:pPr lvl="1"/>
            <a:r>
              <a:rPr lang="en-US" altLang="en-US" dirty="0"/>
              <a:t>Implementation details aren’t necessary, just follow the contracts</a:t>
            </a:r>
          </a:p>
          <a:p>
            <a:pPr eaLnBrk="1" hangingPunct="1"/>
            <a:r>
              <a:rPr lang="en-US" altLang="en-US" dirty="0"/>
              <a:t>Contracts may be formal or informal, but they must be understandable to clients so hidden info cannot be used!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8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A Partly </a:t>
            </a:r>
            <a:r>
              <a:rPr lang="en-US" dirty="0">
                <a:latin typeface="Arial" charset="0"/>
              </a:rPr>
              <a:t>Informal </a:t>
            </a:r>
            <a:r>
              <a:rPr lang="en-US" dirty="0">
                <a:effectLst/>
                <a:latin typeface="Arial" charset="0"/>
              </a:rPr>
              <a:t>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>
              <a:spcBef>
                <a:spcPct val="0"/>
              </a:spcBef>
              <a:buNone/>
            </a:pP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ffectLst/>
                <a:latin typeface="Courier New" charset="0"/>
              </a:rPr>
              <a:t>[</a:t>
            </a:r>
            <a:r>
              <a:rPr lang="en-US" sz="2400" i="1" dirty="0" err="1">
                <a:solidFill>
                  <a:srgbClr val="FF0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FF0000"/>
                </a:solidFill>
                <a:effectLst/>
                <a:latin typeface="Courier New" charset="0"/>
              </a:rPr>
              <a:t> is within relative error epsilon</a:t>
            </a:r>
          </a:p>
          <a:p>
            <a:pPr>
              <a:spcBef>
                <a:spcPct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</a:rPr>
              <a:t>  of the actual square root of x</a:t>
            </a:r>
            <a:r>
              <a:rPr lang="en-US" sz="2400" i="1" dirty="0">
                <a:solidFill>
                  <a:srgbClr val="FF0000"/>
                </a:solidFill>
                <a:effectLst/>
                <a:latin typeface="Courier New" charset="0"/>
              </a:rPr>
              <a:t>]</a:t>
            </a:r>
            <a:endParaRPr lang="en-US" sz="2400" dirty="0">
              <a:solidFill>
                <a:srgbClr val="FF0000"/>
              </a:solidFill>
              <a:effectLst/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51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A Formal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>
              <a:spcBef>
                <a:spcPct val="0"/>
              </a:spcBef>
              <a:buNone/>
            </a:pP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</a:rPr>
              <a:t>|</a:t>
            </a:r>
            <a:r>
              <a:rPr lang="en-US" sz="2400" i="1" dirty="0" err="1">
                <a:solidFill>
                  <a:srgbClr val="FF0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FF0000"/>
                </a:solidFill>
                <a:latin typeface="Courier New" charset="0"/>
              </a:rPr>
              <a:t> - x^(1/2)| / x^(1/2) &lt;= epsilon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71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Arial" charset="0"/>
              </a:rPr>
              <a:t>A Formal Contract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 * 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x &gt;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 epsilon &gt;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charset="0"/>
              </a:rPr>
              <a:t>@post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 </a:t>
            </a:r>
            <a:r>
              <a:rPr lang="en-US" sz="2400" i="1" dirty="0" err="1">
                <a:solidFill>
                  <a:srgbClr val="008000"/>
                </a:solidFill>
                <a:effectLst/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&gt;= 0  </a:t>
            </a:r>
            <a:r>
              <a:rPr lang="en-US" sz="2400" b="1" i="1" dirty="0">
                <a:solidFill>
                  <a:srgbClr val="008000"/>
                </a:solidFill>
                <a:effectLst/>
                <a:latin typeface="Courier New" charset="0"/>
              </a:rPr>
              <a:t>and</a:t>
            </a:r>
          </a:p>
          <a:p>
            <a:pPr>
              <a:spcBef>
                <a:spcPct val="0"/>
              </a:spcBef>
              <a:buNone/>
            </a:pP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*</a:t>
            </a:r>
            <a:r>
              <a:rPr lang="en-US" sz="2400" i="1" dirty="0">
                <a:solidFill>
                  <a:srgbClr val="008000"/>
                </a:solidFill>
                <a:effectLst/>
                <a:latin typeface="Courier New" charset="0"/>
              </a:rPr>
              <a:t> 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|</a:t>
            </a:r>
            <a:r>
              <a:rPr lang="en-US" sz="2400" i="1" dirty="0" err="1">
                <a:solidFill>
                  <a:srgbClr val="008000"/>
                </a:solidFill>
                <a:latin typeface="Courier New" charset="0"/>
              </a:rPr>
              <a:t>sqrt</a:t>
            </a:r>
            <a:r>
              <a:rPr lang="en-US" sz="2400" i="1" dirty="0">
                <a:solidFill>
                  <a:srgbClr val="008000"/>
                </a:solidFill>
                <a:latin typeface="Courier New" charset="0"/>
              </a:rPr>
              <a:t> - x^(1/2)| / x^(1/2) &lt;= epsilon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charset="0"/>
              </a:rPr>
              <a:t> 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effectLst/>
                <a:latin typeface="Courier New" charset="0"/>
              </a:rPr>
              <a:t>sqrt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(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x,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2400" b="1" dirty="0">
                <a:solidFill>
                  <a:schemeClr val="hlink"/>
                </a:solidFill>
                <a:effectLst/>
                <a:latin typeface="Courier New" charset="0"/>
              </a:rPr>
              <a:t>double</a:t>
            </a:r>
            <a:r>
              <a:rPr lang="en-US" sz="2400" dirty="0">
                <a:solidFill>
                  <a:schemeClr val="hlink"/>
                </a:solidFill>
                <a:effectLst/>
                <a:latin typeface="Courier New" charset="0"/>
              </a:rPr>
              <a:t> epsilon)</a:t>
            </a:r>
            <a:endParaRPr lang="en-US" sz="2400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19400" y="457200"/>
            <a:ext cx="5334000" cy="2209800"/>
          </a:xfrm>
          <a:prstGeom prst="wedgeRoundRectCallout">
            <a:avLst>
              <a:gd name="adj1" fmla="val -31931"/>
              <a:gd name="adj2" fmla="val 8346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We can, in this formal setting, easily substitute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4.0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for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0.01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for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epsilon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, and either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2.0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or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1.9996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for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… and is the postcondition is true in either case?  Yes!</a:t>
            </a:r>
          </a:p>
        </p:txBody>
      </p:sp>
    </p:spTree>
    <p:extLst>
      <p:ext uri="{BB962C8B-B14F-4D97-AF65-F5344CB8AC3E}">
        <p14:creationId xmlns:p14="http://schemas.microsoft.com/office/powerpoint/2010/main" val="955011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contracts for reasoning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There are reasoning tools that can leverage formal contracts</a:t>
            </a:r>
          </a:p>
          <a:p>
            <a:pPr lvl="1" eaLnBrk="1" hangingPunct="1"/>
            <a:r>
              <a:rPr lang="en-US" altLang="en-US" dirty="0"/>
              <a:t>The tools can check that client code does not violate preconditions, even when we don’t know the actual values of the variables </a:t>
            </a:r>
          </a:p>
          <a:p>
            <a:pPr lvl="1" eaLnBrk="1" hangingPunct="1"/>
            <a:r>
              <a:rPr lang="en-US" altLang="en-US" dirty="0"/>
              <a:t>The tools can check implementation code does not violate </a:t>
            </a:r>
            <a:r>
              <a:rPr lang="en-US" altLang="en-US" dirty="0" err="1"/>
              <a:t>postconditions</a:t>
            </a:r>
            <a:endParaRPr lang="en-US" altLang="en-US" dirty="0"/>
          </a:p>
          <a:p>
            <a:pPr eaLnBrk="1" hangingPunct="1"/>
            <a:r>
              <a:rPr lang="en-US" altLang="en-US" dirty="0"/>
              <a:t>You may be exposed to one such tool in this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1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 “assert” statements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localize bugs during development and debugging in Java, we can use “assert” statements in client or implementation code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/>
              <a:t>assert</a:t>
            </a:r>
            <a:r>
              <a:rPr lang="en-US" altLang="en-US" dirty="0"/>
              <a:t> x &gt; 0.0 : “Violation of precondition x &gt; 0”;</a:t>
            </a:r>
          </a:p>
          <a:p>
            <a:pPr eaLnBrk="1" hangingPunct="1"/>
            <a:r>
              <a:rPr lang="en-US" altLang="en-US" dirty="0"/>
              <a:t>This checking can be turned off (to avoid inefficiency in production software) using the “-</a:t>
            </a:r>
            <a:r>
              <a:rPr lang="en-US" altLang="en-US" dirty="0" err="1"/>
              <a:t>ea</a:t>
            </a:r>
            <a:r>
              <a:rPr lang="en-US" altLang="en-US" dirty="0"/>
              <a:t>” argument to the JVM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6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Wikipedia: Design by Contract</a:t>
            </a:r>
          </a:p>
          <a:p>
            <a:pPr marL="471487" lvl="1" indent="0" eaLnBrk="1" hangingPunct="1">
              <a:buNone/>
            </a:pPr>
            <a:r>
              <a:rPr lang="en-US" sz="2800" dirty="0">
                <a:latin typeface="Arial" charset="0"/>
                <a:hlinkClick r:id="rId3"/>
              </a:rPr>
              <a:t>http://en.wikipedia.org/wiki/Design_by_contract</a:t>
            </a:r>
            <a:endParaRPr lang="en-US" sz="2800" dirty="0">
              <a:latin typeface="Arial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in S.E.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implementer will write a function</a:t>
            </a:r>
          </a:p>
          <a:p>
            <a:r>
              <a:rPr lang="en-US" dirty="0"/>
              <a:t>The client will write code that calls that function</a:t>
            </a:r>
          </a:p>
          <a:p>
            <a:pPr lvl="1"/>
            <a:r>
              <a:rPr lang="en-US" dirty="0"/>
              <a:t>Not the user of the program, another programmer working on the program</a:t>
            </a:r>
          </a:p>
          <a:p>
            <a:r>
              <a:rPr lang="en-US" dirty="0"/>
              <a:t>The have a contract about who is responsible for what parts of the program</a:t>
            </a:r>
          </a:p>
          <a:p>
            <a:pPr lvl="1"/>
            <a:r>
              <a:rPr lang="en-US" dirty="0"/>
              <a:t>Defines the role of the implementer and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Contract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</a:rPr>
              <a:t>precondition </a:t>
            </a:r>
            <a:r>
              <a:rPr lang="en-US" altLang="en-US" dirty="0"/>
              <a:t>(precondition) that characterizes the responsibility of the client that calls the operation</a:t>
            </a:r>
          </a:p>
          <a:p>
            <a:pPr lvl="1" eaLnBrk="1" hangingPunct="1"/>
            <a:r>
              <a:rPr lang="en-US" altLang="en-US" dirty="0"/>
              <a:t>Not all operations will have a precondition, but most will</a:t>
            </a:r>
          </a:p>
          <a:p>
            <a:pPr eaLnBrk="1" hangingPunct="1"/>
            <a:r>
              <a:rPr lang="en-US" altLang="en-US" dirty="0"/>
              <a:t>The precondition is often related to the parameters passed to a function</a:t>
            </a:r>
          </a:p>
          <a:p>
            <a:pPr lvl="1" eaLnBrk="1" hangingPunct="1"/>
            <a:r>
              <a:rPr lang="en-US" altLang="en-US" sz="2000" dirty="0"/>
              <a:t>A function that finds the average of an array may require that the array that is passed to it has at least 1 numeric value in it</a:t>
            </a:r>
          </a:p>
          <a:p>
            <a:pPr lvl="1" eaLnBrk="1" hangingPunct="1"/>
            <a:r>
              <a:rPr lang="en-US" altLang="en-US" sz="2000" dirty="0"/>
              <a:t>The client that calls the operation is responsible for ensuring that the array has valid numbers in it</a:t>
            </a:r>
          </a:p>
          <a:p>
            <a:r>
              <a:rPr lang="en-US" altLang="en-US" dirty="0"/>
              <a:t>The precondition may be related to steps that should already have occurred</a:t>
            </a:r>
          </a:p>
          <a:p>
            <a:pPr lvl="1"/>
            <a:r>
              <a:rPr lang="en-US" altLang="en-US" dirty="0"/>
              <a:t>There must be at least one item in the cart before you can checkout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Preconditions?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Efficiency!</a:t>
            </a:r>
          </a:p>
          <a:p>
            <a:pPr eaLnBrk="1" hangingPunct="1"/>
            <a:r>
              <a:rPr lang="en-US" altLang="en-US" dirty="0"/>
              <a:t>In the absence of preconditions, implementations will have to do error checking.</a:t>
            </a:r>
          </a:p>
          <a:p>
            <a:pPr eaLnBrk="1" hangingPunct="1"/>
            <a:r>
              <a:rPr lang="en-US" altLang="en-US" dirty="0"/>
              <a:t>Those checks will happen every time an operation is called, whether or not checks are needed!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func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(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x) {…}</a:t>
            </a:r>
            <a:endParaRPr lang="en-US" altLang="en-US" dirty="0"/>
          </a:p>
          <a:p>
            <a:pPr eaLnBrk="1" hangingPunct="1"/>
            <a:r>
              <a:rPr lang="en-US" altLang="en-US" dirty="0"/>
              <a:t>Suppose for 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func</a:t>
            </a:r>
            <a:r>
              <a:rPr lang="en-US" sz="32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to work properly </a:t>
            </a:r>
            <a:r>
              <a:rPr lang="en-US" sz="3200" dirty="0">
                <a:solidFill>
                  <a:schemeClr val="hlink"/>
                </a:solidFill>
                <a:latin typeface="Courier New" charset="0"/>
              </a:rPr>
              <a:t>x</a:t>
            </a:r>
            <a:r>
              <a:rPr lang="en-US" sz="28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must be between 1 and 4.</a:t>
            </a:r>
          </a:p>
          <a:p>
            <a:pPr eaLnBrk="1" hangingPunct="1"/>
            <a:r>
              <a:rPr lang="en-US" altLang="en-US" dirty="0"/>
              <a:t>If the code for </a:t>
            </a:r>
            <a:r>
              <a:rPr lang="en-US" sz="2800" dirty="0" err="1">
                <a:solidFill>
                  <a:schemeClr val="hlink"/>
                </a:solidFill>
                <a:latin typeface="Courier New" charset="0"/>
              </a:rPr>
              <a:t>func</a:t>
            </a:r>
            <a:r>
              <a:rPr lang="en-US" altLang="en-US" dirty="0"/>
              <a:t> did the checking, it would perform a check even on the following call!</a:t>
            </a:r>
          </a:p>
          <a:p>
            <a:pPr lvl="0" eaLnBrk="1" hangingPunct="1">
              <a:spcBef>
                <a:spcPct val="0"/>
              </a:spcBef>
              <a:buClr>
                <a:srgbClr val="FF6600"/>
              </a:buClr>
              <a:buNone/>
            </a:pP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		</a:t>
            </a:r>
            <a:r>
              <a:rPr lang="en-US" sz="2400" dirty="0" err="1">
                <a:solidFill>
                  <a:srgbClr val="9933FF"/>
                </a:solidFill>
                <a:latin typeface="Courier New" charset="0"/>
              </a:rPr>
              <a:t>int</a:t>
            </a: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9933FF"/>
                </a:solidFill>
                <a:latin typeface="Courier New" charset="0"/>
              </a:rPr>
              <a:t>ans</a:t>
            </a: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 = </a:t>
            </a:r>
            <a:r>
              <a:rPr lang="en-US" sz="2400" dirty="0" err="1">
                <a:solidFill>
                  <a:srgbClr val="9933FF"/>
                </a:solidFill>
                <a:latin typeface="Courier New" charset="0"/>
              </a:rPr>
              <a:t>func</a:t>
            </a: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(3);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/>
              <a:t>For the above call, neither the caller nor the code needs to do any checking!</a:t>
            </a:r>
          </a:p>
          <a:p>
            <a:pPr lvl="0" eaLnBrk="1" hangingPunct="1">
              <a:spcBef>
                <a:spcPct val="0"/>
              </a:spcBef>
              <a:buClr>
                <a:srgbClr val="FF6600"/>
              </a:buClr>
              <a:buNone/>
            </a:pP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		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private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static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func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(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2400" dirty="0">
                <a:solidFill>
                  <a:schemeClr val="hlink"/>
                </a:solidFill>
                <a:latin typeface="Courier New" charset="0"/>
              </a:rPr>
              <a:t> x) {…}</a:t>
            </a:r>
            <a:endParaRPr lang="en-US" altLang="en-US" dirty="0"/>
          </a:p>
          <a:p>
            <a:pPr eaLnBrk="1" hangingPunct="1"/>
            <a:r>
              <a:rPr lang="en-US" altLang="en-US" dirty="0"/>
              <a:t>Suitable precondition for </a:t>
            </a:r>
            <a:r>
              <a:rPr lang="en-US" sz="2400" dirty="0" err="1">
                <a:solidFill>
                  <a:schemeClr val="hlink"/>
                </a:solidFill>
                <a:latin typeface="Courier New" charset="0"/>
              </a:rPr>
              <a:t>func</a:t>
            </a:r>
            <a:r>
              <a:rPr lang="en-US" sz="3200" dirty="0">
                <a:solidFill>
                  <a:schemeClr val="hlink"/>
                </a:solidFill>
                <a:latin typeface="Courier New" charset="0"/>
              </a:rPr>
              <a:t>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1 &lt;= x &lt;= 4</a:t>
            </a:r>
          </a:p>
          <a:p>
            <a:pPr lvl="0" eaLnBrk="1" hangingPunct="1">
              <a:spcBef>
                <a:spcPct val="0"/>
              </a:spcBef>
              <a:buClr>
                <a:srgbClr val="FF6600"/>
              </a:buClr>
              <a:buNone/>
            </a:pPr>
            <a:r>
              <a:rPr lang="en-US" sz="2400" dirty="0">
                <a:solidFill>
                  <a:srgbClr val="9933FF"/>
                </a:solidFill>
                <a:latin typeface="Courier New" charset="0"/>
              </a:rPr>
              <a:t>		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3932"/>
      </p:ext>
    </p:extLst>
  </p:cSld>
  <p:clrMapOvr>
    <a:masterClrMapping/>
  </p:clrMapOvr>
</p:sld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36936</TotalTime>
  <Words>2319</Words>
  <Application>Microsoft Office PowerPoint</Application>
  <PresentationFormat>On-screen Show (4:3)</PresentationFormat>
  <Paragraphs>445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45</vt:i4>
      </vt:variant>
    </vt:vector>
  </HeadingPairs>
  <TitlesOfParts>
    <vt:vector size="75" baseType="lpstr">
      <vt:lpstr>ＭＳ ゴシック</vt:lpstr>
      <vt:lpstr>ＭＳ 明朝</vt:lpstr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adjacency_theme</vt:lpstr>
      <vt:lpstr>Design by Contract</vt:lpstr>
      <vt:lpstr>Design by Contract (DBC)</vt:lpstr>
      <vt:lpstr>Contracts</vt:lpstr>
      <vt:lpstr>Idea of a Contract</vt:lpstr>
      <vt:lpstr>Contracts in S.E.</vt:lpstr>
      <vt:lpstr>Precondition Contract</vt:lpstr>
      <vt:lpstr>Why Use Preconditions?</vt:lpstr>
      <vt:lpstr>Simple Example</vt:lpstr>
      <vt:lpstr>Simple Example</vt:lpstr>
      <vt:lpstr>Another Example</vt:lpstr>
      <vt:lpstr>Another Example</vt:lpstr>
      <vt:lpstr>Yet Another Example</vt:lpstr>
      <vt:lpstr>Yet Another Example</vt:lpstr>
      <vt:lpstr>Another reason for the precondition</vt:lpstr>
      <vt:lpstr>Another reason for the precondition</vt:lpstr>
      <vt:lpstr>Postcondition contract</vt:lpstr>
      <vt:lpstr>Why Use Postconditions?</vt:lpstr>
      <vt:lpstr>Last little bit</vt:lpstr>
      <vt:lpstr>Role of Contracts</vt:lpstr>
      <vt:lpstr>Example of a Contract</vt:lpstr>
      <vt:lpstr>Example of a Contract</vt:lpstr>
      <vt:lpstr>Javadoc</vt:lpstr>
      <vt:lpstr>APIs</vt:lpstr>
      <vt:lpstr>APIs</vt:lpstr>
      <vt:lpstr>Example of a Contract</vt:lpstr>
      <vt:lpstr>Example of a Contract</vt:lpstr>
      <vt:lpstr>Example of a Contract</vt:lpstr>
      <vt:lpstr>Example of a Contract</vt:lpstr>
      <vt:lpstr>Abbreviated Javadoc</vt:lpstr>
      <vt:lpstr>Example Contract (Abbreviated)</vt:lpstr>
      <vt:lpstr>Example Contract (Abbreviated)</vt:lpstr>
      <vt:lpstr>Example Contract (Abbreviated)</vt:lpstr>
      <vt:lpstr>Example Contract (Abbreviated)</vt:lpstr>
      <vt:lpstr>Example Contract (Abbreviated)</vt:lpstr>
      <vt:lpstr>Using a Method Contract</vt:lpstr>
      <vt:lpstr>Reasoning: Tracing Tables</vt:lpstr>
      <vt:lpstr>Reasoning: Tracing Tables</vt:lpstr>
      <vt:lpstr>Reasoning: Tracing Tables</vt:lpstr>
      <vt:lpstr>Reasoning: Tracing Tables</vt:lpstr>
      <vt:lpstr>A Partly Informal Contract</vt:lpstr>
      <vt:lpstr>A Formal Contract</vt:lpstr>
      <vt:lpstr>A Formal Contract</vt:lpstr>
      <vt:lpstr>Using contracts for reasoning</vt:lpstr>
      <vt:lpstr>Using Java “assert” statements</vt:lpstr>
      <vt:lpstr>Resources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</cp:lastModifiedBy>
  <cp:revision>448</cp:revision>
  <dcterms:created xsi:type="dcterms:W3CDTF">2005-03-22T22:30:11Z</dcterms:created>
  <dcterms:modified xsi:type="dcterms:W3CDTF">2018-08-23T14:48:16Z</dcterms:modified>
</cp:coreProperties>
</file>