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Override2.xml" ContentType="application/vnd.openxmlformats-officedocument.themeOverrid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3.xml" ContentType="application/vnd.openxmlformats-officedocument.theme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theme/theme14.xml" ContentType="application/vnd.openxmlformats-officedocument.theme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theme/theme15.xml" ContentType="application/vnd.openxmlformats-officedocument.theme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theme/theme16.xml" ContentType="application/vnd.openxmlformats-officedocument.theme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theme/theme17.xml" ContentType="application/vnd.openxmlformats-officedocument.theme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theme/theme18.xml" ContentType="application/vnd.openxmlformats-officedocument.theme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theme/theme19.xml" ContentType="application/vnd.openxmlformats-officedocument.theme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theme/theme20.xml" ContentType="application/vnd.openxmlformats-officedocument.theme+xml"/>
  <Override PartName="/ppt/theme/theme21.xml" ContentType="application/vnd.openxmlformats-officedocument.theme+xml"/>
  <Override PartName="/ppt/theme/theme2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7" r:id="rId1"/>
    <p:sldMasterId id="2147483670" r:id="rId2"/>
    <p:sldMasterId id="2147483672" r:id="rId3"/>
    <p:sldMasterId id="2147483958" r:id="rId4"/>
    <p:sldMasterId id="2147483959" r:id="rId5"/>
    <p:sldMasterId id="2147483960" r:id="rId6"/>
    <p:sldMasterId id="2147483961" r:id="rId7"/>
    <p:sldMasterId id="2147483962" r:id="rId8"/>
    <p:sldMasterId id="2147483963" r:id="rId9"/>
    <p:sldMasterId id="2147483964" r:id="rId10"/>
    <p:sldMasterId id="2147483965" r:id="rId11"/>
    <p:sldMasterId id="2147483966" r:id="rId12"/>
    <p:sldMasterId id="2147483967" r:id="rId13"/>
    <p:sldMasterId id="2147483968" r:id="rId14"/>
    <p:sldMasterId id="2147483969" r:id="rId15"/>
    <p:sldMasterId id="2147483970" r:id="rId16"/>
    <p:sldMasterId id="2147483971" r:id="rId17"/>
    <p:sldMasterId id="2147484789" r:id="rId18"/>
    <p:sldMasterId id="2147484801" r:id="rId19"/>
    <p:sldMasterId id="2147484813" r:id="rId20"/>
  </p:sldMasterIdLst>
  <p:notesMasterIdLst>
    <p:notesMasterId r:id="rId48"/>
  </p:notesMasterIdLst>
  <p:handoutMasterIdLst>
    <p:handoutMasterId r:id="rId49"/>
  </p:handoutMasterIdLst>
  <p:sldIdLst>
    <p:sldId id="448" r:id="rId21"/>
    <p:sldId id="461" r:id="rId22"/>
    <p:sldId id="621" r:id="rId23"/>
    <p:sldId id="623" r:id="rId24"/>
    <p:sldId id="624" r:id="rId25"/>
    <p:sldId id="622" r:id="rId26"/>
    <p:sldId id="605" r:id="rId27"/>
    <p:sldId id="609" r:id="rId28"/>
    <p:sldId id="606" r:id="rId29"/>
    <p:sldId id="619" r:id="rId30"/>
    <p:sldId id="618" r:id="rId31"/>
    <p:sldId id="612" r:id="rId32"/>
    <p:sldId id="607" r:id="rId33"/>
    <p:sldId id="610" r:id="rId34"/>
    <p:sldId id="587" r:id="rId35"/>
    <p:sldId id="620" r:id="rId36"/>
    <p:sldId id="594" r:id="rId37"/>
    <p:sldId id="625" r:id="rId38"/>
    <p:sldId id="595" r:id="rId39"/>
    <p:sldId id="599" r:id="rId40"/>
    <p:sldId id="632" r:id="rId41"/>
    <p:sldId id="633" r:id="rId42"/>
    <p:sldId id="626" r:id="rId43"/>
    <p:sldId id="627" r:id="rId44"/>
    <p:sldId id="628" r:id="rId45"/>
    <p:sldId id="629" r:id="rId46"/>
    <p:sldId id="631" r:id="rId47"/>
  </p:sldIdLst>
  <p:sldSz cx="9144000" cy="6858000" type="screen4x3"/>
  <p:notesSz cx="7315200" cy="96012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A7A7A7"/>
    <a:srgbClr val="9BFFC8"/>
    <a:srgbClr val="FF9797"/>
    <a:srgbClr val="99FF66"/>
    <a:srgbClr val="66FF66"/>
    <a:srgbClr val="FF9933"/>
    <a:srgbClr val="6600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302" autoAdjust="0"/>
    <p:restoredTop sz="94660" autoAdjust="0"/>
  </p:normalViewPr>
  <p:slideViewPr>
    <p:cSldViewPr>
      <p:cViewPr varScale="1">
        <p:scale>
          <a:sx n="109" d="100"/>
          <a:sy n="109" d="100"/>
        </p:scale>
        <p:origin x="1296" y="102"/>
      </p:cViewPr>
      <p:guideLst>
        <p:guide orient="horz" pos="2160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116"/>
    </p:cViewPr>
  </p:sorterViewPr>
  <p:gridSpacing cx="75895" cy="7589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" Target="slides/slide6.xml"/><Relationship Id="rId39" Type="http://schemas.openxmlformats.org/officeDocument/2006/relationships/slide" Target="slides/slide19.xml"/><Relationship Id="rId21" Type="http://schemas.openxmlformats.org/officeDocument/2006/relationships/slide" Target="slides/slide1.xml"/><Relationship Id="rId34" Type="http://schemas.openxmlformats.org/officeDocument/2006/relationships/slide" Target="slides/slide14.xml"/><Relationship Id="rId42" Type="http://schemas.openxmlformats.org/officeDocument/2006/relationships/slide" Target="slides/slide22.xml"/><Relationship Id="rId47" Type="http://schemas.openxmlformats.org/officeDocument/2006/relationships/slide" Target="slides/slide27.xml"/><Relationship Id="rId50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9" Type="http://schemas.openxmlformats.org/officeDocument/2006/relationships/slide" Target="slides/slide9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4.xml"/><Relationship Id="rId32" Type="http://schemas.openxmlformats.org/officeDocument/2006/relationships/slide" Target="slides/slide12.xml"/><Relationship Id="rId37" Type="http://schemas.openxmlformats.org/officeDocument/2006/relationships/slide" Target="slides/slide17.xml"/><Relationship Id="rId40" Type="http://schemas.openxmlformats.org/officeDocument/2006/relationships/slide" Target="slides/slide20.xml"/><Relationship Id="rId45" Type="http://schemas.openxmlformats.org/officeDocument/2006/relationships/slide" Target="slides/slide25.xml"/><Relationship Id="rId53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" Target="slides/slide11.xml"/><Relationship Id="rId44" Type="http://schemas.openxmlformats.org/officeDocument/2006/relationships/slide" Target="slides/slide24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2.xml"/><Relationship Id="rId27" Type="http://schemas.openxmlformats.org/officeDocument/2006/relationships/slide" Target="slides/slide7.xml"/><Relationship Id="rId30" Type="http://schemas.openxmlformats.org/officeDocument/2006/relationships/slide" Target="slides/slide10.xml"/><Relationship Id="rId35" Type="http://schemas.openxmlformats.org/officeDocument/2006/relationships/slide" Target="slides/slide15.xml"/><Relationship Id="rId43" Type="http://schemas.openxmlformats.org/officeDocument/2006/relationships/slide" Target="slides/slide23.xml"/><Relationship Id="rId48" Type="http://schemas.openxmlformats.org/officeDocument/2006/relationships/notesMaster" Target="notesMasters/notesMaster1.xml"/><Relationship Id="rId8" Type="http://schemas.openxmlformats.org/officeDocument/2006/relationships/slideMaster" Target="slideMasters/slideMaster8.xml"/><Relationship Id="rId51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5.xml"/><Relationship Id="rId33" Type="http://schemas.openxmlformats.org/officeDocument/2006/relationships/slide" Target="slides/slide13.xml"/><Relationship Id="rId38" Type="http://schemas.openxmlformats.org/officeDocument/2006/relationships/slide" Target="slides/slide18.xml"/><Relationship Id="rId46" Type="http://schemas.openxmlformats.org/officeDocument/2006/relationships/slide" Target="slides/slide26.xml"/><Relationship Id="rId20" Type="http://schemas.openxmlformats.org/officeDocument/2006/relationships/slideMaster" Target="slideMasters/slideMaster20.xml"/><Relationship Id="rId41" Type="http://schemas.openxmlformats.org/officeDocument/2006/relationships/slide" Target="slides/slide2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3.xml"/><Relationship Id="rId28" Type="http://schemas.openxmlformats.org/officeDocument/2006/relationships/slide" Target="slides/slide8.xml"/><Relationship Id="rId36" Type="http://schemas.openxmlformats.org/officeDocument/2006/relationships/slide" Target="slides/slide16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80" tIns="46590" rIns="93180" bIns="46590" numCol="1" anchor="t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80" tIns="46590" rIns="93180" bIns="46590" numCol="1" anchor="t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80" tIns="46590" rIns="93180" bIns="46590" numCol="1" anchor="b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80" tIns="46590" rIns="93180" bIns="46590" numCol="1" anchor="b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E8A2B57-62EC-4BAE-9A84-C6712FC370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2549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D44400E7-0945-463B-854C-2C4C8A80AD69}" type="datetimeFigureOut">
              <a:rPr lang="en-US"/>
              <a:pPr>
                <a:defRPr/>
              </a:pPr>
              <a:t>8/28/2018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C66AB41-2DBD-467C-A47B-3DF4A503E9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9891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>
              <a:ea typeface="宋体" panose="02010600030101010101" pitchFamily="2" charset="-122"/>
            </a:endParaRP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3E62D02B-A39D-4D7F-82FC-832C5CE9C190}" type="slidenum">
              <a:rPr lang="en-US" altLang="en-US" smtClean="0"/>
              <a:pPr/>
              <a:t>1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21957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66AB41-2DBD-467C-A47B-3DF4A503E9B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24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66AB41-2DBD-467C-A47B-3DF4A503E9B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7639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66AB41-2DBD-467C-A47B-3DF4A503E9B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2887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66AB41-2DBD-467C-A47B-3DF4A503E9BF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117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228600" y="2362200"/>
            <a:ext cx="8763000" cy="228600"/>
            <a:chOff x="144" y="672"/>
            <a:chExt cx="5520" cy="144"/>
          </a:xfrm>
        </p:grpSpPr>
        <p:grpSp>
          <p:nvGrpSpPr>
            <p:cNvPr id="5" name="Group 8"/>
            <p:cNvGrpSpPr>
              <a:grpSpLocks/>
            </p:cNvGrpSpPr>
            <p:nvPr userDrawn="1"/>
          </p:nvGrpSpPr>
          <p:grpSpPr bwMode="auto">
            <a:xfrm>
              <a:off x="144" y="672"/>
              <a:ext cx="5520" cy="116"/>
              <a:chOff x="144" y="960"/>
              <a:chExt cx="5520" cy="116"/>
            </a:xfrm>
          </p:grpSpPr>
          <p:sp>
            <p:nvSpPr>
              <p:cNvPr id="7" name="AutoShape 9"/>
              <p:cNvSpPr>
                <a:spLocks noChangeArrowheads="1"/>
              </p:cNvSpPr>
              <p:nvPr/>
            </p:nvSpPr>
            <p:spPr bwMode="auto">
              <a:xfrm>
                <a:off x="144" y="987"/>
                <a:ext cx="5472" cy="69"/>
              </a:xfrm>
              <a:custGeom>
                <a:avLst/>
                <a:gdLst>
                  <a:gd name="T0" fmla="*/ 0 w 1000"/>
                  <a:gd name="T1" fmla="*/ 0 h 1000"/>
                  <a:gd name="T2" fmla="*/ 17516 w 1000"/>
                  <a:gd name="T3" fmla="*/ 0 h 1000"/>
                  <a:gd name="T4" fmla="*/ 17516 w 1000"/>
                  <a:gd name="T5" fmla="*/ 5 h 1000"/>
                  <a:gd name="T6" fmla="*/ 0 w 1000"/>
                  <a:gd name="T7" fmla="*/ 5 h 1000"/>
                  <a:gd name="T8" fmla="*/ 0 w 1000"/>
                  <a:gd name="T9" fmla="*/ 0 h 1000"/>
                  <a:gd name="T10" fmla="*/ 29943 w 1000"/>
                  <a:gd name="T11" fmla="*/ 0 h 10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00" h="1000" stroke="0">
                    <a:moveTo>
                      <a:pt x="0" y="0"/>
                    </a:moveTo>
                    <a:lnTo>
                      <a:pt x="585" y="0"/>
                    </a:lnTo>
                    <a:lnTo>
                      <a:pt x="585" y="1000"/>
                    </a:lnTo>
                    <a:lnTo>
                      <a:pt x="0" y="1000"/>
                    </a:lnTo>
                    <a:lnTo>
                      <a:pt x="0" y="0"/>
                    </a:lnTo>
                    <a:close/>
                  </a:path>
                  <a:path w="1000" h="1000">
                    <a:moveTo>
                      <a:pt x="0" y="0"/>
                    </a:moveTo>
                    <a:lnTo>
                      <a:pt x="1000" y="0"/>
                    </a:ln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" name="Text Box 10"/>
              <p:cNvSpPr txBox="1">
                <a:spLocks noChangeArrowheads="1"/>
              </p:cNvSpPr>
              <p:nvPr userDrawn="1"/>
            </p:nvSpPr>
            <p:spPr bwMode="auto">
              <a:xfrm>
                <a:off x="3322" y="960"/>
                <a:ext cx="234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r>
                  <a:rPr lang="en-US" sz="600" b="1" smtClean="0">
                    <a:latin typeface="Georgia" panose="02040502050405020303" pitchFamily="18" charset="0"/>
                  </a:rPr>
                  <a:t>Computer Science and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College of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The Ohio State University</a:t>
                </a:r>
              </a:p>
            </p:txBody>
          </p:sp>
        </p:grpSp>
        <p:sp>
          <p:nvSpPr>
            <p:cNvPr id="6" name="Line 11"/>
            <p:cNvSpPr>
              <a:spLocks noChangeShapeType="1"/>
            </p:cNvSpPr>
            <p:nvPr userDrawn="1"/>
          </p:nvSpPr>
          <p:spPr bwMode="auto">
            <a:xfrm flipV="1">
              <a:off x="144" y="816"/>
              <a:ext cx="5472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57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  <a:ln w="9525" cmpd="sng">
            <a:prstDash val="solid"/>
          </a:ln>
        </p:spPr>
        <p:txBody>
          <a:bodyPr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457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1D46A8A-9D6A-4DC0-9199-04DB345976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6847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274213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7991EA-5DF2-4920-97C1-B7671203AB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624131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742289-F427-4DF1-ACE7-AC8A38CB1A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06951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F5E948-45CF-41B0-A337-85ED0637F8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463276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03680E-9C21-4C69-BC9A-3810DE4E59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058506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B06CF0-7231-48A0-9539-E72973E7B6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898340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3FD345-70EE-4B45-9F91-A27F8300E5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200104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379993-ABB0-46F3-B0D7-0A78EC31E8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724038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69F537-16C9-44AB-9606-0D4BCA8D37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84302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D6084B-EA05-4CB0-B7FB-4B9011FA49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926212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60BE57-7759-4A86-82F1-C3D919B432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056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269935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464252-76B2-48A4-BAF3-E0C8DA4E2A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242712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789340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179548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90693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043603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445051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057907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9633832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45911427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0367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228600" y="2362200"/>
            <a:ext cx="8763000" cy="228600"/>
            <a:chOff x="144" y="672"/>
            <a:chExt cx="5520" cy="144"/>
          </a:xfrm>
        </p:grpSpPr>
        <p:grpSp>
          <p:nvGrpSpPr>
            <p:cNvPr id="5" name="Group 8"/>
            <p:cNvGrpSpPr>
              <a:grpSpLocks/>
            </p:cNvGrpSpPr>
            <p:nvPr userDrawn="1"/>
          </p:nvGrpSpPr>
          <p:grpSpPr bwMode="auto">
            <a:xfrm>
              <a:off x="144" y="672"/>
              <a:ext cx="5520" cy="116"/>
              <a:chOff x="144" y="960"/>
              <a:chExt cx="5520" cy="116"/>
            </a:xfrm>
          </p:grpSpPr>
          <p:sp>
            <p:nvSpPr>
              <p:cNvPr id="7" name="AutoShape 9"/>
              <p:cNvSpPr>
                <a:spLocks noChangeArrowheads="1"/>
              </p:cNvSpPr>
              <p:nvPr/>
            </p:nvSpPr>
            <p:spPr bwMode="auto">
              <a:xfrm>
                <a:off x="144" y="987"/>
                <a:ext cx="5472" cy="69"/>
              </a:xfrm>
              <a:custGeom>
                <a:avLst/>
                <a:gdLst>
                  <a:gd name="T0" fmla="*/ 0 w 1000"/>
                  <a:gd name="T1" fmla="*/ 0 h 1000"/>
                  <a:gd name="T2" fmla="*/ 17516 w 1000"/>
                  <a:gd name="T3" fmla="*/ 0 h 1000"/>
                  <a:gd name="T4" fmla="*/ 17516 w 1000"/>
                  <a:gd name="T5" fmla="*/ 5 h 1000"/>
                  <a:gd name="T6" fmla="*/ 0 w 1000"/>
                  <a:gd name="T7" fmla="*/ 5 h 1000"/>
                  <a:gd name="T8" fmla="*/ 0 w 1000"/>
                  <a:gd name="T9" fmla="*/ 0 h 1000"/>
                  <a:gd name="T10" fmla="*/ 29943 w 1000"/>
                  <a:gd name="T11" fmla="*/ 0 h 10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00" h="1000" stroke="0">
                    <a:moveTo>
                      <a:pt x="0" y="0"/>
                    </a:moveTo>
                    <a:lnTo>
                      <a:pt x="585" y="0"/>
                    </a:lnTo>
                    <a:lnTo>
                      <a:pt x="585" y="1000"/>
                    </a:lnTo>
                    <a:lnTo>
                      <a:pt x="0" y="1000"/>
                    </a:lnTo>
                    <a:lnTo>
                      <a:pt x="0" y="0"/>
                    </a:lnTo>
                    <a:close/>
                  </a:path>
                  <a:path w="1000" h="1000">
                    <a:moveTo>
                      <a:pt x="0" y="0"/>
                    </a:moveTo>
                    <a:lnTo>
                      <a:pt x="1000" y="0"/>
                    </a:ln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" name="Text Box 10"/>
              <p:cNvSpPr txBox="1">
                <a:spLocks noChangeArrowheads="1"/>
              </p:cNvSpPr>
              <p:nvPr userDrawn="1"/>
            </p:nvSpPr>
            <p:spPr bwMode="auto">
              <a:xfrm>
                <a:off x="3322" y="960"/>
                <a:ext cx="234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r>
                  <a:rPr lang="en-US" sz="600" b="1" smtClean="0">
                    <a:latin typeface="Georgia" panose="02040502050405020303" pitchFamily="18" charset="0"/>
                  </a:rPr>
                  <a:t>Computer Science and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College of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The Ohio State University</a:t>
                </a:r>
              </a:p>
            </p:txBody>
          </p:sp>
        </p:grpSp>
        <p:sp>
          <p:nvSpPr>
            <p:cNvPr id="6" name="Line 11"/>
            <p:cNvSpPr>
              <a:spLocks noChangeShapeType="1"/>
            </p:cNvSpPr>
            <p:nvPr userDrawn="1"/>
          </p:nvSpPr>
          <p:spPr bwMode="auto">
            <a:xfrm flipV="1">
              <a:off x="144" y="816"/>
              <a:ext cx="5472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43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143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D81690E-1131-4E0B-B576-3D9BB243D4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5053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694764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558416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013808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188016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3983085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92786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887663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573049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3409926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05717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989414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13756303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416724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138721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186695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972082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86289154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147161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445364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649209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88378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36013759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26113942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13936479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184384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546597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472944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70708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15159860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195427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555508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8016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486089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2060173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2280238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75479627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513316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43855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3CB99E-6AFF-4A2B-937E-97E122F746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492231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F0C43A-83DD-406E-970E-55FC7B2A2F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197747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293200-6400-4767-88E6-FD351067F6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350209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7A22A6-1604-470E-9974-75C5E4219D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696514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684C56-3D7A-486E-BBEB-D49B586D74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250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486764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475F8C-FE15-4D12-B552-20B9D6799C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51502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D578CD-0ACD-4EDC-993B-C2E4D60558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981735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CA1C68-1B25-4F4A-A6F6-6D27BE76DD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593056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DECF11-137D-4DA3-A718-A2A5A09894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948354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F97048-D2EF-497A-8626-837148F548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610895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9435F5-EB51-46E3-BB15-B652081BC6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292757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226D02-1478-448D-8FDA-585AFDCFF2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883825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F67189-F16C-41CB-9B64-15D58A6C47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927940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F0CD1A-55CA-438B-8EFD-736D42A57F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745550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19A9A6-0C61-4D13-B353-7E7EB31477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8040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542679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7C714B-0C96-46BF-92D9-F1367FDA90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596381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581D99-6BE7-4F25-90DB-B0D2E0932D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39242"/>
      </p:ext>
    </p:extLst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C72890-710F-41BB-859B-8E3662009C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182615"/>
      </p:ext>
    </p:extLst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EBC9A8-6DC0-46CE-B591-2175349473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236078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511F91-BDA9-4ECC-82C4-1A55717D38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647686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C6CBE1-5A49-4BF6-89B5-61A6D18A7B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433743"/>
      </p:ext>
    </p:extLst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AC5229-F013-4BD0-8D68-3AF31DF75D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105831"/>
      </p:ext>
    </p:extLst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92931C-D748-463E-8057-122F12124D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698374"/>
      </p:ext>
    </p:extLst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1245BD-4524-458A-9FF7-6B4247EE9B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510987"/>
      </p:ext>
    </p:extLst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F4EEAB-7172-4599-A425-8C39B8AB48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4416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0780161"/>
      </p:ext>
    </p:extLst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D409BF-34FA-4D71-9491-977B66F0AC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256904"/>
      </p:ext>
    </p:extLst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F41AA4-A489-4BEC-95F5-5C9489E6F9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569986"/>
      </p:ext>
    </p:extLst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91AFA9-0583-459D-892E-D3CB92FF70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890922"/>
      </p:ext>
    </p:extLst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E1EA8D-8EDE-4E40-8D8C-812EC9004C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860245"/>
      </p:ext>
    </p:extLst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10A755-D8CC-4CFE-971E-3F0E7D367F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102868"/>
      </p:ext>
    </p:extLst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4AB65C-AD2A-4C40-971C-BBAF84C150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944000"/>
      </p:ext>
    </p:extLst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E65DE4-9C92-4D68-A395-3F74BAF827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783252"/>
      </p:ext>
    </p:extLst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9428F5-4C4A-470B-A02A-44BC3A5ECD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801645"/>
      </p:ext>
    </p:extLst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 userDrawn="1"/>
        </p:nvGrpSpPr>
        <p:grpSpPr bwMode="auto">
          <a:xfrm>
            <a:off x="228600" y="2362200"/>
            <a:ext cx="8763000" cy="228600"/>
            <a:chOff x="144" y="672"/>
            <a:chExt cx="5520" cy="144"/>
          </a:xfrm>
        </p:grpSpPr>
        <p:grpSp>
          <p:nvGrpSpPr>
            <p:cNvPr id="5" name="Group 8"/>
            <p:cNvGrpSpPr>
              <a:grpSpLocks/>
            </p:cNvGrpSpPr>
            <p:nvPr userDrawn="1"/>
          </p:nvGrpSpPr>
          <p:grpSpPr bwMode="auto">
            <a:xfrm>
              <a:off x="144" y="672"/>
              <a:ext cx="5520" cy="116"/>
              <a:chOff x="144" y="960"/>
              <a:chExt cx="5520" cy="116"/>
            </a:xfrm>
          </p:grpSpPr>
          <p:sp>
            <p:nvSpPr>
              <p:cNvPr id="7" name="AutoShape 9"/>
              <p:cNvSpPr>
                <a:spLocks noChangeArrowheads="1"/>
              </p:cNvSpPr>
              <p:nvPr/>
            </p:nvSpPr>
            <p:spPr bwMode="auto">
              <a:xfrm>
                <a:off x="144" y="987"/>
                <a:ext cx="5472" cy="69"/>
              </a:xfrm>
              <a:custGeom>
                <a:avLst/>
                <a:gdLst>
                  <a:gd name="T0" fmla="*/ 0 w 1000"/>
                  <a:gd name="T1" fmla="*/ 0 h 1000"/>
                  <a:gd name="T2" fmla="*/ 585 w 1000"/>
                  <a:gd name="T3" fmla="*/ 0 h 1000"/>
                  <a:gd name="T4" fmla="*/ 585 w 1000"/>
                  <a:gd name="T5" fmla="*/ 1000 h 1000"/>
                  <a:gd name="T6" fmla="*/ 0 w 1000"/>
                  <a:gd name="T7" fmla="*/ 1000 h 1000"/>
                  <a:gd name="T8" fmla="*/ 0 w 1000"/>
                  <a:gd name="T9" fmla="*/ 0 h 1000"/>
                  <a:gd name="T10" fmla="*/ 1000 w 1000"/>
                  <a:gd name="T11" fmla="*/ 0 h 10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00" h="1000" stroke="0">
                    <a:moveTo>
                      <a:pt x="0" y="0"/>
                    </a:moveTo>
                    <a:lnTo>
                      <a:pt x="585" y="0"/>
                    </a:lnTo>
                    <a:lnTo>
                      <a:pt x="585" y="1000"/>
                    </a:lnTo>
                    <a:lnTo>
                      <a:pt x="0" y="1000"/>
                    </a:lnTo>
                    <a:lnTo>
                      <a:pt x="0" y="0"/>
                    </a:lnTo>
                    <a:close/>
                  </a:path>
                  <a:path w="1000" h="1000">
                    <a:moveTo>
                      <a:pt x="0" y="0"/>
                    </a:moveTo>
                    <a:lnTo>
                      <a:pt x="1000" y="0"/>
                    </a:ln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" name="Text Box 10"/>
              <p:cNvSpPr txBox="1">
                <a:spLocks noChangeArrowheads="1"/>
              </p:cNvSpPr>
              <p:nvPr userDrawn="1"/>
            </p:nvSpPr>
            <p:spPr bwMode="auto">
              <a:xfrm>
                <a:off x="3322" y="960"/>
                <a:ext cx="234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sz="600" b="1" smtClean="0">
                    <a:solidFill>
                      <a:srgbClr val="000000"/>
                    </a:solidFill>
                    <a:latin typeface="Georgia" panose="02040502050405020303" pitchFamily="18" charset="0"/>
                  </a:rPr>
                  <a:t>Computer Science and Engineering  </a:t>
                </a:r>
                <a:r>
                  <a:rPr lang="en-US" sz="600" smtClean="0">
                    <a:solidFill>
                      <a:srgbClr val="CC0000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solidFill>
                      <a:srgbClr val="000000"/>
                    </a:solidFill>
                    <a:latin typeface="Georgia" panose="02040502050405020303" pitchFamily="18" charset="0"/>
                  </a:rPr>
                  <a:t>  College of Engineering  </a:t>
                </a:r>
                <a:r>
                  <a:rPr lang="en-US" sz="600" smtClean="0">
                    <a:solidFill>
                      <a:srgbClr val="CC0000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solidFill>
                      <a:srgbClr val="000000"/>
                    </a:solidFill>
                    <a:latin typeface="Georgia" panose="02040502050405020303" pitchFamily="18" charset="0"/>
                  </a:rPr>
                  <a:t>  The Ohio State University</a:t>
                </a:r>
              </a:p>
            </p:txBody>
          </p:sp>
        </p:grpSp>
        <p:sp>
          <p:nvSpPr>
            <p:cNvPr id="6" name="Line 11"/>
            <p:cNvSpPr>
              <a:spLocks noChangeShapeType="1"/>
            </p:cNvSpPr>
            <p:nvPr userDrawn="1"/>
          </p:nvSpPr>
          <p:spPr bwMode="auto">
            <a:xfrm flipV="1">
              <a:off x="144" y="816"/>
              <a:ext cx="5472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2457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  <a:ln w="9525" cmpd="sng">
            <a:prstDash val="solid"/>
          </a:ln>
        </p:spPr>
        <p:txBody>
          <a:bodyPr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457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5BFB5973-4653-4E96-A296-600311A4A2C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0229513"/>
      </p:ext>
    </p:extLst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8620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81035037"/>
      </p:ext>
    </p:extLst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7738385"/>
      </p:ext>
    </p:extLst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437833"/>
      </p:ext>
    </p:extLst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330443"/>
      </p:ext>
    </p:extLst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454243"/>
      </p:ext>
    </p:extLst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7317540"/>
      </p:ext>
    </p:extLst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88147053"/>
      </p:ext>
    </p:extLst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72840255"/>
      </p:ext>
    </p:extLst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013870"/>
      </p:ext>
    </p:extLst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860824"/>
      </p:ext>
    </p:extLst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 userDrawn="1"/>
        </p:nvGrpSpPr>
        <p:grpSpPr bwMode="auto">
          <a:xfrm>
            <a:off x="228600" y="2362200"/>
            <a:ext cx="8763000" cy="228600"/>
            <a:chOff x="144" y="672"/>
            <a:chExt cx="5520" cy="144"/>
          </a:xfrm>
        </p:grpSpPr>
        <p:grpSp>
          <p:nvGrpSpPr>
            <p:cNvPr id="5" name="Group 8"/>
            <p:cNvGrpSpPr>
              <a:grpSpLocks/>
            </p:cNvGrpSpPr>
            <p:nvPr userDrawn="1"/>
          </p:nvGrpSpPr>
          <p:grpSpPr bwMode="auto">
            <a:xfrm>
              <a:off x="144" y="672"/>
              <a:ext cx="5520" cy="116"/>
              <a:chOff x="144" y="960"/>
              <a:chExt cx="5520" cy="116"/>
            </a:xfrm>
          </p:grpSpPr>
          <p:sp>
            <p:nvSpPr>
              <p:cNvPr id="7" name="AutoShape 9"/>
              <p:cNvSpPr>
                <a:spLocks noChangeArrowheads="1"/>
              </p:cNvSpPr>
              <p:nvPr/>
            </p:nvSpPr>
            <p:spPr bwMode="auto">
              <a:xfrm>
                <a:off x="144" y="987"/>
                <a:ext cx="5472" cy="69"/>
              </a:xfrm>
              <a:custGeom>
                <a:avLst/>
                <a:gdLst>
                  <a:gd name="T0" fmla="*/ 0 w 1000"/>
                  <a:gd name="T1" fmla="*/ 0 h 1000"/>
                  <a:gd name="T2" fmla="*/ 585 w 1000"/>
                  <a:gd name="T3" fmla="*/ 0 h 1000"/>
                  <a:gd name="T4" fmla="*/ 585 w 1000"/>
                  <a:gd name="T5" fmla="*/ 1000 h 1000"/>
                  <a:gd name="T6" fmla="*/ 0 w 1000"/>
                  <a:gd name="T7" fmla="*/ 1000 h 1000"/>
                  <a:gd name="T8" fmla="*/ 0 w 1000"/>
                  <a:gd name="T9" fmla="*/ 0 h 1000"/>
                  <a:gd name="T10" fmla="*/ 1000 w 1000"/>
                  <a:gd name="T11" fmla="*/ 0 h 10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00" h="1000" stroke="0">
                    <a:moveTo>
                      <a:pt x="0" y="0"/>
                    </a:moveTo>
                    <a:lnTo>
                      <a:pt x="585" y="0"/>
                    </a:lnTo>
                    <a:lnTo>
                      <a:pt x="585" y="1000"/>
                    </a:lnTo>
                    <a:lnTo>
                      <a:pt x="0" y="1000"/>
                    </a:lnTo>
                    <a:lnTo>
                      <a:pt x="0" y="0"/>
                    </a:lnTo>
                    <a:close/>
                  </a:path>
                  <a:path w="1000" h="1000">
                    <a:moveTo>
                      <a:pt x="0" y="0"/>
                    </a:moveTo>
                    <a:lnTo>
                      <a:pt x="1000" y="0"/>
                    </a:ln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" name="Text Box 10"/>
              <p:cNvSpPr txBox="1">
                <a:spLocks noChangeArrowheads="1"/>
              </p:cNvSpPr>
              <p:nvPr userDrawn="1"/>
            </p:nvSpPr>
            <p:spPr bwMode="auto">
              <a:xfrm>
                <a:off x="3322" y="960"/>
                <a:ext cx="234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sz="600" b="1" smtClean="0">
                    <a:solidFill>
                      <a:srgbClr val="000000"/>
                    </a:solidFill>
                    <a:latin typeface="Georgia" panose="02040502050405020303" pitchFamily="18" charset="0"/>
                  </a:rPr>
                  <a:t>Computer Science and Engineering  </a:t>
                </a:r>
                <a:r>
                  <a:rPr lang="en-US" sz="600" smtClean="0">
                    <a:solidFill>
                      <a:srgbClr val="CC0000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solidFill>
                      <a:srgbClr val="000000"/>
                    </a:solidFill>
                    <a:latin typeface="Georgia" panose="02040502050405020303" pitchFamily="18" charset="0"/>
                  </a:rPr>
                  <a:t>  College of Engineering  </a:t>
                </a:r>
                <a:r>
                  <a:rPr lang="en-US" sz="600" smtClean="0">
                    <a:solidFill>
                      <a:srgbClr val="CC0000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solidFill>
                      <a:srgbClr val="000000"/>
                    </a:solidFill>
                    <a:latin typeface="Georgia" panose="02040502050405020303" pitchFamily="18" charset="0"/>
                  </a:rPr>
                  <a:t>  The Ohio State University</a:t>
                </a:r>
              </a:p>
            </p:txBody>
          </p:sp>
        </p:grpSp>
        <p:sp>
          <p:nvSpPr>
            <p:cNvPr id="6" name="Line 11"/>
            <p:cNvSpPr>
              <a:spLocks noChangeShapeType="1"/>
            </p:cNvSpPr>
            <p:nvPr userDrawn="1"/>
          </p:nvSpPr>
          <p:spPr bwMode="auto">
            <a:xfrm flipV="1">
              <a:off x="144" y="816"/>
              <a:ext cx="5472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3143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143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95516878-6B81-489D-B964-EEF227BA1A5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303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2578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35221254"/>
      </p:ext>
    </p:extLst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023376"/>
      </p:ext>
    </p:extLst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9515854"/>
      </p:ext>
    </p:extLst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372815"/>
      </p:ext>
    </p:extLst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3912"/>
      </p:ext>
    </p:extLst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85559"/>
      </p:ext>
    </p:extLst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0425029"/>
      </p:ext>
    </p:extLst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49141015"/>
      </p:ext>
    </p:extLst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62330660"/>
      </p:ext>
    </p:extLst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281477"/>
      </p:ext>
    </p:extLst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367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668430"/>
      </p:ext>
    </p:extLst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43229D-8633-42AA-9A8B-8805B55E85B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183142"/>
      </p:ext>
    </p:extLst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D1372-CB54-4E9E-B7E6-1306045F127D}" type="datetime1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861248"/>
      </p:ext>
    </p:extLst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A49BA-BE4D-41C1-9A4A-1FEA0DBCD17D}" type="datetime1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489960"/>
      </p:ext>
    </p:extLst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4CC75-C653-4429-BCC0-4A9AC7B3F5EA}" type="datetime1">
              <a:rPr lang="en-US" smtClean="0"/>
              <a:t>8/28/2018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742422"/>
      </p:ext>
    </p:extLst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7B8C7-A184-4167-ACCC-62CF8BE19581}" type="datetime1">
              <a:rPr lang="en-US" smtClean="0"/>
              <a:t>8/28/2018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684709"/>
      </p:ext>
    </p:extLst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8F1A2-89A5-472C-8EF5-12A178ABE78A}" type="datetime1">
              <a:rPr lang="en-US" smtClean="0"/>
              <a:t>8/28/2018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702853"/>
      </p:ext>
    </p:extLst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26F94-F470-41D6-8295-AC2F27F4F0CF}" type="datetime1">
              <a:rPr lang="en-US" smtClean="0"/>
              <a:t>8/28/2018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731082"/>
      </p:ext>
    </p:extLst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4A5C-8684-48E1-BB17-7ED5520C3A43}" type="datetime1">
              <a:rPr lang="en-US" smtClean="0"/>
              <a:t>8/28/2018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344826"/>
      </p:ext>
    </p:extLst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0C46B-6F73-49CF-99C0-2D2DDE07D42A}" type="datetime1">
              <a:rPr lang="en-US" smtClean="0"/>
              <a:t>8/28/2018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027529"/>
      </p:ext>
    </p:extLst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14147-4554-43A4-BE86-56564CEF6492}" type="datetime1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2291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974632"/>
      </p:ext>
    </p:extLst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368F1-2640-4FEE-A45C-0924DF259E3C}" type="datetime1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6733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228600" y="2362200"/>
            <a:ext cx="8763000" cy="228600"/>
            <a:chOff x="144" y="672"/>
            <a:chExt cx="5520" cy="144"/>
          </a:xfrm>
        </p:grpSpPr>
        <p:grpSp>
          <p:nvGrpSpPr>
            <p:cNvPr id="5" name="Group 8"/>
            <p:cNvGrpSpPr>
              <a:grpSpLocks/>
            </p:cNvGrpSpPr>
            <p:nvPr userDrawn="1"/>
          </p:nvGrpSpPr>
          <p:grpSpPr bwMode="auto">
            <a:xfrm>
              <a:off x="144" y="672"/>
              <a:ext cx="5520" cy="116"/>
              <a:chOff x="144" y="960"/>
              <a:chExt cx="5520" cy="116"/>
            </a:xfrm>
          </p:grpSpPr>
          <p:sp>
            <p:nvSpPr>
              <p:cNvPr id="7" name="AutoShape 9"/>
              <p:cNvSpPr>
                <a:spLocks noChangeArrowheads="1"/>
              </p:cNvSpPr>
              <p:nvPr/>
            </p:nvSpPr>
            <p:spPr bwMode="auto">
              <a:xfrm>
                <a:off x="144" y="987"/>
                <a:ext cx="5472" cy="69"/>
              </a:xfrm>
              <a:custGeom>
                <a:avLst/>
                <a:gdLst>
                  <a:gd name="T0" fmla="*/ 0 w 1000"/>
                  <a:gd name="T1" fmla="*/ 0 h 1000"/>
                  <a:gd name="T2" fmla="*/ 17516 w 1000"/>
                  <a:gd name="T3" fmla="*/ 0 h 1000"/>
                  <a:gd name="T4" fmla="*/ 17516 w 1000"/>
                  <a:gd name="T5" fmla="*/ 5 h 1000"/>
                  <a:gd name="T6" fmla="*/ 0 w 1000"/>
                  <a:gd name="T7" fmla="*/ 5 h 1000"/>
                  <a:gd name="T8" fmla="*/ 0 w 1000"/>
                  <a:gd name="T9" fmla="*/ 0 h 1000"/>
                  <a:gd name="T10" fmla="*/ 29943 w 1000"/>
                  <a:gd name="T11" fmla="*/ 0 h 10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00" h="1000" stroke="0">
                    <a:moveTo>
                      <a:pt x="0" y="0"/>
                    </a:moveTo>
                    <a:lnTo>
                      <a:pt x="585" y="0"/>
                    </a:lnTo>
                    <a:lnTo>
                      <a:pt x="585" y="1000"/>
                    </a:lnTo>
                    <a:lnTo>
                      <a:pt x="0" y="1000"/>
                    </a:lnTo>
                    <a:lnTo>
                      <a:pt x="0" y="0"/>
                    </a:lnTo>
                    <a:close/>
                  </a:path>
                  <a:path w="1000" h="1000">
                    <a:moveTo>
                      <a:pt x="0" y="0"/>
                    </a:moveTo>
                    <a:lnTo>
                      <a:pt x="1000" y="0"/>
                    </a:ln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" name="Text Box 10"/>
              <p:cNvSpPr txBox="1">
                <a:spLocks noChangeArrowheads="1"/>
              </p:cNvSpPr>
              <p:nvPr userDrawn="1"/>
            </p:nvSpPr>
            <p:spPr bwMode="auto">
              <a:xfrm>
                <a:off x="3322" y="960"/>
                <a:ext cx="234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r>
                  <a:rPr lang="en-US" sz="600" b="1" smtClean="0">
                    <a:latin typeface="Georgia" panose="02040502050405020303" pitchFamily="18" charset="0"/>
                  </a:rPr>
                  <a:t>Computer Science and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College of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The Ohio State University</a:t>
                </a:r>
              </a:p>
            </p:txBody>
          </p:sp>
        </p:grpSp>
        <p:sp>
          <p:nvSpPr>
            <p:cNvPr id="6" name="Line 11"/>
            <p:cNvSpPr>
              <a:spLocks noChangeShapeType="1"/>
            </p:cNvSpPr>
            <p:nvPr userDrawn="1"/>
          </p:nvSpPr>
          <p:spPr bwMode="auto">
            <a:xfrm flipV="1">
              <a:off x="144" y="816"/>
              <a:ext cx="5472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94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194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1085987-9A9D-4B3D-8467-FF66E63B5E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6372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96244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1559155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478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00146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16777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7616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2190081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9819460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576953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65697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32771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72931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04556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4033132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88760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15086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168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18045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679242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7905104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649866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84294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20052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39944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98064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078609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99998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284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77245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57393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006508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702910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1210172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30554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56459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11776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05872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9591597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060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15348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2144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78969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268703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6991852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183075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594317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8663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97314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113314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65513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1881095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65265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95647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534896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39661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4919115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8654131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822934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788326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4C3EEC-935D-4B88-A247-959A6098F8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617253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F0D9B4-1CCB-496E-9905-3AAF1D4E0F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598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16173068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B4EB1F-FAE0-49DC-B5F3-3B7BC48D7E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356588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18F449-D001-447F-858F-080F22FCE0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99975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1E655E-8E5B-4137-B38A-5820C05571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887753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8C16B3-6078-4FC0-8725-4EEA576571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535985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36C8CF-9829-45E7-8B85-AC923523EC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103851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75D92C-73EE-45A1-B5FB-D76D816B5B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903131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49246C-4368-4CD4-A755-79B20AA39B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012860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3AFA2F-9546-44A2-84C0-773FBAB4A2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185314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7B91DF-5E19-411B-8C02-C08C662D9C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761913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2D9434-E0F5-4E75-A5F4-DDE1D47AB4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409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84834678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4B3FAA-34B6-4C18-A3C6-24A07E6674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495813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8E25F3-7302-48F0-A9BA-0DD2374641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700323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B3FFC8-64F3-47C2-A2D9-FB8B707C03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331409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197FA6-43C7-49AE-A5F7-3889D1F48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921993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9E9464-128A-456F-AA3C-48CA2A6B21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334233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EF4A53-911B-44B5-A46D-92512A5050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426100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15E089-3234-4749-8D9A-1D2AF5A35F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07042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D42984-DAE6-4527-AD65-3CDCF763D4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534917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1859F1-C05C-4DF4-B5A8-A291F11458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818116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982AF6-359E-4632-8D14-4072E0F518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288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1.xml"/><Relationship Id="rId3" Type="http://schemas.openxmlformats.org/officeDocument/2006/relationships/slideLayout" Target="../slideLayouts/slideLayout146.xml"/><Relationship Id="rId7" Type="http://schemas.openxmlformats.org/officeDocument/2006/relationships/slideLayout" Target="../slideLayouts/slideLayout150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45.xml"/><Relationship Id="rId1" Type="http://schemas.openxmlformats.org/officeDocument/2006/relationships/slideLayout" Target="../slideLayouts/slideLayout144.xml"/><Relationship Id="rId6" Type="http://schemas.openxmlformats.org/officeDocument/2006/relationships/slideLayout" Target="../slideLayouts/slideLayout149.xml"/><Relationship Id="rId11" Type="http://schemas.openxmlformats.org/officeDocument/2006/relationships/slideLayout" Target="../slideLayouts/slideLayout154.xml"/><Relationship Id="rId5" Type="http://schemas.openxmlformats.org/officeDocument/2006/relationships/slideLayout" Target="../slideLayouts/slideLayout148.xml"/><Relationship Id="rId10" Type="http://schemas.openxmlformats.org/officeDocument/2006/relationships/slideLayout" Target="../slideLayouts/slideLayout153.xml"/><Relationship Id="rId4" Type="http://schemas.openxmlformats.org/officeDocument/2006/relationships/slideLayout" Target="../slideLayouts/slideLayout147.xml"/><Relationship Id="rId9" Type="http://schemas.openxmlformats.org/officeDocument/2006/relationships/slideLayout" Target="../slideLayouts/slideLayout152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2.xml"/><Relationship Id="rId3" Type="http://schemas.openxmlformats.org/officeDocument/2006/relationships/slideLayout" Target="../slideLayouts/slideLayout157.xml"/><Relationship Id="rId7" Type="http://schemas.openxmlformats.org/officeDocument/2006/relationships/slideLayout" Target="../slideLayouts/slideLayout161.xml"/><Relationship Id="rId12" Type="http://schemas.openxmlformats.org/officeDocument/2006/relationships/theme" Target="../theme/theme15.xml"/><Relationship Id="rId2" Type="http://schemas.openxmlformats.org/officeDocument/2006/relationships/slideLayout" Target="../slideLayouts/slideLayout156.xml"/><Relationship Id="rId1" Type="http://schemas.openxmlformats.org/officeDocument/2006/relationships/slideLayout" Target="../slideLayouts/slideLayout155.xml"/><Relationship Id="rId6" Type="http://schemas.openxmlformats.org/officeDocument/2006/relationships/slideLayout" Target="../slideLayouts/slideLayout160.xml"/><Relationship Id="rId11" Type="http://schemas.openxmlformats.org/officeDocument/2006/relationships/slideLayout" Target="../slideLayouts/slideLayout165.xml"/><Relationship Id="rId5" Type="http://schemas.openxmlformats.org/officeDocument/2006/relationships/slideLayout" Target="../slideLayouts/slideLayout159.xml"/><Relationship Id="rId10" Type="http://schemas.openxmlformats.org/officeDocument/2006/relationships/slideLayout" Target="../slideLayouts/slideLayout164.xml"/><Relationship Id="rId4" Type="http://schemas.openxmlformats.org/officeDocument/2006/relationships/slideLayout" Target="../slideLayouts/slideLayout158.xml"/><Relationship Id="rId9" Type="http://schemas.openxmlformats.org/officeDocument/2006/relationships/slideLayout" Target="../slideLayouts/slideLayout163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3.xml"/><Relationship Id="rId3" Type="http://schemas.openxmlformats.org/officeDocument/2006/relationships/slideLayout" Target="../slideLayouts/slideLayout168.xml"/><Relationship Id="rId7" Type="http://schemas.openxmlformats.org/officeDocument/2006/relationships/slideLayout" Target="../slideLayouts/slideLayout172.xml"/><Relationship Id="rId12" Type="http://schemas.openxmlformats.org/officeDocument/2006/relationships/theme" Target="../theme/theme16.xml"/><Relationship Id="rId2" Type="http://schemas.openxmlformats.org/officeDocument/2006/relationships/slideLayout" Target="../slideLayouts/slideLayout167.xml"/><Relationship Id="rId1" Type="http://schemas.openxmlformats.org/officeDocument/2006/relationships/slideLayout" Target="../slideLayouts/slideLayout166.xml"/><Relationship Id="rId6" Type="http://schemas.openxmlformats.org/officeDocument/2006/relationships/slideLayout" Target="../slideLayouts/slideLayout171.xml"/><Relationship Id="rId11" Type="http://schemas.openxmlformats.org/officeDocument/2006/relationships/slideLayout" Target="../slideLayouts/slideLayout176.xml"/><Relationship Id="rId5" Type="http://schemas.openxmlformats.org/officeDocument/2006/relationships/slideLayout" Target="../slideLayouts/slideLayout170.xml"/><Relationship Id="rId10" Type="http://schemas.openxmlformats.org/officeDocument/2006/relationships/slideLayout" Target="../slideLayouts/slideLayout175.xml"/><Relationship Id="rId4" Type="http://schemas.openxmlformats.org/officeDocument/2006/relationships/slideLayout" Target="../slideLayouts/slideLayout169.xml"/><Relationship Id="rId9" Type="http://schemas.openxmlformats.org/officeDocument/2006/relationships/slideLayout" Target="../slideLayouts/slideLayout174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4.xml"/><Relationship Id="rId3" Type="http://schemas.openxmlformats.org/officeDocument/2006/relationships/slideLayout" Target="../slideLayouts/slideLayout179.xml"/><Relationship Id="rId7" Type="http://schemas.openxmlformats.org/officeDocument/2006/relationships/slideLayout" Target="../slideLayouts/slideLayout183.xml"/><Relationship Id="rId12" Type="http://schemas.openxmlformats.org/officeDocument/2006/relationships/theme" Target="../theme/theme17.xml"/><Relationship Id="rId2" Type="http://schemas.openxmlformats.org/officeDocument/2006/relationships/slideLayout" Target="../slideLayouts/slideLayout178.xml"/><Relationship Id="rId1" Type="http://schemas.openxmlformats.org/officeDocument/2006/relationships/slideLayout" Target="../slideLayouts/slideLayout177.xml"/><Relationship Id="rId6" Type="http://schemas.openxmlformats.org/officeDocument/2006/relationships/slideLayout" Target="../slideLayouts/slideLayout182.xml"/><Relationship Id="rId11" Type="http://schemas.openxmlformats.org/officeDocument/2006/relationships/slideLayout" Target="../slideLayouts/slideLayout187.xml"/><Relationship Id="rId5" Type="http://schemas.openxmlformats.org/officeDocument/2006/relationships/slideLayout" Target="../slideLayouts/slideLayout181.xml"/><Relationship Id="rId10" Type="http://schemas.openxmlformats.org/officeDocument/2006/relationships/slideLayout" Target="../slideLayouts/slideLayout186.xml"/><Relationship Id="rId4" Type="http://schemas.openxmlformats.org/officeDocument/2006/relationships/slideLayout" Target="../slideLayouts/slideLayout180.xml"/><Relationship Id="rId9" Type="http://schemas.openxmlformats.org/officeDocument/2006/relationships/slideLayout" Target="../slideLayouts/slideLayout185.xml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5.xml"/><Relationship Id="rId3" Type="http://schemas.openxmlformats.org/officeDocument/2006/relationships/slideLayout" Target="../slideLayouts/slideLayout190.xml"/><Relationship Id="rId7" Type="http://schemas.openxmlformats.org/officeDocument/2006/relationships/slideLayout" Target="../slideLayouts/slideLayout194.xml"/><Relationship Id="rId12" Type="http://schemas.openxmlformats.org/officeDocument/2006/relationships/theme" Target="../theme/theme18.xml"/><Relationship Id="rId2" Type="http://schemas.openxmlformats.org/officeDocument/2006/relationships/slideLayout" Target="../slideLayouts/slideLayout189.xml"/><Relationship Id="rId1" Type="http://schemas.openxmlformats.org/officeDocument/2006/relationships/slideLayout" Target="../slideLayouts/slideLayout188.xml"/><Relationship Id="rId6" Type="http://schemas.openxmlformats.org/officeDocument/2006/relationships/slideLayout" Target="../slideLayouts/slideLayout193.xml"/><Relationship Id="rId11" Type="http://schemas.openxmlformats.org/officeDocument/2006/relationships/slideLayout" Target="../slideLayouts/slideLayout198.xml"/><Relationship Id="rId5" Type="http://schemas.openxmlformats.org/officeDocument/2006/relationships/slideLayout" Target="../slideLayouts/slideLayout192.xml"/><Relationship Id="rId10" Type="http://schemas.openxmlformats.org/officeDocument/2006/relationships/slideLayout" Target="../slideLayouts/slideLayout197.xml"/><Relationship Id="rId4" Type="http://schemas.openxmlformats.org/officeDocument/2006/relationships/slideLayout" Target="../slideLayouts/slideLayout191.xml"/><Relationship Id="rId9" Type="http://schemas.openxmlformats.org/officeDocument/2006/relationships/slideLayout" Target="../slideLayouts/slideLayout196.xml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6.xml"/><Relationship Id="rId3" Type="http://schemas.openxmlformats.org/officeDocument/2006/relationships/slideLayout" Target="../slideLayouts/slideLayout201.xml"/><Relationship Id="rId7" Type="http://schemas.openxmlformats.org/officeDocument/2006/relationships/slideLayout" Target="../slideLayouts/slideLayout205.xml"/><Relationship Id="rId12" Type="http://schemas.openxmlformats.org/officeDocument/2006/relationships/theme" Target="../theme/theme19.xml"/><Relationship Id="rId2" Type="http://schemas.openxmlformats.org/officeDocument/2006/relationships/slideLayout" Target="../slideLayouts/slideLayout200.xml"/><Relationship Id="rId1" Type="http://schemas.openxmlformats.org/officeDocument/2006/relationships/slideLayout" Target="../slideLayouts/slideLayout199.xml"/><Relationship Id="rId6" Type="http://schemas.openxmlformats.org/officeDocument/2006/relationships/slideLayout" Target="../slideLayouts/slideLayout204.xml"/><Relationship Id="rId11" Type="http://schemas.openxmlformats.org/officeDocument/2006/relationships/slideLayout" Target="../slideLayouts/slideLayout209.xml"/><Relationship Id="rId5" Type="http://schemas.openxmlformats.org/officeDocument/2006/relationships/slideLayout" Target="../slideLayouts/slideLayout203.xml"/><Relationship Id="rId10" Type="http://schemas.openxmlformats.org/officeDocument/2006/relationships/slideLayout" Target="../slideLayouts/slideLayout208.xml"/><Relationship Id="rId4" Type="http://schemas.openxmlformats.org/officeDocument/2006/relationships/slideLayout" Target="../slideLayouts/slideLayout202.xml"/><Relationship Id="rId9" Type="http://schemas.openxmlformats.org/officeDocument/2006/relationships/slideLayout" Target="../slideLayouts/slideLayout207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7.xml"/><Relationship Id="rId3" Type="http://schemas.openxmlformats.org/officeDocument/2006/relationships/slideLayout" Target="../slideLayouts/slideLayout212.xml"/><Relationship Id="rId7" Type="http://schemas.openxmlformats.org/officeDocument/2006/relationships/slideLayout" Target="../slideLayouts/slideLayout216.xml"/><Relationship Id="rId12" Type="http://schemas.openxmlformats.org/officeDocument/2006/relationships/theme" Target="../theme/theme20.xml"/><Relationship Id="rId2" Type="http://schemas.openxmlformats.org/officeDocument/2006/relationships/slideLayout" Target="../slideLayouts/slideLayout211.xml"/><Relationship Id="rId1" Type="http://schemas.openxmlformats.org/officeDocument/2006/relationships/slideLayout" Target="../slideLayouts/slideLayout210.xml"/><Relationship Id="rId6" Type="http://schemas.openxmlformats.org/officeDocument/2006/relationships/slideLayout" Target="../slideLayouts/slideLayout215.xml"/><Relationship Id="rId11" Type="http://schemas.openxmlformats.org/officeDocument/2006/relationships/slideLayout" Target="../slideLayouts/slideLayout220.xml"/><Relationship Id="rId5" Type="http://schemas.openxmlformats.org/officeDocument/2006/relationships/slideLayout" Target="../slideLayouts/slideLayout214.xml"/><Relationship Id="rId10" Type="http://schemas.openxmlformats.org/officeDocument/2006/relationships/slideLayout" Target="../slideLayouts/slideLayout219.xml"/><Relationship Id="rId4" Type="http://schemas.openxmlformats.org/officeDocument/2006/relationships/slideLayout" Target="../slideLayouts/slideLayout213.xml"/><Relationship Id="rId9" Type="http://schemas.openxmlformats.org/officeDocument/2006/relationships/slideLayout" Target="../slideLayouts/slideLayout2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 cmpd="dbl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Best Practices: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052" name="AutoShape 4"/>
          <p:cNvSpPr>
            <a:spLocks noChangeArrowheads="1"/>
          </p:cNvSpPr>
          <p:nvPr/>
        </p:nvSpPr>
        <p:spPr bwMode="auto">
          <a:xfrm>
            <a:off x="457200" y="1109663"/>
            <a:ext cx="8229600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11998354 h 1000"/>
              <a:gd name="T6" fmla="*/ 0 w 1000"/>
              <a:gd name="T7" fmla="*/ 11998354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5446713" y="1076325"/>
            <a:ext cx="31194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sz="700" b="1" smtClean="0">
                <a:latin typeface="Georgia" panose="02040502050405020303" pitchFamily="18" charset="0"/>
              </a:rPr>
              <a:t>Computer Science and Engineering  </a:t>
            </a:r>
            <a:r>
              <a:rPr lang="en-US" sz="700" smtClean="0">
                <a:solidFill>
                  <a:schemeClr val="accent2"/>
                </a:solidFill>
                <a:sym typeface="Wingdings" panose="05000000000000000000" pitchFamily="2" charset="2"/>
              </a:rPr>
              <a:t></a:t>
            </a:r>
            <a:r>
              <a:rPr lang="en-US" sz="700" b="1" smtClean="0">
                <a:latin typeface="Georgia" panose="02040502050405020303" pitchFamily="18" charset="0"/>
              </a:rPr>
              <a:t>  The Ohio State University</a:t>
            </a:r>
          </a:p>
        </p:txBody>
      </p:sp>
      <p:sp>
        <p:nvSpPr>
          <p:cNvPr id="2054" name="Line 6"/>
          <p:cNvSpPr>
            <a:spLocks noChangeShapeType="1"/>
          </p:cNvSpPr>
          <p:nvPr/>
        </p:nvSpPr>
        <p:spPr bwMode="auto">
          <a:xfrm flipV="1">
            <a:off x="457200" y="1277938"/>
            <a:ext cx="8229600" cy="0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73" r:id="rId1"/>
    <p:sldLayoutId id="2147484588" r:id="rId2"/>
    <p:sldLayoutId id="2147484589" r:id="rId3"/>
    <p:sldLayoutId id="2147484590" r:id="rId4"/>
    <p:sldLayoutId id="2147484591" r:id="rId5"/>
    <p:sldLayoutId id="2147484592" r:id="rId6"/>
    <p:sldLayoutId id="2147484593" r:id="rId7"/>
    <p:sldLayoutId id="2147484594" r:id="rId8"/>
    <p:sldLayoutId id="2147484595" r:id="rId9"/>
    <p:sldLayoutId id="2147484596" r:id="rId10"/>
    <p:sldLayoutId id="214748459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o"/>
        <a:defRPr sz="3000">
          <a:solidFill>
            <a:schemeClr val="bg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600">
          <a:solidFill>
            <a:schemeClr val="bg1"/>
          </a:solidFill>
          <a:latin typeface="+mn-lt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o"/>
        <a:defRPr sz="2300">
          <a:solidFill>
            <a:schemeClr val="bg1"/>
          </a:solidFill>
          <a:latin typeface="+mn-lt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000">
          <a:solidFill>
            <a:schemeClr val="bg1"/>
          </a:solidFill>
          <a:latin typeface="+mn-lt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>
          <a:solidFill>
            <a:schemeClr val="bg1"/>
          </a:solidFill>
          <a:latin typeface="+mn-lt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Group 7"/>
          <p:cNvGrpSpPr>
            <a:grpSpLocks/>
          </p:cNvGrpSpPr>
          <p:nvPr/>
        </p:nvGrpSpPr>
        <p:grpSpPr bwMode="auto">
          <a:xfrm>
            <a:off x="228600" y="2362200"/>
            <a:ext cx="8763000" cy="228600"/>
            <a:chOff x="144" y="672"/>
            <a:chExt cx="5520" cy="144"/>
          </a:xfrm>
        </p:grpSpPr>
        <p:grpSp>
          <p:nvGrpSpPr>
            <p:cNvPr id="11272" name="Group 8"/>
            <p:cNvGrpSpPr>
              <a:grpSpLocks/>
            </p:cNvGrpSpPr>
            <p:nvPr userDrawn="1"/>
          </p:nvGrpSpPr>
          <p:grpSpPr bwMode="auto">
            <a:xfrm>
              <a:off x="144" y="672"/>
              <a:ext cx="5520" cy="116"/>
              <a:chOff x="144" y="960"/>
              <a:chExt cx="5520" cy="116"/>
            </a:xfrm>
          </p:grpSpPr>
          <p:sp>
            <p:nvSpPr>
              <p:cNvPr id="11274" name="AutoShape 9"/>
              <p:cNvSpPr>
                <a:spLocks noChangeArrowheads="1"/>
              </p:cNvSpPr>
              <p:nvPr/>
            </p:nvSpPr>
            <p:spPr bwMode="auto">
              <a:xfrm>
                <a:off x="144" y="987"/>
                <a:ext cx="5472" cy="69"/>
              </a:xfrm>
              <a:custGeom>
                <a:avLst/>
                <a:gdLst>
                  <a:gd name="T0" fmla="*/ 0 w 1000"/>
                  <a:gd name="T1" fmla="*/ 0 h 1000"/>
                  <a:gd name="T2" fmla="*/ 17516 w 1000"/>
                  <a:gd name="T3" fmla="*/ 0 h 1000"/>
                  <a:gd name="T4" fmla="*/ 17516 w 1000"/>
                  <a:gd name="T5" fmla="*/ 5 h 1000"/>
                  <a:gd name="T6" fmla="*/ 0 w 1000"/>
                  <a:gd name="T7" fmla="*/ 5 h 1000"/>
                  <a:gd name="T8" fmla="*/ 0 w 1000"/>
                  <a:gd name="T9" fmla="*/ 0 h 1000"/>
                  <a:gd name="T10" fmla="*/ 29943 w 1000"/>
                  <a:gd name="T11" fmla="*/ 0 h 10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00" h="1000" stroke="0">
                    <a:moveTo>
                      <a:pt x="0" y="0"/>
                    </a:moveTo>
                    <a:lnTo>
                      <a:pt x="585" y="0"/>
                    </a:lnTo>
                    <a:lnTo>
                      <a:pt x="585" y="1000"/>
                    </a:lnTo>
                    <a:lnTo>
                      <a:pt x="0" y="1000"/>
                    </a:lnTo>
                    <a:lnTo>
                      <a:pt x="0" y="0"/>
                    </a:lnTo>
                    <a:close/>
                  </a:path>
                  <a:path w="1000" h="1000">
                    <a:moveTo>
                      <a:pt x="0" y="0"/>
                    </a:moveTo>
                    <a:lnTo>
                      <a:pt x="1000" y="0"/>
                    </a:ln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75" name="Text Box 10"/>
              <p:cNvSpPr txBox="1">
                <a:spLocks noChangeArrowheads="1"/>
              </p:cNvSpPr>
              <p:nvPr userDrawn="1"/>
            </p:nvSpPr>
            <p:spPr bwMode="auto">
              <a:xfrm>
                <a:off x="3322" y="960"/>
                <a:ext cx="234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r>
                  <a:rPr lang="en-US" sz="600" b="1" smtClean="0">
                    <a:latin typeface="Georgia" panose="02040502050405020303" pitchFamily="18" charset="0"/>
                  </a:rPr>
                  <a:t>Computer Science and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College of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The Ohio State University</a:t>
                </a:r>
              </a:p>
            </p:txBody>
          </p:sp>
        </p:grpSp>
        <p:sp>
          <p:nvSpPr>
            <p:cNvPr id="11273" name="Line 11"/>
            <p:cNvSpPr>
              <a:spLocks noChangeShapeType="1"/>
            </p:cNvSpPr>
            <p:nvPr userDrawn="1"/>
          </p:nvSpPr>
          <p:spPr bwMode="auto">
            <a:xfrm flipV="1">
              <a:off x="144" y="816"/>
              <a:ext cx="5472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75F8670E-07B2-4A68-B734-C715C478D5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84" r:id="rId1"/>
    <p:sldLayoutId id="2147484685" r:id="rId2"/>
    <p:sldLayoutId id="2147484686" r:id="rId3"/>
    <p:sldLayoutId id="2147484687" r:id="rId4"/>
    <p:sldLayoutId id="2147484688" r:id="rId5"/>
    <p:sldLayoutId id="2147484689" r:id="rId6"/>
    <p:sldLayoutId id="2147484690" r:id="rId7"/>
    <p:sldLayoutId id="2147484691" r:id="rId8"/>
    <p:sldLayoutId id="2147484692" r:id="rId9"/>
    <p:sldLayoutId id="2147484693" r:id="rId10"/>
    <p:sldLayoutId id="2147484694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2292" name="AutoShape 4"/>
          <p:cNvSpPr>
            <a:spLocks noChangeArrowheads="1"/>
          </p:cNvSpPr>
          <p:nvPr/>
        </p:nvSpPr>
        <p:spPr bwMode="auto">
          <a:xfrm>
            <a:off x="457200" y="1109663"/>
            <a:ext cx="8229600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11998354 h 1000"/>
              <a:gd name="T6" fmla="*/ 0 w 1000"/>
              <a:gd name="T7" fmla="*/ 11998354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293" name="Text Box 9"/>
          <p:cNvSpPr txBox="1">
            <a:spLocks noChangeArrowheads="1"/>
          </p:cNvSpPr>
          <p:nvPr/>
        </p:nvSpPr>
        <p:spPr bwMode="auto">
          <a:xfrm>
            <a:off x="5446713" y="1076325"/>
            <a:ext cx="31194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sz="700" b="1" smtClean="0">
                <a:latin typeface="Georgia" panose="02040502050405020303" pitchFamily="18" charset="0"/>
              </a:rPr>
              <a:t>Computer Science and Engineering  </a:t>
            </a:r>
            <a:r>
              <a:rPr lang="en-US" sz="700" smtClean="0">
                <a:solidFill>
                  <a:schemeClr val="accent2"/>
                </a:solidFill>
                <a:sym typeface="Wingdings" panose="05000000000000000000" pitchFamily="2" charset="2"/>
              </a:rPr>
              <a:t></a:t>
            </a:r>
            <a:r>
              <a:rPr lang="en-US" sz="700" b="1" smtClean="0">
                <a:latin typeface="Georgia" panose="02040502050405020303" pitchFamily="18" charset="0"/>
              </a:rPr>
              <a:t>  The Ohio State University</a:t>
            </a:r>
          </a:p>
        </p:txBody>
      </p:sp>
      <p:sp>
        <p:nvSpPr>
          <p:cNvPr id="12294" name="Line 12"/>
          <p:cNvSpPr>
            <a:spLocks noChangeShapeType="1"/>
          </p:cNvSpPr>
          <p:nvPr/>
        </p:nvSpPr>
        <p:spPr bwMode="auto">
          <a:xfrm flipV="1">
            <a:off x="457200" y="1277938"/>
            <a:ext cx="82296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95" r:id="rId1"/>
    <p:sldLayoutId id="2147484696" r:id="rId2"/>
    <p:sldLayoutId id="2147484697" r:id="rId3"/>
    <p:sldLayoutId id="2147484698" r:id="rId4"/>
    <p:sldLayoutId id="2147484699" r:id="rId5"/>
    <p:sldLayoutId id="2147484700" r:id="rId6"/>
    <p:sldLayoutId id="2147484701" r:id="rId7"/>
    <p:sldLayoutId id="2147484702" r:id="rId8"/>
    <p:sldLayoutId id="2147484703" r:id="rId9"/>
    <p:sldLayoutId id="2147484704" r:id="rId10"/>
    <p:sldLayoutId id="214748470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 cmpd="dbl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Best Practices: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3316" name="AutoShape 4"/>
          <p:cNvSpPr>
            <a:spLocks noChangeArrowheads="1"/>
          </p:cNvSpPr>
          <p:nvPr/>
        </p:nvSpPr>
        <p:spPr bwMode="auto">
          <a:xfrm>
            <a:off x="457200" y="1109663"/>
            <a:ext cx="8229600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11998354 h 1000"/>
              <a:gd name="T6" fmla="*/ 0 w 1000"/>
              <a:gd name="T7" fmla="*/ 11998354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5446713" y="1076325"/>
            <a:ext cx="31194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sz="700" b="1" smtClean="0">
                <a:latin typeface="Georgia" panose="02040502050405020303" pitchFamily="18" charset="0"/>
              </a:rPr>
              <a:t>Computer Science and Engineering  </a:t>
            </a:r>
            <a:r>
              <a:rPr lang="en-US" sz="700" smtClean="0">
                <a:solidFill>
                  <a:schemeClr val="accent2"/>
                </a:solidFill>
                <a:sym typeface="Wingdings" panose="05000000000000000000" pitchFamily="2" charset="2"/>
              </a:rPr>
              <a:t></a:t>
            </a:r>
            <a:r>
              <a:rPr lang="en-US" sz="700" b="1" smtClean="0">
                <a:latin typeface="Georgia" panose="02040502050405020303" pitchFamily="18" charset="0"/>
              </a:rPr>
              <a:t>  The Ohio State University</a:t>
            </a:r>
          </a:p>
        </p:txBody>
      </p:sp>
      <p:sp>
        <p:nvSpPr>
          <p:cNvPr id="13318" name="Line 6"/>
          <p:cNvSpPr>
            <a:spLocks noChangeShapeType="1"/>
          </p:cNvSpPr>
          <p:nvPr/>
        </p:nvSpPr>
        <p:spPr bwMode="auto">
          <a:xfrm flipV="1">
            <a:off x="457200" y="1277938"/>
            <a:ext cx="8229600" cy="0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06" r:id="rId1"/>
    <p:sldLayoutId id="2147484707" r:id="rId2"/>
    <p:sldLayoutId id="2147484708" r:id="rId3"/>
    <p:sldLayoutId id="2147484709" r:id="rId4"/>
    <p:sldLayoutId id="2147484710" r:id="rId5"/>
    <p:sldLayoutId id="2147484711" r:id="rId6"/>
    <p:sldLayoutId id="2147484712" r:id="rId7"/>
    <p:sldLayoutId id="2147484713" r:id="rId8"/>
    <p:sldLayoutId id="2147484714" r:id="rId9"/>
    <p:sldLayoutId id="2147484715" r:id="rId10"/>
    <p:sldLayoutId id="2147484716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o"/>
        <a:defRPr sz="3000" kern="1200">
          <a:solidFill>
            <a:schemeClr val="bg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600" kern="1200">
          <a:solidFill>
            <a:schemeClr val="bg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o"/>
        <a:defRPr sz="2300" kern="1200">
          <a:solidFill>
            <a:schemeClr val="bg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4340" name="AutoShape 4"/>
          <p:cNvSpPr>
            <a:spLocks noChangeArrowheads="1"/>
          </p:cNvSpPr>
          <p:nvPr/>
        </p:nvSpPr>
        <p:spPr bwMode="auto">
          <a:xfrm>
            <a:off x="457200" y="1109663"/>
            <a:ext cx="8229600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11998354 h 1000"/>
              <a:gd name="T6" fmla="*/ 0 w 1000"/>
              <a:gd name="T7" fmla="*/ 11998354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5446713" y="1076325"/>
            <a:ext cx="31194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sz="700" b="1" smtClean="0">
                <a:latin typeface="Georgia" panose="02040502050405020303" pitchFamily="18" charset="0"/>
              </a:rPr>
              <a:t>Computer Science and Engineering  </a:t>
            </a:r>
            <a:r>
              <a:rPr lang="en-US" sz="700" smtClean="0">
                <a:solidFill>
                  <a:schemeClr val="accent2"/>
                </a:solidFill>
                <a:sym typeface="Wingdings" panose="05000000000000000000" pitchFamily="2" charset="2"/>
              </a:rPr>
              <a:t></a:t>
            </a:r>
            <a:r>
              <a:rPr lang="en-US" sz="700" b="1" smtClean="0">
                <a:latin typeface="Georgia" panose="02040502050405020303" pitchFamily="18" charset="0"/>
              </a:rPr>
              <a:t>  The Ohio State University</a:t>
            </a:r>
          </a:p>
        </p:txBody>
      </p:sp>
      <p:sp>
        <p:nvSpPr>
          <p:cNvPr id="14342" name="Line 6"/>
          <p:cNvSpPr>
            <a:spLocks noChangeShapeType="1"/>
          </p:cNvSpPr>
          <p:nvPr/>
        </p:nvSpPr>
        <p:spPr bwMode="auto">
          <a:xfrm flipV="1">
            <a:off x="457200" y="1277938"/>
            <a:ext cx="82296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17" r:id="rId1"/>
    <p:sldLayoutId id="2147484718" r:id="rId2"/>
    <p:sldLayoutId id="2147484719" r:id="rId3"/>
    <p:sldLayoutId id="2147484720" r:id="rId4"/>
    <p:sldLayoutId id="2147484721" r:id="rId5"/>
    <p:sldLayoutId id="2147484722" r:id="rId6"/>
    <p:sldLayoutId id="2147484723" r:id="rId7"/>
    <p:sldLayoutId id="2147484724" r:id="rId8"/>
    <p:sldLayoutId id="2147484725" r:id="rId9"/>
    <p:sldLayoutId id="2147484726" r:id="rId10"/>
    <p:sldLayoutId id="214748472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66FF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5364" name="AutoShape 4"/>
          <p:cNvSpPr>
            <a:spLocks noChangeArrowheads="1"/>
          </p:cNvSpPr>
          <p:nvPr/>
        </p:nvSpPr>
        <p:spPr bwMode="auto">
          <a:xfrm>
            <a:off x="457200" y="1109663"/>
            <a:ext cx="8229600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11998354 h 1000"/>
              <a:gd name="T6" fmla="*/ 0 w 1000"/>
              <a:gd name="T7" fmla="*/ 11998354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5446713" y="1076325"/>
            <a:ext cx="31194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sz="700" b="1" smtClean="0">
                <a:latin typeface="Georgia" panose="02040502050405020303" pitchFamily="18" charset="0"/>
              </a:rPr>
              <a:t>Computer Science and Engineering  </a:t>
            </a:r>
            <a:r>
              <a:rPr lang="en-US" sz="700" smtClean="0">
                <a:solidFill>
                  <a:schemeClr val="accent2"/>
                </a:solidFill>
                <a:sym typeface="Wingdings" panose="05000000000000000000" pitchFamily="2" charset="2"/>
              </a:rPr>
              <a:t></a:t>
            </a:r>
            <a:r>
              <a:rPr lang="en-US" sz="700" b="1" smtClean="0">
                <a:latin typeface="Georgia" panose="02040502050405020303" pitchFamily="18" charset="0"/>
              </a:rPr>
              <a:t>  The Ohio State University</a:t>
            </a:r>
          </a:p>
        </p:txBody>
      </p:sp>
      <p:sp>
        <p:nvSpPr>
          <p:cNvPr id="15366" name="Line 6"/>
          <p:cNvSpPr>
            <a:spLocks noChangeShapeType="1"/>
          </p:cNvSpPr>
          <p:nvPr/>
        </p:nvSpPr>
        <p:spPr bwMode="auto">
          <a:xfrm flipV="1">
            <a:off x="457200" y="1277938"/>
            <a:ext cx="82296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28" r:id="rId1"/>
    <p:sldLayoutId id="2147484729" r:id="rId2"/>
    <p:sldLayoutId id="2147484730" r:id="rId3"/>
    <p:sldLayoutId id="2147484731" r:id="rId4"/>
    <p:sldLayoutId id="2147484732" r:id="rId5"/>
    <p:sldLayoutId id="2147484733" r:id="rId6"/>
    <p:sldLayoutId id="2147484734" r:id="rId7"/>
    <p:sldLayoutId id="2147484735" r:id="rId8"/>
    <p:sldLayoutId id="2147484736" r:id="rId9"/>
    <p:sldLayoutId id="2147484737" r:id="rId10"/>
    <p:sldLayoutId id="2147484738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Group 7"/>
          <p:cNvGrpSpPr>
            <a:grpSpLocks/>
          </p:cNvGrpSpPr>
          <p:nvPr/>
        </p:nvGrpSpPr>
        <p:grpSpPr bwMode="auto">
          <a:xfrm>
            <a:off x="228600" y="2362200"/>
            <a:ext cx="8763000" cy="228600"/>
            <a:chOff x="144" y="672"/>
            <a:chExt cx="5520" cy="144"/>
          </a:xfrm>
        </p:grpSpPr>
        <p:grpSp>
          <p:nvGrpSpPr>
            <p:cNvPr id="16392" name="Group 8"/>
            <p:cNvGrpSpPr>
              <a:grpSpLocks/>
            </p:cNvGrpSpPr>
            <p:nvPr userDrawn="1"/>
          </p:nvGrpSpPr>
          <p:grpSpPr bwMode="auto">
            <a:xfrm>
              <a:off x="144" y="672"/>
              <a:ext cx="5520" cy="116"/>
              <a:chOff x="144" y="960"/>
              <a:chExt cx="5520" cy="116"/>
            </a:xfrm>
          </p:grpSpPr>
          <p:sp>
            <p:nvSpPr>
              <p:cNvPr id="16394" name="AutoShape 9"/>
              <p:cNvSpPr>
                <a:spLocks noChangeArrowheads="1"/>
              </p:cNvSpPr>
              <p:nvPr/>
            </p:nvSpPr>
            <p:spPr bwMode="auto">
              <a:xfrm>
                <a:off x="144" y="987"/>
                <a:ext cx="5472" cy="69"/>
              </a:xfrm>
              <a:custGeom>
                <a:avLst/>
                <a:gdLst>
                  <a:gd name="T0" fmla="*/ 0 w 1000"/>
                  <a:gd name="T1" fmla="*/ 0 h 1000"/>
                  <a:gd name="T2" fmla="*/ 17516 w 1000"/>
                  <a:gd name="T3" fmla="*/ 0 h 1000"/>
                  <a:gd name="T4" fmla="*/ 17516 w 1000"/>
                  <a:gd name="T5" fmla="*/ 5 h 1000"/>
                  <a:gd name="T6" fmla="*/ 0 w 1000"/>
                  <a:gd name="T7" fmla="*/ 5 h 1000"/>
                  <a:gd name="T8" fmla="*/ 0 w 1000"/>
                  <a:gd name="T9" fmla="*/ 0 h 1000"/>
                  <a:gd name="T10" fmla="*/ 29943 w 1000"/>
                  <a:gd name="T11" fmla="*/ 0 h 10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00" h="1000" stroke="0">
                    <a:moveTo>
                      <a:pt x="0" y="0"/>
                    </a:moveTo>
                    <a:lnTo>
                      <a:pt x="585" y="0"/>
                    </a:lnTo>
                    <a:lnTo>
                      <a:pt x="585" y="1000"/>
                    </a:lnTo>
                    <a:lnTo>
                      <a:pt x="0" y="1000"/>
                    </a:lnTo>
                    <a:lnTo>
                      <a:pt x="0" y="0"/>
                    </a:lnTo>
                    <a:close/>
                  </a:path>
                  <a:path w="1000" h="1000">
                    <a:moveTo>
                      <a:pt x="0" y="0"/>
                    </a:moveTo>
                    <a:lnTo>
                      <a:pt x="1000" y="0"/>
                    </a:ln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95" name="Text Box 10"/>
              <p:cNvSpPr txBox="1">
                <a:spLocks noChangeArrowheads="1"/>
              </p:cNvSpPr>
              <p:nvPr userDrawn="1"/>
            </p:nvSpPr>
            <p:spPr bwMode="auto">
              <a:xfrm>
                <a:off x="3322" y="960"/>
                <a:ext cx="234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r>
                  <a:rPr lang="en-US" sz="600" b="1" smtClean="0">
                    <a:latin typeface="Georgia" panose="02040502050405020303" pitchFamily="18" charset="0"/>
                  </a:rPr>
                  <a:t>Computer Science and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College of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The Ohio State University</a:t>
                </a:r>
              </a:p>
            </p:txBody>
          </p:sp>
        </p:grpSp>
        <p:sp>
          <p:nvSpPr>
            <p:cNvPr id="16393" name="Line 11"/>
            <p:cNvSpPr>
              <a:spLocks noChangeShapeType="1"/>
            </p:cNvSpPr>
            <p:nvPr userDrawn="1"/>
          </p:nvSpPr>
          <p:spPr bwMode="auto">
            <a:xfrm flipV="1">
              <a:off x="144" y="816"/>
              <a:ext cx="5472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 cmpd="dbl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Best Practices: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AFA78D55-6821-45CC-B747-BE2DDAF5C0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39" r:id="rId1"/>
    <p:sldLayoutId id="2147484740" r:id="rId2"/>
    <p:sldLayoutId id="2147484741" r:id="rId3"/>
    <p:sldLayoutId id="2147484742" r:id="rId4"/>
    <p:sldLayoutId id="2147484743" r:id="rId5"/>
    <p:sldLayoutId id="2147484744" r:id="rId6"/>
    <p:sldLayoutId id="2147484745" r:id="rId7"/>
    <p:sldLayoutId id="2147484746" r:id="rId8"/>
    <p:sldLayoutId id="2147484747" r:id="rId9"/>
    <p:sldLayoutId id="2147484748" r:id="rId10"/>
    <p:sldLayoutId id="214748474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o"/>
        <a:defRPr sz="3000" kern="1200">
          <a:solidFill>
            <a:schemeClr val="bg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600" kern="1200">
          <a:solidFill>
            <a:schemeClr val="bg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o"/>
        <a:defRPr sz="2300" kern="1200">
          <a:solidFill>
            <a:schemeClr val="bg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0" name="Group 7"/>
          <p:cNvGrpSpPr>
            <a:grpSpLocks/>
          </p:cNvGrpSpPr>
          <p:nvPr/>
        </p:nvGrpSpPr>
        <p:grpSpPr bwMode="auto">
          <a:xfrm>
            <a:off x="228600" y="2362200"/>
            <a:ext cx="8763000" cy="228600"/>
            <a:chOff x="144" y="672"/>
            <a:chExt cx="5520" cy="144"/>
          </a:xfrm>
        </p:grpSpPr>
        <p:grpSp>
          <p:nvGrpSpPr>
            <p:cNvPr id="17416" name="Group 8"/>
            <p:cNvGrpSpPr>
              <a:grpSpLocks/>
            </p:cNvGrpSpPr>
            <p:nvPr userDrawn="1"/>
          </p:nvGrpSpPr>
          <p:grpSpPr bwMode="auto">
            <a:xfrm>
              <a:off x="144" y="672"/>
              <a:ext cx="5520" cy="116"/>
              <a:chOff x="144" y="960"/>
              <a:chExt cx="5520" cy="116"/>
            </a:xfrm>
          </p:grpSpPr>
          <p:sp>
            <p:nvSpPr>
              <p:cNvPr id="17418" name="AutoShape 9"/>
              <p:cNvSpPr>
                <a:spLocks noChangeArrowheads="1"/>
              </p:cNvSpPr>
              <p:nvPr/>
            </p:nvSpPr>
            <p:spPr bwMode="auto">
              <a:xfrm>
                <a:off x="144" y="987"/>
                <a:ext cx="5472" cy="69"/>
              </a:xfrm>
              <a:custGeom>
                <a:avLst/>
                <a:gdLst>
                  <a:gd name="T0" fmla="*/ 0 w 1000"/>
                  <a:gd name="T1" fmla="*/ 0 h 1000"/>
                  <a:gd name="T2" fmla="*/ 17516 w 1000"/>
                  <a:gd name="T3" fmla="*/ 0 h 1000"/>
                  <a:gd name="T4" fmla="*/ 17516 w 1000"/>
                  <a:gd name="T5" fmla="*/ 5 h 1000"/>
                  <a:gd name="T6" fmla="*/ 0 w 1000"/>
                  <a:gd name="T7" fmla="*/ 5 h 1000"/>
                  <a:gd name="T8" fmla="*/ 0 w 1000"/>
                  <a:gd name="T9" fmla="*/ 0 h 1000"/>
                  <a:gd name="T10" fmla="*/ 29943 w 1000"/>
                  <a:gd name="T11" fmla="*/ 0 h 10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00" h="1000" stroke="0">
                    <a:moveTo>
                      <a:pt x="0" y="0"/>
                    </a:moveTo>
                    <a:lnTo>
                      <a:pt x="585" y="0"/>
                    </a:lnTo>
                    <a:lnTo>
                      <a:pt x="585" y="1000"/>
                    </a:lnTo>
                    <a:lnTo>
                      <a:pt x="0" y="1000"/>
                    </a:lnTo>
                    <a:lnTo>
                      <a:pt x="0" y="0"/>
                    </a:lnTo>
                    <a:close/>
                  </a:path>
                  <a:path w="1000" h="1000">
                    <a:moveTo>
                      <a:pt x="0" y="0"/>
                    </a:moveTo>
                    <a:lnTo>
                      <a:pt x="1000" y="0"/>
                    </a:ln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19" name="Text Box 10"/>
              <p:cNvSpPr txBox="1">
                <a:spLocks noChangeArrowheads="1"/>
              </p:cNvSpPr>
              <p:nvPr userDrawn="1"/>
            </p:nvSpPr>
            <p:spPr bwMode="auto">
              <a:xfrm>
                <a:off x="3322" y="960"/>
                <a:ext cx="234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r>
                  <a:rPr lang="en-US" sz="600" b="1" smtClean="0">
                    <a:latin typeface="Georgia" panose="02040502050405020303" pitchFamily="18" charset="0"/>
                  </a:rPr>
                  <a:t>Computer Science and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College of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The Ohio State University</a:t>
                </a:r>
              </a:p>
            </p:txBody>
          </p:sp>
        </p:grpSp>
        <p:sp>
          <p:nvSpPr>
            <p:cNvPr id="17417" name="Line 11"/>
            <p:cNvSpPr>
              <a:spLocks noChangeShapeType="1"/>
            </p:cNvSpPr>
            <p:nvPr userDrawn="1"/>
          </p:nvSpPr>
          <p:spPr bwMode="auto">
            <a:xfrm flipV="1">
              <a:off x="144" y="816"/>
              <a:ext cx="5472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31DE715-F1F9-48E6-9F4F-9B44E6ED2A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50" r:id="rId1"/>
    <p:sldLayoutId id="2147484751" r:id="rId2"/>
    <p:sldLayoutId id="2147484752" r:id="rId3"/>
    <p:sldLayoutId id="2147484753" r:id="rId4"/>
    <p:sldLayoutId id="2147484754" r:id="rId5"/>
    <p:sldLayoutId id="2147484755" r:id="rId6"/>
    <p:sldLayoutId id="2147484756" r:id="rId7"/>
    <p:sldLayoutId id="2147484757" r:id="rId8"/>
    <p:sldLayoutId id="2147484758" r:id="rId9"/>
    <p:sldLayoutId id="2147484759" r:id="rId10"/>
    <p:sldLayoutId id="2147484760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4" name="Group 7"/>
          <p:cNvGrpSpPr>
            <a:grpSpLocks/>
          </p:cNvGrpSpPr>
          <p:nvPr/>
        </p:nvGrpSpPr>
        <p:grpSpPr bwMode="auto">
          <a:xfrm>
            <a:off x="228600" y="2362200"/>
            <a:ext cx="8763000" cy="228600"/>
            <a:chOff x="144" y="672"/>
            <a:chExt cx="5520" cy="144"/>
          </a:xfrm>
        </p:grpSpPr>
        <p:grpSp>
          <p:nvGrpSpPr>
            <p:cNvPr id="18440" name="Group 8"/>
            <p:cNvGrpSpPr>
              <a:grpSpLocks/>
            </p:cNvGrpSpPr>
            <p:nvPr userDrawn="1"/>
          </p:nvGrpSpPr>
          <p:grpSpPr bwMode="auto">
            <a:xfrm>
              <a:off x="144" y="672"/>
              <a:ext cx="5520" cy="116"/>
              <a:chOff x="144" y="960"/>
              <a:chExt cx="5520" cy="116"/>
            </a:xfrm>
          </p:grpSpPr>
          <p:sp>
            <p:nvSpPr>
              <p:cNvPr id="18442" name="AutoShape 9"/>
              <p:cNvSpPr>
                <a:spLocks noChangeArrowheads="1"/>
              </p:cNvSpPr>
              <p:nvPr/>
            </p:nvSpPr>
            <p:spPr bwMode="auto">
              <a:xfrm>
                <a:off x="144" y="987"/>
                <a:ext cx="5472" cy="69"/>
              </a:xfrm>
              <a:custGeom>
                <a:avLst/>
                <a:gdLst>
                  <a:gd name="T0" fmla="*/ 0 w 1000"/>
                  <a:gd name="T1" fmla="*/ 0 h 1000"/>
                  <a:gd name="T2" fmla="*/ 17516 w 1000"/>
                  <a:gd name="T3" fmla="*/ 0 h 1000"/>
                  <a:gd name="T4" fmla="*/ 17516 w 1000"/>
                  <a:gd name="T5" fmla="*/ 5 h 1000"/>
                  <a:gd name="T6" fmla="*/ 0 w 1000"/>
                  <a:gd name="T7" fmla="*/ 5 h 1000"/>
                  <a:gd name="T8" fmla="*/ 0 w 1000"/>
                  <a:gd name="T9" fmla="*/ 0 h 1000"/>
                  <a:gd name="T10" fmla="*/ 29943 w 1000"/>
                  <a:gd name="T11" fmla="*/ 0 h 10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00" h="1000" stroke="0">
                    <a:moveTo>
                      <a:pt x="0" y="0"/>
                    </a:moveTo>
                    <a:lnTo>
                      <a:pt x="585" y="0"/>
                    </a:lnTo>
                    <a:lnTo>
                      <a:pt x="585" y="1000"/>
                    </a:lnTo>
                    <a:lnTo>
                      <a:pt x="0" y="1000"/>
                    </a:lnTo>
                    <a:lnTo>
                      <a:pt x="0" y="0"/>
                    </a:lnTo>
                    <a:close/>
                  </a:path>
                  <a:path w="1000" h="1000">
                    <a:moveTo>
                      <a:pt x="0" y="0"/>
                    </a:moveTo>
                    <a:lnTo>
                      <a:pt x="1000" y="0"/>
                    </a:ln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43" name="Text Box 10"/>
              <p:cNvSpPr txBox="1">
                <a:spLocks noChangeArrowheads="1"/>
              </p:cNvSpPr>
              <p:nvPr userDrawn="1"/>
            </p:nvSpPr>
            <p:spPr bwMode="auto">
              <a:xfrm>
                <a:off x="3322" y="960"/>
                <a:ext cx="234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r>
                  <a:rPr lang="en-US" sz="600" b="1" smtClean="0">
                    <a:latin typeface="Georgia" panose="02040502050405020303" pitchFamily="18" charset="0"/>
                  </a:rPr>
                  <a:t>Computer Science and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College of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The Ohio State University</a:t>
                </a:r>
              </a:p>
            </p:txBody>
          </p:sp>
        </p:grpSp>
        <p:sp>
          <p:nvSpPr>
            <p:cNvPr id="18441" name="Line 11"/>
            <p:cNvSpPr>
              <a:spLocks noChangeShapeType="1"/>
            </p:cNvSpPr>
            <p:nvPr userDrawn="1"/>
          </p:nvSpPr>
          <p:spPr bwMode="auto">
            <a:xfrm flipV="1">
              <a:off x="144" y="816"/>
              <a:ext cx="5472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82CC26A-7560-40FC-9DD3-1A616D5863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61" r:id="rId1"/>
    <p:sldLayoutId id="2147484762" r:id="rId2"/>
    <p:sldLayoutId id="2147484763" r:id="rId3"/>
    <p:sldLayoutId id="2147484764" r:id="rId4"/>
    <p:sldLayoutId id="2147484765" r:id="rId5"/>
    <p:sldLayoutId id="2147484766" r:id="rId6"/>
    <p:sldLayoutId id="2147484767" r:id="rId7"/>
    <p:sldLayoutId id="2147484768" r:id="rId8"/>
    <p:sldLayoutId id="2147484769" r:id="rId9"/>
    <p:sldLayoutId id="2147484770" r:id="rId10"/>
    <p:sldLayoutId id="21474847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 cmpd="dbl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Best Practices: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2" name="AutoShape 4"/>
          <p:cNvSpPr>
            <a:spLocks noChangeArrowheads="1"/>
          </p:cNvSpPr>
          <p:nvPr userDrawn="1"/>
        </p:nvSpPr>
        <p:spPr bwMode="auto">
          <a:xfrm>
            <a:off x="457200" y="1109663"/>
            <a:ext cx="8229600" cy="109537"/>
          </a:xfrm>
          <a:custGeom>
            <a:avLst/>
            <a:gdLst>
              <a:gd name="T0" fmla="*/ 0 w 1000"/>
              <a:gd name="T1" fmla="*/ 0 h 1000"/>
              <a:gd name="T2" fmla="*/ 585 w 1000"/>
              <a:gd name="T3" fmla="*/ 0 h 1000"/>
              <a:gd name="T4" fmla="*/ 585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053" name="Text Box 5"/>
          <p:cNvSpPr txBox="1">
            <a:spLocks noChangeArrowheads="1"/>
          </p:cNvSpPr>
          <p:nvPr userDrawn="1"/>
        </p:nvSpPr>
        <p:spPr bwMode="auto">
          <a:xfrm>
            <a:off x="5446713" y="1076325"/>
            <a:ext cx="31194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sz="700" b="1" smtClean="0">
                <a:solidFill>
                  <a:srgbClr val="000000"/>
                </a:solidFill>
                <a:latin typeface="Georgia" panose="02040502050405020303" pitchFamily="18" charset="0"/>
              </a:rPr>
              <a:t>Computer Science and Engineering  </a:t>
            </a:r>
            <a:r>
              <a:rPr lang="en-US" sz="700" smtClean="0">
                <a:solidFill>
                  <a:srgbClr val="CC0000"/>
                </a:solidFill>
                <a:sym typeface="Wingdings" panose="05000000000000000000" pitchFamily="2" charset="2"/>
              </a:rPr>
              <a:t></a:t>
            </a:r>
            <a:r>
              <a:rPr lang="en-US" sz="700" b="1" smtClean="0">
                <a:solidFill>
                  <a:srgbClr val="000000"/>
                </a:solidFill>
                <a:latin typeface="Georgia" panose="02040502050405020303" pitchFamily="18" charset="0"/>
              </a:rPr>
              <a:t>  The Ohio State University</a:t>
            </a:r>
          </a:p>
        </p:txBody>
      </p:sp>
      <p:sp>
        <p:nvSpPr>
          <p:cNvPr id="2054" name="Line 6"/>
          <p:cNvSpPr>
            <a:spLocks noChangeShapeType="1"/>
          </p:cNvSpPr>
          <p:nvPr userDrawn="1"/>
        </p:nvSpPr>
        <p:spPr bwMode="auto">
          <a:xfrm flipV="1">
            <a:off x="457200" y="1277938"/>
            <a:ext cx="8229600" cy="0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173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90" r:id="rId1"/>
    <p:sldLayoutId id="2147484791" r:id="rId2"/>
    <p:sldLayoutId id="2147484792" r:id="rId3"/>
    <p:sldLayoutId id="2147484793" r:id="rId4"/>
    <p:sldLayoutId id="2147484794" r:id="rId5"/>
    <p:sldLayoutId id="2147484795" r:id="rId6"/>
    <p:sldLayoutId id="2147484796" r:id="rId7"/>
    <p:sldLayoutId id="2147484797" r:id="rId8"/>
    <p:sldLayoutId id="2147484798" r:id="rId9"/>
    <p:sldLayoutId id="2147484799" r:id="rId10"/>
    <p:sldLayoutId id="2147484800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o"/>
        <a:defRPr sz="3000">
          <a:solidFill>
            <a:schemeClr val="bg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600">
          <a:solidFill>
            <a:schemeClr val="bg1"/>
          </a:solidFill>
          <a:latin typeface="+mn-lt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o"/>
        <a:defRPr sz="2300">
          <a:solidFill>
            <a:schemeClr val="bg1"/>
          </a:solidFill>
          <a:latin typeface="+mn-lt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000">
          <a:solidFill>
            <a:schemeClr val="bg1"/>
          </a:solidFill>
          <a:latin typeface="+mn-lt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>
          <a:solidFill>
            <a:schemeClr val="bg1"/>
          </a:solidFill>
          <a:latin typeface="+mn-lt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6" name="AutoShape 4"/>
          <p:cNvSpPr>
            <a:spLocks noChangeArrowheads="1"/>
          </p:cNvSpPr>
          <p:nvPr userDrawn="1"/>
        </p:nvSpPr>
        <p:spPr bwMode="auto">
          <a:xfrm>
            <a:off x="457200" y="1109663"/>
            <a:ext cx="8229600" cy="109537"/>
          </a:xfrm>
          <a:custGeom>
            <a:avLst/>
            <a:gdLst>
              <a:gd name="T0" fmla="*/ 0 w 1000"/>
              <a:gd name="T1" fmla="*/ 0 h 1000"/>
              <a:gd name="T2" fmla="*/ 585 w 1000"/>
              <a:gd name="T3" fmla="*/ 0 h 1000"/>
              <a:gd name="T4" fmla="*/ 585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3077" name="Text Box 5"/>
          <p:cNvSpPr txBox="1">
            <a:spLocks noChangeArrowheads="1"/>
          </p:cNvSpPr>
          <p:nvPr userDrawn="1"/>
        </p:nvSpPr>
        <p:spPr bwMode="auto">
          <a:xfrm>
            <a:off x="5446713" y="1076325"/>
            <a:ext cx="31194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sz="700" b="1" smtClean="0">
                <a:solidFill>
                  <a:srgbClr val="000000"/>
                </a:solidFill>
                <a:latin typeface="Georgia" panose="02040502050405020303" pitchFamily="18" charset="0"/>
              </a:rPr>
              <a:t>Computer Science and Engineering  </a:t>
            </a:r>
            <a:r>
              <a:rPr lang="en-US" sz="700" smtClean="0">
                <a:solidFill>
                  <a:srgbClr val="CC0000"/>
                </a:solidFill>
                <a:sym typeface="Wingdings" panose="05000000000000000000" pitchFamily="2" charset="2"/>
              </a:rPr>
              <a:t></a:t>
            </a:r>
            <a:r>
              <a:rPr lang="en-US" sz="700" b="1" smtClean="0">
                <a:solidFill>
                  <a:srgbClr val="000000"/>
                </a:solidFill>
                <a:latin typeface="Georgia" panose="02040502050405020303" pitchFamily="18" charset="0"/>
              </a:rPr>
              <a:t>  The Ohio State University</a:t>
            </a:r>
          </a:p>
        </p:txBody>
      </p:sp>
      <p:sp>
        <p:nvSpPr>
          <p:cNvPr id="3078" name="Line 6"/>
          <p:cNvSpPr>
            <a:spLocks noChangeShapeType="1"/>
          </p:cNvSpPr>
          <p:nvPr userDrawn="1"/>
        </p:nvSpPr>
        <p:spPr bwMode="auto">
          <a:xfrm flipV="1">
            <a:off x="457200" y="1277938"/>
            <a:ext cx="82296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43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02" r:id="rId1"/>
    <p:sldLayoutId id="2147484803" r:id="rId2"/>
    <p:sldLayoutId id="2147484804" r:id="rId3"/>
    <p:sldLayoutId id="2147484805" r:id="rId4"/>
    <p:sldLayoutId id="2147484806" r:id="rId5"/>
    <p:sldLayoutId id="2147484807" r:id="rId6"/>
    <p:sldLayoutId id="2147484808" r:id="rId7"/>
    <p:sldLayoutId id="2147484809" r:id="rId8"/>
    <p:sldLayoutId id="2147484810" r:id="rId9"/>
    <p:sldLayoutId id="2147484811" r:id="rId10"/>
    <p:sldLayoutId id="2147484812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457200" y="1109663"/>
            <a:ext cx="8229600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11998354 h 1000"/>
              <a:gd name="T6" fmla="*/ 0 w 1000"/>
              <a:gd name="T7" fmla="*/ 11998354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5446713" y="1076325"/>
            <a:ext cx="31194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sz="700" b="1" smtClean="0">
                <a:latin typeface="Georgia" panose="02040502050405020303" pitchFamily="18" charset="0"/>
              </a:rPr>
              <a:t>Computer Science and Engineering  </a:t>
            </a:r>
            <a:r>
              <a:rPr lang="en-US" sz="700" smtClean="0">
                <a:solidFill>
                  <a:schemeClr val="accent2"/>
                </a:solidFill>
                <a:sym typeface="Wingdings" panose="05000000000000000000" pitchFamily="2" charset="2"/>
              </a:rPr>
              <a:t></a:t>
            </a:r>
            <a:r>
              <a:rPr lang="en-US" sz="700" b="1" smtClean="0">
                <a:latin typeface="Georgia" panose="02040502050405020303" pitchFamily="18" charset="0"/>
              </a:rPr>
              <a:t>  The Ohio State University</a:t>
            </a:r>
          </a:p>
        </p:txBody>
      </p:sp>
      <p:sp>
        <p:nvSpPr>
          <p:cNvPr id="3078" name="Line 6"/>
          <p:cNvSpPr>
            <a:spLocks noChangeShapeType="1"/>
          </p:cNvSpPr>
          <p:nvPr/>
        </p:nvSpPr>
        <p:spPr bwMode="auto">
          <a:xfrm flipV="1">
            <a:off x="457200" y="1277938"/>
            <a:ext cx="82296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74" r:id="rId1"/>
    <p:sldLayoutId id="2147484598" r:id="rId2"/>
    <p:sldLayoutId id="2147484599" r:id="rId3"/>
    <p:sldLayoutId id="2147484600" r:id="rId4"/>
    <p:sldLayoutId id="2147484601" r:id="rId5"/>
    <p:sldLayoutId id="2147484602" r:id="rId6"/>
    <p:sldLayoutId id="2147484603" r:id="rId7"/>
    <p:sldLayoutId id="2147484604" r:id="rId8"/>
    <p:sldLayoutId id="2147484605" r:id="rId9"/>
    <p:sldLayoutId id="2147484606" r:id="rId10"/>
    <p:sldLayoutId id="214748460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0B78AC78-3AC6-45C8-BB81-F17C756199F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74F5F9E7-AE42-465E-BAA1-BFC6CAA6BA49}" type="datetime1">
              <a:rPr lang="en-US" smtClean="0"/>
              <a:t>8/28/2018</a:t>
            </a:fld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7987275" y="6388905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217015A-CC88-4146-A22A-131263442A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791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14" r:id="rId1"/>
    <p:sldLayoutId id="2147484815" r:id="rId2"/>
    <p:sldLayoutId id="2147484816" r:id="rId3"/>
    <p:sldLayoutId id="2147484817" r:id="rId4"/>
    <p:sldLayoutId id="2147484818" r:id="rId5"/>
    <p:sldLayoutId id="2147484819" r:id="rId6"/>
    <p:sldLayoutId id="2147484820" r:id="rId7"/>
    <p:sldLayoutId id="2147484821" r:id="rId8"/>
    <p:sldLayoutId id="2147484822" r:id="rId9"/>
    <p:sldLayoutId id="2147484823" r:id="rId10"/>
    <p:sldLayoutId id="2147484824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66FF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100" name="AutoShape 4"/>
          <p:cNvSpPr>
            <a:spLocks noChangeArrowheads="1"/>
          </p:cNvSpPr>
          <p:nvPr/>
        </p:nvSpPr>
        <p:spPr bwMode="auto">
          <a:xfrm>
            <a:off x="457200" y="1109663"/>
            <a:ext cx="8229600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11998354 h 1000"/>
              <a:gd name="T6" fmla="*/ 0 w 1000"/>
              <a:gd name="T7" fmla="*/ 11998354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5446713" y="1076325"/>
            <a:ext cx="31194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sz="700" b="1" smtClean="0">
                <a:latin typeface="Georgia" panose="02040502050405020303" pitchFamily="18" charset="0"/>
              </a:rPr>
              <a:t>Computer Science and Engineering  </a:t>
            </a:r>
            <a:r>
              <a:rPr lang="en-US" sz="700" smtClean="0">
                <a:solidFill>
                  <a:schemeClr val="accent2"/>
                </a:solidFill>
                <a:sym typeface="Wingdings" panose="05000000000000000000" pitchFamily="2" charset="2"/>
              </a:rPr>
              <a:t></a:t>
            </a:r>
            <a:r>
              <a:rPr lang="en-US" sz="700" b="1" smtClean="0">
                <a:latin typeface="Georgia" panose="02040502050405020303" pitchFamily="18" charset="0"/>
              </a:rPr>
              <a:t>  The Ohio State University</a:t>
            </a:r>
          </a:p>
        </p:txBody>
      </p:sp>
      <p:sp>
        <p:nvSpPr>
          <p:cNvPr id="4102" name="Line 6"/>
          <p:cNvSpPr>
            <a:spLocks noChangeShapeType="1"/>
          </p:cNvSpPr>
          <p:nvPr/>
        </p:nvSpPr>
        <p:spPr bwMode="auto">
          <a:xfrm flipV="1">
            <a:off x="457200" y="1277938"/>
            <a:ext cx="82296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75" r:id="rId1"/>
    <p:sldLayoutId id="2147484608" r:id="rId2"/>
    <p:sldLayoutId id="2147484609" r:id="rId3"/>
    <p:sldLayoutId id="2147484610" r:id="rId4"/>
    <p:sldLayoutId id="2147484611" r:id="rId5"/>
    <p:sldLayoutId id="2147484612" r:id="rId6"/>
    <p:sldLayoutId id="2147484613" r:id="rId7"/>
    <p:sldLayoutId id="2147484614" r:id="rId8"/>
    <p:sldLayoutId id="2147484615" r:id="rId9"/>
    <p:sldLayoutId id="2147484616" r:id="rId10"/>
    <p:sldLayoutId id="214748461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5124" name="AutoShape 4"/>
          <p:cNvSpPr>
            <a:spLocks noChangeArrowheads="1"/>
          </p:cNvSpPr>
          <p:nvPr/>
        </p:nvSpPr>
        <p:spPr bwMode="auto">
          <a:xfrm>
            <a:off x="457200" y="1109663"/>
            <a:ext cx="8229600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11998354 h 1000"/>
              <a:gd name="T6" fmla="*/ 0 w 1000"/>
              <a:gd name="T7" fmla="*/ 11998354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5" name="Text Box 9"/>
          <p:cNvSpPr txBox="1">
            <a:spLocks noChangeArrowheads="1"/>
          </p:cNvSpPr>
          <p:nvPr/>
        </p:nvSpPr>
        <p:spPr bwMode="auto">
          <a:xfrm>
            <a:off x="5446713" y="1076325"/>
            <a:ext cx="31194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sz="700" b="1" smtClean="0">
                <a:latin typeface="Georgia" panose="02040502050405020303" pitchFamily="18" charset="0"/>
              </a:rPr>
              <a:t>Computer Science and Engineering  </a:t>
            </a:r>
            <a:r>
              <a:rPr lang="en-US" sz="700" smtClean="0">
                <a:solidFill>
                  <a:schemeClr val="accent2"/>
                </a:solidFill>
                <a:sym typeface="Wingdings" panose="05000000000000000000" pitchFamily="2" charset="2"/>
              </a:rPr>
              <a:t></a:t>
            </a:r>
            <a:r>
              <a:rPr lang="en-US" sz="700" b="1" smtClean="0">
                <a:latin typeface="Georgia" panose="02040502050405020303" pitchFamily="18" charset="0"/>
              </a:rPr>
              <a:t>  The Ohio State University</a:t>
            </a:r>
          </a:p>
        </p:txBody>
      </p:sp>
      <p:sp>
        <p:nvSpPr>
          <p:cNvPr id="5126" name="Line 12"/>
          <p:cNvSpPr>
            <a:spLocks noChangeShapeType="1"/>
          </p:cNvSpPr>
          <p:nvPr/>
        </p:nvSpPr>
        <p:spPr bwMode="auto">
          <a:xfrm flipV="1">
            <a:off x="457200" y="1277938"/>
            <a:ext cx="82296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18" r:id="rId1"/>
    <p:sldLayoutId id="2147484619" r:id="rId2"/>
    <p:sldLayoutId id="2147484620" r:id="rId3"/>
    <p:sldLayoutId id="2147484621" r:id="rId4"/>
    <p:sldLayoutId id="2147484622" r:id="rId5"/>
    <p:sldLayoutId id="2147484623" r:id="rId6"/>
    <p:sldLayoutId id="2147484624" r:id="rId7"/>
    <p:sldLayoutId id="2147484625" r:id="rId8"/>
    <p:sldLayoutId id="2147484626" r:id="rId9"/>
    <p:sldLayoutId id="2147484627" r:id="rId10"/>
    <p:sldLayoutId id="2147484628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 cmpd="dbl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Best Practices: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6148" name="AutoShape 4"/>
          <p:cNvSpPr>
            <a:spLocks noChangeArrowheads="1"/>
          </p:cNvSpPr>
          <p:nvPr/>
        </p:nvSpPr>
        <p:spPr bwMode="auto">
          <a:xfrm>
            <a:off x="457200" y="1109663"/>
            <a:ext cx="8229600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11998354 h 1000"/>
              <a:gd name="T6" fmla="*/ 0 w 1000"/>
              <a:gd name="T7" fmla="*/ 11998354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5446713" y="1076325"/>
            <a:ext cx="31194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sz="700" b="1" smtClean="0">
                <a:latin typeface="Georgia" panose="02040502050405020303" pitchFamily="18" charset="0"/>
              </a:rPr>
              <a:t>Computer Science and Engineering  </a:t>
            </a:r>
            <a:r>
              <a:rPr lang="en-US" sz="700" smtClean="0">
                <a:solidFill>
                  <a:schemeClr val="accent2"/>
                </a:solidFill>
                <a:sym typeface="Wingdings" panose="05000000000000000000" pitchFamily="2" charset="2"/>
              </a:rPr>
              <a:t></a:t>
            </a:r>
            <a:r>
              <a:rPr lang="en-US" sz="700" b="1" smtClean="0">
                <a:latin typeface="Georgia" panose="02040502050405020303" pitchFamily="18" charset="0"/>
              </a:rPr>
              <a:t>  The Ohio State University</a:t>
            </a:r>
          </a:p>
        </p:txBody>
      </p:sp>
      <p:sp>
        <p:nvSpPr>
          <p:cNvPr id="6150" name="Line 6"/>
          <p:cNvSpPr>
            <a:spLocks noChangeShapeType="1"/>
          </p:cNvSpPr>
          <p:nvPr/>
        </p:nvSpPr>
        <p:spPr bwMode="auto">
          <a:xfrm flipV="1">
            <a:off x="457200" y="1277938"/>
            <a:ext cx="8229600" cy="0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29" r:id="rId1"/>
    <p:sldLayoutId id="2147484630" r:id="rId2"/>
    <p:sldLayoutId id="2147484631" r:id="rId3"/>
    <p:sldLayoutId id="2147484632" r:id="rId4"/>
    <p:sldLayoutId id="2147484633" r:id="rId5"/>
    <p:sldLayoutId id="2147484634" r:id="rId6"/>
    <p:sldLayoutId id="2147484635" r:id="rId7"/>
    <p:sldLayoutId id="2147484636" r:id="rId8"/>
    <p:sldLayoutId id="2147484637" r:id="rId9"/>
    <p:sldLayoutId id="2147484638" r:id="rId10"/>
    <p:sldLayoutId id="214748463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o"/>
        <a:defRPr sz="3000" kern="1200">
          <a:solidFill>
            <a:schemeClr val="bg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600" kern="1200">
          <a:solidFill>
            <a:schemeClr val="bg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o"/>
        <a:defRPr sz="2300" kern="1200">
          <a:solidFill>
            <a:schemeClr val="bg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7172" name="AutoShape 4"/>
          <p:cNvSpPr>
            <a:spLocks noChangeArrowheads="1"/>
          </p:cNvSpPr>
          <p:nvPr/>
        </p:nvSpPr>
        <p:spPr bwMode="auto">
          <a:xfrm>
            <a:off x="457200" y="1109663"/>
            <a:ext cx="8229600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11998354 h 1000"/>
              <a:gd name="T6" fmla="*/ 0 w 1000"/>
              <a:gd name="T7" fmla="*/ 11998354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5446713" y="1076325"/>
            <a:ext cx="31194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sz="700" b="1" smtClean="0">
                <a:latin typeface="Georgia" panose="02040502050405020303" pitchFamily="18" charset="0"/>
              </a:rPr>
              <a:t>Computer Science and Engineering  </a:t>
            </a:r>
            <a:r>
              <a:rPr lang="en-US" sz="700" smtClean="0">
                <a:solidFill>
                  <a:schemeClr val="accent2"/>
                </a:solidFill>
                <a:sym typeface="Wingdings" panose="05000000000000000000" pitchFamily="2" charset="2"/>
              </a:rPr>
              <a:t></a:t>
            </a:r>
            <a:r>
              <a:rPr lang="en-US" sz="700" b="1" smtClean="0">
                <a:latin typeface="Georgia" panose="02040502050405020303" pitchFamily="18" charset="0"/>
              </a:rPr>
              <a:t>  The Ohio State University</a:t>
            </a:r>
          </a:p>
        </p:txBody>
      </p:sp>
      <p:sp>
        <p:nvSpPr>
          <p:cNvPr id="7174" name="Line 6"/>
          <p:cNvSpPr>
            <a:spLocks noChangeShapeType="1"/>
          </p:cNvSpPr>
          <p:nvPr/>
        </p:nvSpPr>
        <p:spPr bwMode="auto">
          <a:xfrm flipV="1">
            <a:off x="457200" y="1277938"/>
            <a:ext cx="82296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40" r:id="rId1"/>
    <p:sldLayoutId id="2147484641" r:id="rId2"/>
    <p:sldLayoutId id="2147484642" r:id="rId3"/>
    <p:sldLayoutId id="2147484643" r:id="rId4"/>
    <p:sldLayoutId id="2147484644" r:id="rId5"/>
    <p:sldLayoutId id="2147484645" r:id="rId6"/>
    <p:sldLayoutId id="2147484646" r:id="rId7"/>
    <p:sldLayoutId id="2147484647" r:id="rId8"/>
    <p:sldLayoutId id="2147484648" r:id="rId9"/>
    <p:sldLayoutId id="2147484649" r:id="rId10"/>
    <p:sldLayoutId id="2147484650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66FF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8196" name="AutoShape 4"/>
          <p:cNvSpPr>
            <a:spLocks noChangeArrowheads="1"/>
          </p:cNvSpPr>
          <p:nvPr/>
        </p:nvSpPr>
        <p:spPr bwMode="auto">
          <a:xfrm>
            <a:off x="457200" y="1109663"/>
            <a:ext cx="8229600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11998354 h 1000"/>
              <a:gd name="T6" fmla="*/ 0 w 1000"/>
              <a:gd name="T7" fmla="*/ 11998354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5446713" y="1076325"/>
            <a:ext cx="31194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sz="700" b="1" smtClean="0">
                <a:latin typeface="Georgia" panose="02040502050405020303" pitchFamily="18" charset="0"/>
              </a:rPr>
              <a:t>Computer Science and Engineering  </a:t>
            </a:r>
            <a:r>
              <a:rPr lang="en-US" sz="700" smtClean="0">
                <a:solidFill>
                  <a:schemeClr val="accent2"/>
                </a:solidFill>
                <a:sym typeface="Wingdings" panose="05000000000000000000" pitchFamily="2" charset="2"/>
              </a:rPr>
              <a:t></a:t>
            </a:r>
            <a:r>
              <a:rPr lang="en-US" sz="700" b="1" smtClean="0">
                <a:latin typeface="Georgia" panose="02040502050405020303" pitchFamily="18" charset="0"/>
              </a:rPr>
              <a:t>  The Ohio State University</a:t>
            </a:r>
          </a:p>
        </p:txBody>
      </p:sp>
      <p:sp>
        <p:nvSpPr>
          <p:cNvPr id="8198" name="Line 6"/>
          <p:cNvSpPr>
            <a:spLocks noChangeShapeType="1"/>
          </p:cNvSpPr>
          <p:nvPr/>
        </p:nvSpPr>
        <p:spPr bwMode="auto">
          <a:xfrm flipV="1">
            <a:off x="457200" y="1277938"/>
            <a:ext cx="82296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51" r:id="rId1"/>
    <p:sldLayoutId id="2147484652" r:id="rId2"/>
    <p:sldLayoutId id="2147484653" r:id="rId3"/>
    <p:sldLayoutId id="2147484654" r:id="rId4"/>
    <p:sldLayoutId id="2147484655" r:id="rId5"/>
    <p:sldLayoutId id="2147484656" r:id="rId6"/>
    <p:sldLayoutId id="2147484657" r:id="rId7"/>
    <p:sldLayoutId id="2147484658" r:id="rId8"/>
    <p:sldLayoutId id="2147484659" r:id="rId9"/>
    <p:sldLayoutId id="2147484660" r:id="rId10"/>
    <p:sldLayoutId id="214748466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Group 7"/>
          <p:cNvGrpSpPr>
            <a:grpSpLocks/>
          </p:cNvGrpSpPr>
          <p:nvPr/>
        </p:nvGrpSpPr>
        <p:grpSpPr bwMode="auto">
          <a:xfrm>
            <a:off x="228600" y="2362200"/>
            <a:ext cx="8763000" cy="228600"/>
            <a:chOff x="144" y="672"/>
            <a:chExt cx="5520" cy="144"/>
          </a:xfrm>
        </p:grpSpPr>
        <p:grpSp>
          <p:nvGrpSpPr>
            <p:cNvPr id="9224" name="Group 8"/>
            <p:cNvGrpSpPr>
              <a:grpSpLocks/>
            </p:cNvGrpSpPr>
            <p:nvPr userDrawn="1"/>
          </p:nvGrpSpPr>
          <p:grpSpPr bwMode="auto">
            <a:xfrm>
              <a:off x="144" y="672"/>
              <a:ext cx="5520" cy="116"/>
              <a:chOff x="144" y="960"/>
              <a:chExt cx="5520" cy="116"/>
            </a:xfrm>
          </p:grpSpPr>
          <p:sp>
            <p:nvSpPr>
              <p:cNvPr id="9226" name="AutoShape 9"/>
              <p:cNvSpPr>
                <a:spLocks noChangeArrowheads="1"/>
              </p:cNvSpPr>
              <p:nvPr/>
            </p:nvSpPr>
            <p:spPr bwMode="auto">
              <a:xfrm>
                <a:off x="144" y="987"/>
                <a:ext cx="5472" cy="69"/>
              </a:xfrm>
              <a:custGeom>
                <a:avLst/>
                <a:gdLst>
                  <a:gd name="T0" fmla="*/ 0 w 1000"/>
                  <a:gd name="T1" fmla="*/ 0 h 1000"/>
                  <a:gd name="T2" fmla="*/ 17516 w 1000"/>
                  <a:gd name="T3" fmla="*/ 0 h 1000"/>
                  <a:gd name="T4" fmla="*/ 17516 w 1000"/>
                  <a:gd name="T5" fmla="*/ 5 h 1000"/>
                  <a:gd name="T6" fmla="*/ 0 w 1000"/>
                  <a:gd name="T7" fmla="*/ 5 h 1000"/>
                  <a:gd name="T8" fmla="*/ 0 w 1000"/>
                  <a:gd name="T9" fmla="*/ 0 h 1000"/>
                  <a:gd name="T10" fmla="*/ 29943 w 1000"/>
                  <a:gd name="T11" fmla="*/ 0 h 10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00" h="1000" stroke="0">
                    <a:moveTo>
                      <a:pt x="0" y="0"/>
                    </a:moveTo>
                    <a:lnTo>
                      <a:pt x="585" y="0"/>
                    </a:lnTo>
                    <a:lnTo>
                      <a:pt x="585" y="1000"/>
                    </a:lnTo>
                    <a:lnTo>
                      <a:pt x="0" y="1000"/>
                    </a:lnTo>
                    <a:lnTo>
                      <a:pt x="0" y="0"/>
                    </a:lnTo>
                    <a:close/>
                  </a:path>
                  <a:path w="1000" h="1000">
                    <a:moveTo>
                      <a:pt x="0" y="0"/>
                    </a:moveTo>
                    <a:lnTo>
                      <a:pt x="1000" y="0"/>
                    </a:ln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7" name="Text Box 10"/>
              <p:cNvSpPr txBox="1">
                <a:spLocks noChangeArrowheads="1"/>
              </p:cNvSpPr>
              <p:nvPr userDrawn="1"/>
            </p:nvSpPr>
            <p:spPr bwMode="auto">
              <a:xfrm>
                <a:off x="3322" y="960"/>
                <a:ext cx="234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r>
                  <a:rPr lang="en-US" sz="600" b="1" smtClean="0">
                    <a:latin typeface="Georgia" panose="02040502050405020303" pitchFamily="18" charset="0"/>
                  </a:rPr>
                  <a:t>Computer Science and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College of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The Ohio State University</a:t>
                </a:r>
              </a:p>
            </p:txBody>
          </p:sp>
        </p:grpSp>
        <p:sp>
          <p:nvSpPr>
            <p:cNvPr id="9225" name="Line 11"/>
            <p:cNvSpPr>
              <a:spLocks noChangeShapeType="1"/>
            </p:cNvSpPr>
            <p:nvPr userDrawn="1"/>
          </p:nvSpPr>
          <p:spPr bwMode="auto">
            <a:xfrm flipV="1">
              <a:off x="144" y="816"/>
              <a:ext cx="5472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 cmpd="dbl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Best Practices: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922E2F2-01AE-4D97-90FF-09F0FD99AC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62" r:id="rId1"/>
    <p:sldLayoutId id="2147484663" r:id="rId2"/>
    <p:sldLayoutId id="2147484664" r:id="rId3"/>
    <p:sldLayoutId id="2147484665" r:id="rId4"/>
    <p:sldLayoutId id="2147484666" r:id="rId5"/>
    <p:sldLayoutId id="2147484667" r:id="rId6"/>
    <p:sldLayoutId id="2147484668" r:id="rId7"/>
    <p:sldLayoutId id="2147484669" r:id="rId8"/>
    <p:sldLayoutId id="2147484670" r:id="rId9"/>
    <p:sldLayoutId id="2147484671" r:id="rId10"/>
    <p:sldLayoutId id="2147484672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o"/>
        <a:defRPr sz="3000" kern="1200">
          <a:solidFill>
            <a:schemeClr val="bg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600" kern="1200">
          <a:solidFill>
            <a:schemeClr val="bg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o"/>
        <a:defRPr sz="2300" kern="1200">
          <a:solidFill>
            <a:schemeClr val="bg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7"/>
          <p:cNvGrpSpPr>
            <a:grpSpLocks/>
          </p:cNvGrpSpPr>
          <p:nvPr/>
        </p:nvGrpSpPr>
        <p:grpSpPr bwMode="auto">
          <a:xfrm>
            <a:off x="228600" y="2362200"/>
            <a:ext cx="8763000" cy="228600"/>
            <a:chOff x="144" y="672"/>
            <a:chExt cx="5520" cy="144"/>
          </a:xfrm>
        </p:grpSpPr>
        <p:grpSp>
          <p:nvGrpSpPr>
            <p:cNvPr id="10248" name="Group 8"/>
            <p:cNvGrpSpPr>
              <a:grpSpLocks/>
            </p:cNvGrpSpPr>
            <p:nvPr userDrawn="1"/>
          </p:nvGrpSpPr>
          <p:grpSpPr bwMode="auto">
            <a:xfrm>
              <a:off x="144" y="672"/>
              <a:ext cx="5520" cy="116"/>
              <a:chOff x="144" y="960"/>
              <a:chExt cx="5520" cy="116"/>
            </a:xfrm>
          </p:grpSpPr>
          <p:sp>
            <p:nvSpPr>
              <p:cNvPr id="10250" name="AutoShape 9"/>
              <p:cNvSpPr>
                <a:spLocks noChangeArrowheads="1"/>
              </p:cNvSpPr>
              <p:nvPr/>
            </p:nvSpPr>
            <p:spPr bwMode="auto">
              <a:xfrm>
                <a:off x="144" y="987"/>
                <a:ext cx="5472" cy="69"/>
              </a:xfrm>
              <a:custGeom>
                <a:avLst/>
                <a:gdLst>
                  <a:gd name="T0" fmla="*/ 0 w 1000"/>
                  <a:gd name="T1" fmla="*/ 0 h 1000"/>
                  <a:gd name="T2" fmla="*/ 17516 w 1000"/>
                  <a:gd name="T3" fmla="*/ 0 h 1000"/>
                  <a:gd name="T4" fmla="*/ 17516 w 1000"/>
                  <a:gd name="T5" fmla="*/ 5 h 1000"/>
                  <a:gd name="T6" fmla="*/ 0 w 1000"/>
                  <a:gd name="T7" fmla="*/ 5 h 1000"/>
                  <a:gd name="T8" fmla="*/ 0 w 1000"/>
                  <a:gd name="T9" fmla="*/ 0 h 1000"/>
                  <a:gd name="T10" fmla="*/ 29943 w 1000"/>
                  <a:gd name="T11" fmla="*/ 0 h 10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00" h="1000" stroke="0">
                    <a:moveTo>
                      <a:pt x="0" y="0"/>
                    </a:moveTo>
                    <a:lnTo>
                      <a:pt x="585" y="0"/>
                    </a:lnTo>
                    <a:lnTo>
                      <a:pt x="585" y="1000"/>
                    </a:lnTo>
                    <a:lnTo>
                      <a:pt x="0" y="1000"/>
                    </a:lnTo>
                    <a:lnTo>
                      <a:pt x="0" y="0"/>
                    </a:lnTo>
                    <a:close/>
                  </a:path>
                  <a:path w="1000" h="1000">
                    <a:moveTo>
                      <a:pt x="0" y="0"/>
                    </a:moveTo>
                    <a:lnTo>
                      <a:pt x="1000" y="0"/>
                    </a:ln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51" name="Text Box 10"/>
              <p:cNvSpPr txBox="1">
                <a:spLocks noChangeArrowheads="1"/>
              </p:cNvSpPr>
              <p:nvPr userDrawn="1"/>
            </p:nvSpPr>
            <p:spPr bwMode="auto">
              <a:xfrm>
                <a:off x="3322" y="960"/>
                <a:ext cx="234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r>
                  <a:rPr lang="en-US" sz="600" b="1" smtClean="0">
                    <a:latin typeface="Georgia" panose="02040502050405020303" pitchFamily="18" charset="0"/>
                  </a:rPr>
                  <a:t>Computer Science and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College of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The Ohio State University</a:t>
                </a:r>
              </a:p>
            </p:txBody>
          </p:sp>
        </p:grpSp>
        <p:sp>
          <p:nvSpPr>
            <p:cNvPr id="10249" name="Line 11"/>
            <p:cNvSpPr>
              <a:spLocks noChangeShapeType="1"/>
            </p:cNvSpPr>
            <p:nvPr userDrawn="1"/>
          </p:nvSpPr>
          <p:spPr bwMode="auto">
            <a:xfrm flipV="1">
              <a:off x="144" y="816"/>
              <a:ext cx="5472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1ED09FC-6C07-4270-A0F1-C9B67FAD49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73" r:id="rId1"/>
    <p:sldLayoutId id="2147484674" r:id="rId2"/>
    <p:sldLayoutId id="2147484675" r:id="rId3"/>
    <p:sldLayoutId id="2147484676" r:id="rId4"/>
    <p:sldLayoutId id="2147484677" r:id="rId5"/>
    <p:sldLayoutId id="2147484678" r:id="rId6"/>
    <p:sldLayoutId id="2147484679" r:id="rId7"/>
    <p:sldLayoutId id="2147484680" r:id="rId8"/>
    <p:sldLayoutId id="2147484681" r:id="rId9"/>
    <p:sldLayoutId id="2147484682" r:id="rId10"/>
    <p:sldLayoutId id="214748468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8745" y="2442365"/>
            <a:ext cx="7772400" cy="1396042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Classes, Objects, and Invariants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CPSC 2150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If There Were No Invariants… 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600" dirty="0" smtClean="0"/>
              <a:t>All fields can be public.  No methods are needed!  Users can directly access and modify what they want.</a:t>
            </a:r>
          </a:p>
          <a:p>
            <a:pPr eaLnBrk="1" hangingPunct="1"/>
            <a:endParaRPr lang="en-US" sz="2600" dirty="0"/>
          </a:p>
          <a:p>
            <a:pPr eaLnBrk="1" hangingPunct="1"/>
            <a:endParaRPr lang="en-US" sz="2600" dirty="0" smtClean="0"/>
          </a:p>
          <a:p>
            <a:pPr marL="0" indent="0" eaLnBrk="1" hangingPunct="1">
              <a:buNone/>
            </a:pPr>
            <a:endParaRPr lang="en-US" sz="2600" dirty="0" smtClean="0"/>
          </a:p>
          <a:p>
            <a:pPr eaLnBrk="1" hangingPunct="1"/>
            <a:r>
              <a:rPr lang="en-US" sz="2600" dirty="0" smtClean="0"/>
              <a:t>Note that user can set </a:t>
            </a:r>
            <a:r>
              <a:rPr lang="en-US" sz="2800" dirty="0" smtClean="0">
                <a:latin typeface="Courier New" panose="02070309020205020404" pitchFamily="49" charset="0"/>
              </a:rPr>
              <a:t>length </a:t>
            </a:r>
            <a:r>
              <a:rPr lang="en-US" sz="2600" dirty="0" smtClean="0"/>
              <a:t>to </a:t>
            </a:r>
            <a:r>
              <a:rPr lang="en-US" sz="2800" dirty="0" smtClean="0">
                <a:latin typeface="Courier New" panose="02070309020205020404" pitchFamily="49" charset="0"/>
              </a:rPr>
              <a:t>-10</a:t>
            </a:r>
            <a:r>
              <a:rPr lang="en-US" sz="2600" dirty="0"/>
              <a:t>. </a:t>
            </a:r>
            <a:endParaRPr lang="en-US" sz="2600" i="1" dirty="0"/>
          </a:p>
          <a:p>
            <a:pPr eaLnBrk="1" hangingPunct="1"/>
            <a:r>
              <a:rPr lang="en-US" sz="2600" dirty="0" smtClean="0"/>
              <a:t>If you don’t want that, then you need invariants!</a:t>
            </a:r>
            <a:endParaRPr lang="en-US" sz="2400" i="1" dirty="0" smtClean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891745" y="2821840"/>
            <a:ext cx="8229600" cy="1517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80000"/>
              </a:lnSpc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sz="1800" b="1" kern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class </a:t>
            </a:r>
            <a:r>
              <a:rPr lang="en-US" sz="1800" b="1" kern="0" dirty="0" smtClean="0">
                <a:solidFill>
                  <a:srgbClr val="CC0000"/>
                </a:solidFill>
                <a:latin typeface="Courier New" panose="02070309020205020404" pitchFamily="49" charset="0"/>
              </a:rPr>
              <a:t>Pencil</a:t>
            </a:r>
            <a:r>
              <a:rPr lang="en-US" sz="1800" b="1" kern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eaLnBrk="1" hangingPunct="1">
              <a:lnSpc>
                <a:spcPct val="80000"/>
              </a:lnSpc>
              <a:buClr>
                <a:srgbClr val="CC0000"/>
              </a:buClr>
              <a:buNone/>
            </a:pPr>
            <a:r>
              <a:rPr lang="en-US" sz="1800" kern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sz="1800" b="1" dirty="0">
                <a:solidFill>
                  <a:srgbClr val="009900"/>
                </a:solidFill>
                <a:latin typeface="Courier New" panose="02070309020205020404" pitchFamily="49" charset="0"/>
              </a:rPr>
              <a:t> public</a:t>
            </a:r>
            <a:r>
              <a:rPr lang="en-US" sz="1800" b="1" dirty="0">
                <a:latin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boolean</a:t>
            </a:r>
            <a:r>
              <a:rPr lang="en-US" sz="1800" b="1" kern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rgbClr val="FF9933"/>
                </a:solidFill>
                <a:latin typeface="Courier New" panose="02070309020205020404" pitchFamily="49" charset="0"/>
              </a:rPr>
              <a:t>hasEraser</a:t>
            </a:r>
            <a:r>
              <a:rPr lang="en-US" sz="1800" b="1" kern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Clr>
                <a:srgbClr val="CC0000"/>
              </a:buClr>
              <a:buNone/>
            </a:pPr>
            <a:r>
              <a:rPr lang="en-US" sz="1800" b="1" kern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sz="1800" b="1" dirty="0">
                <a:solidFill>
                  <a:srgbClr val="009900"/>
                </a:solidFill>
                <a:latin typeface="Courier New" panose="02070309020205020404" pitchFamily="49" charset="0"/>
              </a:rPr>
              <a:t> public</a:t>
            </a:r>
            <a:r>
              <a:rPr lang="en-US" sz="1800" b="1" dirty="0">
                <a:latin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en-US" sz="1800" b="1" kern="0" dirty="0" smtClean="0">
                <a:solidFill>
                  <a:srgbClr val="FF9933"/>
                </a:solidFill>
                <a:latin typeface="Courier New" panose="02070309020205020404" pitchFamily="49" charset="0"/>
              </a:rPr>
              <a:t>color</a:t>
            </a:r>
            <a:r>
              <a:rPr lang="en-US" sz="18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sz="1800" b="1" kern="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Clr>
                <a:srgbClr val="CC0000"/>
              </a:buClr>
              <a:buNone/>
            </a:pPr>
            <a:r>
              <a:rPr lang="en-US" sz="1800" b="1" kern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sz="1800" b="1" dirty="0">
                <a:solidFill>
                  <a:srgbClr val="009900"/>
                </a:solidFill>
                <a:latin typeface="Courier New" panose="02070309020205020404" pitchFamily="49" charset="0"/>
              </a:rPr>
              <a:t> public</a:t>
            </a:r>
            <a:r>
              <a:rPr lang="en-US" sz="1800" b="1" dirty="0">
                <a:latin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int</a:t>
            </a:r>
            <a:r>
              <a:rPr lang="en-US" sz="1800" b="1" kern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rgbClr val="FF9933"/>
                </a:solidFill>
                <a:latin typeface="Courier New" panose="02070309020205020404" pitchFamily="49" charset="0"/>
              </a:rPr>
              <a:t>length</a:t>
            </a:r>
            <a:r>
              <a:rPr lang="en-US" sz="1800" b="1" kern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sz="1800" b="1" kern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31577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 Class Declaration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473670" y="1379835"/>
            <a:ext cx="8229600" cy="5257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800" b="1" dirty="0" smtClean="0">
                <a:latin typeface="Courier New" panose="02070309020205020404" pitchFamily="49" charset="0"/>
              </a:rPr>
              <a:t>class </a:t>
            </a:r>
            <a:r>
              <a:rPr lang="en-US" sz="1800" b="1" dirty="0" smtClean="0">
                <a:solidFill>
                  <a:schemeClr val="accent2"/>
                </a:solidFill>
                <a:latin typeface="Courier New" panose="02070309020205020404" pitchFamily="49" charset="0"/>
              </a:rPr>
              <a:t>Pencil</a:t>
            </a:r>
            <a:r>
              <a:rPr lang="en-US" sz="1800" b="1" dirty="0" smtClean="0">
                <a:latin typeface="Courier New" panose="02070309020205020404" pitchFamily="49" charset="0"/>
              </a:rPr>
              <a:t> {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800" dirty="0" smtClean="0">
                <a:latin typeface="Courier New" panose="02070309020205020404" pitchFamily="49" charset="0"/>
              </a:rPr>
              <a:t>		/**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800" dirty="0" smtClean="0">
                <a:latin typeface="Courier New" panose="02070309020205020404" pitchFamily="49" charset="0"/>
              </a:rPr>
              <a:t>		*@</a:t>
            </a:r>
            <a:r>
              <a:rPr lang="en-US" sz="1800" b="1" dirty="0" smtClean="0">
                <a:latin typeface="Courier New" panose="02070309020205020404" pitchFamily="49" charset="0"/>
              </a:rPr>
              <a:t>invariant</a:t>
            </a:r>
            <a:r>
              <a:rPr lang="en-US" sz="1800" dirty="0" smtClean="0">
                <a:latin typeface="Courier New" panose="02070309020205020404" pitchFamily="49" charset="0"/>
              </a:rPr>
              <a:t> (</a:t>
            </a:r>
            <a:r>
              <a:rPr lang="en-US" sz="1800" dirty="0" err="1" smtClean="0">
                <a:latin typeface="Courier New" panose="02070309020205020404" pitchFamily="49" charset="0"/>
              </a:rPr>
              <a:t>hasEraser</a:t>
            </a:r>
            <a:r>
              <a:rPr lang="en-US" sz="1800" dirty="0" smtClean="0">
                <a:latin typeface="Courier New" panose="02070309020205020404" pitchFamily="49" charset="0"/>
              </a:rPr>
              <a:t> </a:t>
            </a:r>
            <a:r>
              <a:rPr lang="en-US" sz="1800" b="1" dirty="0" err="1" smtClean="0">
                <a:latin typeface="Courier New" panose="02070309020205020404" pitchFamily="49" charset="0"/>
              </a:rPr>
              <a:t>iff</a:t>
            </a:r>
            <a:r>
              <a:rPr lang="en-US" sz="1800" dirty="0" smtClean="0">
                <a:latin typeface="Courier New" panose="02070309020205020404" pitchFamily="49" charset="0"/>
              </a:rPr>
              <a:t> length &gt;= 10) </a:t>
            </a:r>
            <a:r>
              <a:rPr lang="en-US" sz="1800" b="1" dirty="0" smtClean="0">
                <a:latin typeface="Courier New" panose="02070309020205020404" pitchFamily="49" charset="0"/>
              </a:rPr>
              <a:t>and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800" dirty="0" smtClean="0">
                <a:latin typeface="Courier New" panose="02070309020205020404" pitchFamily="49" charset="0"/>
              </a:rPr>
              <a:t>		*		[color is valid] and length &gt;= 0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800" dirty="0" smtClean="0">
                <a:latin typeface="Courier New" panose="02070309020205020404" pitchFamily="49" charset="0"/>
              </a:rPr>
              <a:t>		*/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800" b="1" dirty="0" smtClean="0">
                <a:latin typeface="Courier New" panose="02070309020205020404" pitchFamily="49" charset="0"/>
              </a:rPr>
              <a:t>		private </a:t>
            </a:r>
            <a:r>
              <a:rPr lang="en-US" sz="1800" b="1" dirty="0" err="1" smtClean="0">
                <a:latin typeface="Courier New" panose="02070309020205020404" pitchFamily="49" charset="0"/>
              </a:rPr>
              <a:t>boolean</a:t>
            </a:r>
            <a:r>
              <a:rPr lang="en-US" sz="1800" b="1" dirty="0" smtClean="0">
                <a:latin typeface="Courier New" panose="02070309020205020404" pitchFamily="49" charset="0"/>
              </a:rPr>
              <a:t> </a:t>
            </a:r>
            <a:r>
              <a:rPr lang="en-US" sz="1800" b="1" dirty="0" err="1" smtClean="0">
                <a:solidFill>
                  <a:srgbClr val="FF9933"/>
                </a:solidFill>
                <a:latin typeface="Courier New" panose="02070309020205020404" pitchFamily="49" charset="0"/>
              </a:rPr>
              <a:t>hasEraser</a:t>
            </a:r>
            <a:r>
              <a:rPr lang="en-US" sz="1800" b="1" dirty="0" smtClean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800" b="1" dirty="0" smtClean="0">
                <a:latin typeface="Courier New" panose="02070309020205020404" pitchFamily="49" charset="0"/>
              </a:rPr>
              <a:t>		private String </a:t>
            </a:r>
            <a:r>
              <a:rPr lang="en-US" sz="1800" b="1" dirty="0" smtClean="0">
                <a:solidFill>
                  <a:srgbClr val="FF9933"/>
                </a:solidFill>
                <a:latin typeface="Courier New" panose="02070309020205020404" pitchFamily="49" charset="0"/>
              </a:rPr>
              <a:t>color</a:t>
            </a:r>
            <a:r>
              <a:rPr lang="en-US" sz="1800" b="1" dirty="0" smtClean="0">
                <a:latin typeface="Courier New" panose="02070309020205020404" pitchFamily="49" charset="0"/>
              </a:rPr>
              <a:t> = “red”;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800" b="1" dirty="0" smtClean="0">
                <a:latin typeface="Courier New" panose="02070309020205020404" pitchFamily="49" charset="0"/>
              </a:rPr>
              <a:t>		private </a:t>
            </a:r>
            <a:r>
              <a:rPr lang="en-US" sz="1800" b="1" dirty="0" err="1" smtClean="0">
                <a:latin typeface="Courier New" panose="02070309020205020404" pitchFamily="49" charset="0"/>
              </a:rPr>
              <a:t>int</a:t>
            </a:r>
            <a:r>
              <a:rPr lang="en-US" sz="1800" b="1" dirty="0" smtClean="0">
                <a:latin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rgbClr val="FF9933"/>
                </a:solidFill>
                <a:latin typeface="Courier New" panose="02070309020205020404" pitchFamily="49" charset="0"/>
              </a:rPr>
              <a:t>length</a:t>
            </a:r>
            <a:r>
              <a:rPr lang="en-US" sz="1800" b="1" dirty="0" smtClean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sz="1800" b="1" dirty="0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800" b="1" dirty="0" smtClean="0">
                <a:latin typeface="Courier New" panose="02070309020205020404" pitchFamily="49" charset="0"/>
              </a:rPr>
              <a:t>		public </a:t>
            </a:r>
            <a:r>
              <a:rPr lang="en-US" sz="1800" b="1" dirty="0" err="1" smtClean="0">
                <a:latin typeface="Courier New" panose="02070309020205020404" pitchFamily="49" charset="0"/>
              </a:rPr>
              <a:t>int</a:t>
            </a:r>
            <a:r>
              <a:rPr lang="en-US" sz="1800" b="1" dirty="0" smtClean="0">
                <a:latin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rgbClr val="6600FF"/>
                </a:solidFill>
                <a:latin typeface="Courier New" panose="02070309020205020404" pitchFamily="49" charset="0"/>
              </a:rPr>
              <a:t>sharpen</a:t>
            </a:r>
            <a:r>
              <a:rPr lang="en-US" sz="1800" b="1" dirty="0" smtClean="0">
                <a:latin typeface="Courier New" panose="02070309020205020404" pitchFamily="49" charset="0"/>
              </a:rPr>
              <a:t> (</a:t>
            </a:r>
            <a:r>
              <a:rPr lang="en-US" sz="1800" b="1" dirty="0" err="1" smtClean="0">
                <a:latin typeface="Courier New" panose="02070309020205020404" pitchFamily="49" charset="0"/>
              </a:rPr>
              <a:t>int</a:t>
            </a:r>
            <a:r>
              <a:rPr lang="en-US" sz="1800" b="1" dirty="0" smtClean="0">
                <a:latin typeface="Courier New" panose="02070309020205020404" pitchFamily="49" charset="0"/>
              </a:rPr>
              <a:t> amount) { …</a:t>
            </a:r>
            <a:r>
              <a:rPr lang="en-US" sz="1800" b="1" dirty="0">
                <a:latin typeface="Courier New" panose="02070309020205020404" pitchFamily="49" charset="0"/>
              </a:rPr>
              <a:t> </a:t>
            </a:r>
            <a:r>
              <a:rPr lang="en-US" sz="1800" b="1" dirty="0" smtClean="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sz="1800" b="1" dirty="0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800" b="1" dirty="0" smtClean="0">
                <a:latin typeface="Courier New" panose="02070309020205020404" pitchFamily="49" charset="0"/>
              </a:rPr>
              <a:t>		public String </a:t>
            </a:r>
            <a:r>
              <a:rPr lang="en-US" sz="1800" b="1" dirty="0" err="1" smtClean="0">
                <a:solidFill>
                  <a:srgbClr val="6600FF"/>
                </a:solidFill>
                <a:latin typeface="Courier New" panose="02070309020205020404" pitchFamily="49" charset="0"/>
              </a:rPr>
              <a:t>getDescription</a:t>
            </a:r>
            <a:r>
              <a:rPr lang="en-US" sz="1800" b="1" dirty="0" smtClean="0">
                <a:latin typeface="Courier New" panose="02070309020205020404" pitchFamily="49" charset="0"/>
              </a:rPr>
              <a:t> () { …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sz="18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800" b="1" dirty="0" smtClean="0">
                <a:latin typeface="Courier New" panose="02070309020205020404" pitchFamily="49" charset="0"/>
              </a:rPr>
              <a:t>		…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800" b="1" dirty="0" smtClean="0">
                <a:latin typeface="Courier New" panose="02070309020205020404" pitchFamily="49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3282545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 Class Declaration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600" dirty="0" smtClean="0"/>
              <a:t>Note that invariant is a logical comment.  Here, </a:t>
            </a:r>
            <a:r>
              <a:rPr lang="en-US" sz="2800" dirty="0" err="1" smtClean="0">
                <a:latin typeface="Courier New" panose="02070309020205020404" pitchFamily="49" charset="0"/>
              </a:rPr>
              <a:t>hasEraser</a:t>
            </a:r>
            <a:r>
              <a:rPr lang="en-US" sz="2800" dirty="0" smtClean="0">
                <a:latin typeface="Courier New" panose="02070309020205020404" pitchFamily="49" charset="0"/>
              </a:rPr>
              <a:t> </a:t>
            </a:r>
            <a:r>
              <a:rPr lang="en-US" sz="2600" dirty="0" smtClean="0"/>
              <a:t>is </a:t>
            </a:r>
            <a:r>
              <a:rPr lang="en-US" sz="2400" dirty="0" smtClean="0">
                <a:latin typeface="Courier New" panose="02070309020205020404" pitchFamily="49" charset="0"/>
              </a:rPr>
              <a:t>true </a:t>
            </a:r>
            <a:r>
              <a:rPr lang="en-US" sz="2600" dirty="0" smtClean="0"/>
              <a:t>if </a:t>
            </a:r>
            <a:r>
              <a:rPr lang="en-US" sz="2600" dirty="0"/>
              <a:t>and only </a:t>
            </a:r>
            <a:r>
              <a:rPr lang="en-US" sz="2600" dirty="0" smtClean="0"/>
              <a:t>if </a:t>
            </a:r>
            <a:r>
              <a:rPr lang="en-US" sz="2800" dirty="0">
                <a:latin typeface="Courier New" panose="02070309020205020404" pitchFamily="49" charset="0"/>
              </a:rPr>
              <a:t>length &gt;= 10</a:t>
            </a:r>
            <a:r>
              <a:rPr lang="en-US" sz="2600" dirty="0" smtClean="0"/>
              <a:t>. </a:t>
            </a:r>
            <a:endParaRPr lang="en-US" sz="2600" i="1" dirty="0" smtClean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25460" y="3049525"/>
            <a:ext cx="8229600" cy="3111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800" b="1" kern="0" dirty="0" smtClean="0">
                <a:latin typeface="Courier New" panose="02070309020205020404" pitchFamily="49" charset="0"/>
              </a:rPr>
              <a:t>class </a:t>
            </a:r>
            <a:r>
              <a:rPr lang="en-US" sz="1800" b="1" kern="0" dirty="0" smtClean="0">
                <a:solidFill>
                  <a:schemeClr val="accent2"/>
                </a:solidFill>
                <a:latin typeface="Courier New" panose="02070309020205020404" pitchFamily="49" charset="0"/>
              </a:rPr>
              <a:t>Pencil</a:t>
            </a:r>
            <a:r>
              <a:rPr lang="en-US" sz="1800" b="1" kern="0" dirty="0" smtClean="0">
                <a:latin typeface="Courier New" panose="02070309020205020404" pitchFamily="49" charset="0"/>
              </a:rPr>
              <a:t>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800" kern="0" dirty="0" smtClean="0">
                <a:latin typeface="Courier New" panose="02070309020205020404" pitchFamily="49" charset="0"/>
              </a:rPr>
              <a:t>		/**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800" kern="0" dirty="0" smtClean="0">
                <a:latin typeface="Courier New" panose="02070309020205020404" pitchFamily="49" charset="0"/>
              </a:rPr>
              <a:t>		*@</a:t>
            </a:r>
            <a:r>
              <a:rPr lang="en-US" sz="1800" b="1" kern="0" dirty="0" smtClean="0">
                <a:latin typeface="Courier New" panose="02070309020205020404" pitchFamily="49" charset="0"/>
              </a:rPr>
              <a:t>invariant</a:t>
            </a:r>
            <a:r>
              <a:rPr lang="en-US" sz="1800" kern="0" dirty="0" smtClean="0">
                <a:latin typeface="Courier New" panose="02070309020205020404" pitchFamily="49" charset="0"/>
              </a:rPr>
              <a:t> (</a:t>
            </a:r>
            <a:r>
              <a:rPr lang="en-US" sz="1800" kern="0" dirty="0" err="1" smtClean="0">
                <a:latin typeface="Courier New" panose="02070309020205020404" pitchFamily="49" charset="0"/>
              </a:rPr>
              <a:t>hasEraser</a:t>
            </a:r>
            <a:r>
              <a:rPr lang="en-US" sz="1800" kern="0" dirty="0" smtClean="0">
                <a:latin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latin typeface="Courier New" panose="02070309020205020404" pitchFamily="49" charset="0"/>
              </a:rPr>
              <a:t>iff</a:t>
            </a:r>
            <a:r>
              <a:rPr lang="en-US" sz="1800" kern="0" dirty="0" smtClean="0">
                <a:latin typeface="Courier New" panose="02070309020205020404" pitchFamily="49" charset="0"/>
              </a:rPr>
              <a:t> length &gt;= 10) </a:t>
            </a:r>
            <a:r>
              <a:rPr lang="en-US" sz="1800" b="1" kern="0" dirty="0" smtClean="0">
                <a:latin typeface="Courier New" panose="02070309020205020404" pitchFamily="49" charset="0"/>
              </a:rPr>
              <a:t>and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800" dirty="0">
                <a:latin typeface="Courier New" panose="02070309020205020404" pitchFamily="49" charset="0"/>
              </a:rPr>
              <a:t>		*		[color is valid</a:t>
            </a:r>
            <a:r>
              <a:rPr lang="en-US" sz="1800" dirty="0" smtClean="0">
                <a:latin typeface="Courier New" panose="02070309020205020404" pitchFamily="49" charset="0"/>
              </a:rPr>
              <a:t>] and length &gt;= 0;</a:t>
            </a:r>
            <a:endParaRPr lang="en-US" sz="18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800" kern="0" dirty="0" smtClean="0">
                <a:latin typeface="Courier New" panose="02070309020205020404" pitchFamily="49" charset="0"/>
              </a:rPr>
              <a:t>		*/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800" b="1" kern="0" dirty="0" smtClean="0">
                <a:latin typeface="Courier New" panose="02070309020205020404" pitchFamily="49" charset="0"/>
              </a:rPr>
              <a:t>		private </a:t>
            </a:r>
            <a:r>
              <a:rPr lang="en-US" sz="1800" b="1" kern="0" dirty="0" err="1" smtClean="0">
                <a:latin typeface="Courier New" panose="02070309020205020404" pitchFamily="49" charset="0"/>
              </a:rPr>
              <a:t>boolean</a:t>
            </a:r>
            <a:r>
              <a:rPr lang="en-US" sz="1800" b="1" kern="0" dirty="0" smtClean="0">
                <a:latin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rgbClr val="FF9933"/>
                </a:solidFill>
                <a:latin typeface="Courier New" panose="02070309020205020404" pitchFamily="49" charset="0"/>
              </a:rPr>
              <a:t>hasEraser</a:t>
            </a:r>
            <a:r>
              <a:rPr lang="en-US" sz="1800" b="1" kern="0" dirty="0" smtClean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800" b="1" kern="0" dirty="0" smtClean="0">
                <a:latin typeface="Courier New" panose="02070309020205020404" pitchFamily="49" charset="0"/>
              </a:rPr>
              <a:t>		private String </a:t>
            </a:r>
            <a:r>
              <a:rPr lang="en-US" sz="1800" b="1" kern="0" dirty="0" smtClean="0">
                <a:solidFill>
                  <a:srgbClr val="FF9933"/>
                </a:solidFill>
                <a:latin typeface="Courier New" panose="02070309020205020404" pitchFamily="49" charset="0"/>
              </a:rPr>
              <a:t>color</a:t>
            </a:r>
            <a:r>
              <a:rPr lang="en-US" sz="1800" b="1" kern="0" dirty="0" smtClean="0">
                <a:latin typeface="Courier New" panose="02070309020205020404" pitchFamily="49" charset="0"/>
              </a:rPr>
              <a:t> </a:t>
            </a:r>
            <a:r>
              <a:rPr lang="en-US" sz="1800" b="1" dirty="0">
                <a:latin typeface="Courier New" panose="02070309020205020404" pitchFamily="49" charset="0"/>
              </a:rPr>
              <a:t>= “red</a:t>
            </a:r>
            <a:r>
              <a:rPr lang="en-US" sz="1800" b="1" dirty="0" smtClean="0">
                <a:latin typeface="Courier New" panose="02070309020205020404" pitchFamily="49" charset="0"/>
              </a:rPr>
              <a:t>”;</a:t>
            </a:r>
            <a:endParaRPr lang="en-US" sz="1800" b="1" kern="0" dirty="0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800" b="1" kern="0" dirty="0" smtClean="0">
                <a:latin typeface="Courier New" panose="02070309020205020404" pitchFamily="49" charset="0"/>
              </a:rPr>
              <a:t>		private </a:t>
            </a:r>
            <a:r>
              <a:rPr lang="en-US" sz="1800" b="1" kern="0" dirty="0" err="1" smtClean="0">
                <a:latin typeface="Courier New" panose="02070309020205020404" pitchFamily="49" charset="0"/>
              </a:rPr>
              <a:t>int</a:t>
            </a:r>
            <a:r>
              <a:rPr lang="en-US" sz="1800" b="1" kern="0" dirty="0" smtClean="0">
                <a:latin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rgbClr val="FF9933"/>
                </a:solidFill>
                <a:latin typeface="Courier New" panose="02070309020205020404" pitchFamily="49" charset="0"/>
              </a:rPr>
              <a:t>length</a:t>
            </a:r>
            <a:r>
              <a:rPr lang="en-US" sz="1800" b="1" kern="0" dirty="0" smtClean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800" b="1" kern="0" dirty="0" smtClean="0">
                <a:latin typeface="Courier New" panose="02070309020205020404" pitchFamily="49" charset="0"/>
              </a:rPr>
              <a:t>		…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800" b="1" kern="0" dirty="0" smtClean="0">
                <a:latin typeface="Courier New" panose="02070309020205020404" pitchFamily="49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252398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Class Declaration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800" b="1" dirty="0" smtClean="0">
                <a:latin typeface="Courier New" panose="02070309020205020404" pitchFamily="49" charset="0"/>
              </a:rPr>
              <a:t>class </a:t>
            </a:r>
            <a:r>
              <a:rPr lang="en-US" sz="1800" b="1" dirty="0" smtClean="0">
                <a:solidFill>
                  <a:schemeClr val="accent2"/>
                </a:solidFill>
                <a:latin typeface="Courier New" panose="02070309020205020404" pitchFamily="49" charset="0"/>
              </a:rPr>
              <a:t>Pencil</a:t>
            </a:r>
            <a:r>
              <a:rPr lang="en-US" sz="1800" b="1" dirty="0" smtClean="0">
                <a:latin typeface="Courier New" panose="02070309020205020404" pitchFamily="49" charset="0"/>
              </a:rPr>
              <a:t> {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800" dirty="0" smtClean="0">
                <a:latin typeface="Courier New" panose="02070309020205020404" pitchFamily="49" charset="0"/>
              </a:rPr>
              <a:t>		/**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800" dirty="0" smtClean="0">
                <a:latin typeface="Courier New" panose="02070309020205020404" pitchFamily="49" charset="0"/>
              </a:rPr>
              <a:t>		*@</a:t>
            </a:r>
            <a:r>
              <a:rPr lang="en-US" sz="1800" b="1" dirty="0" smtClean="0">
                <a:latin typeface="Courier New" panose="02070309020205020404" pitchFamily="49" charset="0"/>
              </a:rPr>
              <a:t>invariant</a:t>
            </a:r>
            <a:r>
              <a:rPr lang="en-US" sz="1800" dirty="0" smtClean="0">
                <a:latin typeface="Courier New" panose="02070309020205020404" pitchFamily="49" charset="0"/>
              </a:rPr>
              <a:t> (</a:t>
            </a:r>
            <a:r>
              <a:rPr lang="en-US" sz="1800" dirty="0" err="1" smtClean="0">
                <a:latin typeface="Courier New" panose="02070309020205020404" pitchFamily="49" charset="0"/>
              </a:rPr>
              <a:t>hasEraser</a:t>
            </a:r>
            <a:r>
              <a:rPr lang="en-US" sz="1800" dirty="0" smtClean="0">
                <a:latin typeface="Courier New" panose="02070309020205020404" pitchFamily="49" charset="0"/>
              </a:rPr>
              <a:t> </a:t>
            </a:r>
            <a:r>
              <a:rPr lang="en-US" sz="1800" b="1" dirty="0" err="1" smtClean="0">
                <a:latin typeface="Courier New" panose="02070309020205020404" pitchFamily="49" charset="0"/>
              </a:rPr>
              <a:t>iff</a:t>
            </a:r>
            <a:r>
              <a:rPr lang="en-US" sz="1800" dirty="0" smtClean="0">
                <a:latin typeface="Courier New" panose="02070309020205020404" pitchFamily="49" charset="0"/>
              </a:rPr>
              <a:t> length &gt;= 10) </a:t>
            </a:r>
            <a:r>
              <a:rPr lang="en-US" sz="1800" b="1" dirty="0" smtClean="0">
                <a:latin typeface="Courier New" panose="02070309020205020404" pitchFamily="49" charset="0"/>
              </a:rPr>
              <a:t>and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800" dirty="0">
                <a:latin typeface="Courier New" panose="02070309020205020404" pitchFamily="49" charset="0"/>
              </a:rPr>
              <a:t>		*		[color is valid</a:t>
            </a:r>
            <a:r>
              <a:rPr lang="en-US" sz="1800" dirty="0" smtClean="0">
                <a:latin typeface="Courier New" panose="02070309020205020404" pitchFamily="49" charset="0"/>
              </a:rPr>
              <a:t>] and length &gt;= 0</a:t>
            </a:r>
            <a:endParaRPr lang="en-US" sz="18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1800" dirty="0" smtClean="0">
                <a:latin typeface="Courier New" panose="02070309020205020404" pitchFamily="49" charset="0"/>
              </a:rPr>
              <a:t>		*/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800" b="1" dirty="0" smtClean="0">
                <a:latin typeface="Courier New" panose="02070309020205020404" pitchFamily="49" charset="0"/>
              </a:rPr>
              <a:t>		private </a:t>
            </a:r>
            <a:r>
              <a:rPr lang="en-US" sz="1800" b="1" dirty="0" err="1" smtClean="0">
                <a:latin typeface="Courier New" panose="02070309020205020404" pitchFamily="49" charset="0"/>
              </a:rPr>
              <a:t>boolean</a:t>
            </a:r>
            <a:r>
              <a:rPr lang="en-US" sz="1800" b="1" dirty="0" smtClean="0">
                <a:latin typeface="Courier New" panose="02070309020205020404" pitchFamily="49" charset="0"/>
              </a:rPr>
              <a:t> </a:t>
            </a:r>
            <a:r>
              <a:rPr lang="en-US" sz="1800" b="1" dirty="0" err="1" smtClean="0">
                <a:solidFill>
                  <a:srgbClr val="FF9933"/>
                </a:solidFill>
                <a:latin typeface="Courier New" panose="02070309020205020404" pitchFamily="49" charset="0"/>
              </a:rPr>
              <a:t>hasEraser</a:t>
            </a:r>
            <a:r>
              <a:rPr lang="en-US" sz="1800" b="1" dirty="0" smtClean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800" b="1" dirty="0" smtClean="0">
                <a:latin typeface="Courier New" panose="02070309020205020404" pitchFamily="49" charset="0"/>
              </a:rPr>
              <a:t>		private String </a:t>
            </a:r>
            <a:r>
              <a:rPr lang="en-US" sz="1800" b="1" dirty="0" smtClean="0">
                <a:solidFill>
                  <a:srgbClr val="FF9933"/>
                </a:solidFill>
                <a:latin typeface="Courier New" panose="02070309020205020404" pitchFamily="49" charset="0"/>
              </a:rPr>
              <a:t>color</a:t>
            </a:r>
            <a:r>
              <a:rPr lang="en-US" sz="1800" b="1" dirty="0" smtClean="0">
                <a:latin typeface="Courier New" panose="02070309020205020404" pitchFamily="49" charset="0"/>
              </a:rPr>
              <a:t> = “red”;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800" b="1" dirty="0" smtClean="0">
                <a:latin typeface="Courier New" panose="02070309020205020404" pitchFamily="49" charset="0"/>
              </a:rPr>
              <a:t>		private </a:t>
            </a:r>
            <a:r>
              <a:rPr lang="en-US" sz="1800" b="1" dirty="0" err="1" smtClean="0">
                <a:latin typeface="Courier New" panose="02070309020205020404" pitchFamily="49" charset="0"/>
              </a:rPr>
              <a:t>int</a:t>
            </a:r>
            <a:r>
              <a:rPr lang="en-US" sz="1800" b="1" dirty="0" smtClean="0">
                <a:latin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rgbClr val="FF9933"/>
                </a:solidFill>
                <a:latin typeface="Courier New" panose="02070309020205020404" pitchFamily="49" charset="0"/>
              </a:rPr>
              <a:t>length</a:t>
            </a:r>
            <a:r>
              <a:rPr lang="en-US" sz="1800" b="1" dirty="0" smtClean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None/>
            </a:pPr>
            <a:endParaRPr lang="en-US" sz="1800" b="1" dirty="0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1800" dirty="0" smtClean="0">
                <a:latin typeface="Courier New" panose="02070309020205020404" pitchFamily="49" charset="0"/>
              </a:rPr>
              <a:t>		/**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800" dirty="0" smtClean="0">
                <a:latin typeface="Courier New" panose="02070309020205020404" pitchFamily="49" charset="0"/>
              </a:rPr>
              <a:t>		*@pre amount &lt;= length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800" dirty="0" smtClean="0">
                <a:latin typeface="Courier New" panose="02070309020205020404" pitchFamily="49" charset="0"/>
              </a:rPr>
              <a:t>		*@post [sharpen returns reduced length and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800" dirty="0">
                <a:latin typeface="Courier New" panose="02070309020205020404" pitchFamily="49" charset="0"/>
              </a:rPr>
              <a:t>	</a:t>
            </a:r>
            <a:r>
              <a:rPr lang="en-US" sz="1800" dirty="0" smtClean="0">
                <a:latin typeface="Courier New" panose="02070309020205020404" pitchFamily="49" charset="0"/>
              </a:rPr>
              <a:t>		length is reduced by amount]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800" dirty="0" smtClean="0">
                <a:latin typeface="Courier New" panose="02070309020205020404" pitchFamily="49" charset="0"/>
              </a:rPr>
              <a:t>		*/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800" b="1" dirty="0" smtClean="0">
                <a:latin typeface="Courier New" panose="02070309020205020404" pitchFamily="49" charset="0"/>
              </a:rPr>
              <a:t>		public </a:t>
            </a:r>
            <a:r>
              <a:rPr lang="en-US" sz="1800" b="1" dirty="0" err="1" smtClean="0">
                <a:latin typeface="Courier New" panose="02070309020205020404" pitchFamily="49" charset="0"/>
              </a:rPr>
              <a:t>int</a:t>
            </a:r>
            <a:r>
              <a:rPr lang="en-US" sz="1800" b="1" dirty="0" smtClean="0">
                <a:latin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rgbClr val="6600FF"/>
                </a:solidFill>
                <a:latin typeface="Courier New" panose="02070309020205020404" pitchFamily="49" charset="0"/>
              </a:rPr>
              <a:t>sharpen</a:t>
            </a:r>
            <a:r>
              <a:rPr lang="en-US" sz="1800" b="1" dirty="0" smtClean="0">
                <a:latin typeface="Courier New" panose="02070309020205020404" pitchFamily="49" charset="0"/>
              </a:rPr>
              <a:t> (</a:t>
            </a:r>
            <a:r>
              <a:rPr lang="en-US" sz="1800" b="1" dirty="0" err="1" smtClean="0">
                <a:latin typeface="Courier New" panose="02070309020205020404" pitchFamily="49" charset="0"/>
              </a:rPr>
              <a:t>int</a:t>
            </a:r>
            <a:r>
              <a:rPr lang="en-US" sz="1800" b="1" dirty="0" smtClean="0">
                <a:latin typeface="Courier New" panose="02070309020205020404" pitchFamily="49" charset="0"/>
              </a:rPr>
              <a:t> amount)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800" b="1" dirty="0" smtClean="0">
                <a:latin typeface="Courier New" panose="02070309020205020404" pitchFamily="49" charset="0"/>
              </a:rPr>
              <a:t>			…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800" b="1" dirty="0" smtClean="0">
                <a:latin typeface="Courier New" panose="02070309020205020404" pitchFamily="49" charset="0"/>
              </a:rPr>
              <a:t>		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800" b="1" dirty="0" smtClean="0">
                <a:latin typeface="Courier New" panose="02070309020205020404" pitchFamily="49" charset="0"/>
              </a:rPr>
              <a:t>		…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800" b="1" dirty="0" smtClean="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2309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Class Declaration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800" b="1" dirty="0" smtClean="0">
                <a:latin typeface="Courier New" panose="02070309020205020404" pitchFamily="49" charset="0"/>
              </a:rPr>
              <a:t>class </a:t>
            </a:r>
            <a:r>
              <a:rPr lang="en-US" sz="1800" b="1" dirty="0" smtClean="0">
                <a:solidFill>
                  <a:schemeClr val="accent2"/>
                </a:solidFill>
                <a:latin typeface="Courier New" panose="02070309020205020404" pitchFamily="49" charset="0"/>
              </a:rPr>
              <a:t>Pencil</a:t>
            </a:r>
            <a:r>
              <a:rPr lang="en-US" sz="1800" b="1" dirty="0" smtClean="0">
                <a:latin typeface="Courier New" panose="02070309020205020404" pitchFamily="49" charset="0"/>
              </a:rPr>
              <a:t> {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800" dirty="0" smtClean="0">
                <a:latin typeface="Courier New" panose="02070309020205020404" pitchFamily="49" charset="0"/>
              </a:rPr>
              <a:t>		/**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800" dirty="0" smtClean="0">
                <a:latin typeface="Courier New" panose="02070309020205020404" pitchFamily="49" charset="0"/>
              </a:rPr>
              <a:t>		*@</a:t>
            </a:r>
            <a:r>
              <a:rPr lang="en-US" sz="1800" b="1" dirty="0" smtClean="0">
                <a:latin typeface="Courier New" panose="02070309020205020404" pitchFamily="49" charset="0"/>
              </a:rPr>
              <a:t>invariant</a:t>
            </a:r>
            <a:r>
              <a:rPr lang="en-US" sz="1800" dirty="0" smtClean="0">
                <a:latin typeface="Courier New" panose="02070309020205020404" pitchFamily="49" charset="0"/>
              </a:rPr>
              <a:t> (</a:t>
            </a:r>
            <a:r>
              <a:rPr lang="en-US" sz="1800" dirty="0" err="1" smtClean="0">
                <a:latin typeface="Courier New" panose="02070309020205020404" pitchFamily="49" charset="0"/>
              </a:rPr>
              <a:t>hasEraser</a:t>
            </a:r>
            <a:r>
              <a:rPr lang="en-US" sz="1800" dirty="0" smtClean="0">
                <a:latin typeface="Courier New" panose="02070309020205020404" pitchFamily="49" charset="0"/>
              </a:rPr>
              <a:t> </a:t>
            </a:r>
            <a:r>
              <a:rPr lang="en-US" sz="1800" b="1" dirty="0" err="1" smtClean="0">
                <a:latin typeface="Courier New" panose="02070309020205020404" pitchFamily="49" charset="0"/>
              </a:rPr>
              <a:t>iff</a:t>
            </a:r>
            <a:r>
              <a:rPr lang="en-US" sz="1800" dirty="0" smtClean="0">
                <a:latin typeface="Courier New" panose="02070309020205020404" pitchFamily="49" charset="0"/>
              </a:rPr>
              <a:t> length &gt;= 10) </a:t>
            </a:r>
            <a:r>
              <a:rPr lang="en-US" sz="1800" b="1" dirty="0" smtClean="0">
                <a:latin typeface="Courier New" panose="02070309020205020404" pitchFamily="49" charset="0"/>
              </a:rPr>
              <a:t>and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800" dirty="0">
                <a:latin typeface="Courier New" panose="02070309020205020404" pitchFamily="49" charset="0"/>
              </a:rPr>
              <a:t>		*		[color is valid</a:t>
            </a:r>
            <a:r>
              <a:rPr lang="en-US" sz="1800" dirty="0" smtClean="0">
                <a:latin typeface="Courier New" panose="02070309020205020404" pitchFamily="49" charset="0"/>
              </a:rPr>
              <a:t>] and length &gt;=0</a:t>
            </a:r>
            <a:endParaRPr lang="en-US" sz="18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1800" dirty="0" smtClean="0">
                <a:latin typeface="Courier New" panose="02070309020205020404" pitchFamily="49" charset="0"/>
              </a:rPr>
              <a:t>		*/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800" b="1" dirty="0" smtClean="0">
                <a:latin typeface="Courier New" panose="02070309020205020404" pitchFamily="49" charset="0"/>
              </a:rPr>
              <a:t>		</a:t>
            </a:r>
            <a:r>
              <a:rPr lang="en-US" sz="1800" b="1" dirty="0" err="1" smtClean="0">
                <a:latin typeface="Courier New" panose="02070309020205020404" pitchFamily="49" charset="0"/>
              </a:rPr>
              <a:t>boolean</a:t>
            </a:r>
            <a:r>
              <a:rPr lang="en-US" sz="1800" b="1" dirty="0" smtClean="0">
                <a:latin typeface="Courier New" panose="02070309020205020404" pitchFamily="49" charset="0"/>
              </a:rPr>
              <a:t> </a:t>
            </a:r>
            <a:r>
              <a:rPr lang="en-US" sz="1800" b="1" dirty="0" err="1" smtClean="0">
                <a:solidFill>
                  <a:srgbClr val="FF9933"/>
                </a:solidFill>
                <a:latin typeface="Courier New" panose="02070309020205020404" pitchFamily="49" charset="0"/>
              </a:rPr>
              <a:t>hasEraser</a:t>
            </a:r>
            <a:r>
              <a:rPr lang="en-US" sz="1800" b="1" dirty="0" smtClean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800" b="1" dirty="0" smtClean="0">
                <a:latin typeface="Courier New" panose="02070309020205020404" pitchFamily="49" charset="0"/>
              </a:rPr>
              <a:t>		String </a:t>
            </a:r>
            <a:r>
              <a:rPr lang="en-US" sz="1800" b="1" dirty="0" smtClean="0">
                <a:solidFill>
                  <a:srgbClr val="FF9933"/>
                </a:solidFill>
                <a:latin typeface="Courier New" panose="02070309020205020404" pitchFamily="49" charset="0"/>
              </a:rPr>
              <a:t>color</a:t>
            </a:r>
            <a:r>
              <a:rPr lang="en-US" sz="1800" b="1" dirty="0" smtClean="0">
                <a:latin typeface="Courier New" panose="02070309020205020404" pitchFamily="49" charset="0"/>
              </a:rPr>
              <a:t> = “red”;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800" b="1" dirty="0" smtClean="0">
                <a:latin typeface="Courier New" panose="02070309020205020404" pitchFamily="49" charset="0"/>
              </a:rPr>
              <a:t>		</a:t>
            </a:r>
            <a:r>
              <a:rPr lang="en-US" sz="1800" b="1" dirty="0" err="1" smtClean="0">
                <a:latin typeface="Courier New" panose="02070309020205020404" pitchFamily="49" charset="0"/>
              </a:rPr>
              <a:t>int</a:t>
            </a:r>
            <a:r>
              <a:rPr lang="en-US" sz="1800" b="1" dirty="0" smtClean="0">
                <a:latin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rgbClr val="FF9933"/>
                </a:solidFill>
                <a:latin typeface="Courier New" panose="02070309020205020404" pitchFamily="49" charset="0"/>
              </a:rPr>
              <a:t>length</a:t>
            </a:r>
            <a:r>
              <a:rPr lang="en-US" sz="1800" b="1" dirty="0" smtClean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None/>
            </a:pPr>
            <a:endParaRPr lang="en-US" sz="1800" b="1" dirty="0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1800" dirty="0" smtClean="0">
                <a:latin typeface="Courier New" panose="02070309020205020404" pitchFamily="49" charset="0"/>
              </a:rPr>
              <a:t>		/**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800" dirty="0" smtClean="0">
                <a:latin typeface="Courier New" panose="02070309020205020404" pitchFamily="49" charset="0"/>
              </a:rPr>
              <a:t>		*@pre amount &lt;= length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800" dirty="0">
                <a:latin typeface="Courier New" panose="02070309020205020404" pitchFamily="49" charset="0"/>
              </a:rPr>
              <a:t>		</a:t>
            </a:r>
            <a:r>
              <a:rPr lang="en-US" sz="1800" dirty="0" smtClean="0">
                <a:latin typeface="Courier New" panose="02070309020205020404" pitchFamily="49" charset="0"/>
              </a:rPr>
              <a:t>*@post </a:t>
            </a:r>
            <a:r>
              <a:rPr lang="en-US" sz="1800" dirty="0">
                <a:latin typeface="Courier New" panose="02070309020205020404" pitchFamily="49" charset="0"/>
              </a:rPr>
              <a:t>[sharpen returns reduced length and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800" dirty="0">
                <a:latin typeface="Courier New" panose="02070309020205020404" pitchFamily="49" charset="0"/>
              </a:rPr>
              <a:t>			length is reduced by amount]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800" dirty="0">
                <a:latin typeface="Courier New" panose="02070309020205020404" pitchFamily="49" charset="0"/>
              </a:rPr>
              <a:t>		*/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800" b="1" dirty="0" smtClean="0">
                <a:latin typeface="Courier New" panose="02070309020205020404" pitchFamily="49" charset="0"/>
              </a:rPr>
              <a:t>		</a:t>
            </a:r>
            <a:r>
              <a:rPr lang="en-US" sz="1800" b="1" dirty="0" err="1" smtClean="0">
                <a:latin typeface="Courier New" panose="02070309020205020404" pitchFamily="49" charset="0"/>
              </a:rPr>
              <a:t>int</a:t>
            </a:r>
            <a:r>
              <a:rPr lang="en-US" sz="1800" b="1" dirty="0" smtClean="0">
                <a:latin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rgbClr val="6600FF"/>
                </a:solidFill>
                <a:latin typeface="Courier New" panose="02070309020205020404" pitchFamily="49" charset="0"/>
              </a:rPr>
              <a:t>sharpen</a:t>
            </a:r>
            <a:r>
              <a:rPr lang="en-US" sz="1800" b="1" dirty="0" smtClean="0">
                <a:latin typeface="Courier New" panose="02070309020205020404" pitchFamily="49" charset="0"/>
              </a:rPr>
              <a:t> (</a:t>
            </a:r>
            <a:r>
              <a:rPr lang="en-US" sz="1800" b="1" dirty="0" err="1" smtClean="0">
                <a:latin typeface="Courier New" panose="02070309020205020404" pitchFamily="49" charset="0"/>
              </a:rPr>
              <a:t>int</a:t>
            </a:r>
            <a:r>
              <a:rPr lang="en-US" sz="1800" b="1" dirty="0" smtClean="0">
                <a:latin typeface="Courier New" panose="02070309020205020404" pitchFamily="49" charset="0"/>
              </a:rPr>
              <a:t> amount)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800" b="1" dirty="0" smtClean="0">
                <a:latin typeface="Courier New" panose="02070309020205020404" pitchFamily="49" charset="0"/>
              </a:rPr>
              <a:t>			length = length - amount;</a:t>
            </a:r>
          </a:p>
          <a:p>
            <a:pPr marL="469900" lvl="2" indent="-469900" eaLnBrk="1" hangingPunct="1">
              <a:lnSpc>
                <a:spcPct val="80000"/>
              </a:lnSpc>
              <a:buNone/>
            </a:pPr>
            <a:r>
              <a:rPr lang="en-US" sz="2000" b="1" dirty="0" smtClean="0">
                <a:latin typeface="Courier New" panose="02070309020205020404" pitchFamily="49" charset="0"/>
              </a:rPr>
              <a:t>			</a:t>
            </a:r>
            <a:r>
              <a:rPr lang="en-US" sz="2000" b="1" dirty="0" err="1" smtClean="0">
                <a:latin typeface="Courier New" panose="02070309020205020404" pitchFamily="49" charset="0"/>
              </a:rPr>
              <a:t>hasEraser</a:t>
            </a:r>
            <a:r>
              <a:rPr lang="en-US" sz="2000" b="1" dirty="0" smtClean="0">
                <a:latin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</a:rPr>
              <a:t>= (length &gt;= 10</a:t>
            </a:r>
            <a:r>
              <a:rPr lang="en-US" sz="2000" b="1" dirty="0" smtClean="0">
                <a:latin typeface="Courier New" panose="02070309020205020404" pitchFamily="49" charset="0"/>
              </a:rPr>
              <a:t>);</a:t>
            </a:r>
            <a:endParaRPr lang="en-US" sz="1800" b="1" dirty="0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800" b="1" dirty="0" smtClean="0">
                <a:latin typeface="Courier New" panose="02070309020205020404" pitchFamily="49" charset="0"/>
              </a:rPr>
              <a:t>			return length;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800" b="1" dirty="0" smtClean="0">
                <a:latin typeface="Courier New" panose="02070309020205020404" pitchFamily="49" charset="0"/>
              </a:rPr>
              <a:t>		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800" b="1" dirty="0" smtClean="0">
                <a:latin typeface="Courier New" panose="02070309020205020404" pitchFamily="49" charset="0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357479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Invariant Summary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Why </a:t>
            </a:r>
            <a:r>
              <a:rPr lang="en-US" sz="2400" dirty="0" smtClean="0"/>
              <a:t>is this statement needed?</a:t>
            </a:r>
          </a:p>
          <a:p>
            <a:pPr lvl="1" eaLnBrk="1" hangingPunct="1"/>
            <a:r>
              <a:rPr lang="en-US" sz="2000" dirty="0" smtClean="0"/>
              <a:t> </a:t>
            </a:r>
            <a:r>
              <a:rPr lang="en-US" sz="2000" b="1" dirty="0" err="1">
                <a:latin typeface="Courier New" panose="02070309020205020404" pitchFamily="49" charset="0"/>
              </a:rPr>
              <a:t>hasEraser</a:t>
            </a:r>
            <a:r>
              <a:rPr lang="en-US" sz="2000" b="1" dirty="0">
                <a:latin typeface="Courier New" panose="02070309020205020404" pitchFamily="49" charset="0"/>
              </a:rPr>
              <a:t> = (length &gt;= </a:t>
            </a:r>
            <a:r>
              <a:rPr lang="en-US" sz="2000" b="1" dirty="0" smtClean="0">
                <a:latin typeface="Courier New" panose="02070309020205020404" pitchFamily="49" charset="0"/>
              </a:rPr>
              <a:t>10);</a:t>
            </a:r>
            <a:endParaRPr lang="en-US" sz="2000" dirty="0"/>
          </a:p>
          <a:p>
            <a:pPr eaLnBrk="1" hangingPunct="1"/>
            <a:r>
              <a:rPr lang="en-US" sz="2600" dirty="0" smtClean="0"/>
              <a:t>Because otherwise representation invariant will be violated!</a:t>
            </a:r>
          </a:p>
          <a:p>
            <a:pPr lvl="1"/>
            <a:r>
              <a:rPr lang="en-US" sz="2400" dirty="0" smtClean="0"/>
              <a:t>For a brief period of time the invariant may not have been met</a:t>
            </a:r>
          </a:p>
          <a:p>
            <a:pPr lvl="2"/>
            <a:r>
              <a:rPr lang="en-US" sz="2200" dirty="0" smtClean="0"/>
              <a:t>But only between two lines of code</a:t>
            </a:r>
          </a:p>
          <a:p>
            <a:pPr eaLnBrk="1" hangingPunct="1"/>
            <a:r>
              <a:rPr lang="en-US" sz="2600" dirty="0" smtClean="0"/>
              <a:t>The constructor must guarantee invariant.</a:t>
            </a:r>
          </a:p>
          <a:p>
            <a:pPr eaLnBrk="1" hangingPunct="1"/>
            <a:r>
              <a:rPr lang="en-US" sz="2600" dirty="0" smtClean="0"/>
              <a:t>After that, the invariant:</a:t>
            </a:r>
          </a:p>
          <a:p>
            <a:pPr lvl="1" eaLnBrk="1" hangingPunct="1"/>
            <a:r>
              <a:rPr lang="en-US" sz="2200" dirty="0" smtClean="0"/>
              <a:t>May be assumed at the beginning of every public method.</a:t>
            </a:r>
          </a:p>
          <a:p>
            <a:pPr lvl="1" eaLnBrk="1" hangingPunct="1"/>
            <a:r>
              <a:rPr lang="en-US" sz="2200" dirty="0" smtClean="0"/>
              <a:t>Must be </a:t>
            </a:r>
            <a:r>
              <a:rPr lang="en-US" sz="2200" dirty="0"/>
              <a:t>guaranteed at the </a:t>
            </a:r>
            <a:r>
              <a:rPr lang="en-US" sz="2200" dirty="0" smtClean="0"/>
              <a:t>end of </a:t>
            </a:r>
            <a:r>
              <a:rPr lang="en-US" sz="2200" dirty="0"/>
              <a:t>every public method.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271189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Members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sz="2600" dirty="0" smtClean="0"/>
              <a:t>Two kinds of members in a class declaration</a:t>
            </a:r>
          </a:p>
          <a:p>
            <a:pPr lvl="1" eaLnBrk="1" hangingPunct="1"/>
            <a:r>
              <a:rPr lang="en-US" sz="2200" dirty="0" smtClean="0"/>
              <a:t>Fields, </a:t>
            </a:r>
            <a:r>
              <a:rPr lang="en-US" sz="2200" dirty="0" err="1" smtClean="0"/>
              <a:t>ie</a:t>
            </a:r>
            <a:r>
              <a:rPr lang="en-US" sz="2200" dirty="0" smtClean="0"/>
              <a:t> data (determine the </a:t>
            </a:r>
            <a:r>
              <a:rPr lang="en-US" sz="2200" i="1" dirty="0" smtClean="0"/>
              <a:t>state</a:t>
            </a:r>
            <a:r>
              <a:rPr lang="en-US" sz="2200" dirty="0" smtClean="0"/>
              <a:t>)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sz="2100" b="1" dirty="0" err="1" smtClean="0">
                <a:latin typeface="Courier New" panose="02070309020205020404" pitchFamily="49" charset="0"/>
              </a:rPr>
              <a:t>boolean</a:t>
            </a:r>
            <a:r>
              <a:rPr lang="en-US" sz="2100" b="1" dirty="0" smtClean="0">
                <a:latin typeface="Courier New" panose="02070309020205020404" pitchFamily="49" charset="0"/>
              </a:rPr>
              <a:t> </a:t>
            </a:r>
            <a:r>
              <a:rPr lang="en-US" sz="2100" b="1" dirty="0" err="1" smtClean="0">
                <a:solidFill>
                  <a:srgbClr val="FF9933"/>
                </a:solidFill>
                <a:latin typeface="Courier New" panose="02070309020205020404" pitchFamily="49" charset="0"/>
              </a:rPr>
              <a:t>hasEraser</a:t>
            </a:r>
            <a:r>
              <a:rPr lang="en-US" sz="2100" b="1" dirty="0" smtClean="0">
                <a:latin typeface="Courier New" panose="02070309020205020404" pitchFamily="49" charset="0"/>
              </a:rPr>
              <a:t>;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sz="2100" b="1" dirty="0" smtClean="0">
                <a:latin typeface="Courier New" panose="02070309020205020404" pitchFamily="49" charset="0"/>
              </a:rPr>
              <a:t>String </a:t>
            </a:r>
            <a:r>
              <a:rPr lang="en-US" sz="2100" b="1" dirty="0" smtClean="0">
                <a:solidFill>
                  <a:srgbClr val="FF9933"/>
                </a:solidFill>
                <a:latin typeface="Courier New" panose="02070309020205020404" pitchFamily="49" charset="0"/>
              </a:rPr>
              <a:t>color</a:t>
            </a:r>
            <a:r>
              <a:rPr lang="en-US" sz="2100" b="1" dirty="0" smtClean="0">
                <a:latin typeface="Courier New" panose="02070309020205020404" pitchFamily="49" charset="0"/>
              </a:rPr>
              <a:t>;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sz="2100" b="1" dirty="0" err="1" smtClean="0">
                <a:latin typeface="Courier New" panose="02070309020205020404" pitchFamily="49" charset="0"/>
              </a:rPr>
              <a:t>int</a:t>
            </a:r>
            <a:r>
              <a:rPr lang="en-US" sz="2100" b="1" dirty="0" smtClean="0">
                <a:latin typeface="Courier New" panose="02070309020205020404" pitchFamily="49" charset="0"/>
              </a:rPr>
              <a:t> </a:t>
            </a:r>
            <a:r>
              <a:rPr lang="en-US" sz="2100" b="1" dirty="0" smtClean="0">
                <a:solidFill>
                  <a:srgbClr val="FF9933"/>
                </a:solidFill>
                <a:latin typeface="Courier New" panose="02070309020205020404" pitchFamily="49" charset="0"/>
              </a:rPr>
              <a:t>length</a:t>
            </a:r>
            <a:r>
              <a:rPr lang="en-US" sz="2100" b="1" dirty="0" smtClean="0">
                <a:latin typeface="Courier New" panose="02070309020205020404" pitchFamily="49" charset="0"/>
              </a:rPr>
              <a:t>;</a:t>
            </a:r>
          </a:p>
          <a:p>
            <a:pPr lvl="1" eaLnBrk="1" hangingPunct="1"/>
            <a:r>
              <a:rPr lang="en-US" sz="2200" dirty="0" smtClean="0"/>
              <a:t>Methods, </a:t>
            </a:r>
            <a:r>
              <a:rPr lang="en-US" sz="2200" dirty="0" err="1" smtClean="0"/>
              <a:t>ie</a:t>
            </a:r>
            <a:r>
              <a:rPr lang="en-US" sz="2200" dirty="0" smtClean="0"/>
              <a:t> procedures (</a:t>
            </a:r>
            <a:r>
              <a:rPr lang="en-US" sz="2200" i="1" dirty="0" smtClean="0"/>
              <a:t>access/modify</a:t>
            </a:r>
            <a:r>
              <a:rPr lang="en-US" sz="2200" dirty="0" smtClean="0"/>
              <a:t> the state)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sz="2100" b="1" dirty="0" err="1" smtClean="0">
                <a:latin typeface="Courier New" panose="02070309020205020404" pitchFamily="49" charset="0"/>
              </a:rPr>
              <a:t>int</a:t>
            </a:r>
            <a:r>
              <a:rPr lang="en-US" sz="2100" b="1" dirty="0" smtClean="0">
                <a:latin typeface="Courier New" panose="02070309020205020404" pitchFamily="49" charset="0"/>
              </a:rPr>
              <a:t> </a:t>
            </a:r>
            <a:r>
              <a:rPr lang="en-US" sz="2100" b="1" dirty="0" smtClean="0">
                <a:solidFill>
                  <a:srgbClr val="6600FF"/>
                </a:solidFill>
                <a:latin typeface="Courier New" panose="02070309020205020404" pitchFamily="49" charset="0"/>
              </a:rPr>
              <a:t>sharpen</a:t>
            </a:r>
            <a:r>
              <a:rPr lang="en-US" sz="2100" b="1" dirty="0" smtClean="0">
                <a:latin typeface="Courier New" panose="02070309020205020404" pitchFamily="49" charset="0"/>
              </a:rPr>
              <a:t> (</a:t>
            </a:r>
            <a:r>
              <a:rPr lang="en-US" sz="2100" b="1" dirty="0" err="1" smtClean="0">
                <a:latin typeface="Courier New" panose="02070309020205020404" pitchFamily="49" charset="0"/>
              </a:rPr>
              <a:t>int</a:t>
            </a:r>
            <a:r>
              <a:rPr lang="en-US" sz="2100" b="1" dirty="0" smtClean="0">
                <a:latin typeface="Courier New" panose="02070309020205020404" pitchFamily="49" charset="0"/>
              </a:rPr>
              <a:t> amount) {</a:t>
            </a:r>
          </a:p>
          <a:p>
            <a:pPr lvl="2" eaLnBrk="1" hangingPunct="1">
              <a:buNone/>
            </a:pPr>
            <a:r>
              <a:rPr lang="en-US" sz="2100" b="1" dirty="0" smtClean="0">
                <a:latin typeface="Courier New" panose="02070309020205020404" pitchFamily="49" charset="0"/>
              </a:rPr>
              <a:t>  </a:t>
            </a:r>
            <a:r>
              <a:rPr lang="en-US" sz="2100" b="1" dirty="0" smtClean="0">
                <a:solidFill>
                  <a:srgbClr val="FF9933"/>
                </a:solidFill>
                <a:latin typeface="Courier New" panose="02070309020205020404" pitchFamily="49" charset="0"/>
              </a:rPr>
              <a:t>length</a:t>
            </a:r>
            <a:r>
              <a:rPr lang="en-US" sz="2100" b="1" dirty="0" smtClean="0">
                <a:latin typeface="Courier New" panose="02070309020205020404" pitchFamily="49" charset="0"/>
              </a:rPr>
              <a:t> = </a:t>
            </a:r>
            <a:r>
              <a:rPr lang="en-US" sz="2100" b="1" dirty="0" smtClean="0">
                <a:solidFill>
                  <a:srgbClr val="FF9933"/>
                </a:solidFill>
                <a:latin typeface="Courier New" panose="02070309020205020404" pitchFamily="49" charset="0"/>
              </a:rPr>
              <a:t>length</a:t>
            </a:r>
            <a:r>
              <a:rPr lang="en-US" sz="2100" b="1" dirty="0" smtClean="0">
                <a:latin typeface="Courier New" panose="02070309020205020404" pitchFamily="49" charset="0"/>
              </a:rPr>
              <a:t> – amount;</a:t>
            </a:r>
          </a:p>
          <a:p>
            <a:pPr lvl="2" eaLnBrk="1" hangingPunct="1">
              <a:buNone/>
            </a:pPr>
            <a:r>
              <a:rPr lang="en-US" sz="2100" b="1" dirty="0">
                <a:latin typeface="Courier New" panose="02070309020205020404" pitchFamily="49" charset="0"/>
              </a:rPr>
              <a:t>	</a:t>
            </a:r>
            <a:r>
              <a:rPr lang="en-US" sz="2000" b="1" dirty="0" err="1" smtClean="0">
                <a:latin typeface="Courier New" panose="02070309020205020404" pitchFamily="49" charset="0"/>
              </a:rPr>
              <a:t>hasEraser</a:t>
            </a:r>
            <a:r>
              <a:rPr lang="en-US" sz="2000" b="1" dirty="0" smtClean="0">
                <a:latin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</a:rPr>
              <a:t>= (length &gt;= 10);</a:t>
            </a:r>
            <a:endParaRPr lang="en-US" sz="2100" b="1" dirty="0" smtClean="0">
              <a:latin typeface="Courier New" panose="02070309020205020404" pitchFamily="49" charset="0"/>
            </a:endParaRP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sz="2100" b="1" dirty="0" smtClean="0">
                <a:latin typeface="Courier New" panose="02070309020205020404" pitchFamily="49" charset="0"/>
              </a:rPr>
              <a:t>  return </a:t>
            </a:r>
            <a:r>
              <a:rPr lang="en-US" sz="2100" b="1" dirty="0" smtClean="0">
                <a:solidFill>
                  <a:srgbClr val="FF9933"/>
                </a:solidFill>
                <a:latin typeface="Courier New" panose="02070309020205020404" pitchFamily="49" charset="0"/>
              </a:rPr>
              <a:t>length</a:t>
            </a:r>
            <a:r>
              <a:rPr lang="en-US" sz="2100" b="1" dirty="0" smtClean="0">
                <a:latin typeface="Courier New" panose="02070309020205020404" pitchFamily="49" charset="0"/>
              </a:rPr>
              <a:t>;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sz="2100" b="1" dirty="0" smtClean="0">
                <a:latin typeface="Courier New" panose="02070309020205020404" pitchFamily="49" charset="0"/>
              </a:rPr>
              <a:t>}</a:t>
            </a:r>
          </a:p>
          <a:p>
            <a:pPr eaLnBrk="1" hangingPunct="1"/>
            <a:r>
              <a:rPr lang="en-US" sz="2600" dirty="0" smtClean="0"/>
              <a:t>(Much later: nested classes and nested interfaces)</a:t>
            </a:r>
          </a:p>
          <a:p>
            <a:pPr lvl="2" eaLnBrk="1" hangingPunct="1"/>
            <a:endParaRPr lang="en-US" sz="2100" dirty="0" smtClean="0"/>
          </a:p>
        </p:txBody>
      </p:sp>
    </p:spTree>
    <p:extLst>
      <p:ext uri="{BB962C8B-B14F-4D97-AF65-F5344CB8AC3E}">
        <p14:creationId xmlns:p14="http://schemas.microsoft.com/office/powerpoint/2010/main" val="314137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400" smtClean="0"/>
              <a:t>Good Practice: Establish Invariant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eaLnBrk="1" hangingPunct="1"/>
            <a:r>
              <a:rPr lang="en-US" sz="2800" dirty="0" smtClean="0"/>
              <a:t>Class representations typically have a convention or representation invariant</a:t>
            </a:r>
          </a:p>
          <a:p>
            <a:pPr lvl="1" eaLnBrk="1" hangingPunct="1"/>
            <a:r>
              <a:rPr lang="en-US" sz="2400" dirty="0" smtClean="0"/>
              <a:t>What is true of the state for all instances?</a:t>
            </a:r>
          </a:p>
          <a:p>
            <a:pPr lvl="1" eaLnBrk="1" hangingPunct="1"/>
            <a:r>
              <a:rPr lang="en-US" sz="2400" dirty="0" err="1" smtClean="0"/>
              <a:t>eg</a:t>
            </a:r>
            <a:r>
              <a:rPr lang="en-US" sz="2400" dirty="0" smtClean="0"/>
              <a:t> All long pencils have erasers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sz="2100" b="1" dirty="0" smtClean="0">
                <a:latin typeface="Courier New" panose="02070309020205020404" pitchFamily="49" charset="0"/>
              </a:rPr>
              <a:t>length &gt;= 10 ==&gt; </a:t>
            </a:r>
            <a:r>
              <a:rPr lang="en-US" sz="2100" b="1" dirty="0" err="1" smtClean="0">
                <a:latin typeface="Courier New" panose="02070309020205020404" pitchFamily="49" charset="0"/>
              </a:rPr>
              <a:t>hasEraser</a:t>
            </a:r>
            <a:endParaRPr lang="en-US" sz="2100" b="1" dirty="0" smtClean="0">
              <a:latin typeface="Courier New" panose="02070309020205020404" pitchFamily="49" charset="0"/>
            </a:endParaRPr>
          </a:p>
          <a:p>
            <a:pPr lvl="1" eaLnBrk="1" hangingPunct="1"/>
            <a:r>
              <a:rPr lang="en-US" sz="2400" dirty="0" smtClean="0"/>
              <a:t>So the state (false, “green”, 14) is not valid</a:t>
            </a:r>
          </a:p>
          <a:p>
            <a:pPr eaLnBrk="1" hangingPunct="1"/>
            <a:r>
              <a:rPr lang="en-US" sz="2800" dirty="0" smtClean="0"/>
              <a:t>Invariant must hold after constructor!</a:t>
            </a:r>
          </a:p>
          <a:p>
            <a:pPr eaLnBrk="1" hangingPunct="1"/>
            <a:r>
              <a:rPr lang="en-US" sz="2800" dirty="0" smtClean="0"/>
              <a:t>Bad idea: constructor and other public methods should not call other public methods of its own object</a:t>
            </a:r>
          </a:p>
          <a:p>
            <a:pPr lvl="1" eaLnBrk="1" hangingPunct="1"/>
            <a:r>
              <a:rPr lang="en-US" sz="2400" dirty="0" smtClean="0"/>
              <a:t>Danger! Convention (representation invariant) might not hold at call point</a:t>
            </a:r>
          </a:p>
          <a:p>
            <a:pPr lvl="1" eaLnBrk="1" hangingPunct="1"/>
            <a:r>
              <a:rPr lang="en-US" sz="2400" dirty="0" smtClean="0"/>
              <a:t>Use private helper methods</a:t>
            </a:r>
          </a:p>
          <a:p>
            <a:pPr lvl="1" eaLnBrk="1" hangingPunct="1"/>
            <a:r>
              <a:rPr lang="en-US" sz="2400" dirty="0" smtClean="0"/>
              <a:t>If you do call public methods, you are the client and need to check all contracts!</a:t>
            </a:r>
          </a:p>
          <a:p>
            <a:pPr lvl="1" eaLnBrk="1" hangingPunct="1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695113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 Constructor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400" b="1" dirty="0" smtClean="0">
                <a:latin typeface="Courier New" panose="02070309020205020404" pitchFamily="49" charset="0"/>
              </a:rPr>
              <a:t>class Pencil 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400" b="1" dirty="0" smtClean="0">
                <a:latin typeface="Courier New" panose="02070309020205020404" pitchFamily="49" charset="0"/>
              </a:rPr>
              <a:t>		</a:t>
            </a:r>
            <a:r>
              <a:rPr lang="en-US" sz="2400" b="1" dirty="0" err="1" smtClean="0">
                <a:latin typeface="Courier New" panose="02070309020205020404" pitchFamily="49" charset="0"/>
              </a:rPr>
              <a:t>boolean</a:t>
            </a:r>
            <a:r>
              <a:rPr lang="en-US" sz="2400" b="1" dirty="0" smtClean="0">
                <a:latin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rgbClr val="FF9933"/>
                </a:solidFill>
                <a:latin typeface="Courier New" panose="02070309020205020404" pitchFamily="49" charset="0"/>
              </a:rPr>
              <a:t>hasEraser</a:t>
            </a:r>
            <a:r>
              <a:rPr lang="en-US" sz="2400" b="1" dirty="0" smtClean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400" b="1" dirty="0" smtClean="0">
                <a:latin typeface="Courier New" panose="02070309020205020404" pitchFamily="49" charset="0"/>
              </a:rPr>
              <a:t>		String </a:t>
            </a:r>
            <a:r>
              <a:rPr lang="en-US" sz="2400" b="1" dirty="0" smtClean="0">
                <a:solidFill>
                  <a:srgbClr val="FF9933"/>
                </a:solidFill>
                <a:latin typeface="Courier New" panose="02070309020205020404" pitchFamily="49" charset="0"/>
              </a:rPr>
              <a:t>color</a:t>
            </a:r>
            <a:r>
              <a:rPr lang="en-US" sz="2400" b="1" dirty="0" smtClean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400" b="1" dirty="0" smtClean="0">
                <a:latin typeface="Courier New" panose="02070309020205020404" pitchFamily="49" charset="0"/>
              </a:rPr>
              <a:t>		</a:t>
            </a:r>
            <a:r>
              <a:rPr lang="en-US" sz="2400" b="1" dirty="0" err="1" smtClean="0">
                <a:latin typeface="Courier New" panose="02070309020205020404" pitchFamily="49" charset="0"/>
              </a:rPr>
              <a:t>int</a:t>
            </a:r>
            <a:r>
              <a:rPr lang="en-US" sz="2400" b="1" dirty="0" smtClean="0">
                <a:latin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rgbClr val="FF9933"/>
                </a:solidFill>
                <a:latin typeface="Courier New" panose="02070309020205020404" pitchFamily="49" charset="0"/>
              </a:rPr>
              <a:t>length</a:t>
            </a:r>
            <a:r>
              <a:rPr lang="en-US" sz="2400" b="1" dirty="0" smtClean="0">
                <a:latin typeface="Courier New" panose="02070309020205020404" pitchFamily="49" charset="0"/>
              </a:rPr>
              <a:t> = 14;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400" b="1" dirty="0" smtClean="0">
                <a:latin typeface="Courier New" panose="02070309020205020404" pitchFamily="49" charset="0"/>
              </a:rPr>
              <a:t>		@pre [c is a valid color]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400" b="1" dirty="0" smtClean="0">
                <a:latin typeface="Courier New" panose="02070309020205020404" pitchFamily="49" charset="0"/>
              </a:rPr>
              <a:t>		</a:t>
            </a:r>
            <a:r>
              <a:rPr lang="en-US" sz="2400" b="1" dirty="0" smtClean="0">
                <a:solidFill>
                  <a:srgbClr val="0099FF"/>
                </a:solidFill>
                <a:latin typeface="Courier New" panose="02070309020205020404" pitchFamily="49" charset="0"/>
              </a:rPr>
              <a:t>Pencil</a:t>
            </a:r>
            <a:r>
              <a:rPr lang="en-US" sz="2400" b="1" dirty="0" smtClean="0">
                <a:latin typeface="Courier New" panose="02070309020205020404" pitchFamily="49" charset="0"/>
              </a:rPr>
              <a:t> (String c) 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400" b="1" dirty="0" smtClean="0">
                <a:latin typeface="Courier New" panose="02070309020205020404" pitchFamily="49" charset="0"/>
              </a:rPr>
              <a:t>			color = c;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400" b="1" dirty="0" smtClean="0">
                <a:latin typeface="Courier New" panose="02070309020205020404" pitchFamily="49" charset="0"/>
              </a:rPr>
              <a:t>			</a:t>
            </a:r>
            <a:r>
              <a:rPr lang="en-US" sz="2400" b="1" dirty="0" err="1" smtClean="0">
                <a:latin typeface="Courier New" panose="02070309020205020404" pitchFamily="49" charset="0"/>
              </a:rPr>
              <a:t>hasEraser</a:t>
            </a:r>
            <a:r>
              <a:rPr lang="en-US" sz="2400" b="1" dirty="0" smtClean="0">
                <a:latin typeface="Courier New" panose="02070309020205020404" pitchFamily="49" charset="0"/>
              </a:rPr>
              <a:t> = (length &gt;= 10);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400" b="1" dirty="0">
                <a:latin typeface="Courier New" panose="02070309020205020404" pitchFamily="49" charset="0"/>
              </a:rPr>
              <a:t>	</a:t>
            </a:r>
            <a:r>
              <a:rPr lang="en-US" sz="2400" b="1" dirty="0" smtClean="0">
                <a:latin typeface="Courier New" panose="02070309020205020404" pitchFamily="49" charset="0"/>
              </a:rPr>
              <a:t>		//enforce the invariant!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400" b="1" dirty="0" smtClean="0">
                <a:latin typeface="Courier New" panose="02070309020205020404" pitchFamily="49" charset="0"/>
              </a:rPr>
              <a:t>		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sz="2400" b="1" dirty="0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400" b="1" dirty="0" smtClean="0">
                <a:latin typeface="Courier New" panose="02070309020205020404" pitchFamily="49" charset="0"/>
              </a:rPr>
              <a:t>		. . . same </a:t>
            </a:r>
            <a:r>
              <a:rPr lang="en-US" sz="2400" b="1" dirty="0" smtClean="0">
                <a:solidFill>
                  <a:srgbClr val="6600FF"/>
                </a:solidFill>
                <a:latin typeface="Courier New" panose="02070309020205020404" pitchFamily="49" charset="0"/>
              </a:rPr>
              <a:t>methods</a:t>
            </a:r>
            <a:r>
              <a:rPr lang="en-US" sz="2400" b="1" dirty="0" smtClean="0">
                <a:latin typeface="Courier New" panose="02070309020205020404" pitchFamily="49" charset="0"/>
              </a:rPr>
              <a:t> as before . . 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400" b="1" dirty="0" smtClean="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2754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Visibility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600" smtClean="0"/>
              <a:t>Members can be private or public</a:t>
            </a:r>
          </a:p>
          <a:p>
            <a:pPr lvl="1" eaLnBrk="1" hangingPunct="1"/>
            <a:r>
              <a:rPr lang="en-US" sz="2200" smtClean="0"/>
              <a:t>member-by-member declaration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sz="2100" b="1" smtClean="0">
                <a:solidFill>
                  <a:srgbClr val="FF0000"/>
                </a:solidFill>
                <a:latin typeface="Courier New" panose="02070309020205020404" pitchFamily="49" charset="0"/>
              </a:rPr>
              <a:t>private</a:t>
            </a:r>
            <a:r>
              <a:rPr lang="en-US" sz="2100" b="1" smtClean="0">
                <a:latin typeface="Courier New" panose="02070309020205020404" pitchFamily="49" charset="0"/>
              </a:rPr>
              <a:t> String </a:t>
            </a:r>
            <a:r>
              <a:rPr lang="en-US" sz="2100" b="1" smtClean="0">
                <a:solidFill>
                  <a:srgbClr val="FF9933"/>
                </a:solidFill>
                <a:latin typeface="Courier New" panose="02070309020205020404" pitchFamily="49" charset="0"/>
              </a:rPr>
              <a:t>color</a:t>
            </a:r>
            <a:r>
              <a:rPr lang="en-US" sz="2100" b="1" smtClean="0">
                <a:latin typeface="Courier New" panose="02070309020205020404" pitchFamily="49" charset="0"/>
              </a:rPr>
              <a:t>;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sz="2100" b="1" smtClean="0">
                <a:solidFill>
                  <a:srgbClr val="009900"/>
                </a:solidFill>
                <a:latin typeface="Courier New" panose="02070309020205020404" pitchFamily="49" charset="0"/>
              </a:rPr>
              <a:t>public</a:t>
            </a:r>
            <a:r>
              <a:rPr lang="en-US" sz="2100" b="1" smtClean="0">
                <a:latin typeface="Courier New" panose="02070309020205020404" pitchFamily="49" charset="0"/>
              </a:rPr>
              <a:t> int </a:t>
            </a:r>
            <a:r>
              <a:rPr lang="en-US" sz="2100" b="1" smtClean="0">
                <a:solidFill>
                  <a:srgbClr val="FF9933"/>
                </a:solidFill>
                <a:latin typeface="Courier New" panose="02070309020205020404" pitchFamily="49" charset="0"/>
              </a:rPr>
              <a:t>length</a:t>
            </a:r>
            <a:r>
              <a:rPr lang="en-US" sz="2100" b="1" smtClean="0">
                <a:latin typeface="Courier New" panose="02070309020205020404" pitchFamily="49" charset="0"/>
              </a:rPr>
              <a:t>;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sz="2100" b="1" smtClean="0">
                <a:solidFill>
                  <a:srgbClr val="009900"/>
                </a:solidFill>
                <a:latin typeface="Courier New" panose="02070309020205020404" pitchFamily="49" charset="0"/>
              </a:rPr>
              <a:t>public</a:t>
            </a:r>
            <a:r>
              <a:rPr lang="en-US" sz="2100" b="1" smtClean="0">
                <a:latin typeface="Courier New" panose="02070309020205020404" pitchFamily="49" charset="0"/>
              </a:rPr>
              <a:t> int </a:t>
            </a:r>
            <a:r>
              <a:rPr lang="en-US" sz="2100" b="1" smtClean="0">
                <a:solidFill>
                  <a:srgbClr val="6600FF"/>
                </a:solidFill>
                <a:latin typeface="Courier New" panose="02070309020205020404" pitchFamily="49" charset="0"/>
              </a:rPr>
              <a:t>sharpen</a:t>
            </a:r>
            <a:r>
              <a:rPr lang="en-US" sz="2100" b="1" smtClean="0">
                <a:latin typeface="Courier New" panose="02070309020205020404" pitchFamily="49" charset="0"/>
              </a:rPr>
              <a:t> (int amount) { . . . } </a:t>
            </a:r>
          </a:p>
          <a:p>
            <a:pPr eaLnBrk="1" hangingPunct="1"/>
            <a:r>
              <a:rPr lang="en-US" sz="2600" smtClean="0"/>
              <a:t>Private members</a:t>
            </a:r>
          </a:p>
          <a:p>
            <a:pPr lvl="1" eaLnBrk="1" hangingPunct="1"/>
            <a:r>
              <a:rPr lang="en-US" sz="2200" smtClean="0"/>
              <a:t>Can be accessed only by instances of same class</a:t>
            </a:r>
          </a:p>
          <a:p>
            <a:pPr lvl="1" eaLnBrk="1" hangingPunct="1"/>
            <a:r>
              <a:rPr lang="en-US" sz="2200" smtClean="0"/>
              <a:t>Provide concrete implementation / representation</a:t>
            </a:r>
          </a:p>
          <a:p>
            <a:pPr eaLnBrk="1" hangingPunct="1"/>
            <a:r>
              <a:rPr lang="en-US" sz="2600" smtClean="0"/>
              <a:t>Public members</a:t>
            </a:r>
          </a:p>
          <a:p>
            <a:pPr lvl="1" eaLnBrk="1" hangingPunct="1"/>
            <a:r>
              <a:rPr lang="en-US" sz="2200" smtClean="0"/>
              <a:t>Can be accessed by any object</a:t>
            </a:r>
          </a:p>
          <a:p>
            <a:pPr lvl="1" eaLnBrk="1" hangingPunct="1"/>
            <a:r>
              <a:rPr lang="en-US" sz="2200" smtClean="0"/>
              <a:t>Provide abstract view (client-side)</a:t>
            </a:r>
          </a:p>
        </p:txBody>
      </p:sp>
    </p:spTree>
    <p:extLst>
      <p:ext uri="{BB962C8B-B14F-4D97-AF65-F5344CB8AC3E}">
        <p14:creationId xmlns:p14="http://schemas.microsoft.com/office/powerpoint/2010/main" val="185003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Why classes and objects?  </a:t>
            </a:r>
          </a:p>
          <a:p>
            <a:pPr lvl="1" eaLnBrk="1" hangingPunct="1"/>
            <a:r>
              <a:rPr lang="en-US" altLang="en-US" dirty="0" smtClean="0"/>
              <a:t>Encapsulation and Information Hiding</a:t>
            </a:r>
          </a:p>
          <a:p>
            <a:pPr eaLnBrk="1" hangingPunct="1"/>
            <a:r>
              <a:rPr lang="en-US" altLang="en-US" dirty="0" smtClean="0"/>
              <a:t>How to develop classes and objects in Java?</a:t>
            </a:r>
          </a:p>
          <a:p>
            <a:pPr lvl="1"/>
            <a:r>
              <a:rPr lang="en-US" altLang="en-US" dirty="0" smtClean="0"/>
              <a:t>See the Classes video in Java</a:t>
            </a:r>
          </a:p>
          <a:p>
            <a:r>
              <a:rPr lang="en-US" altLang="en-US" dirty="0" smtClean="0"/>
              <a:t>We will focus more on how to effectively design our systems to use classes</a:t>
            </a:r>
          </a:p>
          <a:p>
            <a:pPr lvl="1"/>
            <a:r>
              <a:rPr lang="en-US" altLang="en-US" dirty="0" smtClean="0"/>
              <a:t>How to use Design By Contract with classes</a:t>
            </a:r>
          </a:p>
        </p:txBody>
      </p:sp>
    </p:spTree>
    <p:extLst>
      <p:ext uri="{BB962C8B-B14F-4D97-AF65-F5344CB8AC3E}">
        <p14:creationId xmlns:p14="http://schemas.microsoft.com/office/powerpoint/2010/main" val="1480721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000" smtClean="0"/>
              <a:t>Good Practice: Member Declarations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sz="2400" dirty="0" smtClean="0"/>
              <a:t>Group member declarations by visibility</a:t>
            </a:r>
          </a:p>
          <a:p>
            <a:pPr lvl="1" eaLnBrk="1" hangingPunct="1"/>
            <a:r>
              <a:rPr lang="en-US" sz="2000" dirty="0" smtClean="0"/>
              <a:t>Java’s convention: private members at top</a:t>
            </a:r>
          </a:p>
          <a:p>
            <a:pPr eaLnBrk="1" hangingPunct="1"/>
            <a:r>
              <a:rPr lang="en-US" sz="2400" dirty="0" smtClean="0"/>
              <a:t>No fields should be public</a:t>
            </a:r>
          </a:p>
          <a:p>
            <a:pPr lvl="1" eaLnBrk="1" hangingPunct="1"/>
            <a:r>
              <a:rPr lang="en-US" sz="2000" dirty="0" smtClean="0"/>
              <a:t>Common (bad) idiom: Public “</a:t>
            </a:r>
            <a:r>
              <a:rPr lang="en-US" sz="2000" dirty="0" err="1" smtClean="0"/>
              <a:t>accessor</a:t>
            </a:r>
            <a:r>
              <a:rPr lang="en-US" sz="2000" dirty="0" smtClean="0"/>
              <a:t>” methods for getting and setting private fields (aka getters/setters)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sz="1900" b="1" dirty="0" smtClean="0">
                <a:latin typeface="Courier New" panose="02070309020205020404" pitchFamily="49" charset="0"/>
              </a:rPr>
              <a:t>class Pencil {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sz="1900" b="1" dirty="0" smtClean="0">
                <a:latin typeface="Courier New" panose="02070309020205020404" pitchFamily="49" charset="0"/>
              </a:rPr>
              <a:t>  private </a:t>
            </a:r>
            <a:r>
              <a:rPr lang="en-US" sz="1900" b="1" dirty="0" err="1" smtClean="0">
                <a:latin typeface="Courier New" panose="02070309020205020404" pitchFamily="49" charset="0"/>
              </a:rPr>
              <a:t>int</a:t>
            </a:r>
            <a:r>
              <a:rPr lang="en-US" sz="1900" b="1" dirty="0" smtClean="0">
                <a:latin typeface="Courier New" panose="02070309020205020404" pitchFamily="49" charset="0"/>
              </a:rPr>
              <a:t> length;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sz="1900" b="1" dirty="0" smtClean="0">
                <a:latin typeface="Courier New" panose="02070309020205020404" pitchFamily="49" charset="0"/>
              </a:rPr>
              <a:t>  public </a:t>
            </a:r>
            <a:r>
              <a:rPr lang="en-US" sz="1900" b="1" dirty="0" err="1" smtClean="0">
                <a:latin typeface="Courier New" panose="02070309020205020404" pitchFamily="49" charset="0"/>
              </a:rPr>
              <a:t>int</a:t>
            </a:r>
            <a:r>
              <a:rPr lang="en-US" sz="1900" b="1" dirty="0" smtClean="0">
                <a:latin typeface="Courier New" panose="02070309020205020404" pitchFamily="49" charset="0"/>
              </a:rPr>
              <a:t> </a:t>
            </a:r>
            <a:r>
              <a:rPr lang="en-US" sz="1900" b="1" dirty="0" err="1" smtClean="0">
                <a:latin typeface="Courier New" panose="02070309020205020404" pitchFamily="49" charset="0"/>
              </a:rPr>
              <a:t>getLength</a:t>
            </a:r>
            <a:r>
              <a:rPr lang="en-US" sz="1900" b="1" dirty="0" smtClean="0">
                <a:latin typeface="Courier New" panose="02070309020205020404" pitchFamily="49" charset="0"/>
              </a:rPr>
              <a:t>() { . . . }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sz="1900" b="1" dirty="0" smtClean="0">
                <a:latin typeface="Courier New" panose="02070309020205020404" pitchFamily="49" charset="0"/>
              </a:rPr>
              <a:t>  public void </a:t>
            </a:r>
            <a:r>
              <a:rPr lang="en-US" sz="1900" b="1" dirty="0" err="1" smtClean="0">
                <a:latin typeface="Courier New" panose="02070309020205020404" pitchFamily="49" charset="0"/>
              </a:rPr>
              <a:t>setLength</a:t>
            </a:r>
            <a:r>
              <a:rPr lang="en-US" sz="1900" b="1" dirty="0" smtClean="0">
                <a:latin typeface="Courier New" panose="02070309020205020404" pitchFamily="49" charset="0"/>
              </a:rPr>
              <a:t>() { . . . }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sz="1900" b="1" dirty="0" smtClean="0">
                <a:latin typeface="Courier New" panose="02070309020205020404" pitchFamily="49" charset="0"/>
              </a:rPr>
              <a:t>}</a:t>
            </a:r>
          </a:p>
          <a:p>
            <a:pPr lvl="1" eaLnBrk="1" hangingPunct="1"/>
            <a:r>
              <a:rPr lang="en-US" sz="2000" dirty="0" smtClean="0"/>
              <a:t>Better idiom: Provide public members for observing and controlling </a:t>
            </a:r>
            <a:r>
              <a:rPr lang="en-US" sz="2000" i="1" dirty="0" smtClean="0"/>
              <a:t>abstract</a:t>
            </a:r>
            <a:r>
              <a:rPr lang="en-US" sz="2000" dirty="0" smtClean="0"/>
              <a:t> values of objects</a:t>
            </a:r>
          </a:p>
          <a:p>
            <a:pPr lvl="1" eaLnBrk="1" hangingPunct="1"/>
            <a:r>
              <a:rPr lang="en-US" sz="2000" dirty="0" err="1" smtClean="0"/>
              <a:t>Eg</a:t>
            </a:r>
            <a:r>
              <a:rPr lang="en-US" sz="2000" dirty="0" smtClean="0"/>
              <a:t> </a:t>
            </a:r>
            <a:r>
              <a:rPr lang="en-US" sz="2000" dirty="0" err="1" smtClean="0"/>
              <a:t>PencilA</a:t>
            </a:r>
            <a:r>
              <a:rPr lang="en-US" sz="2000" dirty="0" smtClean="0"/>
              <a:t> and </a:t>
            </a:r>
            <a:r>
              <a:rPr lang="en-US" sz="2000" dirty="0" err="1" smtClean="0"/>
              <a:t>PencilB</a:t>
            </a:r>
            <a:r>
              <a:rPr lang="en-US" sz="2000" dirty="0" smtClean="0"/>
              <a:t> classes should have </a:t>
            </a:r>
            <a:r>
              <a:rPr lang="en-US" sz="2000" i="1" dirty="0" smtClean="0"/>
              <a:t>exactly the same </a:t>
            </a:r>
            <a:r>
              <a:rPr lang="en-US" sz="2000" i="1" dirty="0" err="1" smtClean="0"/>
              <a:t>accessors</a:t>
            </a:r>
            <a:r>
              <a:rPr lang="en-US" sz="2000" i="1" dirty="0" smtClean="0"/>
              <a:t> </a:t>
            </a:r>
            <a:r>
              <a:rPr lang="en-US" sz="2000" dirty="0" smtClean="0"/>
              <a:t>(including signatures)</a:t>
            </a:r>
          </a:p>
        </p:txBody>
      </p:sp>
    </p:spTree>
    <p:extLst>
      <p:ext uri="{BB962C8B-B14F-4D97-AF65-F5344CB8AC3E}">
        <p14:creationId xmlns:p14="http://schemas.microsoft.com/office/powerpoint/2010/main" val="173093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Contracts and Information Hiding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contracts help us hide information</a:t>
            </a:r>
          </a:p>
          <a:p>
            <a:pPr lvl="1"/>
            <a:r>
              <a:rPr lang="en-US" dirty="0" smtClean="0"/>
              <a:t>Implementation details are hidden</a:t>
            </a:r>
          </a:p>
          <a:p>
            <a:pPr lvl="1"/>
            <a:r>
              <a:rPr lang="en-US" dirty="0" smtClean="0"/>
              <a:t>Clients can rely on our contracts instead of looking at code</a:t>
            </a:r>
          </a:p>
          <a:p>
            <a:r>
              <a:rPr lang="en-US" dirty="0" smtClean="0"/>
              <a:t>But our contracts often expose the names of private variables</a:t>
            </a:r>
          </a:p>
          <a:p>
            <a:pPr lvl="1"/>
            <a:r>
              <a:rPr lang="en-US" dirty="0" smtClean="0"/>
              <a:t>We need to be careful here</a:t>
            </a:r>
          </a:p>
          <a:p>
            <a:pPr lvl="1"/>
            <a:r>
              <a:rPr lang="en-US" dirty="0" smtClean="0"/>
              <a:t>In general it’s ok to reveal obvious information in the contracts</a:t>
            </a:r>
          </a:p>
          <a:p>
            <a:pPr lvl="2"/>
            <a:r>
              <a:rPr lang="en-US" dirty="0" smtClean="0"/>
              <a:t>A rectangle class will have a length and a width</a:t>
            </a:r>
          </a:p>
          <a:p>
            <a:pPr lvl="2"/>
            <a:r>
              <a:rPr lang="en-US" dirty="0" smtClean="0"/>
              <a:t>A bank account class has a balance</a:t>
            </a:r>
          </a:p>
          <a:p>
            <a:pPr lvl="1"/>
            <a:r>
              <a:rPr lang="en-US" dirty="0" smtClean="0"/>
              <a:t>We still try to hide what happens in the code</a:t>
            </a:r>
          </a:p>
          <a:p>
            <a:pPr lvl="2"/>
            <a:r>
              <a:rPr lang="en-US" dirty="0" smtClean="0"/>
              <a:t>Again, for simple functions our contract may end up matching the code exactly</a:t>
            </a:r>
          </a:p>
          <a:p>
            <a:r>
              <a:rPr lang="en-US" dirty="0" smtClean="0"/>
              <a:t>When we discuss Interfaces, we’ll have a new way to hide this information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74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Audience of Contracts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 who the audience of the contracts are</a:t>
            </a:r>
          </a:p>
          <a:p>
            <a:r>
              <a:rPr lang="en-US" dirty="0" smtClean="0"/>
              <a:t>preconditions and </a:t>
            </a:r>
            <a:r>
              <a:rPr lang="en-US" dirty="0" err="1" smtClean="0"/>
              <a:t>postconditions</a:t>
            </a:r>
            <a:r>
              <a:rPr lang="en-US" dirty="0" smtClean="0"/>
              <a:t> are meant for the client of the class</a:t>
            </a:r>
          </a:p>
          <a:p>
            <a:pPr lvl="1"/>
            <a:r>
              <a:rPr lang="en-US" dirty="0" smtClean="0"/>
              <a:t>Reveals what each method does</a:t>
            </a:r>
          </a:p>
          <a:p>
            <a:pPr lvl="1"/>
            <a:r>
              <a:rPr lang="en-US" dirty="0" smtClean="0"/>
              <a:t>Can also help the implementer on a large project</a:t>
            </a:r>
          </a:p>
          <a:p>
            <a:pPr lvl="2"/>
            <a:r>
              <a:rPr lang="en-US" dirty="0" smtClean="0"/>
              <a:t>During the design process you will write the contracts, and fill in the code later</a:t>
            </a:r>
          </a:p>
          <a:p>
            <a:r>
              <a:rPr lang="en-US" dirty="0" smtClean="0"/>
              <a:t>The invariants are meant for the implementer</a:t>
            </a:r>
          </a:p>
          <a:p>
            <a:pPr lvl="1"/>
            <a:r>
              <a:rPr lang="en-US" dirty="0" smtClean="0"/>
              <a:t>They are rules the class must follow</a:t>
            </a:r>
          </a:p>
          <a:p>
            <a:pPr lvl="1"/>
            <a:r>
              <a:rPr lang="en-US" dirty="0" smtClean="0"/>
              <a:t>Implementer must make sure their code meets the invariants</a:t>
            </a:r>
          </a:p>
          <a:p>
            <a:r>
              <a:rPr lang="en-US" dirty="0" smtClean="0"/>
              <a:t>Client may learn about invariants through the preconditions</a:t>
            </a:r>
          </a:p>
          <a:p>
            <a:pPr lvl="1"/>
            <a:r>
              <a:rPr lang="en-US" dirty="0" smtClean="0"/>
              <a:t>Invariant: length &gt;=0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harpen(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amt</a:t>
            </a:r>
            <a:r>
              <a:rPr lang="en-US" dirty="0" smtClean="0"/>
              <a:t>) @preconditions </a:t>
            </a:r>
            <a:r>
              <a:rPr lang="en-US" dirty="0" err="1" smtClean="0"/>
              <a:t>amt</a:t>
            </a:r>
            <a:r>
              <a:rPr lang="en-US" dirty="0" smtClean="0"/>
              <a:t> &lt;= length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562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our systems get larger, we start to classify the types of our objects and classes</a:t>
            </a:r>
          </a:p>
          <a:p>
            <a:pPr lvl="1"/>
            <a:r>
              <a:rPr lang="en-US" dirty="0" smtClean="0"/>
              <a:t>Entity Objects</a:t>
            </a:r>
          </a:p>
          <a:p>
            <a:pPr lvl="1"/>
            <a:r>
              <a:rPr lang="en-US" dirty="0" smtClean="0"/>
              <a:t>Boundary Objects</a:t>
            </a:r>
          </a:p>
          <a:p>
            <a:pPr lvl="1"/>
            <a:r>
              <a:rPr lang="en-US" dirty="0" smtClean="0"/>
              <a:t>Control Objects</a:t>
            </a:r>
          </a:p>
          <a:p>
            <a:r>
              <a:rPr lang="en-US" dirty="0" smtClean="0"/>
              <a:t>In simpler programs, these objects tend to get muddled together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88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classes you would have made in previous programming courses were Entity Objects</a:t>
            </a:r>
          </a:p>
          <a:p>
            <a:r>
              <a:rPr lang="en-US" dirty="0" smtClean="0"/>
              <a:t>Entity objects represent some real world entity</a:t>
            </a:r>
          </a:p>
          <a:p>
            <a:pPr lvl="1"/>
            <a:r>
              <a:rPr lang="en-US" dirty="0" smtClean="0"/>
              <a:t>Car, Employee, Pizza</a:t>
            </a:r>
          </a:p>
          <a:p>
            <a:r>
              <a:rPr lang="en-US" dirty="0" smtClean="0"/>
              <a:t>Can be more abstract concepts as well</a:t>
            </a:r>
          </a:p>
          <a:p>
            <a:r>
              <a:rPr lang="en-US" dirty="0" smtClean="0"/>
              <a:t>Entity objects are usually nouns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66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Boundary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Boundary objects represent the interactions between the system and it’s users (or other systems)</a:t>
            </a:r>
          </a:p>
          <a:p>
            <a:r>
              <a:rPr lang="en-US" dirty="0" smtClean="0"/>
              <a:t>The user interface is in a boundary object</a:t>
            </a:r>
          </a:p>
          <a:p>
            <a:pPr lvl="1"/>
            <a:r>
              <a:rPr lang="en-US" dirty="0" smtClean="0"/>
              <a:t>We can have multiple in more complex systems</a:t>
            </a:r>
          </a:p>
          <a:p>
            <a:r>
              <a:rPr lang="en-US" dirty="0" smtClean="0"/>
              <a:t>Our Scanner object is a boundary object</a:t>
            </a:r>
          </a:p>
          <a:p>
            <a:r>
              <a:rPr lang="en-US" dirty="0" smtClean="0"/>
              <a:t>They exist to create a connection, not to encapsulate data</a:t>
            </a:r>
          </a:p>
          <a:p>
            <a:pPr lvl="1"/>
            <a:r>
              <a:rPr lang="en-US" dirty="0" smtClean="0"/>
              <a:t>Still encapsulating functionality</a:t>
            </a:r>
          </a:p>
          <a:p>
            <a:r>
              <a:rPr lang="en-US" dirty="0" smtClean="0"/>
              <a:t>These Boundary objects are what needs to change if the UI changes </a:t>
            </a:r>
          </a:p>
          <a:p>
            <a:pPr lvl="1"/>
            <a:r>
              <a:rPr lang="en-US" dirty="0" smtClean="0"/>
              <a:t>Or if the external system we interact with changes</a:t>
            </a:r>
          </a:p>
          <a:p>
            <a:pPr lvl="1"/>
            <a:r>
              <a:rPr lang="en-US" dirty="0" smtClean="0"/>
              <a:t>Separation of Concerns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75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Control objects are responsible for the actual flow of the program</a:t>
            </a:r>
          </a:p>
          <a:p>
            <a:pPr lvl="1"/>
            <a:r>
              <a:rPr lang="en-US" dirty="0" smtClean="0"/>
              <a:t>Handles interactions between the boundary and entity objects</a:t>
            </a:r>
          </a:p>
          <a:p>
            <a:r>
              <a:rPr lang="en-US" dirty="0" smtClean="0"/>
              <a:t>Makes sure events happen in a certain order</a:t>
            </a:r>
          </a:p>
          <a:p>
            <a:r>
              <a:rPr lang="en-US" dirty="0" smtClean="0"/>
              <a:t>Our main function is responsible for the flow of the program</a:t>
            </a:r>
          </a:p>
          <a:p>
            <a:pPr lvl="1"/>
            <a:r>
              <a:rPr lang="en-US" dirty="0" smtClean="0"/>
              <a:t>In Java our main function is in a class, creating a Control Object</a:t>
            </a:r>
          </a:p>
          <a:p>
            <a:pPr lvl="1"/>
            <a:r>
              <a:rPr lang="en-US" dirty="0" smtClean="0"/>
              <a:t>In Java, every class can theoretically have a main function</a:t>
            </a:r>
          </a:p>
          <a:p>
            <a:pPr lvl="2"/>
            <a:r>
              <a:rPr lang="en-US" dirty="0" smtClean="0"/>
              <a:t>We want to avoid this and try to keep our control objects separate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86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 a Speedster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Keeps track of a time and distance, and calculates the velocity</a:t>
            </a:r>
          </a:p>
          <a:p>
            <a:pPr lvl="1"/>
            <a:r>
              <a:rPr lang="en-US" dirty="0" smtClean="0"/>
              <a:t>As the object keeps moving, we add to the total distance and time</a:t>
            </a:r>
          </a:p>
          <a:p>
            <a:pPr lvl="1"/>
            <a:r>
              <a:rPr lang="en-US" dirty="0" smtClean="0"/>
              <a:t>Does not track directionality</a:t>
            </a:r>
          </a:p>
          <a:p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Constructor: Speedster(double d, double t)</a:t>
            </a:r>
          </a:p>
          <a:p>
            <a:pPr lvl="1"/>
            <a:r>
              <a:rPr lang="en-US" dirty="0"/>
              <a:t>v</a:t>
            </a:r>
            <a:r>
              <a:rPr lang="en-US" dirty="0" smtClean="0"/>
              <a:t>oid </a:t>
            </a:r>
            <a:r>
              <a:rPr lang="en-US" dirty="0" err="1" smtClean="0"/>
              <a:t>addTravel</a:t>
            </a:r>
            <a:r>
              <a:rPr lang="en-US" dirty="0" smtClean="0"/>
              <a:t>(double d, double t)</a:t>
            </a:r>
          </a:p>
          <a:p>
            <a:pPr lvl="1"/>
            <a:r>
              <a:rPr lang="en-US" dirty="0" smtClean="0"/>
              <a:t>double </a:t>
            </a:r>
            <a:r>
              <a:rPr lang="en-US" dirty="0" err="1" smtClean="0"/>
              <a:t>getVelocity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double </a:t>
            </a:r>
            <a:r>
              <a:rPr lang="en-US" dirty="0" err="1" smtClean="0"/>
              <a:t>getTotalDistace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double </a:t>
            </a:r>
            <a:r>
              <a:rPr lang="en-US" dirty="0" err="1" smtClean="0"/>
              <a:t>getTotalTime</a:t>
            </a:r>
            <a:r>
              <a:rPr lang="en-US" dirty="0" smtClean="0"/>
              <a:t>()</a:t>
            </a:r>
          </a:p>
          <a:p>
            <a:r>
              <a:rPr lang="en-US" dirty="0" smtClean="0"/>
              <a:t>What are our contracts?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56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Invariants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leads us to our third type of contract, </a:t>
            </a:r>
            <a:r>
              <a:rPr lang="en-US" b="1" dirty="0" smtClean="0"/>
              <a:t>Invariants</a:t>
            </a:r>
            <a:endParaRPr lang="en-US" dirty="0" smtClean="0"/>
          </a:p>
          <a:p>
            <a:r>
              <a:rPr lang="en-US" dirty="0" smtClean="0"/>
              <a:t>Preconditions and </a:t>
            </a:r>
            <a:r>
              <a:rPr lang="en-US" dirty="0" err="1" smtClean="0"/>
              <a:t>Postconditions</a:t>
            </a:r>
            <a:r>
              <a:rPr lang="en-US" dirty="0" smtClean="0"/>
              <a:t> were about things that are true before and after some function call or event</a:t>
            </a:r>
          </a:p>
          <a:p>
            <a:r>
              <a:rPr lang="en-US" dirty="0" smtClean="0"/>
              <a:t>Invariants are always true and must always be enforced</a:t>
            </a:r>
          </a:p>
          <a:p>
            <a:pPr lvl="1"/>
            <a:r>
              <a:rPr lang="en-US" dirty="0" smtClean="0"/>
              <a:t>Not actually always true, but helpful to think that way for now</a:t>
            </a:r>
          </a:p>
          <a:p>
            <a:r>
              <a:rPr lang="en-US" dirty="0" smtClean="0"/>
              <a:t>Invariants usually refer to some property of a variable in a class</a:t>
            </a:r>
          </a:p>
          <a:p>
            <a:pPr lvl="1"/>
            <a:r>
              <a:rPr lang="en-US" dirty="0" smtClean="0"/>
              <a:t>If you have a class called person, with an attribute called age, you would have an invariant that Age &gt; 0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34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Always…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 we will say that invariants are something that is </a:t>
            </a:r>
            <a:r>
              <a:rPr lang="en-US" i="1" dirty="0" smtClean="0"/>
              <a:t>always</a:t>
            </a:r>
            <a:r>
              <a:rPr lang="en-US" dirty="0" smtClean="0"/>
              <a:t> true</a:t>
            </a:r>
          </a:p>
          <a:p>
            <a:pPr lvl="1"/>
            <a:r>
              <a:rPr lang="en-US" dirty="0" smtClean="0"/>
              <a:t>This helps us think about the object, and should be kept at a high level</a:t>
            </a:r>
          </a:p>
          <a:p>
            <a:pPr lvl="1"/>
            <a:r>
              <a:rPr lang="en-US" dirty="0" smtClean="0"/>
              <a:t>It’s not true at the implementation level</a:t>
            </a:r>
          </a:p>
          <a:p>
            <a:pPr lvl="2"/>
            <a:r>
              <a:rPr lang="en-US" dirty="0" smtClean="0"/>
              <a:t>i.e. in the code itself</a:t>
            </a:r>
          </a:p>
          <a:p>
            <a:r>
              <a:rPr lang="en-US" dirty="0" smtClean="0"/>
              <a:t>In the code there will be times where the invariant is not true</a:t>
            </a:r>
          </a:p>
          <a:p>
            <a:pPr lvl="1"/>
            <a:r>
              <a:rPr lang="en-US" dirty="0" smtClean="0"/>
              <a:t>This is because we can only process one simple line of code at one time.</a:t>
            </a:r>
          </a:p>
          <a:p>
            <a:pPr lvl="1"/>
            <a:r>
              <a:rPr lang="en-US" dirty="0" smtClean="0"/>
              <a:t>Change to one data member could trigger changes to another data member to maintain the invariant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628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Always…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invariant should be true</a:t>
            </a:r>
          </a:p>
          <a:p>
            <a:pPr lvl="1"/>
            <a:r>
              <a:rPr lang="en-US" dirty="0" smtClean="0"/>
              <a:t>After the constructor has been called</a:t>
            </a:r>
          </a:p>
          <a:p>
            <a:pPr lvl="1"/>
            <a:r>
              <a:rPr lang="en-US" dirty="0" smtClean="0"/>
              <a:t>Before any public methods are invoked</a:t>
            </a:r>
          </a:p>
          <a:p>
            <a:pPr lvl="1"/>
            <a:r>
              <a:rPr lang="en-US" dirty="0" smtClean="0"/>
              <a:t>After any public methods have finished</a:t>
            </a:r>
          </a:p>
          <a:p>
            <a:r>
              <a:rPr lang="en-US" dirty="0" smtClean="0"/>
              <a:t>The invariant may not be true</a:t>
            </a:r>
          </a:p>
          <a:p>
            <a:pPr lvl="1"/>
            <a:r>
              <a:rPr lang="en-US" dirty="0" smtClean="0"/>
              <a:t>During the execution of a method</a:t>
            </a:r>
          </a:p>
          <a:p>
            <a:pPr lvl="1"/>
            <a:r>
              <a:rPr lang="en-US" dirty="0" smtClean="0"/>
              <a:t>Before the call of a private method</a:t>
            </a:r>
          </a:p>
          <a:p>
            <a:pPr lvl="2"/>
            <a:r>
              <a:rPr lang="en-US" dirty="0" smtClean="0"/>
              <a:t>Private method can only me called by another method</a:t>
            </a:r>
          </a:p>
          <a:p>
            <a:pPr lvl="2"/>
            <a:r>
              <a:rPr lang="en-US" dirty="0" smtClean="0"/>
              <a:t>Can use preconditions and post-conditions to add the invariant</a:t>
            </a:r>
          </a:p>
          <a:p>
            <a:pPr lvl="1"/>
            <a:r>
              <a:rPr lang="en-US" dirty="0" smtClean="0"/>
              <a:t>After the call of a private method</a:t>
            </a:r>
          </a:p>
          <a:p>
            <a:pPr lvl="2"/>
            <a:r>
              <a:rPr lang="en-US" dirty="0" smtClean="0"/>
              <a:t>May be difficult to enforce if the invariant was not true before the call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43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Invariants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Who is responsible for the Invariant?</a:t>
            </a:r>
          </a:p>
          <a:p>
            <a:r>
              <a:rPr lang="en-US" dirty="0" smtClean="0"/>
              <a:t>The implementer of the class defines the invariant</a:t>
            </a:r>
          </a:p>
          <a:p>
            <a:r>
              <a:rPr lang="en-US" dirty="0" smtClean="0"/>
              <a:t>The implementer of any public class method is responsible for making sure that the invariant is always held to be true</a:t>
            </a:r>
          </a:p>
          <a:p>
            <a:pPr lvl="1"/>
            <a:r>
              <a:rPr lang="en-US" dirty="0" smtClean="0"/>
              <a:t>Checks before changing the attribute</a:t>
            </a:r>
          </a:p>
          <a:p>
            <a:pPr lvl="1"/>
            <a:r>
              <a:rPr lang="en-US" dirty="0" smtClean="0"/>
              <a:t>Can pass the responsibility by using a precondition</a:t>
            </a:r>
          </a:p>
          <a:p>
            <a:pPr lvl="2"/>
            <a:r>
              <a:rPr lang="en-US" dirty="0" err="1" smtClean="0"/>
              <a:t>Person.setAge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age) has a precondition that age &gt; 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64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simple example</a:t>
            </a:r>
            <a:endParaRPr lang="en-US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Java has a Date class</a:t>
            </a:r>
          </a:p>
          <a:p>
            <a:pPr eaLnBrk="1" hangingPunct="1"/>
            <a:r>
              <a:rPr lang="en-US" altLang="en-US" dirty="0" smtClean="0"/>
              <a:t>The Date class example in the next slide has nothing to do with Java Date class</a:t>
            </a:r>
          </a:p>
          <a:p>
            <a:pPr eaLnBrk="1" hangingPunct="1"/>
            <a:r>
              <a:rPr lang="en-US" altLang="en-US" dirty="0"/>
              <a:t>Not necessarily a great </a:t>
            </a:r>
            <a:r>
              <a:rPr lang="en-US" altLang="en-US" dirty="0" smtClean="0"/>
              <a:t>example, but it’s a convenient easy example!</a:t>
            </a:r>
          </a:p>
        </p:txBody>
      </p:sp>
    </p:spTree>
    <p:extLst>
      <p:ext uri="{BB962C8B-B14F-4D97-AF65-F5344CB8AC3E}">
        <p14:creationId xmlns:p14="http://schemas.microsoft.com/office/powerpoint/2010/main" val="1247342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simple example</a:t>
            </a:r>
            <a:endParaRPr lang="en-US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One possible Date Class </a:t>
            </a:r>
            <a:r>
              <a:rPr lang="en-US" altLang="en-US" dirty="0" smtClean="0">
                <a:solidFill>
                  <a:schemeClr val="accent2"/>
                </a:solidFill>
              </a:rPr>
              <a:t>representation</a:t>
            </a:r>
          </a:p>
          <a:p>
            <a:pPr lvl="1" eaLnBrk="1" hangingPunct="1"/>
            <a:r>
              <a:rPr lang="en-US" altLang="en-US" dirty="0" err="1"/>
              <a:t>i</a:t>
            </a:r>
            <a:r>
              <a:rPr lang="en-US" altLang="en-US" dirty="0" err="1" smtClean="0"/>
              <a:t>nt</a:t>
            </a:r>
            <a:r>
              <a:rPr lang="en-US" altLang="en-US" dirty="0" smtClean="0"/>
              <a:t> day</a:t>
            </a:r>
          </a:p>
          <a:p>
            <a:pPr lvl="1" eaLnBrk="1" hangingPunct="1"/>
            <a:r>
              <a:rPr lang="en-US" altLang="en-US" dirty="0" err="1"/>
              <a:t>i</a:t>
            </a:r>
            <a:r>
              <a:rPr lang="en-US" altLang="en-US" dirty="0" err="1" smtClean="0"/>
              <a:t>nt</a:t>
            </a:r>
            <a:r>
              <a:rPr lang="en-US" altLang="en-US" dirty="0" smtClean="0"/>
              <a:t> month</a:t>
            </a:r>
          </a:p>
          <a:p>
            <a:pPr lvl="1" eaLnBrk="1" hangingPunct="1"/>
            <a:r>
              <a:rPr lang="en-US" altLang="en-US" dirty="0" err="1" smtClean="0"/>
              <a:t>Int</a:t>
            </a:r>
            <a:r>
              <a:rPr lang="en-US" altLang="en-US" dirty="0" smtClean="0"/>
              <a:t> year</a:t>
            </a:r>
          </a:p>
          <a:p>
            <a:pPr eaLnBrk="1" hangingPunct="1"/>
            <a:r>
              <a:rPr lang="en-US" altLang="en-US" dirty="0" smtClean="0">
                <a:solidFill>
                  <a:schemeClr val="accent2"/>
                </a:solidFill>
              </a:rPr>
              <a:t>Representation invariant </a:t>
            </a:r>
            <a:r>
              <a:rPr lang="en-US" altLang="en-US" dirty="0" smtClean="0"/>
              <a:t>for valid Date</a:t>
            </a:r>
            <a:endParaRPr lang="en-US" altLang="en-US" dirty="0" smtClean="0">
              <a:solidFill>
                <a:schemeClr val="accent2"/>
              </a:solidFill>
            </a:endParaRPr>
          </a:p>
          <a:p>
            <a:pPr lvl="1" eaLnBrk="1" hangingPunct="1"/>
            <a:r>
              <a:rPr lang="en-US" altLang="en-US" dirty="0" smtClean="0"/>
              <a:t>day, month, and year should be in “sync” and valid</a:t>
            </a:r>
          </a:p>
          <a:p>
            <a:pPr lvl="2"/>
            <a:r>
              <a:rPr lang="en-US" altLang="en-US" dirty="0" smtClean="0"/>
              <a:t>02/31/2017 is not valid</a:t>
            </a:r>
          </a:p>
          <a:p>
            <a:pPr eaLnBrk="1" hangingPunct="1"/>
            <a:r>
              <a:rPr lang="en-US" altLang="en-US" dirty="0" smtClean="0"/>
              <a:t>If day, month, and year can be modified arbitrarily, invalid dates could be represented</a:t>
            </a:r>
          </a:p>
          <a:p>
            <a:pPr lvl="1"/>
            <a:r>
              <a:rPr lang="en-US" altLang="en-US" dirty="0" smtClean="0"/>
              <a:t>13/35/2017</a:t>
            </a:r>
          </a:p>
        </p:txBody>
      </p:sp>
    </p:spTree>
    <p:extLst>
      <p:ext uri="{BB962C8B-B14F-4D97-AF65-F5344CB8AC3E}">
        <p14:creationId xmlns:p14="http://schemas.microsoft.com/office/powerpoint/2010/main" val="66968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simple example</a:t>
            </a:r>
            <a:endParaRPr lang="en-US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Through </a:t>
            </a:r>
            <a:r>
              <a:rPr lang="en-US" altLang="en-US" dirty="0" smtClean="0">
                <a:solidFill>
                  <a:schemeClr val="accent2"/>
                </a:solidFill>
              </a:rPr>
              <a:t>public</a:t>
            </a:r>
            <a:r>
              <a:rPr lang="en-US" altLang="en-US" dirty="0" smtClean="0"/>
              <a:t> methods provided by a class, access to the </a:t>
            </a:r>
            <a:r>
              <a:rPr lang="en-US" altLang="en-US" dirty="0" smtClean="0">
                <a:solidFill>
                  <a:schemeClr val="accent2"/>
                </a:solidFill>
              </a:rPr>
              <a:t>private</a:t>
            </a:r>
            <a:r>
              <a:rPr lang="en-US" altLang="en-US" dirty="0" smtClean="0"/>
              <a:t> representation can be controlled</a:t>
            </a:r>
          </a:p>
          <a:p>
            <a:pPr eaLnBrk="1" hangingPunct="1"/>
            <a:r>
              <a:rPr lang="en-US" altLang="en-US" dirty="0" smtClean="0"/>
              <a:t>Date class methods either may not let you set the day, month, and year independently or put preconditions</a:t>
            </a:r>
          </a:p>
          <a:p>
            <a:pPr eaLnBrk="1" hangingPunct="1"/>
            <a:r>
              <a:rPr lang="en-US" altLang="en-US" dirty="0" smtClean="0"/>
              <a:t>Unless there is related data to be “hidden” so that they can be kept in “sync”, grouped, and managed, classes may not be needed</a:t>
            </a:r>
          </a:p>
        </p:txBody>
      </p:sp>
    </p:spTree>
    <p:extLst>
      <p:ext uri="{BB962C8B-B14F-4D97-AF65-F5344CB8AC3E}">
        <p14:creationId xmlns:p14="http://schemas.microsoft.com/office/powerpoint/2010/main" val="208169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Profile">
  <a:themeElements>
    <a:clrScheme name="1_Profile 12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C08DD7"/>
      </a:accent1>
      <a:accent2>
        <a:srgbClr val="FF6600"/>
      </a:accent2>
      <a:accent3>
        <a:srgbClr val="FFFFFF"/>
      </a:accent3>
      <a:accent4>
        <a:srgbClr val="000000"/>
      </a:accent4>
      <a:accent5>
        <a:srgbClr val="DCC5E8"/>
      </a:accent5>
      <a:accent6>
        <a:srgbClr val="E75C00"/>
      </a:accent6>
      <a:hlink>
        <a:srgbClr val="9900CC"/>
      </a:hlink>
      <a:folHlink>
        <a:srgbClr val="660066"/>
      </a:folHlink>
    </a:clrScheme>
    <a:fontScheme name="1_Profile">
      <a:majorFont>
        <a:latin typeface="Dijkstr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lnDef>
  </a:objectDefaults>
  <a:extraClrSchemeLst>
    <a:extraClrScheme>
      <a:clrScheme name="1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14_Profile">
  <a:themeElements>
    <a:clrScheme name="14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4_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4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15_Profile">
  <a:themeElements>
    <a:clrScheme name="15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5_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5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16_Profile">
  <a:themeElements>
    <a:clrScheme name="16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6_Profile">
      <a:majorFont>
        <a:latin typeface="Dijkstr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6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6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6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6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6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6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6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6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6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6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6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6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17_Profile">
  <a:themeElements>
    <a:clrScheme name="17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7_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7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18_Profile">
  <a:themeElements>
    <a:clrScheme name="18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8_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8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19_Profile">
  <a:themeElements>
    <a:clrScheme name="19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9_Profile">
      <a:majorFont>
        <a:latin typeface="Dijkstr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9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6.xml><?xml version="1.0" encoding="utf-8"?>
<a:theme xmlns:a="http://schemas.openxmlformats.org/drawingml/2006/main" name="20_Profile">
  <a:themeElements>
    <a:clrScheme name="20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20_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20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7.xml><?xml version="1.0" encoding="utf-8"?>
<a:theme xmlns:a="http://schemas.openxmlformats.org/drawingml/2006/main" name="21_Profile">
  <a:themeElements>
    <a:clrScheme name="21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21_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21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8.xml><?xml version="1.0" encoding="utf-8"?>
<a:theme xmlns:a="http://schemas.openxmlformats.org/drawingml/2006/main" name="5_Profile">
  <a:themeElements>
    <a:clrScheme name="1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_Profile">
      <a:majorFont>
        <a:latin typeface="Dijkstr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lnDef>
  </a:objectDefaults>
  <a:extraClrSchemeLst>
    <a:extraClrScheme>
      <a:clrScheme name="1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9.xml><?xml version="1.0" encoding="utf-8"?>
<a:theme xmlns:a="http://schemas.openxmlformats.org/drawingml/2006/main" name="6_Profile">
  <a:themeElements>
    <a:clrScheme name="2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2_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lnDef>
  </a:objectDefaults>
  <a:extraClrSchemeLst>
    <a:extraClrScheme>
      <a:clrScheme name="2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Profile">
  <a:themeElements>
    <a:clrScheme name="2_Profile 12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C08DD7"/>
      </a:accent1>
      <a:accent2>
        <a:srgbClr val="FF6600"/>
      </a:accent2>
      <a:accent3>
        <a:srgbClr val="FFFFFF"/>
      </a:accent3>
      <a:accent4>
        <a:srgbClr val="000000"/>
      </a:accent4>
      <a:accent5>
        <a:srgbClr val="DCC5E8"/>
      </a:accent5>
      <a:accent6>
        <a:srgbClr val="E75C00"/>
      </a:accent6>
      <a:hlink>
        <a:srgbClr val="9900CC"/>
      </a:hlink>
      <a:folHlink>
        <a:srgbClr val="660066"/>
      </a:folHlink>
    </a:clrScheme>
    <a:fontScheme name="2_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lnDef>
  </a:objectDefaults>
  <a:extraClrSchemeLst>
    <a:extraClrScheme>
      <a:clrScheme name="2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0.xml><?xml version="1.0" encoding="utf-8"?>
<a:theme xmlns:a="http://schemas.openxmlformats.org/drawingml/2006/main" name="adjacency_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jacency_theme" id="{5746589B-618D-4BCF-AC4A-12ACA4BA7D22}" vid="{46BD0D05-878D-4E65-AEF2-70E0DFA1FD51}"/>
    </a:ext>
  </a:extLst>
</a:theme>
</file>

<file path=ppt/theme/theme2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Profile">
  <a:themeElements>
    <a:clrScheme name="3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3_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lnDef>
  </a:objectDefaults>
  <a:extraClrSchemeLst>
    <a:extraClrScheme>
      <a:clrScheme name="3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8_Profile">
  <a:themeElements>
    <a:clrScheme name="8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8_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8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9_Profile">
  <a:themeElements>
    <a:clrScheme name="9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9_Profile">
      <a:majorFont>
        <a:latin typeface="Dijkstr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9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10_Profile">
  <a:themeElements>
    <a:clrScheme name="10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0_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0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11_Profile">
  <a:themeElements>
    <a:clrScheme name="11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1_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1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12_Profile">
  <a:themeElements>
    <a:clrScheme name="12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2_Profile">
      <a:majorFont>
        <a:latin typeface="Dijkstr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2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13_Profile">
  <a:themeElements>
    <a:clrScheme name="13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3_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3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3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3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3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3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3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3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3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3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3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3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3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1_Profile 9">
    <a:dk1>
      <a:srgbClr val="000000"/>
    </a:dk1>
    <a:lt1>
      <a:srgbClr val="FFFFFF"/>
    </a:lt1>
    <a:dk2>
      <a:srgbClr val="000000"/>
    </a:dk2>
    <a:lt2>
      <a:srgbClr val="DDDDDD"/>
    </a:lt2>
    <a:accent1>
      <a:srgbClr val="A3B2C1"/>
    </a:accent1>
    <a:accent2>
      <a:srgbClr val="CC0000"/>
    </a:accent2>
    <a:accent3>
      <a:srgbClr val="FFFFFF"/>
    </a:accent3>
    <a:accent4>
      <a:srgbClr val="000000"/>
    </a:accent4>
    <a:accent5>
      <a:srgbClr val="CED5DD"/>
    </a:accent5>
    <a:accent6>
      <a:srgbClr val="B90000"/>
    </a:accent6>
    <a:hlink>
      <a:srgbClr val="336699"/>
    </a:hlink>
    <a:folHlink>
      <a:srgbClr val="003366"/>
    </a:folHlink>
  </a:clrScheme>
</a:themeOverride>
</file>

<file path=ppt/theme/themeOverride2.xml><?xml version="1.0" encoding="utf-8"?>
<a:themeOverride xmlns:a="http://schemas.openxmlformats.org/drawingml/2006/main">
  <a:clrScheme name="2_Profile 9">
    <a:dk1>
      <a:srgbClr val="000000"/>
    </a:dk1>
    <a:lt1>
      <a:srgbClr val="FFFFFF"/>
    </a:lt1>
    <a:dk2>
      <a:srgbClr val="000000"/>
    </a:dk2>
    <a:lt2>
      <a:srgbClr val="DDDDDD"/>
    </a:lt2>
    <a:accent1>
      <a:srgbClr val="A3B2C1"/>
    </a:accent1>
    <a:accent2>
      <a:srgbClr val="CC0000"/>
    </a:accent2>
    <a:accent3>
      <a:srgbClr val="FFFFFF"/>
    </a:accent3>
    <a:accent4>
      <a:srgbClr val="000000"/>
    </a:accent4>
    <a:accent5>
      <a:srgbClr val="CED5DD"/>
    </a:accent5>
    <a:accent6>
      <a:srgbClr val="B90000"/>
    </a:accent6>
    <a:hlink>
      <a:srgbClr val="336699"/>
    </a:hlink>
    <a:folHlink>
      <a:srgbClr val="003366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39295</TotalTime>
  <Words>1544</Words>
  <Application>Microsoft Office PowerPoint</Application>
  <PresentationFormat>On-screen Show (4:3)</PresentationFormat>
  <Paragraphs>295</Paragraphs>
  <Slides>27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20</vt:i4>
      </vt:variant>
      <vt:variant>
        <vt:lpstr>Slide Titles</vt:lpstr>
      </vt:variant>
      <vt:variant>
        <vt:i4>27</vt:i4>
      </vt:variant>
    </vt:vector>
  </HeadingPairs>
  <TitlesOfParts>
    <vt:vector size="56" baseType="lpstr">
      <vt:lpstr>宋体</vt:lpstr>
      <vt:lpstr>Arial</vt:lpstr>
      <vt:lpstr>Calibri</vt:lpstr>
      <vt:lpstr>Cambria</vt:lpstr>
      <vt:lpstr>Courier New</vt:lpstr>
      <vt:lpstr>Dijkstra</vt:lpstr>
      <vt:lpstr>Georgia</vt:lpstr>
      <vt:lpstr>Verdana</vt:lpstr>
      <vt:lpstr>Wingdings</vt:lpstr>
      <vt:lpstr>1_Profile</vt:lpstr>
      <vt:lpstr>2_Profile</vt:lpstr>
      <vt:lpstr>3_Profile</vt:lpstr>
      <vt:lpstr>8_Profile</vt:lpstr>
      <vt:lpstr>9_Profile</vt:lpstr>
      <vt:lpstr>10_Profile</vt:lpstr>
      <vt:lpstr>11_Profile</vt:lpstr>
      <vt:lpstr>12_Profile</vt:lpstr>
      <vt:lpstr>13_Profile</vt:lpstr>
      <vt:lpstr>14_Profile</vt:lpstr>
      <vt:lpstr>15_Profile</vt:lpstr>
      <vt:lpstr>16_Profile</vt:lpstr>
      <vt:lpstr>17_Profile</vt:lpstr>
      <vt:lpstr>18_Profile</vt:lpstr>
      <vt:lpstr>19_Profile</vt:lpstr>
      <vt:lpstr>20_Profile</vt:lpstr>
      <vt:lpstr>21_Profile</vt:lpstr>
      <vt:lpstr>5_Profile</vt:lpstr>
      <vt:lpstr>6_Profile</vt:lpstr>
      <vt:lpstr>adjacency_theme</vt:lpstr>
      <vt:lpstr>Classes, Objects, and Invariants</vt:lpstr>
      <vt:lpstr>Introduction</vt:lpstr>
      <vt:lpstr>Invariants</vt:lpstr>
      <vt:lpstr>Always…</vt:lpstr>
      <vt:lpstr>Always…</vt:lpstr>
      <vt:lpstr>Invariants</vt:lpstr>
      <vt:lpstr>One simple example</vt:lpstr>
      <vt:lpstr>One simple example</vt:lpstr>
      <vt:lpstr>One simple example</vt:lpstr>
      <vt:lpstr>If There Were No Invariants… </vt:lpstr>
      <vt:lpstr>Example Class Declaration</vt:lpstr>
      <vt:lpstr>Example Class Declaration</vt:lpstr>
      <vt:lpstr>Example Class Declaration</vt:lpstr>
      <vt:lpstr>Example Class Declaration</vt:lpstr>
      <vt:lpstr>Invariant Summary</vt:lpstr>
      <vt:lpstr>Members</vt:lpstr>
      <vt:lpstr>Good Practice: Establish Invariant</vt:lpstr>
      <vt:lpstr>Example Constructor</vt:lpstr>
      <vt:lpstr>Visibility</vt:lpstr>
      <vt:lpstr>Good Practice: Member Declarations</vt:lpstr>
      <vt:lpstr>Contracts and Information Hiding</vt:lpstr>
      <vt:lpstr>The Audience of Contracts</vt:lpstr>
      <vt:lpstr>Types of Objects</vt:lpstr>
      <vt:lpstr>Entity Objects</vt:lpstr>
      <vt:lpstr>Boundary Objects</vt:lpstr>
      <vt:lpstr>Control Objects</vt:lpstr>
      <vt:lpstr>Consider a Speedster Class</vt:lpstr>
    </vt:vector>
  </TitlesOfParts>
  <Company>CSE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Interfaces</dc:title>
  <dc:creator>Paul Sivilotti</dc:creator>
  <cp:lastModifiedBy>Kevin Anton Plis</cp:lastModifiedBy>
  <cp:revision>495</cp:revision>
  <cp:lastPrinted>2016-08-31T03:05:11Z</cp:lastPrinted>
  <dcterms:created xsi:type="dcterms:W3CDTF">2005-03-22T22:30:11Z</dcterms:created>
  <dcterms:modified xsi:type="dcterms:W3CDTF">2018-08-28T19:11:41Z</dcterms:modified>
</cp:coreProperties>
</file>