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73" r:id="rId23"/>
  </p:sldMasterIdLst>
  <p:notesMasterIdLst>
    <p:notesMasterId r:id="rId56"/>
  </p:notesMasterIdLst>
  <p:handoutMasterIdLst>
    <p:handoutMasterId r:id="rId57"/>
  </p:handoutMasterIdLst>
  <p:sldIdLst>
    <p:sldId id="448" r:id="rId24"/>
    <p:sldId id="670" r:id="rId25"/>
    <p:sldId id="703" r:id="rId26"/>
    <p:sldId id="704" r:id="rId27"/>
    <p:sldId id="705" r:id="rId28"/>
    <p:sldId id="706" r:id="rId29"/>
    <p:sldId id="679" r:id="rId30"/>
    <p:sldId id="683" r:id="rId31"/>
    <p:sldId id="682" r:id="rId32"/>
    <p:sldId id="678" r:id="rId33"/>
    <p:sldId id="680" r:id="rId34"/>
    <p:sldId id="685" r:id="rId35"/>
    <p:sldId id="681" r:id="rId36"/>
    <p:sldId id="686" r:id="rId37"/>
    <p:sldId id="707" r:id="rId38"/>
    <p:sldId id="708" r:id="rId39"/>
    <p:sldId id="709" r:id="rId40"/>
    <p:sldId id="710" r:id="rId41"/>
    <p:sldId id="702" r:id="rId42"/>
    <p:sldId id="687" r:id="rId43"/>
    <p:sldId id="688" r:id="rId44"/>
    <p:sldId id="689" r:id="rId45"/>
    <p:sldId id="690" r:id="rId46"/>
    <p:sldId id="691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11" r:id="rId55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88304" autoAdjust="0"/>
  </p:normalViewPr>
  <p:slideViewPr>
    <p:cSldViewPr>
      <p:cViewPr varScale="1">
        <p:scale>
          <a:sx n="62" d="100"/>
          <a:sy n="62" d="100"/>
        </p:scale>
        <p:origin x="1104" y="4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62C591-AFE3-4E95-826B-D7D41EB19F1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323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235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941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188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46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707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2996"/>
      </p:ext>
    </p:extLst>
  </p:cSld>
  <p:clrMapOvr>
    <a:masterClrMapping/>
  </p:clrMapOvr>
  <p:hf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8/31/2018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37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389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8/31/2018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Hiding and Interfaces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There is another fundamental issue</a:t>
            </a:r>
          </a:p>
          <a:p>
            <a:pPr eaLnBrk="1" hangingPunct="1"/>
            <a:r>
              <a:rPr lang="en-US" altLang="en-US" dirty="0" smtClean="0"/>
              <a:t>A class is a particular solution to a problem</a:t>
            </a:r>
          </a:p>
          <a:p>
            <a:pPr lvl="1" eaLnBrk="1" hangingPunct="1"/>
            <a:r>
              <a:rPr lang="en-US" altLang="en-US" dirty="0" smtClean="0"/>
              <a:t>It has a specific private data representation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It has methods based on that private data representation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In general, there are many solutions with different trade-offs for the same problem (e.g., sorting and searching)</a:t>
            </a:r>
          </a:p>
        </p:txBody>
      </p:sp>
    </p:spTree>
    <p:extLst>
      <p:ext uri="{BB962C8B-B14F-4D97-AF65-F5344CB8AC3E}">
        <p14:creationId xmlns:p14="http://schemas.microsoft.com/office/powerpoint/2010/main" val="9646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</a:p>
        </p:txBody>
      </p:sp>
    </p:spTree>
    <p:extLst>
      <p:ext uri="{BB962C8B-B14F-4D97-AF65-F5344CB8AC3E}">
        <p14:creationId xmlns:p14="http://schemas.microsoft.com/office/powerpoint/2010/main" val="39984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</a:p>
          <a:p>
            <a:pPr eaLnBrk="1" hangingPunct="1"/>
            <a:r>
              <a:rPr lang="en-US" altLang="en-US" dirty="0" smtClean="0"/>
              <a:t>Why are there so many sorting algorithms?</a:t>
            </a:r>
          </a:p>
        </p:txBody>
      </p:sp>
    </p:spTree>
    <p:extLst>
      <p:ext uri="{BB962C8B-B14F-4D97-AF65-F5344CB8AC3E}">
        <p14:creationId xmlns:p14="http://schemas.microsoft.com/office/powerpoint/2010/main" val="556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Performance trade-offs.</a:t>
            </a:r>
          </a:p>
          <a:p>
            <a:pPr lvl="1"/>
            <a:r>
              <a:rPr lang="en-US" altLang="en-US" dirty="0" smtClean="0"/>
              <a:t>Speed vs memory efficiency</a:t>
            </a:r>
          </a:p>
          <a:p>
            <a:pPr eaLnBrk="1" hangingPunct="1"/>
            <a:r>
              <a:rPr lang="en-US" altLang="en-US" dirty="0" smtClean="0"/>
              <a:t>Alternative class implementations provide clients with choices.</a:t>
            </a:r>
          </a:p>
          <a:p>
            <a:pPr eaLnBrk="1" hangingPunct="1"/>
            <a:r>
              <a:rPr lang="en-US" altLang="en-US" dirty="0" smtClean="0"/>
              <a:t>Clients can pick an interface and then pick a class implementation that best suits their needs.</a:t>
            </a:r>
          </a:p>
        </p:txBody>
      </p:sp>
    </p:spTree>
    <p:extLst>
      <p:ext uri="{BB962C8B-B14F-4D97-AF65-F5344CB8AC3E}">
        <p14:creationId xmlns:p14="http://schemas.microsoft.com/office/powerpoint/2010/main" val="2589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general, there is no one “best” solution to a problem.</a:t>
            </a:r>
          </a:p>
          <a:p>
            <a:pPr eaLnBrk="1" hangingPunct="1"/>
            <a:r>
              <a:rPr lang="en-US" altLang="en-US" dirty="0" smtClean="0"/>
              <a:t>Some more space conscious and some more time conscious.</a:t>
            </a:r>
          </a:p>
          <a:p>
            <a:pPr eaLnBrk="1" hangingPunct="1"/>
            <a:r>
              <a:rPr lang="en-US" altLang="en-US" dirty="0" smtClean="0"/>
              <a:t>A subset of methods faster in one; a different subset faster in another.</a:t>
            </a:r>
          </a:p>
          <a:p>
            <a:pPr eaLnBrk="1" hangingPunct="1"/>
            <a:r>
              <a:rPr lang="en-US" altLang="en-US" dirty="0" smtClean="0"/>
              <a:t>Some better on average, but some better in worst case.</a:t>
            </a:r>
          </a:p>
          <a:p>
            <a:pPr eaLnBrk="1" hangingPunct="1"/>
            <a:r>
              <a:rPr lang="en-US" altLang="en-US" dirty="0" smtClean="0"/>
              <a:t>Some more predictable; some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4703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an interface “Grid”</a:t>
            </a:r>
          </a:p>
          <a:p>
            <a:pPr lvl="1"/>
            <a:r>
              <a:rPr lang="en-US" dirty="0" smtClean="0"/>
              <a:t>Has characters in a grid</a:t>
            </a:r>
          </a:p>
          <a:p>
            <a:pPr lvl="1"/>
            <a:r>
              <a:rPr lang="en-US" dirty="0" smtClean="0"/>
              <a:t>Provides methods such as </a:t>
            </a:r>
            <a:r>
              <a:rPr lang="en-US" dirty="0" err="1" smtClean="0"/>
              <a:t>addMarker</a:t>
            </a:r>
            <a:r>
              <a:rPr lang="en-US" dirty="0" smtClean="0"/>
              <a:t>, </a:t>
            </a:r>
            <a:r>
              <a:rPr lang="en-US" dirty="0" err="1" smtClean="0"/>
              <a:t>whatsAtPos</a:t>
            </a:r>
            <a:r>
              <a:rPr lang="en-US" dirty="0" smtClean="0"/>
              <a:t>, and other useful methods</a:t>
            </a:r>
          </a:p>
          <a:p>
            <a:r>
              <a:rPr lang="en-US" dirty="0" smtClean="0"/>
              <a:t>We have 2 implementations of the interface</a:t>
            </a:r>
          </a:p>
          <a:p>
            <a:pPr lvl="1"/>
            <a:r>
              <a:rPr lang="en-US" dirty="0" err="1" smtClean="0"/>
              <a:t>GridFast</a:t>
            </a:r>
            <a:r>
              <a:rPr lang="en-US" dirty="0" smtClean="0"/>
              <a:t> uses a 2D array of characters</a:t>
            </a:r>
          </a:p>
          <a:p>
            <a:pPr lvl="2"/>
            <a:r>
              <a:rPr lang="en-US" dirty="0" smtClean="0"/>
              <a:t>Very fast to check a particular position</a:t>
            </a:r>
          </a:p>
          <a:p>
            <a:pPr lvl="2"/>
            <a:r>
              <a:rPr lang="en-US" dirty="0" smtClean="0"/>
              <a:t>Very memory intensive</a:t>
            </a:r>
          </a:p>
          <a:p>
            <a:pPr lvl="1"/>
            <a:r>
              <a:rPr lang="en-US" dirty="0" err="1" smtClean="0"/>
              <a:t>GridMem</a:t>
            </a:r>
            <a:r>
              <a:rPr lang="en-US" dirty="0" smtClean="0"/>
              <a:t> uses a List of &lt;character, row, column&gt;</a:t>
            </a:r>
          </a:p>
          <a:p>
            <a:pPr lvl="2"/>
            <a:r>
              <a:rPr lang="en-US" dirty="0" smtClean="0"/>
              <a:t>Takes more time to check a particular position</a:t>
            </a:r>
          </a:p>
          <a:p>
            <a:pPr lvl="2"/>
            <a:r>
              <a:rPr lang="en-US" dirty="0" smtClean="0"/>
              <a:t>Much more memory efficient (until grid fills up)</a:t>
            </a:r>
          </a:p>
          <a:p>
            <a:r>
              <a:rPr lang="en-US" dirty="0" smtClean="0"/>
              <a:t>How the grid is implemented is different, but since they implement the same interface, they have the same </a:t>
            </a:r>
            <a:r>
              <a:rPr lang="en-US" dirty="0" err="1" smtClean="0"/>
              <a:t>addMarker</a:t>
            </a:r>
            <a:r>
              <a:rPr lang="en-US" dirty="0" smtClean="0"/>
              <a:t> and </a:t>
            </a:r>
            <a:r>
              <a:rPr lang="en-US" dirty="0" err="1" smtClean="0"/>
              <a:t>whatsAtPos</a:t>
            </a:r>
            <a:r>
              <a:rPr lang="en-US" dirty="0" smtClean="0"/>
              <a:t> methods!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 program that uses Grid, but we won’t know until runtime if we are more concerned about speed or memory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f(//we worry about memory)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//nothing else has to change in our program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myGrid.addMarker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our interface Grid defines the methods that must be available</a:t>
            </a:r>
          </a:p>
          <a:p>
            <a:r>
              <a:rPr lang="en-US" dirty="0" smtClean="0"/>
              <a:t>This means </a:t>
            </a:r>
            <a:r>
              <a:rPr lang="en-US" dirty="0" err="1" smtClean="0"/>
              <a:t>GridMem</a:t>
            </a:r>
            <a:r>
              <a:rPr lang="en-US" dirty="0" smtClean="0"/>
              <a:t> and </a:t>
            </a:r>
            <a:r>
              <a:rPr lang="en-US" dirty="0" err="1" smtClean="0"/>
              <a:t>GridFast</a:t>
            </a:r>
            <a:r>
              <a:rPr lang="en-US" dirty="0" smtClean="0"/>
              <a:t> has the same list of methods available to them.</a:t>
            </a:r>
          </a:p>
          <a:p>
            <a:r>
              <a:rPr lang="en-US" dirty="0" smtClean="0"/>
              <a:t>Later when we call </a:t>
            </a:r>
            <a:r>
              <a:rPr lang="en-US" dirty="0" err="1" smtClean="0"/>
              <a:t>myGrid.methodA</a:t>
            </a:r>
            <a:r>
              <a:rPr lang="en-US" dirty="0" smtClean="0"/>
              <a:t>() we know it will work because </a:t>
            </a:r>
            <a:r>
              <a:rPr lang="en-US" dirty="0" err="1" smtClean="0"/>
              <a:t>methodA</a:t>
            </a:r>
            <a:r>
              <a:rPr lang="en-US" dirty="0" smtClean="0"/>
              <a:t> is defined for both </a:t>
            </a:r>
            <a:r>
              <a:rPr lang="en-US" dirty="0" err="1" smtClean="0"/>
              <a:t>GridMem</a:t>
            </a:r>
            <a:r>
              <a:rPr lang="en-US" dirty="0" smtClean="0"/>
              <a:t> and </a:t>
            </a:r>
            <a:r>
              <a:rPr lang="en-US" dirty="0" err="1" smtClean="0"/>
              <a:t>GridFast</a:t>
            </a:r>
            <a:endParaRPr lang="en-US" dirty="0" smtClean="0"/>
          </a:p>
          <a:p>
            <a:r>
              <a:rPr lang="en-US" dirty="0" smtClean="0"/>
              <a:t>So no other part of our code needs to change</a:t>
            </a:r>
          </a:p>
          <a:p>
            <a:pPr lvl="1"/>
            <a:r>
              <a:rPr lang="en-US" dirty="0" smtClean="0"/>
              <a:t>We are using the same interface, and our code is based on the interface</a:t>
            </a:r>
          </a:p>
          <a:p>
            <a:pPr lvl="1"/>
            <a:r>
              <a:rPr lang="en-US" dirty="0" smtClean="0"/>
              <a:t>It doesn’t matter that our class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what an interface is</a:t>
            </a:r>
          </a:p>
          <a:p>
            <a:r>
              <a:rPr lang="en-US" dirty="0" smtClean="0"/>
              <a:t>We know why we use interfaces</a:t>
            </a:r>
          </a:p>
          <a:p>
            <a:r>
              <a:rPr lang="en-US" dirty="0" smtClean="0"/>
              <a:t>How do we create and use interfaces?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Examples That Follow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Intended to illustrate the mechanics of declaring and using interfaces in Java.</a:t>
            </a:r>
          </a:p>
          <a:p>
            <a:pPr eaLnBrk="1" hangingPunct="1"/>
            <a:r>
              <a:rPr lang="en-US" altLang="en-US" dirty="0" smtClean="0"/>
              <a:t>They don’t motivate the principle of information hiding from the preceding slides!</a:t>
            </a:r>
          </a:p>
          <a:p>
            <a:pPr eaLnBrk="1" hangingPunct="1"/>
            <a:r>
              <a:rPr lang="en-US" altLang="en-US" dirty="0" smtClean="0"/>
              <a:t>You will see more illustrative examples later.</a:t>
            </a:r>
          </a:p>
        </p:txBody>
      </p:sp>
    </p:spTree>
    <p:extLst>
      <p:ext uri="{BB962C8B-B14F-4D97-AF65-F5344CB8AC3E}">
        <p14:creationId xmlns:p14="http://schemas.microsoft.com/office/powerpoint/2010/main" val="27343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Three Questions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an interface?</a:t>
            </a:r>
          </a:p>
          <a:p>
            <a:pPr eaLnBrk="1" hangingPunct="1"/>
            <a:r>
              <a:rPr lang="en-US" altLang="en-US" dirty="0" smtClean="0"/>
              <a:t>Why interfaces?  </a:t>
            </a:r>
          </a:p>
          <a:p>
            <a:pPr eaLnBrk="1" hangingPunct="1"/>
            <a:r>
              <a:rPr lang="en-US" altLang="en-US" dirty="0" smtClean="0"/>
              <a:t>How to develop and use interfaces in Java?</a:t>
            </a:r>
          </a:p>
        </p:txBody>
      </p:sp>
    </p:spTree>
    <p:extLst>
      <p:ext uri="{BB962C8B-B14F-4D97-AF65-F5344CB8AC3E}">
        <p14:creationId xmlns:p14="http://schemas.microsoft.com/office/powerpoint/2010/main" val="23889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Syntax for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An interface</a:t>
            </a:r>
          </a:p>
          <a:p>
            <a:pPr lvl="1" eaLnBrk="1" hangingPunct="1"/>
            <a:r>
              <a:rPr lang="en-US" sz="2200" dirty="0" smtClean="0"/>
              <a:t>Describes </a:t>
            </a:r>
            <a:r>
              <a:rPr lang="en-US" sz="2200" i="1" dirty="0" smtClean="0"/>
              <a:t>what</a:t>
            </a:r>
            <a:r>
              <a:rPr lang="en-US" sz="2200" dirty="0" smtClean="0"/>
              <a:t> classes should do</a:t>
            </a:r>
          </a:p>
          <a:p>
            <a:pPr lvl="1" eaLnBrk="1" hangingPunct="1"/>
            <a:r>
              <a:rPr lang="en-US" sz="2200" dirty="0" smtClean="0"/>
              <a:t>Does not describe </a:t>
            </a:r>
            <a:r>
              <a:rPr lang="en-US" sz="2200" i="1" dirty="0" smtClean="0"/>
              <a:t>how</a:t>
            </a:r>
            <a:r>
              <a:rPr lang="en-US" sz="2200" dirty="0" smtClean="0"/>
              <a:t> they should do it</a:t>
            </a:r>
          </a:p>
          <a:p>
            <a:pPr eaLnBrk="1" hangingPunct="1"/>
            <a:r>
              <a:rPr lang="en-US" sz="2600" dirty="0" smtClean="0"/>
              <a:t>Example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public 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interface</a:t>
            </a:r>
            <a:r>
              <a:rPr lang="en-US" sz="2100" b="1" dirty="0" smtClean="0">
                <a:latin typeface="Courier New" panose="02070309020205020404" pitchFamily="49" charset="0"/>
              </a:rPr>
              <a:t> Salaried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void </a:t>
            </a:r>
            <a:r>
              <a:rPr lang="en-US" sz="21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100" b="1" dirty="0" smtClean="0">
                <a:latin typeface="Courier New" panose="02070309020205020404" pitchFamily="49" charset="0"/>
              </a:rPr>
              <a:t>(</a:t>
            </a:r>
            <a:r>
              <a:rPr lang="en-US" sz="21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100" b="1" dirty="0" smtClean="0">
                <a:latin typeface="Courier New" panose="02070309020205020404" pitchFamily="49" charset="0"/>
              </a:rPr>
              <a:t> d)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</a:t>
            </a:r>
            <a:r>
              <a:rPr lang="en-US" sz="21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100" b="1" dirty="0" smtClean="0">
                <a:latin typeface="Courier New" panose="02070309020205020404" pitchFamily="49" charset="0"/>
              </a:rPr>
              <a:t>()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600" dirty="0" smtClean="0"/>
              <a:t>To satisfy this interface, a class must provide </a:t>
            </a:r>
            <a:r>
              <a:rPr lang="en-US" sz="2600" i="1" dirty="0" err="1" smtClean="0"/>
              <a:t>setSalary</a:t>
            </a:r>
            <a:r>
              <a:rPr lang="en-US" sz="2600" dirty="0" smtClean="0"/>
              <a:t> and </a:t>
            </a:r>
            <a:r>
              <a:rPr lang="en-US" sz="2600" i="1" dirty="0" err="1" smtClean="0"/>
              <a:t>getSalary</a:t>
            </a:r>
            <a:r>
              <a:rPr lang="en-US" sz="2600" dirty="0" smtClean="0"/>
              <a:t> methods with</a:t>
            </a:r>
          </a:p>
          <a:p>
            <a:pPr lvl="1" eaLnBrk="1" hangingPunct="1"/>
            <a:r>
              <a:rPr lang="en-US" sz="2200" dirty="0" smtClean="0"/>
              <a:t>matching signatures (checked by compiler)</a:t>
            </a:r>
          </a:p>
          <a:p>
            <a:pPr lvl="1" eaLnBrk="1" hangingPunct="1"/>
            <a:r>
              <a:rPr lang="en-US" sz="2200" dirty="0" smtClean="0"/>
              <a:t>matching behaviors (up to you)</a:t>
            </a:r>
          </a:p>
        </p:txBody>
      </p:sp>
    </p:spTree>
    <p:extLst>
      <p:ext uri="{BB962C8B-B14F-4D97-AF65-F5344CB8AC3E}">
        <p14:creationId xmlns:p14="http://schemas.microsoft.com/office/powerpoint/2010/main" val="168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Use BigDecimal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Amounts of money (with pennies) should be represented with </a:t>
            </a:r>
            <a:r>
              <a:rPr lang="en-US" dirty="0" err="1" smtClean="0"/>
              <a:t>BigDecimal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java.math.BigDecimal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Methods for basic arithmetic operations</a:t>
            </a:r>
          </a:p>
          <a:p>
            <a:pPr lvl="1" eaLnBrk="1" hangingPunct="1">
              <a:defRPr/>
            </a:pPr>
            <a:r>
              <a:rPr lang="en-US" dirty="0" smtClean="0"/>
              <a:t>Rounds to given precision</a:t>
            </a:r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dirty="0" err="1" smtClean="0"/>
              <a:t>BigDecimal</a:t>
            </a:r>
            <a:r>
              <a:rPr lang="en-US" dirty="0" smtClean="0"/>
              <a:t>(String) constructor, avoid </a:t>
            </a:r>
            <a:r>
              <a:rPr lang="en-US" dirty="0" err="1" smtClean="0"/>
              <a:t>BigDecimal</a:t>
            </a:r>
            <a:r>
              <a:rPr lang="en-US" dirty="0" smtClean="0"/>
              <a:t>(double)</a:t>
            </a:r>
          </a:p>
          <a:p>
            <a:pPr eaLnBrk="1" hangingPunct="1">
              <a:defRPr/>
            </a:pPr>
            <a:r>
              <a:rPr lang="en-US" dirty="0" smtClean="0"/>
              <a:t>Double and float are always dangerous, due to rounding errors</a:t>
            </a:r>
          </a:p>
          <a:p>
            <a:pPr marL="1366837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(4.56);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//prints 4.56</a:t>
            </a:r>
          </a:p>
          <a:p>
            <a:pPr marL="1366837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(4.56*100);</a:t>
            </a:r>
          </a:p>
          <a:p>
            <a:pPr marL="1366837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//prints 455.99999999999994</a:t>
            </a:r>
          </a:p>
        </p:txBody>
      </p:sp>
    </p:spTree>
    <p:extLst>
      <p:ext uri="{BB962C8B-B14F-4D97-AF65-F5344CB8AC3E}">
        <p14:creationId xmlns:p14="http://schemas.microsoft.com/office/powerpoint/2010/main" val="33336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Looks like a class definition,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Keyword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replaces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Methods have no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constructors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Like a class, an interface can contain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Fields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Must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ie</a:t>
            </a:r>
            <a:r>
              <a:rPr lang="en-US" sz="2000" dirty="0" smtClean="0"/>
              <a:t> constants)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Do not include our private fields</a:t>
            </a:r>
          </a:p>
          <a:p>
            <a:pPr lvl="4">
              <a:lnSpc>
                <a:spcPct val="90000"/>
              </a:lnSpc>
            </a:pPr>
            <a:r>
              <a:rPr lang="en-US" sz="1600" dirty="0" smtClean="0"/>
              <a:t>These will be in the class that implements the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These qualifiers usually omitted (implicit)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Must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ie</a:t>
            </a:r>
            <a:r>
              <a:rPr lang="en-US" sz="2000" dirty="0" smtClean="0"/>
              <a:t> bodiless)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These qualifiers usually omitted (implicit)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Can not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 smtClean="0"/>
              <a:t> or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The interface itself is public or package visible</a:t>
            </a:r>
          </a:p>
        </p:txBody>
      </p:sp>
    </p:spTree>
    <p:extLst>
      <p:ext uri="{BB962C8B-B14F-4D97-AF65-F5344CB8AC3E}">
        <p14:creationId xmlns:p14="http://schemas.microsoft.com/office/powerpoint/2010/main" val="2322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interface Salaried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</a:t>
            </a:r>
            <a:r>
              <a:rPr lang="en-US" sz="24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400" b="1" dirty="0" smtClean="0">
                <a:latin typeface="Courier New" panose="02070309020205020404" pitchFamily="49" charset="0"/>
              </a:rPr>
              <a:t>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interface Voter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MINIMUM_AGE = 18;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Voter(short age); </a:t>
            </a:r>
            <a:r>
              <a:rPr lang="en-US" sz="2400" b="1" i="1" dirty="0" smtClean="0">
                <a:latin typeface="Courier New" panose="02070309020205020404" pitchFamily="49" charset="0"/>
              </a:rPr>
              <a:t>//</a:t>
            </a:r>
            <a:r>
              <a:rPr lang="en-US" sz="24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compile-time error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Register(District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isRegistered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90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an Interface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Declare a class that </a:t>
            </a:r>
            <a:r>
              <a:rPr lang="en-US" sz="2500" i="1" dirty="0" smtClean="0"/>
              <a:t>implements</a:t>
            </a:r>
            <a:r>
              <a:rPr lang="en-US" sz="2500" dirty="0" smtClean="0"/>
              <a:t> the interface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class Employee </a:t>
            </a: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implements</a:t>
            </a:r>
            <a:r>
              <a:rPr lang="en-US" sz="2200" b="1" dirty="0" smtClean="0">
                <a:latin typeface="Courier New" panose="02070309020205020404" pitchFamily="49" charset="0"/>
              </a:rPr>
              <a:t> Salaried {. . .}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Supply definitions for </a:t>
            </a:r>
            <a:r>
              <a:rPr lang="en-US" sz="2500" i="1" dirty="0" smtClean="0"/>
              <a:t>all</a:t>
            </a:r>
            <a:r>
              <a:rPr lang="en-US" sz="2500" dirty="0" smtClean="0"/>
              <a:t> interface methods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200" b="1" dirty="0" smtClean="0">
                <a:latin typeface="Courier New" panose="02070309020205020404" pitchFamily="49" charset="0"/>
              </a:rPr>
              <a:t> void </a:t>
            </a:r>
            <a:r>
              <a:rPr lang="en-US" sz="22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200" b="1" dirty="0" smtClean="0">
                <a:latin typeface="Courier New" panose="02070309020205020404" pitchFamily="49" charset="0"/>
              </a:rPr>
              <a:t> (</a:t>
            </a:r>
            <a:r>
              <a:rPr lang="en-US" sz="22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200" b="1" dirty="0" smtClean="0">
                <a:latin typeface="Courier New" panose="02070309020205020404" pitchFamily="49" charset="0"/>
              </a:rPr>
              <a:t> d)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 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200" b="1" dirty="0" smtClean="0">
                <a:latin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</a:rPr>
              <a:t>BigDecimal</a:t>
            </a:r>
            <a:r>
              <a:rPr lang="en-US" sz="2200" b="1" dirty="0" smtClean="0">
                <a:latin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200" b="1" dirty="0" smtClean="0">
                <a:latin typeface="Courier New" panose="02070309020205020404" pitchFamily="49" charset="0"/>
              </a:rPr>
              <a:t>()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Note: public modifier of method can </a:t>
            </a:r>
            <a:r>
              <a:rPr lang="en-US" sz="2500" i="1" dirty="0" smtClean="0"/>
              <a:t>not</a:t>
            </a:r>
            <a:r>
              <a:rPr lang="en-US" sz="2500" dirty="0" smtClean="0"/>
              <a:t> be omitted in class definition (even though it is omitted in interface)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Class can declare more methods than required by interface</a:t>
            </a:r>
          </a:p>
        </p:txBody>
      </p:sp>
    </p:spTree>
    <p:extLst>
      <p:ext uri="{BB962C8B-B14F-4D97-AF65-F5344CB8AC3E}">
        <p14:creationId xmlns:p14="http://schemas.microsoft.com/office/powerpoint/2010/main" val="39243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Naming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should interfaces be distinguished from classes in their names?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Classes end in “_Impl” (or _Realiz,…)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eg </a:t>
            </a:r>
            <a:r>
              <a:rPr lang="en-US" b="1" smtClean="0">
                <a:latin typeface="Courier New" panose="02070309020205020404" pitchFamily="49" charset="0"/>
              </a:rPr>
              <a:t>Stack_Interface</a:t>
            </a:r>
            <a:r>
              <a:rPr lang="en-US" smtClean="0"/>
              <a:t> vs Fast_</a:t>
            </a:r>
            <a:r>
              <a:rPr lang="en-US" b="1" smtClean="0">
                <a:latin typeface="Courier New" panose="02070309020205020404" pitchFamily="49" charset="0"/>
              </a:rPr>
              <a:t>Stack_Impl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Microsoft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Interfaces start with “I”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eg </a:t>
            </a:r>
            <a:r>
              <a:rPr lang="en-US" b="1" smtClean="0">
                <a:latin typeface="Courier New" panose="02070309020205020404" pitchFamily="49" charset="0"/>
              </a:rPr>
              <a:t>IStack</a:t>
            </a:r>
            <a:r>
              <a:rPr lang="en-US" smtClean="0"/>
              <a:t> vs </a:t>
            </a:r>
            <a:r>
              <a:rPr lang="en-US" b="1" smtClean="0">
                <a:latin typeface="Courier New" panose="02070309020205020404" pitchFamily="49" charset="0"/>
              </a:rPr>
              <a:t>Stack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difference, both are nouns or adjectives</a:t>
            </a:r>
          </a:p>
        </p:txBody>
      </p:sp>
    </p:spTree>
    <p:extLst>
      <p:ext uri="{BB962C8B-B14F-4D97-AF65-F5344CB8AC3E}">
        <p14:creationId xmlns:p14="http://schemas.microsoft.com/office/powerpoint/2010/main" val="31994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Instantiating an Interface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declared type</a:t>
            </a:r>
            <a:r>
              <a:rPr lang="en-US" sz="2600" dirty="0" smtClean="0"/>
              <a:t> of a variable can be an interface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interface Salaried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Salaried</a:t>
            </a:r>
            <a:r>
              <a:rPr lang="en-US" sz="2100" b="1" dirty="0" smtClean="0">
                <a:latin typeface="Courier New" panose="02070309020205020404" pitchFamily="49" charset="0"/>
              </a:rPr>
              <a:t> payee;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ok</a:t>
            </a:r>
          </a:p>
          <a:p>
            <a:pPr eaLnBrk="1" hangingPunct="1"/>
            <a:r>
              <a:rPr lang="en-US" sz="2600" dirty="0" smtClean="0"/>
              <a:t>But interfaces cannot be instantiated directly</a:t>
            </a:r>
          </a:p>
          <a:p>
            <a:pPr lvl="1"/>
            <a:r>
              <a:rPr lang="en-US" sz="2400" dirty="0" smtClean="0"/>
              <a:t>Interfaces don’t have constructors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payee = new </a:t>
            </a: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Salaried</a:t>
            </a:r>
            <a:r>
              <a:rPr lang="en-US" sz="2100" b="1" dirty="0" smtClean="0">
                <a:latin typeface="Courier New" panose="02070309020205020404" pitchFamily="49" charset="0"/>
              </a:rPr>
              <a:t>();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compile-time error</a:t>
            </a:r>
          </a:p>
          <a:p>
            <a:pPr eaLnBrk="1" hangingPunct="1"/>
            <a:r>
              <a:rPr lang="en-US" sz="2600" dirty="0" smtClean="0"/>
              <a:t>Only </a:t>
            </a:r>
            <a:r>
              <a:rPr lang="en-US" sz="2600" i="1" dirty="0" smtClean="0"/>
              <a:t>classes</a:t>
            </a:r>
            <a:r>
              <a:rPr lang="en-US" sz="2600" dirty="0" smtClean="0"/>
              <a:t> can be instantiated directly</a:t>
            </a:r>
          </a:p>
          <a:p>
            <a:pPr eaLnBrk="1" hangingPunct="1"/>
            <a:r>
              <a:rPr lang="en-US" sz="2600" dirty="0" smtClean="0"/>
              <a:t>Variable of type I can refer to </a:t>
            </a:r>
            <a:r>
              <a:rPr lang="en-US" sz="2600" i="1" dirty="0" smtClean="0"/>
              <a:t>an instance of a class that implements I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class Employee implements Salaried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Salaried payee = new Employee();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ok</a:t>
            </a:r>
          </a:p>
          <a:p>
            <a:pPr eaLnBrk="1" hangingPunct="1"/>
            <a:r>
              <a:rPr lang="en-US" sz="2600" dirty="0" smtClean="0"/>
              <a:t>(This might remind you of widening!)</a:t>
            </a:r>
          </a:p>
        </p:txBody>
      </p:sp>
    </p:spTree>
    <p:extLst>
      <p:ext uri="{BB962C8B-B14F-4D97-AF65-F5344CB8AC3E}">
        <p14:creationId xmlns:p14="http://schemas.microsoft.com/office/powerpoint/2010/main" val="557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and Classes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522538" y="4795838"/>
            <a:ext cx="1668462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mtClean="0">
                <a:solidFill>
                  <a:srgbClr val="000000"/>
                </a:solidFill>
              </a:rPr>
              <a:t>Consultant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357563" y="3884613"/>
            <a:ext cx="1668462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mtClean="0">
                <a:solidFill>
                  <a:srgbClr val="000000"/>
                </a:solidFill>
              </a:rPr>
              <a:t>Employee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6773863" y="3884613"/>
            <a:ext cx="1668462" cy="454025"/>
          </a:xfrm>
          <a:prstGeom prst="rect">
            <a:avLst/>
          </a:prstGeom>
          <a:noFill/>
          <a:ln w="635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i="1" smtClean="0">
                <a:solidFill>
                  <a:srgbClr val="000000"/>
                </a:solidFill>
              </a:rPr>
              <a:t>Salaried</a:t>
            </a:r>
          </a:p>
        </p:txBody>
      </p:sp>
      <p:cxnSp>
        <p:nvCxnSpPr>
          <p:cNvPr id="588818" name="AutoShape 18"/>
          <p:cNvCxnSpPr>
            <a:cxnSpLocks noChangeShapeType="1"/>
            <a:stCxn id="22532" idx="3"/>
            <a:endCxn id="588816" idx="1"/>
          </p:cNvCxnSpPr>
          <p:nvPr/>
        </p:nvCxnSpPr>
        <p:spPr bwMode="auto">
          <a:xfrm>
            <a:off x="5026025" y="4111625"/>
            <a:ext cx="1716088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28688" y="2822575"/>
            <a:ext cx="2435225" cy="366713"/>
            <a:chOff x="3215" y="3422"/>
            <a:chExt cx="1534" cy="231"/>
          </a:xfrm>
        </p:grpSpPr>
        <p:cxnSp>
          <p:nvCxnSpPr>
            <p:cNvPr id="22539" name="AutoShape 20"/>
            <p:cNvCxnSpPr>
              <a:cxnSpLocks noChangeShapeType="1"/>
            </p:cNvCxnSpPr>
            <p:nvPr/>
          </p:nvCxnSpPr>
          <p:spPr bwMode="auto">
            <a:xfrm>
              <a:off x="3215" y="354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3788" y="3422"/>
              <a:ext cx="9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mtClean="0">
                  <a:solidFill>
                    <a:srgbClr val="000000"/>
                  </a:solidFill>
                </a:rPr>
                <a:t>implements</a:t>
              </a:r>
            </a:p>
          </p:txBody>
        </p:sp>
      </p:grpSp>
      <p:cxnSp>
        <p:nvCxnSpPr>
          <p:cNvPr id="588826" name="AutoShape 26"/>
          <p:cNvCxnSpPr>
            <a:cxnSpLocks noChangeShapeType="1"/>
            <a:stCxn id="22531" idx="3"/>
            <a:endCxn id="588816" idx="1"/>
          </p:cNvCxnSpPr>
          <p:nvPr/>
        </p:nvCxnSpPr>
        <p:spPr bwMode="auto">
          <a:xfrm flipV="1">
            <a:off x="4191000" y="4111625"/>
            <a:ext cx="2551113" cy="9112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8827" name="Line 27"/>
          <p:cNvSpPr>
            <a:spLocks noChangeShapeType="1"/>
          </p:cNvSpPr>
          <p:nvPr/>
        </p:nvSpPr>
        <p:spPr bwMode="auto">
          <a:xfrm>
            <a:off x="5407025" y="2062163"/>
            <a:ext cx="0" cy="318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33800" y="5554663"/>
            <a:ext cx="44577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 = new Employee();</a:t>
            </a:r>
          </a:p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s2 = new Consultant();</a:t>
            </a:r>
          </a:p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s3 = s;</a:t>
            </a:r>
            <a:endParaRPr lang="en-US" b="1" i="1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6" grpId="0" animBg="1"/>
      <p:bldP spid="588827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Declared vs Dynamic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Declared type = set at </a:t>
            </a:r>
            <a:r>
              <a:rPr lang="en-US" sz="2100" dirty="0" smtClean="0">
                <a:solidFill>
                  <a:srgbClr val="009900"/>
                </a:solidFill>
              </a:rPr>
              <a:t>compile</a:t>
            </a:r>
            <a:r>
              <a:rPr lang="en-US" sz="2100" dirty="0" smtClean="0"/>
              <a:t> time (by declaration)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Dynamic type = set at </a:t>
            </a:r>
            <a:r>
              <a:rPr lang="en-US" sz="2100" dirty="0" smtClean="0">
                <a:solidFill>
                  <a:schemeClr val="accent2"/>
                </a:solidFill>
              </a:rPr>
              <a:t>run</a:t>
            </a:r>
            <a:r>
              <a:rPr lang="en-US" sz="2100" dirty="0" smtClean="0"/>
              <a:t> time (by new)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Type1</a:t>
            </a:r>
            <a:r>
              <a:rPr lang="en-US" sz="1800" b="1" dirty="0" smtClean="0">
                <a:latin typeface="Courier New" panose="02070309020205020404" pitchFamily="49" charset="0"/>
              </a:rPr>
              <a:t> variable = new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Type2</a:t>
            </a:r>
            <a:r>
              <a:rPr lang="en-US" sz="18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 p = new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(“Pierre”);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Salaried</a:t>
            </a:r>
            <a:r>
              <a:rPr lang="en-US" sz="1800" b="1" dirty="0" smtClean="0">
                <a:latin typeface="Courier New" panose="02070309020205020404" pitchFamily="49" charset="0"/>
              </a:rPr>
              <a:t> s = new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(“Liz”, 12345);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s = p; </a:t>
            </a:r>
            <a:r>
              <a:rPr lang="en-US" sz="1800" b="1" i="1" dirty="0" smtClean="0">
                <a:latin typeface="Courier New" panose="02070309020205020404" pitchFamily="49" charset="0"/>
              </a:rPr>
              <a:t>//dynamic type of s is: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Compiler can not infer dynamic type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void select (Salaried s)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</a:t>
            </a:r>
            <a:r>
              <a:rPr lang="en-US" sz="1800" b="1" i="1" dirty="0" smtClean="0">
                <a:latin typeface="Courier New" panose="02070309020205020404" pitchFamily="49" charset="0"/>
              </a:rPr>
              <a:t>//</a:t>
            </a:r>
            <a:r>
              <a:rPr lang="en-US" sz="18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declared type</a:t>
            </a:r>
            <a:r>
              <a:rPr lang="en-US" sz="1800" b="1" i="1" dirty="0" smtClean="0">
                <a:latin typeface="Courier New" panose="02070309020205020404" pitchFamily="49" charset="0"/>
              </a:rPr>
              <a:t> of s is: Salaried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i="1" dirty="0" smtClean="0">
                <a:latin typeface="Courier New" panose="02070309020205020404" pitchFamily="49" charset="0"/>
              </a:rPr>
              <a:t>  //</a:t>
            </a:r>
            <a:r>
              <a:rPr lang="en-US" sz="1800" b="1" i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dynamic type</a:t>
            </a:r>
            <a:r>
              <a:rPr lang="en-US" sz="1800" b="1" i="1" dirty="0" smtClean="0">
                <a:latin typeface="Courier New" panose="02070309020205020404" pitchFamily="49" charset="0"/>
              </a:rPr>
              <a:t> of s is: ???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Operator </a:t>
            </a:r>
            <a:r>
              <a:rPr lang="en-US" sz="2100" i="1" dirty="0" err="1" smtClean="0"/>
              <a:t>instanceof</a:t>
            </a:r>
            <a:r>
              <a:rPr lang="en-US" sz="2100" dirty="0" smtClean="0"/>
              <a:t> tests the run-time type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if (s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instanceof</a:t>
            </a:r>
            <a:r>
              <a:rPr lang="en-US" sz="1800" b="1" dirty="0" smtClean="0">
                <a:latin typeface="Courier New" panose="02070309020205020404" pitchFamily="49" charset="0"/>
              </a:rPr>
              <a:t> Employee) { ...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else if (s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instanceof</a:t>
            </a:r>
            <a:r>
              <a:rPr lang="en-US" sz="1800" b="1" dirty="0" smtClean="0">
                <a:latin typeface="Courier New" panose="02070309020205020404" pitchFamily="49" charset="0"/>
              </a:rPr>
              <a:t> Consultant) { ... }</a:t>
            </a:r>
          </a:p>
          <a:p>
            <a:pPr lvl="2" eaLnBrk="1" hangingPunct="1">
              <a:lnSpc>
                <a:spcPct val="90000"/>
              </a:lnSpc>
            </a:pPr>
            <a:endParaRPr lang="en-US" sz="18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Declared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Declared type determines which members can be used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Employee implements Salaried {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promote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select (Salaried s) {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s.setSalary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(“59000.00”));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s.promote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(0);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compile-time error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 smtClean="0"/>
              <a:t>Only </a:t>
            </a:r>
            <a:r>
              <a:rPr lang="en-US" i="1" dirty="0" smtClean="0"/>
              <a:t>interface</a:t>
            </a:r>
            <a:r>
              <a:rPr lang="en-US" dirty="0" smtClean="0"/>
              <a:t> members can be called/accessed by client</a:t>
            </a:r>
          </a:p>
          <a:p>
            <a:pPr lvl="1">
              <a:defRPr/>
            </a:pPr>
            <a:r>
              <a:rPr lang="en-US" dirty="0" smtClean="0"/>
              <a:t>Class method is the code to execute when called</a:t>
            </a:r>
          </a:p>
          <a:p>
            <a:pPr lvl="1">
              <a:defRPr/>
            </a:pPr>
            <a:r>
              <a:rPr lang="en-US" dirty="0" smtClean="0"/>
              <a:t>That method code can access all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0374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interface is a place to specify a contract and it provides a separation of concerns between class users and implementers</a:t>
            </a:r>
          </a:p>
          <a:p>
            <a:r>
              <a:rPr lang="en-US" altLang="en-US" dirty="0"/>
              <a:t>An interface expresses some coherent concept (e.g., stacks, queues, sets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Provides the methods available</a:t>
            </a:r>
          </a:p>
          <a:p>
            <a:pPr lvl="1"/>
            <a:r>
              <a:rPr lang="en-US" altLang="en-US" dirty="0" smtClean="0"/>
              <a:t>Contracts for those methods</a:t>
            </a:r>
            <a:endParaRPr lang="en-US" altLang="en-US" dirty="0"/>
          </a:p>
          <a:p>
            <a:r>
              <a:rPr lang="en-US" altLang="en-US" dirty="0"/>
              <a:t>Multiple classes (solutions) may implement the same </a:t>
            </a:r>
            <a:r>
              <a:rPr lang="en-US" altLang="en-US" dirty="0" smtClean="0"/>
              <a:t>interface</a:t>
            </a:r>
          </a:p>
          <a:p>
            <a:pPr lvl="1"/>
            <a:r>
              <a:rPr lang="en-US" altLang="en-US" dirty="0" smtClean="0"/>
              <a:t>Provides the actual code for those methods that meets the contacts</a:t>
            </a:r>
            <a:endParaRPr lang="en-US" altLang="en-US" dirty="0"/>
          </a:p>
          <a:p>
            <a:r>
              <a:rPr lang="en-US" altLang="en-US" dirty="0"/>
              <a:t>Users can ignore the classes and their details and depend on just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Rule #1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Rule: Interfaces can </a:t>
            </a:r>
            <a:r>
              <a:rPr lang="en-US" i="1" smtClean="0"/>
              <a:t>only </a:t>
            </a:r>
            <a:r>
              <a:rPr lang="en-US" smtClean="0"/>
              <a:t>be used as declared types</a:t>
            </a:r>
          </a:p>
          <a:p>
            <a:pPr lvl="1" eaLnBrk="1" hangingPunct="1"/>
            <a:r>
              <a:rPr lang="en-US" smtClean="0"/>
              <a:t>= Interfaces are never dynamic types</a:t>
            </a:r>
          </a:p>
          <a:p>
            <a:pPr lvl="1" eaLnBrk="1" hangingPunct="1"/>
            <a:r>
              <a:rPr lang="en-US" smtClean="0"/>
              <a:t>= Interfaces are never instantiated</a:t>
            </a:r>
          </a:p>
          <a:p>
            <a:pPr lvl="1" eaLnBrk="1" hangingPunct="1"/>
            <a:r>
              <a:rPr lang="en-US" smtClean="0"/>
              <a:t>= All dynamic types are classes</a:t>
            </a:r>
          </a:p>
          <a:p>
            <a:pPr lvl="1" eaLnBrk="1" hangingPunct="1"/>
            <a:r>
              <a:rPr lang="en-US" smtClean="0"/>
              <a:t>= All run-time objects are constructed from a class, not an interface</a:t>
            </a: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2057400" y="5029200"/>
            <a:ext cx="2590800" cy="1600200"/>
          </a:xfrm>
          <a:prstGeom prst="rect">
            <a:avLst/>
          </a:prstGeom>
          <a:solidFill>
            <a:srgbClr val="9BFFC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Declared Types</a:t>
            </a: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4648200" y="5029200"/>
            <a:ext cx="2590800" cy="1600200"/>
          </a:xfrm>
          <a:prstGeom prst="rect">
            <a:avLst/>
          </a:prstGeom>
          <a:solidFill>
            <a:srgbClr val="FF979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Dynamic Types</a:t>
            </a:r>
          </a:p>
        </p:txBody>
      </p:sp>
      <p:sp>
        <p:nvSpPr>
          <p:cNvPr id="25606" name="Oval 13"/>
          <p:cNvSpPr>
            <a:spLocks noChangeArrowheads="1"/>
          </p:cNvSpPr>
          <p:nvPr/>
        </p:nvSpPr>
        <p:spPr bwMode="auto">
          <a:xfrm>
            <a:off x="2209800" y="5410200"/>
            <a:ext cx="1828800" cy="990600"/>
          </a:xfrm>
          <a:prstGeom prst="ellipse">
            <a:avLst/>
          </a:prstGeom>
          <a:noFill/>
          <a:ln w="571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7" name="TextBox 14"/>
          <p:cNvSpPr txBox="1">
            <a:spLocks noChangeArrowheads="1"/>
          </p:cNvSpPr>
          <p:nvPr/>
        </p:nvSpPr>
        <p:spPr bwMode="auto">
          <a:xfrm>
            <a:off x="2286000" y="5715000"/>
            <a:ext cx="174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Interfaces</a:t>
            </a:r>
          </a:p>
        </p:txBody>
      </p:sp>
      <p:sp>
        <p:nvSpPr>
          <p:cNvPr id="25608" name="TextBox 15"/>
          <p:cNvSpPr txBox="1">
            <a:spLocks noChangeArrowheads="1"/>
          </p:cNvSpPr>
          <p:nvPr/>
        </p:nvSpPr>
        <p:spPr bwMode="auto">
          <a:xfrm>
            <a:off x="4038600" y="6167438"/>
            <a:ext cx="133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601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Code to Interface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“Coding to the interface” means </a:t>
            </a:r>
            <a:r>
              <a:rPr lang="en-US" i="1" smtClean="0"/>
              <a:t>all</a:t>
            </a:r>
            <a:r>
              <a:rPr lang="en-US" smtClean="0"/>
              <a:t> declared types are interface types</a:t>
            </a:r>
          </a:p>
          <a:p>
            <a:pPr lvl="1" eaLnBrk="1" hangingPunct="1"/>
            <a:r>
              <a:rPr lang="en-US" smtClean="0"/>
              <a:t>All variable and field declarations use interface types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lastHire = new Employee();</a:t>
            </a:r>
          </a:p>
          <a:p>
            <a:pPr lvl="1" eaLnBrk="1" hangingPunct="1"/>
            <a:r>
              <a:rPr lang="en-US" smtClean="0"/>
              <a:t>All argument and return types in method signatures are interface types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Voter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choose(</a:t>
            </a: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Salaried[]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s) {...}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648200" y="5029200"/>
            <a:ext cx="2590800" cy="1600200"/>
          </a:xfrm>
          <a:prstGeom prst="rect">
            <a:avLst/>
          </a:prstGeom>
          <a:solidFill>
            <a:srgbClr val="FF979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Dynamic Types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57400" y="5029200"/>
            <a:ext cx="2590800" cy="1600200"/>
          </a:xfrm>
          <a:prstGeom prst="rect">
            <a:avLst/>
          </a:prstGeom>
          <a:solidFill>
            <a:srgbClr val="9BFFC8"/>
          </a:solidFill>
          <a:ln w="571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Declared Types</a:t>
            </a:r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5334000" y="5715000"/>
            <a:ext cx="1331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Classes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2286000" y="5715000"/>
            <a:ext cx="174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996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Changing to a new implementation means only changing the constructor call</a:t>
            </a:r>
          </a:p>
          <a:p>
            <a:r>
              <a:rPr lang="en-US" dirty="0" smtClean="0"/>
              <a:t>Everything else is exactly the same</a:t>
            </a:r>
          </a:p>
          <a:p>
            <a:r>
              <a:rPr lang="en-US" dirty="0" smtClean="0"/>
              <a:t>By using Interface type as the argument type for functions, our functions are more flexible</a:t>
            </a:r>
          </a:p>
          <a:p>
            <a:pPr lvl="1"/>
            <a:r>
              <a:rPr lang="en-US" dirty="0" smtClean="0"/>
              <a:t>Functions that work with a List don’t have to know what type of a list it is, just needs to know that it has the methods guaranteed by the </a:t>
            </a:r>
            <a:r>
              <a:rPr lang="en-US" smtClean="0"/>
              <a:t>List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really have interfaces in C++</a:t>
            </a:r>
          </a:p>
          <a:p>
            <a:r>
              <a:rPr lang="en-US" dirty="0" smtClean="0"/>
              <a:t>But we had our header files</a:t>
            </a:r>
          </a:p>
          <a:p>
            <a:pPr lvl="1"/>
            <a:r>
              <a:rPr lang="en-US" dirty="0" err="1" smtClean="0"/>
              <a:t>MyClass.h</a:t>
            </a:r>
            <a:r>
              <a:rPr lang="en-US" dirty="0" smtClean="0"/>
              <a:t> – gave a description of the class</a:t>
            </a:r>
          </a:p>
          <a:p>
            <a:pPr lvl="1"/>
            <a:r>
              <a:rPr lang="en-US" dirty="0" smtClean="0"/>
              <a:t>MyClass.cpp – gave an implementation of the class</a:t>
            </a:r>
          </a:p>
          <a:p>
            <a:r>
              <a:rPr lang="en-US" dirty="0" smtClean="0"/>
              <a:t>Interfaces in Java</a:t>
            </a:r>
          </a:p>
          <a:p>
            <a:pPr lvl="1"/>
            <a:r>
              <a:rPr lang="en-US" dirty="0" smtClean="0"/>
              <a:t>Provides the description and contracts</a:t>
            </a:r>
          </a:p>
          <a:p>
            <a:pPr lvl="1"/>
            <a:r>
              <a:rPr lang="en-US" dirty="0" smtClean="0"/>
              <a:t>Separate code file gives the implementation</a:t>
            </a:r>
          </a:p>
          <a:p>
            <a:r>
              <a:rPr lang="en-US" dirty="0" smtClean="0"/>
              <a:t>Major difference</a:t>
            </a:r>
          </a:p>
          <a:p>
            <a:pPr lvl="1"/>
            <a:r>
              <a:rPr lang="en-US" dirty="0" smtClean="0"/>
              <a:t>In Java, we can have multiple classes that implement the interface</a:t>
            </a:r>
          </a:p>
          <a:p>
            <a:pPr lvl="2"/>
            <a:r>
              <a:rPr lang="en-US" dirty="0" smtClean="0"/>
              <a:t>They don’t have to have the same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List&lt;String&gt; </a:t>
            </a:r>
            <a:r>
              <a:rPr lang="en-US" dirty="0" err="1"/>
              <a:t>myStringList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smtClean="0"/>
              <a:t>List vs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List is an interface in java</a:t>
            </a:r>
          </a:p>
          <a:p>
            <a:pPr lvl="1"/>
            <a:r>
              <a:rPr lang="en-US" dirty="0" smtClean="0"/>
              <a:t>It gives the contracts and methods that exists for any List</a:t>
            </a:r>
          </a:p>
          <a:p>
            <a:pPr lvl="2"/>
            <a:r>
              <a:rPr lang="en-US" dirty="0" smtClean="0"/>
              <a:t>Add, remove, get, set, size, etc.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is a class that implements that interface</a:t>
            </a:r>
          </a:p>
          <a:p>
            <a:pPr lvl="1"/>
            <a:r>
              <a:rPr lang="en-US" dirty="0" smtClean="0"/>
              <a:t>It must have all the methods specified in the interface available</a:t>
            </a:r>
          </a:p>
          <a:p>
            <a:r>
              <a:rPr lang="en-US" dirty="0" smtClean="0"/>
              <a:t>Other implementations exist such as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have the methods specified in the List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Aren’t classes (and objects) enough to solve the information hiding problem?</a:t>
            </a:r>
          </a:p>
          <a:p>
            <a:pPr marL="471487" lvl="1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1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Aren’t classes (and objects) enough to solve the information hiding problem?</a:t>
            </a:r>
          </a:p>
          <a:p>
            <a:pPr lvl="1" eaLnBrk="1" hangingPunct="1"/>
            <a:r>
              <a:rPr lang="en-US" altLang="en-US" dirty="0" smtClean="0"/>
              <a:t>No.</a:t>
            </a:r>
            <a:r>
              <a:rPr lang="en-US" altLang="en-US" dirty="0"/>
              <a:t> </a:t>
            </a:r>
            <a:r>
              <a:rPr lang="en-US" altLang="en-US" dirty="0" smtClean="0"/>
              <a:t> They don’t </a:t>
            </a:r>
            <a:r>
              <a:rPr lang="en-US" altLang="en-US" dirty="0"/>
              <a:t>h</a:t>
            </a:r>
            <a:r>
              <a:rPr lang="en-US" altLang="en-US" dirty="0" smtClean="0"/>
              <a:t>ide well.</a:t>
            </a:r>
          </a:p>
          <a:p>
            <a:pPr lvl="1" eaLnBrk="1" hangingPunct="1"/>
            <a:r>
              <a:rPr lang="en-US" altLang="en-US" dirty="0" smtClean="0"/>
              <a:t>Users are </a:t>
            </a:r>
            <a:r>
              <a:rPr lang="en-US" altLang="en-US" dirty="0"/>
              <a:t>still burdened because they have to look at </a:t>
            </a:r>
            <a:r>
              <a:rPr lang="en-US" altLang="en-US" dirty="0" smtClean="0"/>
              <a:t>all the class file.</a:t>
            </a:r>
          </a:p>
          <a:p>
            <a:pPr lvl="1" eaLnBrk="1" hangingPunct="1"/>
            <a:r>
              <a:rPr lang="en-US" altLang="en-US" dirty="0" smtClean="0"/>
              <a:t>When a class representation </a:t>
            </a:r>
            <a:r>
              <a:rPr lang="en-US" altLang="en-US" dirty="0"/>
              <a:t>and methods change, user understanding </a:t>
            </a:r>
            <a:r>
              <a:rPr lang="en-US" altLang="en-US" dirty="0" smtClean="0"/>
              <a:t>is affected</a:t>
            </a:r>
          </a:p>
        </p:txBody>
      </p:sp>
    </p:spTree>
    <p:extLst>
      <p:ext uri="{BB962C8B-B14F-4D97-AF65-F5344CB8AC3E}">
        <p14:creationId xmlns:p14="http://schemas.microsoft.com/office/powerpoint/2010/main" val="7837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Aren’t classes (and objects) enough to solve the information hiding problem?</a:t>
            </a:r>
          </a:p>
          <a:p>
            <a:pPr lvl="1" eaLnBrk="1" hangingPunct="1"/>
            <a:r>
              <a:rPr lang="en-US" altLang="en-US" dirty="0" smtClean="0"/>
              <a:t>No.</a:t>
            </a:r>
            <a:r>
              <a:rPr lang="en-US" altLang="en-US" dirty="0"/>
              <a:t> </a:t>
            </a:r>
            <a:r>
              <a:rPr lang="en-US" altLang="en-US" dirty="0" smtClean="0"/>
              <a:t> They don’t </a:t>
            </a:r>
            <a:r>
              <a:rPr lang="en-US" altLang="en-US" dirty="0"/>
              <a:t>h</a:t>
            </a:r>
            <a:r>
              <a:rPr lang="en-US" altLang="en-US" dirty="0" smtClean="0"/>
              <a:t>ide well.</a:t>
            </a:r>
          </a:p>
          <a:p>
            <a:pPr lvl="1" eaLnBrk="1" hangingPunct="1"/>
            <a:r>
              <a:rPr lang="en-US" altLang="en-US" dirty="0" smtClean="0"/>
              <a:t>Users are </a:t>
            </a:r>
            <a:r>
              <a:rPr lang="en-US" altLang="en-US" dirty="0"/>
              <a:t>still burdened because they have to look at </a:t>
            </a:r>
            <a:r>
              <a:rPr lang="en-US" altLang="en-US" dirty="0" smtClean="0"/>
              <a:t>all the class details</a:t>
            </a:r>
          </a:p>
          <a:p>
            <a:pPr lvl="1" eaLnBrk="1" hangingPunct="1"/>
            <a:r>
              <a:rPr lang="en-US" altLang="en-US" dirty="0" smtClean="0"/>
              <a:t>When a class representation </a:t>
            </a:r>
            <a:r>
              <a:rPr lang="en-US" altLang="en-US" dirty="0"/>
              <a:t>and methods change, user understanding </a:t>
            </a:r>
            <a:r>
              <a:rPr lang="en-US" altLang="en-US" dirty="0" smtClean="0"/>
              <a:t>is affected</a:t>
            </a:r>
          </a:p>
          <a:p>
            <a:pPr lvl="1" eaLnBrk="1" hangingPunct="1"/>
            <a:r>
              <a:rPr lang="en-US" altLang="en-US" dirty="0" err="1"/>
              <a:t>Javadocs</a:t>
            </a:r>
            <a:r>
              <a:rPr lang="en-US" altLang="en-US" dirty="0"/>
              <a:t> </a:t>
            </a:r>
            <a:r>
              <a:rPr lang="en-US" altLang="en-US" dirty="0" smtClean="0"/>
              <a:t>and contracts provide </a:t>
            </a:r>
            <a:r>
              <a:rPr lang="en-US" altLang="en-US" dirty="0"/>
              <a:t>only a partial solution because precise explanations of public class methods </a:t>
            </a:r>
            <a:r>
              <a:rPr lang="en-US" altLang="en-US" dirty="0" smtClean="0"/>
              <a:t>may refer to private </a:t>
            </a:r>
            <a:r>
              <a:rPr lang="en-US" altLang="en-US" dirty="0"/>
              <a:t>data and </a:t>
            </a:r>
            <a:r>
              <a:rPr lang="en-US" altLang="en-US" dirty="0" smtClean="0"/>
              <a:t>code (not desirable)</a:t>
            </a:r>
            <a:endParaRPr lang="en-US" altLang="en-US" dirty="0"/>
          </a:p>
          <a:p>
            <a:pPr lvl="1"/>
            <a:r>
              <a:rPr lang="en-US" altLang="en-US" dirty="0"/>
              <a:t>We had issues with writing our contracts</a:t>
            </a:r>
          </a:p>
          <a:p>
            <a:pPr lvl="2"/>
            <a:r>
              <a:rPr lang="en-US" altLang="en-US" dirty="0"/>
              <a:t>Do we, or do we not refer to the names of variables?</a:t>
            </a:r>
          </a:p>
          <a:p>
            <a:pPr lvl="1"/>
            <a:endParaRPr lang="en-US" altLang="en-US" dirty="0"/>
          </a:p>
          <a:p>
            <a:pPr marL="471487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39000</TotalTime>
  <Words>1799</Words>
  <Application>Microsoft Office PowerPoint</Application>
  <PresentationFormat>On-screen Show (4:3)</PresentationFormat>
  <Paragraphs>289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32</vt:i4>
      </vt:variant>
    </vt:vector>
  </HeadingPairs>
  <TitlesOfParts>
    <vt:vector size="65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Information Hiding and Interfaces</vt:lpstr>
      <vt:lpstr>Introduction: Three Questions</vt:lpstr>
      <vt:lpstr>What is an interface?</vt:lpstr>
      <vt:lpstr>Consider…</vt:lpstr>
      <vt:lpstr>Recall Lists</vt:lpstr>
      <vt:lpstr>Why use interfaces?</vt:lpstr>
      <vt:lpstr>From Classes to Interfaces</vt:lpstr>
      <vt:lpstr>From Classes to Interfaces</vt:lpstr>
      <vt:lpstr>From Classes to Interfaces</vt:lpstr>
      <vt:lpstr>From Classes to Interfaces</vt:lpstr>
      <vt:lpstr>Interfaces and Multiple Classes</vt:lpstr>
      <vt:lpstr>Interfaces and Multiple Classes</vt:lpstr>
      <vt:lpstr>Interfaces and Multiple Classes</vt:lpstr>
      <vt:lpstr>Performance Trade-Offs</vt:lpstr>
      <vt:lpstr>Performance Trade-Offs</vt:lpstr>
      <vt:lpstr>Performance Trade-Offs</vt:lpstr>
      <vt:lpstr>Performance Trade-Offs</vt:lpstr>
      <vt:lpstr>How to use interfaces</vt:lpstr>
      <vt:lpstr>Note on Examples That Follow</vt:lpstr>
      <vt:lpstr>Java Syntax for Interfaces</vt:lpstr>
      <vt:lpstr>Good Practice: Use BigDecimal</vt:lpstr>
      <vt:lpstr>Declaring an Interface</vt:lpstr>
      <vt:lpstr>Examples</vt:lpstr>
      <vt:lpstr>Implementing an Interface</vt:lpstr>
      <vt:lpstr>Good Practice: Naming Interfaces</vt:lpstr>
      <vt:lpstr>Instantiating an Interface</vt:lpstr>
      <vt:lpstr>Interfaces and Classes</vt:lpstr>
      <vt:lpstr>Declared vs Dynamic Type</vt:lpstr>
      <vt:lpstr>Role of Declared Type</vt:lpstr>
      <vt:lpstr>Simple Rule #1</vt:lpstr>
      <vt:lpstr>Good Practice: Code to Interface</vt:lpstr>
      <vt:lpstr>Coding to the interface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529</cp:revision>
  <cp:lastPrinted>2016-08-31T03:05:11Z</cp:lastPrinted>
  <dcterms:created xsi:type="dcterms:W3CDTF">2005-03-22T22:30:11Z</dcterms:created>
  <dcterms:modified xsi:type="dcterms:W3CDTF">2018-08-31T15:24:49Z</dcterms:modified>
</cp:coreProperties>
</file>