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70" r:id="rId2"/>
    <p:sldMasterId id="2147483672" r:id="rId3"/>
    <p:sldMasterId id="2147483958" r:id="rId4"/>
    <p:sldMasterId id="2147483959" r:id="rId5"/>
    <p:sldMasterId id="2147483960" r:id="rId6"/>
    <p:sldMasterId id="2147483961" r:id="rId7"/>
    <p:sldMasterId id="2147483962" r:id="rId8"/>
    <p:sldMasterId id="2147483963" r:id="rId9"/>
    <p:sldMasterId id="2147483964" r:id="rId10"/>
    <p:sldMasterId id="2147483965" r:id="rId11"/>
    <p:sldMasterId id="2147483966" r:id="rId12"/>
    <p:sldMasterId id="2147483967" r:id="rId13"/>
    <p:sldMasterId id="2147483968" r:id="rId14"/>
    <p:sldMasterId id="2147483969" r:id="rId15"/>
    <p:sldMasterId id="2147483970" r:id="rId16"/>
    <p:sldMasterId id="2147483971" r:id="rId17"/>
    <p:sldMasterId id="2147484789" r:id="rId18"/>
    <p:sldMasterId id="2147484801" r:id="rId19"/>
    <p:sldMasterId id="2147484825" r:id="rId20"/>
    <p:sldMasterId id="2147484837" r:id="rId21"/>
    <p:sldMasterId id="2147484861" r:id="rId22"/>
    <p:sldMasterId id="2147484885" r:id="rId23"/>
  </p:sldMasterIdLst>
  <p:notesMasterIdLst>
    <p:notesMasterId r:id="rId60"/>
  </p:notesMasterIdLst>
  <p:handoutMasterIdLst>
    <p:handoutMasterId r:id="rId61"/>
  </p:handoutMasterIdLst>
  <p:sldIdLst>
    <p:sldId id="448" r:id="rId24"/>
    <p:sldId id="869" r:id="rId25"/>
    <p:sldId id="870" r:id="rId26"/>
    <p:sldId id="871" r:id="rId27"/>
    <p:sldId id="872" r:id="rId28"/>
    <p:sldId id="955" r:id="rId29"/>
    <p:sldId id="988" r:id="rId30"/>
    <p:sldId id="989" r:id="rId31"/>
    <p:sldId id="990" r:id="rId32"/>
    <p:sldId id="991" r:id="rId33"/>
    <p:sldId id="992" r:id="rId34"/>
    <p:sldId id="993" r:id="rId35"/>
    <p:sldId id="994" r:id="rId36"/>
    <p:sldId id="996" r:id="rId37"/>
    <p:sldId id="999" r:id="rId38"/>
    <p:sldId id="1000" r:id="rId39"/>
    <p:sldId id="995" r:id="rId40"/>
    <p:sldId id="1001" r:id="rId41"/>
    <p:sldId id="1002" r:id="rId42"/>
    <p:sldId id="873" r:id="rId43"/>
    <p:sldId id="933" r:id="rId44"/>
    <p:sldId id="883" r:id="rId45"/>
    <p:sldId id="926" r:id="rId46"/>
    <p:sldId id="1003" r:id="rId47"/>
    <p:sldId id="1004" r:id="rId48"/>
    <p:sldId id="1005" r:id="rId49"/>
    <p:sldId id="1006" r:id="rId50"/>
    <p:sldId id="1007" r:id="rId51"/>
    <p:sldId id="1008" r:id="rId52"/>
    <p:sldId id="964" r:id="rId53"/>
    <p:sldId id="966" r:id="rId54"/>
    <p:sldId id="974" r:id="rId55"/>
    <p:sldId id="1009" r:id="rId56"/>
    <p:sldId id="1017" r:id="rId57"/>
    <p:sldId id="986" r:id="rId58"/>
    <p:sldId id="987" r:id="rId59"/>
  </p:sldIdLst>
  <p:sldSz cx="9144000" cy="6858000" type="screen4x3"/>
  <p:notesSz cx="7315200" cy="96012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A7A7"/>
    <a:srgbClr val="FFFFFF"/>
    <a:srgbClr val="9BFFC8"/>
    <a:srgbClr val="FF9797"/>
    <a:srgbClr val="99FF66"/>
    <a:srgbClr val="66FF66"/>
    <a:srgbClr val="FF9933"/>
    <a:srgbClr val="66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94" autoAdjust="0"/>
    <p:restoredTop sz="95169" autoAdjust="0"/>
  </p:normalViewPr>
  <p:slideViewPr>
    <p:cSldViewPr>
      <p:cViewPr varScale="1">
        <p:scale>
          <a:sx n="94" d="100"/>
          <a:sy n="94" d="100"/>
        </p:scale>
        <p:origin x="580" y="52"/>
      </p:cViewPr>
      <p:guideLst>
        <p:guide orient="horz" pos="216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16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1.xml"/><Relationship Id="rId42" Type="http://schemas.openxmlformats.org/officeDocument/2006/relationships/slide" Target="slides/slide19.xml"/><Relationship Id="rId47" Type="http://schemas.openxmlformats.org/officeDocument/2006/relationships/slide" Target="slides/slide24.xml"/><Relationship Id="rId50" Type="http://schemas.openxmlformats.org/officeDocument/2006/relationships/slide" Target="slides/slide27.xml"/><Relationship Id="rId55" Type="http://schemas.openxmlformats.org/officeDocument/2006/relationships/slide" Target="slides/slide32.xml"/><Relationship Id="rId63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.xml"/><Relationship Id="rId32" Type="http://schemas.openxmlformats.org/officeDocument/2006/relationships/slide" Target="slides/slide9.xml"/><Relationship Id="rId37" Type="http://schemas.openxmlformats.org/officeDocument/2006/relationships/slide" Target="slides/slide14.xml"/><Relationship Id="rId40" Type="http://schemas.openxmlformats.org/officeDocument/2006/relationships/slide" Target="slides/slide17.xml"/><Relationship Id="rId45" Type="http://schemas.openxmlformats.org/officeDocument/2006/relationships/slide" Target="slides/slide22.xml"/><Relationship Id="rId53" Type="http://schemas.openxmlformats.org/officeDocument/2006/relationships/slide" Target="slides/slide30.xml"/><Relationship Id="rId58" Type="http://schemas.openxmlformats.org/officeDocument/2006/relationships/slide" Target="slides/slide35.xml"/><Relationship Id="rId5" Type="http://schemas.openxmlformats.org/officeDocument/2006/relationships/slideMaster" Target="slideMasters/slideMaster5.xml"/><Relationship Id="rId61" Type="http://schemas.openxmlformats.org/officeDocument/2006/relationships/handoutMaster" Target="handoutMasters/handoutMaster1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4.xml"/><Relationship Id="rId30" Type="http://schemas.openxmlformats.org/officeDocument/2006/relationships/slide" Target="slides/slide7.xml"/><Relationship Id="rId35" Type="http://schemas.openxmlformats.org/officeDocument/2006/relationships/slide" Target="slides/slide12.xml"/><Relationship Id="rId43" Type="http://schemas.openxmlformats.org/officeDocument/2006/relationships/slide" Target="slides/slide20.xml"/><Relationship Id="rId48" Type="http://schemas.openxmlformats.org/officeDocument/2006/relationships/slide" Target="slides/slide25.xml"/><Relationship Id="rId56" Type="http://schemas.openxmlformats.org/officeDocument/2006/relationships/slide" Target="slides/slide33.xml"/><Relationship Id="rId64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2.xml"/><Relationship Id="rId33" Type="http://schemas.openxmlformats.org/officeDocument/2006/relationships/slide" Target="slides/slide10.xml"/><Relationship Id="rId38" Type="http://schemas.openxmlformats.org/officeDocument/2006/relationships/slide" Target="slides/slide15.xml"/><Relationship Id="rId46" Type="http://schemas.openxmlformats.org/officeDocument/2006/relationships/slide" Target="slides/slide23.xml"/><Relationship Id="rId59" Type="http://schemas.openxmlformats.org/officeDocument/2006/relationships/slide" Target="slides/slide36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8.xml"/><Relationship Id="rId54" Type="http://schemas.openxmlformats.org/officeDocument/2006/relationships/slide" Target="slides/slide31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5.xml"/><Relationship Id="rId36" Type="http://schemas.openxmlformats.org/officeDocument/2006/relationships/slide" Target="slides/slide13.xml"/><Relationship Id="rId49" Type="http://schemas.openxmlformats.org/officeDocument/2006/relationships/slide" Target="slides/slide26.xml"/><Relationship Id="rId57" Type="http://schemas.openxmlformats.org/officeDocument/2006/relationships/slide" Target="slides/slide34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8.xml"/><Relationship Id="rId44" Type="http://schemas.openxmlformats.org/officeDocument/2006/relationships/slide" Target="slides/slide21.xml"/><Relationship Id="rId52" Type="http://schemas.openxmlformats.org/officeDocument/2006/relationships/slide" Target="slides/slide29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E8A2B57-62EC-4BAE-9A84-C6712FC37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549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44400E7-0945-463B-854C-2C4C8A80AD69}" type="datetimeFigureOut">
              <a:rPr lang="en-US"/>
              <a:pPr>
                <a:defRPr/>
              </a:pPr>
              <a:t>9/5/2018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C66AB41-2DBD-467C-A47B-3DF4A503E9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891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E62D02B-A39D-4D7F-82FC-832C5CE9C190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21957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65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041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314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47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578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66AB41-2DBD-467C-A47B-3DF4A503E9B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726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ln w="9525" cmpd="sng">
            <a:prstDash val="solid"/>
          </a:ln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091ED0E4-B84C-43E3-A2AE-ED89884D9C54}" type="datetime1">
              <a:rPr lang="en-US" smtClean="0"/>
              <a:t>9/5/2018</a:t>
            </a:fld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1D46A8A-9D6A-4DC0-9199-04DB34597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84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7421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E4FFE-FAFA-4D76-B5A2-E791242EEFE3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991EA-5DF2-4920-97C1-B7671203AB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2413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34CD2-C87F-43AA-8D79-31F20CB7DED1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42289-F427-4DF1-ACE7-AC8A38CB1A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695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D968C-39B8-4F9A-B980-1941B806D4FA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5E948-45CF-41B0-A337-85ED0637F8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6327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B5E4D-AEA3-4E8E-B8F1-5311BDF6B9E5}" type="datetime1">
              <a:rPr lang="en-US" smtClean="0"/>
              <a:t>9/5/2018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3680E-9C21-4C69-BC9A-3810DE4E5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585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C8265-9088-4B80-8BA3-691248449E6A}" type="datetime1">
              <a:rPr lang="en-US" smtClean="0"/>
              <a:t>9/5/2018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06CF0-7231-48A0-9539-E72973E7B6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9834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EFAD4-7A83-4616-A4C6-B2EE0A76C4D8}" type="datetime1">
              <a:rPr lang="en-US" smtClean="0"/>
              <a:t>9/5/2018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FD345-70EE-4B45-9F91-A27F8300E5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0010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7AC24-FFC8-4785-8EE8-6F8BD6506DC5}" type="datetime1">
              <a:rPr lang="en-US" smtClean="0"/>
              <a:t>9/5/2018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79993-ABB0-46F3-B0D7-0A78EC31E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2403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A0784-6288-4EF5-BA13-5E3E6F8E89E7}" type="datetime1">
              <a:rPr lang="en-US" smtClean="0"/>
              <a:t>9/5/2018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9F537-16C9-44AB-9606-0D4BCA8D37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430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46CB8-63FF-411F-AA38-A4B3E7111F96}" type="datetime1">
              <a:rPr lang="en-US" smtClean="0"/>
              <a:t>9/5/2018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6084B-EA05-4CB0-B7FB-4B9011FA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2621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B3894-5165-4710-8C36-6C7A054878DB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0BE57-7759-4A86-82F1-C3D919B432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5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6993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1B87F-E8F0-4697-8B74-4D9F46F5A0F3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64252-76B2-48A4-BAF3-E0C8DA4E2A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4271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8934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954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9069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4360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4505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5790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63383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591142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036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4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33C79A22-FBE1-4943-A739-0F85F5857C55}" type="datetime1">
              <a:rPr lang="en-US" smtClean="0"/>
              <a:t>9/5/2018</a:t>
            </a:fld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D81690E-1131-4E0B-B576-3D9BB243D4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05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9476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5841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380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8801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98308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278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8766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7304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40992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571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8941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75630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1672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3872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8669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7208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628915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4716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4536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4920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837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601375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611394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393647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8438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46597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72944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070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515986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9542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5550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01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86089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060173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28023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5479627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13316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3855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A30F3-E023-4ED5-9CFE-42685B4C4196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CB99E-6AFF-4A2B-937E-97E122F74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92231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C2D5C-6E95-4824-8FBE-0C9B1518EEAF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0C43A-83DD-406E-970E-55FC7B2A2F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9774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05D0BA-F80E-47BE-991D-5F28D489D7D3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93200-6400-4767-88E6-FD351067F6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5020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646DC-6363-485C-942F-66CB589EEE19}" type="datetime1">
              <a:rPr lang="en-US" smtClean="0"/>
              <a:t>9/5/2018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A22A6-1604-470E-9974-75C5E4219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9651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906132-19A1-4BBC-848B-F686D2E4230C}" type="datetime1">
              <a:rPr lang="en-US" smtClean="0"/>
              <a:t>9/5/2018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84C56-3D7A-486E-BBEB-D49B586D7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50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8676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5D352-764E-4018-AC46-20F080A0EE95}" type="datetime1">
              <a:rPr lang="en-US" smtClean="0"/>
              <a:t>9/5/2018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75F8C-FE15-4D12-B552-20B9D6799C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1502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B2EBC-ECCE-4DA2-BEBB-6C339A509BD5}" type="datetime1">
              <a:rPr lang="en-US" smtClean="0"/>
              <a:t>9/5/2018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578CD-0ACD-4EDC-993B-C2E4D6055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8173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F1501D-077E-4B42-9EEB-75A262F30078}" type="datetime1">
              <a:rPr lang="en-US" smtClean="0"/>
              <a:t>9/5/2018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A1C68-1B25-4F4A-A6F6-6D27BE76D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93056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10891-85A4-4905-91C4-73821D973F11}" type="datetime1">
              <a:rPr lang="en-US" smtClean="0"/>
              <a:t>9/5/2018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ECF11-137D-4DA3-A718-A2A5A0989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48354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E4216C-A7E6-480C-9B21-73FD5A9461C8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97048-D2EF-497A-8626-837148F54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10895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FF207-69B1-4C53-AC1B-ABC70E88EEB0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435F5-EB51-46E3-BB15-B652081BC6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92757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1C53E-6849-49FB-AA53-132BEB6D1E34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26D02-1478-448D-8FDA-585AFDCFF2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83825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8E848F-3F16-46C0-831A-E326B3A37B91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67189-F16C-41CB-9B64-15D58A6C4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27940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100A7-8D31-4FE0-B9D9-81743D3D72B1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0CD1A-55CA-438B-8EFD-736D42A57F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45550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E290E-DC79-46DC-B43F-4E4D739B4123}" type="datetime1">
              <a:rPr lang="en-US" smtClean="0"/>
              <a:t>9/5/2018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9A9A6-0C61-4D13-B353-7E7EB31477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04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42679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B3186-16F9-4968-BF2B-E8B61A328871}" type="datetime1">
              <a:rPr lang="en-US" smtClean="0"/>
              <a:t>9/5/2018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C714B-0C96-46BF-92D9-F1367FDA90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96381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E7AFC-94C7-4529-B378-B4137385D59E}" type="datetime1">
              <a:rPr lang="en-US" smtClean="0"/>
              <a:t>9/5/2018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81D99-6BE7-4F25-90DB-B0D2E0932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3924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A6509-35D4-466B-82D7-8DCD07EC1D36}" type="datetime1">
              <a:rPr lang="en-US" smtClean="0"/>
              <a:t>9/5/2018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72890-710F-41BB-859B-8E3662009C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82615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76508-FE9A-404E-B9BA-0E3B7A3DB0C0}" type="datetime1">
              <a:rPr lang="en-US" smtClean="0"/>
              <a:t>9/5/2018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BC9A8-6DC0-46CE-B591-2175349473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36078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FAE5B-0A92-4061-AA65-59AC88463425}" type="datetime1">
              <a:rPr lang="en-US" smtClean="0"/>
              <a:t>9/5/2018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11F91-BDA9-4ECC-82C4-1A55717D3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47686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3EA7F-282B-435E-BD51-7936AAEE3707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6CBE1-5A49-4BF6-89B5-61A6D18A7B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33743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C54E2-383B-4E9F-88F2-300527CE48CC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C5229-F013-4BD0-8D68-3AF31DF75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05831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18CE6-A8FD-446E-A9B0-69CF1DB0489E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2931C-D748-463E-8057-122F12124D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98374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174C7-36D6-45C9-AF06-48F9AD1A82BA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245BD-4524-458A-9FF7-6B4247EE9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10987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9F095-C0B7-4165-B5D9-396C5B8B8D89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4EEAB-7172-4599-A425-8C39B8AB4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416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780161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C203E-02EB-432D-9AEC-0860B1F3F48E}" type="datetime1">
              <a:rPr lang="en-US" smtClean="0"/>
              <a:t>9/5/2018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409BF-34FA-4D71-9491-977B66F0AC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6904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A512A-99FC-4B3A-9377-E4DBC5C06CB8}" type="datetime1">
              <a:rPr lang="en-US" smtClean="0"/>
              <a:t>9/5/2018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41AA4-A489-4BEC-95F5-5C9489E6F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69986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D6A22-1578-4A12-929C-24D5EDBE7AB3}" type="datetime1">
              <a:rPr lang="en-US" smtClean="0"/>
              <a:t>9/5/2018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1AFA9-0583-459D-892E-D3CB92FF70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90922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A470C-CD6F-432E-B21B-4E79ED644283}" type="datetime1">
              <a:rPr lang="en-US" smtClean="0"/>
              <a:t>9/5/2018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1EA8D-8EDE-4E40-8D8C-812EC9004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60245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12278-E948-47D5-95E1-9F74D49E77F0}" type="datetime1">
              <a:rPr lang="en-US" smtClean="0"/>
              <a:t>9/5/2018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0A755-D8CC-4CFE-971E-3F0E7D367F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02868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9B4590-6728-46E2-8C66-09FD534DBA47}" type="datetime1">
              <a:rPr lang="en-US" smtClean="0"/>
              <a:t>9/5/2018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AB65C-AD2A-4C40-971C-BBAF84C150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44000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DCDBF-B112-4704-92BF-387E092470F7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65DE4-9C92-4D68-A395-3F74BAF82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83252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4CCB6-4BC4-482D-9C0D-FC857A9955ED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428F5-4C4A-470B-A02A-44BC3A5EC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01645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585 w 1000"/>
                  <a:gd name="T3" fmla="*/ 0 h 1000"/>
                  <a:gd name="T4" fmla="*/ 585 w 1000"/>
                  <a:gd name="T5" fmla="*/ 1000 h 1000"/>
                  <a:gd name="T6" fmla="*/ 0 w 1000"/>
                  <a:gd name="T7" fmla="*/ 1000 h 1000"/>
                  <a:gd name="T8" fmla="*/ 0 w 1000"/>
                  <a:gd name="T9" fmla="*/ 0 h 1000"/>
                  <a:gd name="T10" fmla="*/ 1000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rgbClr val="CC0000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rgbClr val="CC0000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ln w="9525" cmpd="sng">
            <a:prstDash val="solid"/>
          </a:ln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D1F533E8-36EE-4F7B-9684-D7593C814B4D}" type="datetime1">
              <a:rPr lang="en-US" smtClean="0">
                <a:solidFill>
                  <a:srgbClr val="000000"/>
                </a:solidFill>
              </a:rPr>
              <a:t>9/5/2018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BFB5973-4653-4E96-A296-600311A4A2C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229513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62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1035037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7738385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37833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30443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4243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317540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147053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2840255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13870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60824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585 w 1000"/>
                  <a:gd name="T3" fmla="*/ 0 h 1000"/>
                  <a:gd name="T4" fmla="*/ 585 w 1000"/>
                  <a:gd name="T5" fmla="*/ 1000 h 1000"/>
                  <a:gd name="T6" fmla="*/ 0 w 1000"/>
                  <a:gd name="T7" fmla="*/ 1000 h 1000"/>
                  <a:gd name="T8" fmla="*/ 0 w 1000"/>
                  <a:gd name="T9" fmla="*/ 0 h 1000"/>
                  <a:gd name="T10" fmla="*/ 1000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rgbClr val="CC0000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rgbClr val="CC0000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14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2A078E85-6584-41C4-A829-4843B1575EF8}" type="datetime1">
              <a:rPr lang="en-US" smtClean="0">
                <a:solidFill>
                  <a:srgbClr val="000000"/>
                </a:solidFill>
              </a:rPr>
              <a:t>9/5/2018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5516878-6B81-489D-B964-EEF227BA1A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3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578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5221254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23376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9515854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72815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912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5559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0425029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9141015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2330660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81477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367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68430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G0" fmla="+- 585 0 0"/>
                </a:gdLst>
                <a:ahLst/>
                <a:cxnLst>
                  <a:cxn ang="0">
                    <a:pos x="0" y="0"/>
                  </a:cxn>
                  <a:cxn ang="0">
                    <a:pos x="585" y="0"/>
                  </a:cxn>
                  <a:cxn ang="0">
                    <a:pos x="585" y="1000"/>
                  </a:cxn>
                  <a:cxn ang="0">
                    <a:pos x="0" y="1000"/>
                  </a:cxn>
                  <a:cxn ang="0">
                    <a:pos x="0" y="0"/>
                  </a:cxn>
                  <a:cxn ang="0">
                    <a:pos x="1000" y="0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Computer Science and Engineering  </a:t>
                </a:r>
                <a:r>
                  <a:rPr lang="en-US" sz="600">
                    <a:solidFill>
                      <a:srgbClr val="CC0000"/>
                    </a:solidFill>
                    <a:sym typeface="Wingdings" pitchFamily="2" charset="2"/>
                  </a:rPr>
                  <a:t></a:t>
                </a: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  College of Engineering  </a:t>
                </a:r>
                <a:r>
                  <a:rPr lang="en-US" sz="600">
                    <a:solidFill>
                      <a:srgbClr val="CC0000"/>
                    </a:solidFill>
                    <a:sym typeface="Wingdings" pitchFamily="2" charset="2"/>
                  </a:rPr>
                  <a:t></a:t>
                </a: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ln w="9525" cmpd="sng">
            <a:prstDash val="solid"/>
          </a:ln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228F4EE4-6688-4C03-BCF2-605C28BA6007}" type="datetime1">
              <a:rPr lang="en-US" smtClean="0">
                <a:solidFill>
                  <a:srgbClr val="000000"/>
                </a:solidFill>
              </a:rPr>
              <a:t>9/5/2018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4530791-3FC7-407F-B2E5-D6B8FAC5BB8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146737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53110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8402021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95031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89374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10607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003453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3046903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8491991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747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74632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23755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G0" fmla="+- 585 0 0"/>
                </a:gdLst>
                <a:ahLst/>
                <a:cxnLst>
                  <a:cxn ang="0">
                    <a:pos x="0" y="0"/>
                  </a:cxn>
                  <a:cxn ang="0">
                    <a:pos x="585" y="0"/>
                  </a:cxn>
                  <a:cxn ang="0">
                    <a:pos x="585" y="1000"/>
                  </a:cxn>
                  <a:cxn ang="0">
                    <a:pos x="0" y="1000"/>
                  </a:cxn>
                  <a:cxn ang="0">
                    <a:pos x="0" y="0"/>
                  </a:cxn>
                  <a:cxn ang="0">
                    <a:pos x="1000" y="0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Computer Science and Engineering  </a:t>
                </a:r>
                <a:r>
                  <a:rPr lang="en-US" sz="600">
                    <a:solidFill>
                      <a:srgbClr val="CC0000"/>
                    </a:solidFill>
                    <a:sym typeface="Wingdings" pitchFamily="2" charset="2"/>
                  </a:rPr>
                  <a:t></a:t>
                </a: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  College of Engineering  </a:t>
                </a:r>
                <a:r>
                  <a:rPr lang="en-US" sz="600">
                    <a:solidFill>
                      <a:srgbClr val="CC0000"/>
                    </a:solidFill>
                    <a:sym typeface="Wingdings" pitchFamily="2" charset="2"/>
                  </a:rPr>
                  <a:t></a:t>
                </a: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314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761DE097-1BC4-4920-9146-C3FD40734B2C}" type="datetime1">
              <a:rPr lang="en-US" smtClean="0">
                <a:solidFill>
                  <a:srgbClr val="000000"/>
                </a:solidFill>
              </a:rPr>
              <a:t>9/5/2018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4CF27C0-1DFD-41E0-8931-D1B1D453280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947618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58871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0510232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41348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00665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59630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09828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9304506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12654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9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929FBBB0-BF28-4143-B562-C1B4D6F9C70D}" type="datetime1">
              <a:rPr lang="en-US" smtClean="0"/>
              <a:t>9/5/2018</a:t>
            </a:fld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1085987-9A9D-4B3D-8467-FF66E63B5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37239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71104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40258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G0" fmla="+- 585 0 0"/>
                </a:gdLst>
                <a:ahLst/>
                <a:cxnLst>
                  <a:cxn ang="0">
                    <a:pos x="0" y="0"/>
                  </a:cxn>
                  <a:cxn ang="0">
                    <a:pos x="585" y="0"/>
                  </a:cxn>
                  <a:cxn ang="0">
                    <a:pos x="585" y="1000"/>
                  </a:cxn>
                  <a:cxn ang="0">
                    <a:pos x="0" y="1000"/>
                  </a:cxn>
                  <a:cxn ang="0">
                    <a:pos x="0" y="0"/>
                  </a:cxn>
                  <a:cxn ang="0">
                    <a:pos x="1000" y="0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Computer Science and Engineering  </a:t>
                </a:r>
                <a:r>
                  <a:rPr lang="en-US" sz="600">
                    <a:solidFill>
                      <a:srgbClr val="CC0000"/>
                    </a:solidFill>
                    <a:sym typeface="Wingdings" pitchFamily="2" charset="2"/>
                  </a:rPr>
                  <a:t></a:t>
                </a: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  College of Engineering  </a:t>
                </a:r>
                <a:r>
                  <a:rPr lang="en-US" sz="600">
                    <a:solidFill>
                      <a:srgbClr val="CC0000"/>
                    </a:solidFill>
                    <a:sym typeface="Wingdings" pitchFamily="2" charset="2"/>
                  </a:rPr>
                  <a:t></a:t>
                </a:r>
                <a:r>
                  <a:rPr lang="en-US" sz="600" b="1">
                    <a:solidFill>
                      <a:srgbClr val="000000"/>
                    </a:solidFill>
                    <a:latin typeface="Georgia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ln w="9525" cmpd="sng">
            <a:prstDash val="solid"/>
          </a:ln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23023A2C-B370-4D07-BF76-B9005D7FD548}" type="datetime1">
              <a:rPr lang="en-US" smtClean="0">
                <a:solidFill>
                  <a:srgbClr val="000000"/>
                </a:solidFill>
              </a:rPr>
              <a:t>9/5/2018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BB18F25-8099-45BC-8FA1-36762407A4C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268283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7713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0893323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73722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75854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29688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8741355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9504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62440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994898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06499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38364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ECAB5A-D612-4BD0-97F4-BAEBC6EBAB5E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43229D-8633-42AA-9A8B-8805B55E85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51337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E2C17-6D95-4D09-BCB9-506B83A1A24B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1156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7080-8329-457D-98AD-3A16D7DDE0A8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26264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BC48-3E77-4FA2-BFCE-6A4EA03F5BB8}" type="datetime1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56037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DD16-7C9A-474B-A9EA-C12ECD05A867}" type="datetime1">
              <a:rPr lang="en-US" smtClean="0"/>
              <a:t>9/5/2018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79081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1386-1934-4F8A-8320-2BB3F72B1B78}" type="datetime1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19361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45BD-C3DD-42BB-8C82-DD3D46B0313E}" type="datetime1">
              <a:rPr lang="en-US" smtClean="0"/>
              <a:t>9/5/2018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667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591551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3744-CC62-4101-BB02-927CF2504785}" type="datetime1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30610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41F0-3D1D-47AD-8F54-D88623CA5DC5}" type="datetime1">
              <a:rPr lang="en-US" smtClean="0"/>
              <a:t>9/5/2018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92624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9D38-2BA8-4F68-A534-82FE14038392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46913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1C05-BD75-47C2-9307-60D65C26BFC5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898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7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014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677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761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19008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81946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57695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569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277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293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455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03313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876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508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6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804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67924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90510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64986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429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005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994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8064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07860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999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8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724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739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00650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0291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210172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055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645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1776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587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59159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6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534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144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8969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68703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991852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83075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9431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663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7314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1331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551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18810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526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5647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489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96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491911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654131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2293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8832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1902D-7734-4392-B8F3-AFD2D4899561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C3EEC-935D-4B88-A247-959A6098F8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1725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37D06-E5BB-4CCD-B105-9963EF558CE9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0D9B4-1CCB-496E-9905-3AAF1D4E0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9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617306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94884-5059-48B7-AF4B-E0C07D5DD7CC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4EB1F-FAE0-49DC-B5F3-3B7BC48D7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5658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7AAC3-188B-4977-83D0-FF0A99A825B6}" type="datetime1">
              <a:rPr lang="en-US" smtClean="0"/>
              <a:t>9/5/2018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8F449-D001-447F-858F-080F22FCE0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997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CDDE9E-9F21-4B83-9EBC-88CDFB93A35A}" type="datetime1">
              <a:rPr lang="en-US" smtClean="0"/>
              <a:t>9/5/2018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E655E-8E5B-4137-B38A-5820C0557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8775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4E40A-CEC9-4205-BC37-E2313DE959DF}" type="datetime1">
              <a:rPr lang="en-US" smtClean="0"/>
              <a:t>9/5/2018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C16B3-6078-4FC0-8725-4EEA576571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3598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4FC13-8BBF-44F2-9AC7-6AC41974202C}" type="datetime1">
              <a:rPr lang="en-US" smtClean="0"/>
              <a:t>9/5/2018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6C8CF-9829-45E7-8B85-AC923523E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0385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FBF61-27BE-4103-829F-49E9D442734D}" type="datetime1">
              <a:rPr lang="en-US" smtClean="0"/>
              <a:t>9/5/2018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5D92C-73EE-45A1-B5FB-D76D816B5B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0313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3075F-2644-4DD1-BE10-4D01F9955C5F}" type="datetime1">
              <a:rPr lang="en-US" smtClean="0"/>
              <a:t>9/5/2018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9246C-4368-4CD4-A755-79B20AA39B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1286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A03D0-EC7E-40E6-A64A-990F6556FEAD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AFA2F-9546-44A2-84C0-773FBAB4A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8531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66805-1615-4E8D-80D4-07992AC5F9CD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B91DF-5E19-411B-8C02-C08C662D9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6191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1A3D7-25BE-4724-9FF9-05746DFB149D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D9434-E0F5-4E75-A5F4-DDE1D47AB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0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483467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6AF62-460E-4E93-AE72-2417881854B2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B3FAA-34B6-4C18-A3C6-24A07E667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9581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22743-5FF4-4147-A1D0-6DC8911E7601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E25F3-7302-48F0-A9BA-0DD2374641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0032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53BC3-3712-4547-AFDC-3E4457366AA7}" type="datetime1">
              <a:rPr lang="en-US" smtClean="0"/>
              <a:t>9/5/2018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3FFC8-64F3-47C2-A2D9-FB8B707C03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3140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43AD7-EF01-4688-A3B2-229BD4E3F522}" type="datetime1">
              <a:rPr lang="en-US" smtClean="0"/>
              <a:t>9/5/2018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97FA6-43C7-49AE-A5F7-3889D1F48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2199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3D048-412E-4479-B923-C09F48129919}" type="datetime1">
              <a:rPr lang="en-US" smtClean="0"/>
              <a:t>9/5/2018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9E9464-128A-456F-AA3C-48CA2A6B21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3423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BF91F-E90D-4B46-B937-9F2074187B88}" type="datetime1">
              <a:rPr lang="en-US" smtClean="0"/>
              <a:t>9/5/2018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F4A53-911B-44B5-A46D-92512A505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2610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49216-F9EC-414A-BB7D-0424B78C07C4}" type="datetime1">
              <a:rPr lang="en-US" smtClean="0"/>
              <a:t>9/5/2018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5E089-3234-4749-8D9A-1D2AF5A35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0704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10530-C1AB-4FBB-AF49-1C66EBA801C2}" type="datetime1">
              <a:rPr lang="en-US" smtClean="0"/>
              <a:t>9/5/2018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42984-DAE6-4527-AD65-3CDCF763D4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3491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B6774-F942-47D9-A75B-96B8A134B87C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859F1-C05C-4DF4-B5A8-A291F11458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1811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7A4F3-C6F7-430D-BB88-4F10EA72BB0F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82AF6-359E-4632-8D14-4072E0F518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8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3.xml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3" r:id="rId1"/>
    <p:sldLayoutId id="2147484588" r:id="rId2"/>
    <p:sldLayoutId id="2147484589" r:id="rId3"/>
    <p:sldLayoutId id="2147484590" r:id="rId4"/>
    <p:sldLayoutId id="2147484591" r:id="rId5"/>
    <p:sldLayoutId id="2147484592" r:id="rId6"/>
    <p:sldLayoutId id="2147484593" r:id="rId7"/>
    <p:sldLayoutId id="2147484594" r:id="rId8"/>
    <p:sldLayoutId id="2147484595" r:id="rId9"/>
    <p:sldLayoutId id="2147484596" r:id="rId10"/>
    <p:sldLayoutId id="214748459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1272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1274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5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1273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CAED31A8-4C81-42C5-9A6D-A4E6B13EC35E}" type="datetime1">
              <a:rPr lang="en-US" smtClean="0"/>
              <a:t>9/5/2018</a:t>
            </a:fld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5F8670E-07B2-4A68-B734-C715C478D5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4" r:id="rId1"/>
    <p:sldLayoutId id="2147484685" r:id="rId2"/>
    <p:sldLayoutId id="2147484686" r:id="rId3"/>
    <p:sldLayoutId id="2147484687" r:id="rId4"/>
    <p:sldLayoutId id="2147484688" r:id="rId5"/>
    <p:sldLayoutId id="2147484689" r:id="rId6"/>
    <p:sldLayoutId id="2147484690" r:id="rId7"/>
    <p:sldLayoutId id="2147484691" r:id="rId8"/>
    <p:sldLayoutId id="2147484692" r:id="rId9"/>
    <p:sldLayoutId id="2147484693" r:id="rId10"/>
    <p:sldLayoutId id="214748469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2294" name="Line 12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5" r:id="rId1"/>
    <p:sldLayoutId id="2147484696" r:id="rId2"/>
    <p:sldLayoutId id="2147484697" r:id="rId3"/>
    <p:sldLayoutId id="2147484698" r:id="rId4"/>
    <p:sldLayoutId id="2147484699" r:id="rId5"/>
    <p:sldLayoutId id="2147484700" r:id="rId6"/>
    <p:sldLayoutId id="2147484701" r:id="rId7"/>
    <p:sldLayoutId id="2147484702" r:id="rId8"/>
    <p:sldLayoutId id="2147484703" r:id="rId9"/>
    <p:sldLayoutId id="2147484704" r:id="rId10"/>
    <p:sldLayoutId id="214748470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6" r:id="rId1"/>
    <p:sldLayoutId id="2147484707" r:id="rId2"/>
    <p:sldLayoutId id="2147484708" r:id="rId3"/>
    <p:sldLayoutId id="2147484709" r:id="rId4"/>
    <p:sldLayoutId id="2147484710" r:id="rId5"/>
    <p:sldLayoutId id="2147484711" r:id="rId6"/>
    <p:sldLayoutId id="2147484712" r:id="rId7"/>
    <p:sldLayoutId id="2147484713" r:id="rId8"/>
    <p:sldLayoutId id="2147484714" r:id="rId9"/>
    <p:sldLayoutId id="2147484715" r:id="rId10"/>
    <p:sldLayoutId id="214748471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7" r:id="rId1"/>
    <p:sldLayoutId id="2147484718" r:id="rId2"/>
    <p:sldLayoutId id="2147484719" r:id="rId3"/>
    <p:sldLayoutId id="2147484720" r:id="rId4"/>
    <p:sldLayoutId id="2147484721" r:id="rId5"/>
    <p:sldLayoutId id="2147484722" r:id="rId6"/>
    <p:sldLayoutId id="2147484723" r:id="rId7"/>
    <p:sldLayoutId id="2147484724" r:id="rId8"/>
    <p:sldLayoutId id="2147484725" r:id="rId9"/>
    <p:sldLayoutId id="2147484726" r:id="rId10"/>
    <p:sldLayoutId id="214748472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8" r:id="rId1"/>
    <p:sldLayoutId id="2147484729" r:id="rId2"/>
    <p:sldLayoutId id="2147484730" r:id="rId3"/>
    <p:sldLayoutId id="2147484731" r:id="rId4"/>
    <p:sldLayoutId id="2147484732" r:id="rId5"/>
    <p:sldLayoutId id="2147484733" r:id="rId6"/>
    <p:sldLayoutId id="2147484734" r:id="rId7"/>
    <p:sldLayoutId id="2147484735" r:id="rId8"/>
    <p:sldLayoutId id="2147484736" r:id="rId9"/>
    <p:sldLayoutId id="2147484737" r:id="rId10"/>
    <p:sldLayoutId id="214748473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6392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6394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5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6393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7139493F-F870-42DC-8377-124F533516D2}" type="datetime1">
              <a:rPr lang="en-US" smtClean="0"/>
              <a:t>9/5/2018</a:t>
            </a:fld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FA78D55-6821-45CC-B747-BE2DDAF5C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9" r:id="rId1"/>
    <p:sldLayoutId id="2147484740" r:id="rId2"/>
    <p:sldLayoutId id="2147484741" r:id="rId3"/>
    <p:sldLayoutId id="2147484742" r:id="rId4"/>
    <p:sldLayoutId id="2147484743" r:id="rId5"/>
    <p:sldLayoutId id="2147484744" r:id="rId6"/>
    <p:sldLayoutId id="2147484745" r:id="rId7"/>
    <p:sldLayoutId id="2147484746" r:id="rId8"/>
    <p:sldLayoutId id="2147484747" r:id="rId9"/>
    <p:sldLayoutId id="2147484748" r:id="rId10"/>
    <p:sldLayoutId id="214748474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7416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7418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19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7417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FF032798-CF85-4ACC-8865-F93F7BC0DB84}" type="datetime1">
              <a:rPr lang="en-US" smtClean="0"/>
              <a:t>9/5/2018</a:t>
            </a:fld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31DE715-F1F9-48E6-9F4F-9B44E6ED2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0" r:id="rId1"/>
    <p:sldLayoutId id="2147484751" r:id="rId2"/>
    <p:sldLayoutId id="2147484752" r:id="rId3"/>
    <p:sldLayoutId id="2147484753" r:id="rId4"/>
    <p:sldLayoutId id="2147484754" r:id="rId5"/>
    <p:sldLayoutId id="2147484755" r:id="rId6"/>
    <p:sldLayoutId id="2147484756" r:id="rId7"/>
    <p:sldLayoutId id="2147484757" r:id="rId8"/>
    <p:sldLayoutId id="2147484758" r:id="rId9"/>
    <p:sldLayoutId id="2147484759" r:id="rId10"/>
    <p:sldLayoutId id="21474847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8440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8442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3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8441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C4526DDA-1EEA-448A-9474-8914DBC29DD6}" type="datetime1">
              <a:rPr lang="en-US" smtClean="0"/>
              <a:t>9/5/2018</a:t>
            </a:fld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82CC26A-7560-40FC-9DD3-1A616D586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1" r:id="rId1"/>
    <p:sldLayoutId id="2147484762" r:id="rId2"/>
    <p:sldLayoutId id="2147484763" r:id="rId3"/>
    <p:sldLayoutId id="2147484764" r:id="rId4"/>
    <p:sldLayoutId id="2147484765" r:id="rId5"/>
    <p:sldLayoutId id="2147484766" r:id="rId6"/>
    <p:sldLayoutId id="2147484767" r:id="rId7"/>
    <p:sldLayoutId id="2147484768" r:id="rId8"/>
    <p:sldLayoutId id="2147484769" r:id="rId9"/>
    <p:sldLayoutId id="2147484770" r:id="rId10"/>
    <p:sldLayoutId id="21474847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Best Practices: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2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700" b="1" smtClean="0">
                <a:solidFill>
                  <a:srgbClr val="000000"/>
                </a:solidFill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rgbClr val="CC0000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solidFill>
                  <a:srgbClr val="000000"/>
                </a:solidFill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2054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17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794" r:id="rId5"/>
    <p:sldLayoutId id="2147484795" r:id="rId6"/>
    <p:sldLayoutId id="2147484796" r:id="rId7"/>
    <p:sldLayoutId id="2147484797" r:id="rId8"/>
    <p:sldLayoutId id="2147484798" r:id="rId9"/>
    <p:sldLayoutId id="2147484799" r:id="rId10"/>
    <p:sldLayoutId id="214748480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6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700" b="1" smtClean="0">
                <a:solidFill>
                  <a:srgbClr val="000000"/>
                </a:solidFill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rgbClr val="CC0000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solidFill>
                  <a:srgbClr val="000000"/>
                </a:solidFill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3078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3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2" r:id="rId1"/>
    <p:sldLayoutId id="2147484803" r:id="rId2"/>
    <p:sldLayoutId id="2147484804" r:id="rId3"/>
    <p:sldLayoutId id="2147484805" r:id="rId4"/>
    <p:sldLayoutId id="2147484806" r:id="rId5"/>
    <p:sldLayoutId id="2147484807" r:id="rId6"/>
    <p:sldLayoutId id="2147484808" r:id="rId7"/>
    <p:sldLayoutId id="2147484809" r:id="rId8"/>
    <p:sldLayoutId id="2147484810" r:id="rId9"/>
    <p:sldLayoutId id="2147484811" r:id="rId10"/>
    <p:sldLayoutId id="214748481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4" r:id="rId1"/>
    <p:sldLayoutId id="2147484598" r:id="rId2"/>
    <p:sldLayoutId id="2147484599" r:id="rId3"/>
    <p:sldLayoutId id="2147484600" r:id="rId4"/>
    <p:sldLayoutId id="2147484601" r:id="rId5"/>
    <p:sldLayoutId id="2147484602" r:id="rId6"/>
    <p:sldLayoutId id="2147484603" r:id="rId7"/>
    <p:sldLayoutId id="2147484604" r:id="rId8"/>
    <p:sldLayoutId id="2147484605" r:id="rId9"/>
    <p:sldLayoutId id="2147484606" r:id="rId10"/>
    <p:sldLayoutId id="21474846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Best Practices: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4740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4741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700" b="1">
                <a:solidFill>
                  <a:srgbClr val="000000"/>
                </a:solidFill>
                <a:latin typeface="Georgia" pitchFamily="18" charset="0"/>
              </a:rPr>
              <a:t>Computer Science and Engineering  </a:t>
            </a:r>
            <a:r>
              <a:rPr lang="en-US" sz="700">
                <a:solidFill>
                  <a:srgbClr val="CC0000"/>
                </a:solidFill>
                <a:sym typeface="Wingdings" pitchFamily="2" charset="2"/>
              </a:rPr>
              <a:t></a:t>
            </a:r>
            <a:r>
              <a:rPr lang="en-US" sz="700" b="1">
                <a:solidFill>
                  <a:srgbClr val="000000"/>
                </a:solidFill>
                <a:latin typeface="Georgia" pitchFamily="18" charset="0"/>
              </a:rPr>
              <a:t>  The Ohio State University</a:t>
            </a:r>
          </a:p>
        </p:txBody>
      </p:sp>
      <p:sp>
        <p:nvSpPr>
          <p:cNvPr id="244742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57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26" r:id="rId1"/>
    <p:sldLayoutId id="2147484827" r:id="rId2"/>
    <p:sldLayoutId id="2147484828" r:id="rId3"/>
    <p:sldLayoutId id="2147484829" r:id="rId4"/>
    <p:sldLayoutId id="2147484830" r:id="rId5"/>
    <p:sldLayoutId id="2147484831" r:id="rId6"/>
    <p:sldLayoutId id="2147484832" r:id="rId7"/>
    <p:sldLayoutId id="2147484833" r:id="rId8"/>
    <p:sldLayoutId id="2147484834" r:id="rId9"/>
    <p:sldLayoutId id="2147484835" r:id="rId10"/>
    <p:sldLayoutId id="214748483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3348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3349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700" b="1">
                <a:solidFill>
                  <a:srgbClr val="000000"/>
                </a:solidFill>
                <a:latin typeface="Georgia" pitchFamily="18" charset="0"/>
              </a:rPr>
              <a:t>Computer Science and Engineering  </a:t>
            </a:r>
            <a:r>
              <a:rPr lang="en-US" sz="700">
                <a:solidFill>
                  <a:srgbClr val="CC0000"/>
                </a:solidFill>
                <a:sym typeface="Wingdings" pitchFamily="2" charset="2"/>
              </a:rPr>
              <a:t></a:t>
            </a:r>
            <a:r>
              <a:rPr lang="en-US" sz="700" b="1">
                <a:solidFill>
                  <a:srgbClr val="000000"/>
                </a:solidFill>
                <a:latin typeface="Georgia" pitchFamily="18" charset="0"/>
              </a:rPr>
              <a:t>  The Ohio State University</a:t>
            </a:r>
          </a:p>
        </p:txBody>
      </p:sp>
      <p:sp>
        <p:nvSpPr>
          <p:cNvPr id="313350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89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38" r:id="rId1"/>
    <p:sldLayoutId id="2147484839" r:id="rId2"/>
    <p:sldLayoutId id="2147484840" r:id="rId3"/>
    <p:sldLayoutId id="2147484841" r:id="rId4"/>
    <p:sldLayoutId id="2147484842" r:id="rId5"/>
    <p:sldLayoutId id="2147484843" r:id="rId6"/>
    <p:sldLayoutId id="2147484844" r:id="rId7"/>
    <p:sldLayoutId id="2147484845" r:id="rId8"/>
    <p:sldLayoutId id="2147484846" r:id="rId9"/>
    <p:sldLayoutId id="2147484847" r:id="rId10"/>
    <p:sldLayoutId id="214748484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Best Practices: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4740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4741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700" b="1">
                <a:solidFill>
                  <a:srgbClr val="000000"/>
                </a:solidFill>
                <a:latin typeface="Georgia" pitchFamily="18" charset="0"/>
              </a:rPr>
              <a:t>Computer Science and Engineering  </a:t>
            </a:r>
            <a:r>
              <a:rPr lang="en-US" sz="700">
                <a:solidFill>
                  <a:srgbClr val="CC0000"/>
                </a:solidFill>
                <a:sym typeface="Wingdings" pitchFamily="2" charset="2"/>
              </a:rPr>
              <a:t></a:t>
            </a:r>
            <a:r>
              <a:rPr lang="en-US" sz="700" b="1">
                <a:solidFill>
                  <a:srgbClr val="000000"/>
                </a:solidFill>
                <a:latin typeface="Georgia" pitchFamily="18" charset="0"/>
              </a:rPr>
              <a:t>  The Ohio State University</a:t>
            </a:r>
          </a:p>
        </p:txBody>
      </p:sp>
      <p:sp>
        <p:nvSpPr>
          <p:cNvPr id="244742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94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62" r:id="rId1"/>
    <p:sldLayoutId id="2147484863" r:id="rId2"/>
    <p:sldLayoutId id="2147484864" r:id="rId3"/>
    <p:sldLayoutId id="2147484865" r:id="rId4"/>
    <p:sldLayoutId id="2147484866" r:id="rId5"/>
    <p:sldLayoutId id="2147484867" r:id="rId6"/>
    <p:sldLayoutId id="2147484868" r:id="rId7"/>
    <p:sldLayoutId id="2147484869" r:id="rId8"/>
    <p:sldLayoutId id="2147484870" r:id="rId9"/>
    <p:sldLayoutId id="2147484871" r:id="rId10"/>
    <p:sldLayoutId id="21474848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21ED60E-EE83-4F46-80B3-BF39820E3294}" type="datetime1">
              <a:rPr lang="en-US" smtClean="0"/>
              <a:t>9/5/2018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6" r:id="rId1"/>
    <p:sldLayoutId id="2147484887" r:id="rId2"/>
    <p:sldLayoutId id="2147484888" r:id="rId3"/>
    <p:sldLayoutId id="2147484889" r:id="rId4"/>
    <p:sldLayoutId id="2147484890" r:id="rId5"/>
    <p:sldLayoutId id="2147484891" r:id="rId6"/>
    <p:sldLayoutId id="2147484892" r:id="rId7"/>
    <p:sldLayoutId id="2147484893" r:id="rId8"/>
    <p:sldLayoutId id="2147484894" r:id="rId9"/>
    <p:sldLayoutId id="2147484895" r:id="rId10"/>
    <p:sldLayoutId id="2147484896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5" r:id="rId1"/>
    <p:sldLayoutId id="2147484608" r:id="rId2"/>
    <p:sldLayoutId id="2147484609" r:id="rId3"/>
    <p:sldLayoutId id="2147484610" r:id="rId4"/>
    <p:sldLayoutId id="2147484611" r:id="rId5"/>
    <p:sldLayoutId id="2147484612" r:id="rId6"/>
    <p:sldLayoutId id="2147484613" r:id="rId7"/>
    <p:sldLayoutId id="2147484614" r:id="rId8"/>
    <p:sldLayoutId id="2147484615" r:id="rId9"/>
    <p:sldLayoutId id="2147484616" r:id="rId10"/>
    <p:sldLayoutId id="214748461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Text Box 9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5126" name="Line 12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8" r:id="rId1"/>
    <p:sldLayoutId id="2147484619" r:id="rId2"/>
    <p:sldLayoutId id="2147484620" r:id="rId3"/>
    <p:sldLayoutId id="2147484621" r:id="rId4"/>
    <p:sldLayoutId id="2147484622" r:id="rId5"/>
    <p:sldLayoutId id="2147484623" r:id="rId6"/>
    <p:sldLayoutId id="2147484624" r:id="rId7"/>
    <p:sldLayoutId id="2147484625" r:id="rId8"/>
    <p:sldLayoutId id="2147484626" r:id="rId9"/>
    <p:sldLayoutId id="2147484627" r:id="rId10"/>
    <p:sldLayoutId id="214748462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9" r:id="rId1"/>
    <p:sldLayoutId id="2147484630" r:id="rId2"/>
    <p:sldLayoutId id="2147484631" r:id="rId3"/>
    <p:sldLayoutId id="2147484632" r:id="rId4"/>
    <p:sldLayoutId id="2147484633" r:id="rId5"/>
    <p:sldLayoutId id="2147484634" r:id="rId6"/>
    <p:sldLayoutId id="2147484635" r:id="rId7"/>
    <p:sldLayoutId id="2147484636" r:id="rId8"/>
    <p:sldLayoutId id="2147484637" r:id="rId9"/>
    <p:sldLayoutId id="2147484638" r:id="rId10"/>
    <p:sldLayoutId id="214748463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0" r:id="rId1"/>
    <p:sldLayoutId id="2147484641" r:id="rId2"/>
    <p:sldLayoutId id="2147484642" r:id="rId3"/>
    <p:sldLayoutId id="2147484643" r:id="rId4"/>
    <p:sldLayoutId id="2147484644" r:id="rId5"/>
    <p:sldLayoutId id="2147484645" r:id="rId6"/>
    <p:sldLayoutId id="2147484646" r:id="rId7"/>
    <p:sldLayoutId id="2147484647" r:id="rId8"/>
    <p:sldLayoutId id="2147484648" r:id="rId9"/>
    <p:sldLayoutId id="2147484649" r:id="rId10"/>
    <p:sldLayoutId id="214748465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1" r:id="rId1"/>
    <p:sldLayoutId id="2147484652" r:id="rId2"/>
    <p:sldLayoutId id="2147484653" r:id="rId3"/>
    <p:sldLayoutId id="2147484654" r:id="rId4"/>
    <p:sldLayoutId id="2147484655" r:id="rId5"/>
    <p:sldLayoutId id="2147484656" r:id="rId6"/>
    <p:sldLayoutId id="2147484657" r:id="rId7"/>
    <p:sldLayoutId id="2147484658" r:id="rId8"/>
    <p:sldLayoutId id="2147484659" r:id="rId9"/>
    <p:sldLayoutId id="2147484660" r:id="rId10"/>
    <p:sldLayoutId id="214748466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9224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9226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7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9225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088AFF91-0702-4EDA-B09A-7479762B80C1}" type="datetime1">
              <a:rPr lang="en-US" smtClean="0"/>
              <a:t>9/5/2018</a:t>
            </a:fld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922E2F2-01AE-4D97-90FF-09F0FD99A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2" r:id="rId1"/>
    <p:sldLayoutId id="2147484663" r:id="rId2"/>
    <p:sldLayoutId id="2147484664" r:id="rId3"/>
    <p:sldLayoutId id="2147484665" r:id="rId4"/>
    <p:sldLayoutId id="2147484666" r:id="rId5"/>
    <p:sldLayoutId id="2147484667" r:id="rId6"/>
    <p:sldLayoutId id="2147484668" r:id="rId7"/>
    <p:sldLayoutId id="2147484669" r:id="rId8"/>
    <p:sldLayoutId id="2147484670" r:id="rId9"/>
    <p:sldLayoutId id="2147484671" r:id="rId10"/>
    <p:sldLayoutId id="21474846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0248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0250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1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0249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601B98CD-A6F2-4C0A-A6A3-E691F16FCDEB}" type="datetime1">
              <a:rPr lang="en-US" smtClean="0"/>
              <a:t>9/5/2018</a:t>
            </a:fld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1ED09FC-6C07-4270-A0F1-C9B67FAD49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3" r:id="rId1"/>
    <p:sldLayoutId id="2147484674" r:id="rId2"/>
    <p:sldLayoutId id="2147484675" r:id="rId3"/>
    <p:sldLayoutId id="2147484676" r:id="rId4"/>
    <p:sldLayoutId id="2147484677" r:id="rId5"/>
    <p:sldLayoutId id="2147484678" r:id="rId6"/>
    <p:sldLayoutId id="2147484679" r:id="rId7"/>
    <p:sldLayoutId id="2147484680" r:id="rId8"/>
    <p:sldLayoutId id="2147484681" r:id="rId9"/>
    <p:sldLayoutId id="2147484682" r:id="rId10"/>
    <p:sldLayoutId id="2147484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0642" y="3049525"/>
            <a:ext cx="7772400" cy="1396042"/>
          </a:xfrm>
        </p:spPr>
        <p:txBody>
          <a:bodyPr/>
          <a:lstStyle/>
          <a:p>
            <a:pPr eaLnBrk="1" hangingPunct="1"/>
            <a:r>
              <a:rPr lang="en-US" dirty="0" smtClean="0"/>
              <a:t>Interfaces, Implementations, and Inheritance</a:t>
            </a:r>
            <a:endParaRPr lang="en-US" altLang="en-US" dirty="0" smtClean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CPSC 2150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now allows code in our interface file as long as it is a </a:t>
            </a:r>
            <a:r>
              <a:rPr lang="en-US" b="1" dirty="0" smtClean="0"/>
              <a:t>default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Only default methods are allowed</a:t>
            </a:r>
          </a:p>
          <a:p>
            <a:pPr lvl="1"/>
            <a:r>
              <a:rPr lang="en-US" dirty="0" smtClean="0"/>
              <a:t>Still no private data fields</a:t>
            </a:r>
          </a:p>
          <a:p>
            <a:pPr lvl="1"/>
            <a:r>
              <a:rPr lang="en-US" dirty="0" smtClean="0"/>
              <a:t>How can we add code without knowing it’s private data?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We use the methods provided by the interface</a:t>
            </a:r>
          </a:p>
          <a:p>
            <a:r>
              <a:rPr lang="en-US" dirty="0" smtClean="0"/>
              <a:t>We only use this to add secondary methods to our interface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Our code that we add only uses the primary methods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Never needs to access the private data directly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1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working on a large project, with an existing interface</a:t>
            </a:r>
          </a:p>
          <a:p>
            <a:r>
              <a:rPr lang="en-US" dirty="0" smtClean="0"/>
              <a:t>The interface would be easier to use if there was an additional method available</a:t>
            </a:r>
          </a:p>
          <a:p>
            <a:r>
              <a:rPr lang="en-US" dirty="0" smtClean="0"/>
              <a:t>You add the method to the interface</a:t>
            </a:r>
          </a:p>
          <a:p>
            <a:r>
              <a:rPr lang="en-US" dirty="0" smtClean="0"/>
              <a:t>The project is suddenly full of errors</a:t>
            </a:r>
          </a:p>
          <a:p>
            <a:pPr lvl="1"/>
            <a:r>
              <a:rPr lang="en-US" dirty="0" smtClean="0"/>
              <a:t>Any implementation of the interface is now incorrect</a:t>
            </a:r>
          </a:p>
          <a:p>
            <a:pPr lvl="2"/>
            <a:r>
              <a:rPr lang="en-US" dirty="0" smtClean="0"/>
              <a:t>They don’t provide code for the new method you added</a:t>
            </a:r>
          </a:p>
          <a:p>
            <a:r>
              <a:rPr lang="en-US" dirty="0" smtClean="0"/>
              <a:t>How can we add a method to an interface without breaking existing implementations?</a:t>
            </a:r>
          </a:p>
          <a:p>
            <a:pPr lvl="1"/>
            <a:r>
              <a:rPr lang="en-US" dirty="0" smtClean="0"/>
              <a:t>Add a default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add your new method, add the method with the keyword default.</a:t>
            </a:r>
          </a:p>
          <a:p>
            <a:r>
              <a:rPr lang="en-US" dirty="0" smtClean="0"/>
              <a:t>Then provide the implementation using only the primary methods</a:t>
            </a:r>
          </a:p>
          <a:p>
            <a:r>
              <a:rPr lang="en-US" dirty="0" smtClean="0"/>
              <a:t>When an implementation does not override this new method, the compiler will use the default implementation provided</a:t>
            </a:r>
          </a:p>
          <a:p>
            <a:r>
              <a:rPr lang="en-US" dirty="0" smtClean="0"/>
              <a:t>Since you used primary methods to implement your default implementation, your code will work</a:t>
            </a:r>
          </a:p>
          <a:p>
            <a:pPr lvl="1"/>
            <a:r>
              <a:rPr lang="en-US" dirty="0" smtClean="0"/>
              <a:t>The existing implementations already had those methods defined, so nothing needs to change</a:t>
            </a:r>
          </a:p>
          <a:p>
            <a:r>
              <a:rPr lang="en-US" dirty="0" smtClean="0"/>
              <a:t>We didn’t need access to private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9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It is easy to add a method with a default implementation to your interface</a:t>
            </a:r>
          </a:p>
          <a:p>
            <a:r>
              <a:rPr lang="en-US" dirty="0" smtClean="0"/>
              <a:t>It is the same as your primary methods, with two key differences</a:t>
            </a:r>
          </a:p>
          <a:p>
            <a:pPr lvl="1"/>
            <a:r>
              <a:rPr lang="en-US" dirty="0" smtClean="0"/>
              <a:t>Use the keyword “default” at the beginning of the signature</a:t>
            </a:r>
          </a:p>
          <a:p>
            <a:pPr lvl="1"/>
            <a:r>
              <a:rPr lang="en-US" dirty="0" smtClean="0"/>
              <a:t>Add a body to the method that uses primary operations to complete the secondary operation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ublic interface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myInterface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primaryOp1();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primaryOp2();</a:t>
            </a:r>
          </a:p>
          <a:p>
            <a:pPr marL="11430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default public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secondaryOp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primaryOp1 + primaryOp2;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9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Interface: Primary Ops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eaLnBrk="1" hangingPunct="1"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public </a:t>
            </a:r>
            <a:r>
              <a:rPr lang="en-US" sz="2400" b="1" dirty="0">
                <a:latin typeface="Courier New" panose="02070309020205020404" pitchFamily="49" charset="0"/>
              </a:rPr>
              <a:t>interface </a:t>
            </a:r>
            <a:r>
              <a:rPr lang="en-US" sz="2400" dirty="0" err="1" smtClean="0">
                <a:latin typeface="Courier New" panose="02070309020205020404" pitchFamily="49" charset="0"/>
              </a:rPr>
              <a:t>IntegerStack</a:t>
            </a:r>
            <a:r>
              <a:rPr lang="en-US" sz="2400" b="1" dirty="0" smtClean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</a:t>
            </a:r>
            <a:r>
              <a:rPr lang="en-US" sz="1800" dirty="0">
                <a:latin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</a:rPr>
              <a:t> MAX_DEPTH = 100;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urier New" panose="02070309020205020404" pitchFamily="49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</a:rPr>
              <a:t> void </a:t>
            </a:r>
            <a:r>
              <a:rPr lang="en-US" sz="2400" dirty="0" smtClean="0">
                <a:latin typeface="Courier New" panose="02070309020205020404" pitchFamily="49" charset="0"/>
              </a:rPr>
              <a:t>push</a:t>
            </a:r>
            <a:r>
              <a:rPr lang="en-US" sz="2400" b="1" dirty="0" smtClean="0">
                <a:latin typeface="Courier New" panose="02070309020205020404" pitchFamily="49" charset="0"/>
              </a:rPr>
              <a:t> (Integer </a:t>
            </a:r>
            <a:r>
              <a:rPr lang="en-US" sz="2400" dirty="0" smtClean="0">
                <a:latin typeface="Courier New" panose="02070309020205020404" pitchFamily="49" charset="0"/>
              </a:rPr>
              <a:t>x</a:t>
            </a:r>
            <a:r>
              <a:rPr lang="en-US" sz="2400" b="1" dirty="0" smtClean="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Integer </a:t>
            </a:r>
            <a:r>
              <a:rPr lang="en-US" sz="2400" dirty="0" smtClean="0">
                <a:latin typeface="Courier New" panose="02070309020205020404" pitchFamily="49" charset="0"/>
              </a:rPr>
              <a:t>pop</a:t>
            </a:r>
            <a:r>
              <a:rPr lang="en-US" sz="2400" b="1" dirty="0" smtClean="0"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void </a:t>
            </a:r>
            <a:r>
              <a:rPr lang="en-US" sz="2400" dirty="0" smtClean="0">
                <a:latin typeface="Courier New" panose="02070309020205020404" pitchFamily="49" charset="0"/>
              </a:rPr>
              <a:t>clear</a:t>
            </a:r>
            <a:r>
              <a:rPr lang="en-US" sz="2400" b="1" dirty="0" smtClean="0">
                <a:latin typeface="Courier New" panose="02070309020205020404" pitchFamily="49" charset="0"/>
              </a:rPr>
              <a:t>();</a:t>
            </a:r>
            <a:endParaRPr lang="en-US" sz="2400" b="1" dirty="0">
              <a:latin typeface="Courier New" panose="02070309020205020404" pitchFamily="49" charset="0"/>
            </a:endParaRPr>
          </a:p>
          <a:p>
            <a:pPr lvl="1" eaLnBrk="1" hangingPunct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err="1" smtClean="0">
                <a:latin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</a:rPr>
              <a:t>depth</a:t>
            </a:r>
            <a:r>
              <a:rPr lang="en-US" sz="2400" b="1" dirty="0" smtClean="0"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}</a:t>
            </a:r>
            <a:endParaRPr lang="en-US" sz="1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4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1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7985445" cy="5257800"/>
          </a:xfrm>
        </p:spPr>
        <p:txBody>
          <a:bodyPr>
            <a:normAutofit fontScale="62500" lnSpcReduction="20000"/>
          </a:bodyPr>
          <a:lstStyle/>
          <a:p>
            <a:pPr lvl="1" eaLnBrk="1" hangingPunct="1"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public class </a:t>
            </a:r>
            <a:r>
              <a:rPr lang="en-US" sz="2400" dirty="0" smtClean="0">
                <a:latin typeface="Courier New" panose="02070309020205020404" pitchFamily="49" charset="0"/>
              </a:rPr>
              <a:t>Stack1</a:t>
            </a:r>
            <a:r>
              <a:rPr lang="en-US" sz="2400" b="1" dirty="0" smtClean="0">
                <a:latin typeface="Courier New" panose="02070309020205020404" pitchFamily="49" charset="0"/>
              </a:rPr>
              <a:t> implements </a:t>
            </a:r>
            <a:r>
              <a:rPr lang="en-US" sz="2400" b="1" dirty="0" err="1" smtClean="0">
                <a:latin typeface="Courier New" panose="02070309020205020404" pitchFamily="49" charset="0"/>
              </a:rPr>
              <a:t>IntegerStack</a:t>
            </a:r>
            <a:r>
              <a:rPr lang="en-US" sz="2400" b="1" dirty="0" smtClean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</a:rPr>
              <a:t>private Integer[] </a:t>
            </a:r>
            <a:r>
              <a:rPr lang="en-US" sz="2400" dirty="0" smtClean="0">
                <a:latin typeface="Courier New" panose="02070309020205020404" pitchFamily="49" charset="0"/>
              </a:rPr>
              <a:t>contents</a:t>
            </a:r>
            <a:r>
              <a:rPr lang="en-US" sz="2400" b="1" dirty="0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private </a:t>
            </a:r>
            <a:r>
              <a:rPr lang="en-US" sz="2400" b="1" dirty="0" err="1" smtClean="0">
                <a:latin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</a:rPr>
              <a:t>top</a:t>
            </a:r>
            <a:r>
              <a:rPr lang="en-US" sz="2400" b="1" dirty="0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buNone/>
            </a:pPr>
            <a:r>
              <a:rPr lang="en-US" sz="2400" dirty="0">
                <a:latin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</a:rPr>
              <a:t>/* code for primary methods only! */</a:t>
            </a:r>
          </a:p>
          <a:p>
            <a:pPr lvl="1" eaLnBrk="1" hangingPunct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</a:rPr>
              <a:t>public Stack1(){</a:t>
            </a:r>
          </a:p>
          <a:p>
            <a:pPr lvl="1" eaLnBrk="1" hangingPunct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	contents = new Integer[MAX_DEPTH];</a:t>
            </a:r>
          </a:p>
          <a:p>
            <a:pPr lvl="1" eaLnBrk="1" hangingPunct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	top = -1;</a:t>
            </a:r>
          </a:p>
          <a:p>
            <a:pPr lvl="1" eaLnBrk="1" hangingPunct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buNone/>
            </a:pPr>
            <a:endParaRPr lang="en-US" sz="2400" b="1" dirty="0">
              <a:latin typeface="Courier New" panose="02070309020205020404" pitchFamily="49" charset="0"/>
            </a:endParaRPr>
          </a:p>
          <a:p>
            <a:pPr lvl="1" eaLnBrk="1" hangingPunct="1"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	public void push(Integer x){</a:t>
            </a:r>
          </a:p>
          <a:p>
            <a:pPr lvl="1" eaLnBrk="1" hangingPunct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	contents[top++] = x;</a:t>
            </a:r>
          </a:p>
          <a:p>
            <a:pPr lvl="1" eaLnBrk="1" hangingPunct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public Integer pop(){</a:t>
            </a:r>
          </a:p>
          <a:p>
            <a:pPr lvl="1" eaLnBrk="1" hangingPunct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	Integer x = contents[top];</a:t>
            </a:r>
          </a:p>
          <a:p>
            <a:pPr lvl="1" eaLnBrk="1" hangingPunct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	top--;</a:t>
            </a:r>
          </a:p>
          <a:p>
            <a:pPr lvl="1" eaLnBrk="1" hangingPunct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	return x;</a:t>
            </a:r>
          </a:p>
          <a:p>
            <a:pPr lvl="1" eaLnBrk="1" hangingPunct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}</a:t>
            </a:r>
            <a:endParaRPr lang="en-US" sz="2400" b="1" dirty="0">
              <a:latin typeface="Courier New" panose="02070309020205020404" pitchFamily="49" charset="0"/>
            </a:endParaRPr>
          </a:p>
          <a:p>
            <a:pPr lvl="1" eaLnBrk="1" hangingPunct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public </a:t>
            </a:r>
            <a:r>
              <a:rPr lang="en-US" sz="2400" b="1" dirty="0" err="1" smtClean="0">
                <a:latin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</a:rPr>
              <a:t> depth(){</a:t>
            </a:r>
          </a:p>
          <a:p>
            <a:pPr lvl="1" eaLnBrk="1" hangingPunct="1"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		return top+1;</a:t>
            </a:r>
          </a:p>
          <a:p>
            <a:pPr lvl="1" eaLnBrk="1" hangingPunct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}</a:t>
            </a:r>
            <a:endParaRPr lang="en-US" sz="1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2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 eaLnBrk="1" hangingPunct="1">
              <a:buNone/>
            </a:pPr>
            <a:r>
              <a:rPr lang="en-US" sz="1400" b="1" dirty="0" smtClean="0">
                <a:latin typeface="Courier New" panose="02070309020205020404" pitchFamily="49" charset="0"/>
              </a:rPr>
              <a:t>public class </a:t>
            </a:r>
            <a:r>
              <a:rPr lang="en-US" sz="1400" dirty="0" smtClean="0">
                <a:latin typeface="Courier New" panose="02070309020205020404" pitchFamily="49" charset="0"/>
              </a:rPr>
              <a:t>Stack2</a:t>
            </a:r>
            <a:r>
              <a:rPr lang="en-US" sz="1400" b="1" dirty="0" smtClean="0">
                <a:latin typeface="Courier New" panose="02070309020205020404" pitchFamily="49" charset="0"/>
              </a:rPr>
              <a:t> implements </a:t>
            </a:r>
            <a:r>
              <a:rPr lang="en-US" sz="1400" b="1" dirty="0" err="1" smtClean="0">
                <a:latin typeface="Courier New" panose="02070309020205020404" pitchFamily="49" charset="0"/>
              </a:rPr>
              <a:t>IntegerStack</a:t>
            </a:r>
            <a:r>
              <a:rPr lang="en-US" sz="1400" b="1" dirty="0" smtClean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1400" b="1" dirty="0" smtClean="0">
                <a:latin typeface="Courier New" panose="02070309020205020404" pitchFamily="49" charset="0"/>
              </a:rPr>
              <a:t>	private Integer[] </a:t>
            </a:r>
            <a:r>
              <a:rPr lang="en-US" sz="1400" dirty="0" smtClean="0">
                <a:latin typeface="Courier New" panose="02070309020205020404" pitchFamily="49" charset="0"/>
              </a:rPr>
              <a:t>contents</a:t>
            </a:r>
            <a:r>
              <a:rPr lang="en-US" sz="1400" b="1" dirty="0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1400" b="1" dirty="0"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</a:rPr>
              <a:t>private </a:t>
            </a:r>
            <a:r>
              <a:rPr lang="en-US" sz="1400" b="1" dirty="0" err="1" smtClean="0">
                <a:latin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</a:rPr>
              <a:t>top</a:t>
            </a:r>
            <a:r>
              <a:rPr lang="en-US" sz="1400" b="1" dirty="0" smtClean="0">
                <a:latin typeface="Courier New" panose="02070309020205020404" pitchFamily="49" charset="0"/>
              </a:rPr>
              <a:t>;</a:t>
            </a:r>
          </a:p>
          <a:p>
            <a:pPr lvl="1">
              <a:buNone/>
            </a:pPr>
            <a:r>
              <a:rPr lang="en-US" sz="1400" dirty="0" smtClean="0">
                <a:latin typeface="Courier New" panose="02070309020205020404" pitchFamily="49" charset="0"/>
              </a:rPr>
              <a:t>	</a:t>
            </a:r>
            <a:r>
              <a:rPr lang="en-US" sz="1400" b="1" dirty="0">
                <a:latin typeface="Courier New" panose="02070309020205020404" pitchFamily="49" charset="0"/>
              </a:rPr>
              <a:t>public </a:t>
            </a:r>
            <a:r>
              <a:rPr lang="en-US" sz="1400" b="1" dirty="0" smtClean="0">
                <a:latin typeface="Courier New" panose="02070309020205020404" pitchFamily="49" charset="0"/>
              </a:rPr>
              <a:t>Stack2(){</a:t>
            </a:r>
            <a:endParaRPr lang="en-US" sz="1400" b="1" dirty="0">
              <a:latin typeface="Courier New" panose="02070309020205020404" pitchFamily="49" charset="0"/>
            </a:endParaRPr>
          </a:p>
          <a:p>
            <a:pPr lvl="1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		contents = new Integer[MAX_DEPTH];</a:t>
            </a:r>
          </a:p>
          <a:p>
            <a:pPr lvl="1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		top = </a:t>
            </a:r>
            <a:r>
              <a:rPr lang="en-US" sz="1400" b="1" dirty="0" smtClean="0">
                <a:latin typeface="Courier New" panose="02070309020205020404" pitchFamily="49" charset="0"/>
              </a:rPr>
              <a:t>MAX_DEPTH;</a:t>
            </a:r>
            <a:endParaRPr lang="en-US" sz="1400" b="1" dirty="0">
              <a:latin typeface="Courier New" panose="02070309020205020404" pitchFamily="49" charset="0"/>
            </a:endParaRPr>
          </a:p>
          <a:p>
            <a:pPr lvl="1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</a:endParaRPr>
          </a:p>
          <a:p>
            <a:pPr lvl="1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	public void push(Integer x){</a:t>
            </a:r>
          </a:p>
          <a:p>
            <a:pPr lvl="1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		</a:t>
            </a:r>
            <a:r>
              <a:rPr lang="en-US" sz="1400" b="1" dirty="0" smtClean="0">
                <a:latin typeface="Courier New" panose="02070309020205020404" pitchFamily="49" charset="0"/>
              </a:rPr>
              <a:t>contents[top--] </a:t>
            </a:r>
            <a:r>
              <a:rPr lang="en-US" sz="1400" b="1" dirty="0">
                <a:latin typeface="Courier New" panose="02070309020205020404" pitchFamily="49" charset="0"/>
              </a:rPr>
              <a:t>= x;</a:t>
            </a:r>
          </a:p>
          <a:p>
            <a:pPr lvl="1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	}</a:t>
            </a:r>
          </a:p>
          <a:p>
            <a:pPr lvl="1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	public Integer pop(){</a:t>
            </a:r>
          </a:p>
          <a:p>
            <a:pPr lvl="1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		Integer x = contents[top];</a:t>
            </a:r>
          </a:p>
          <a:p>
            <a:pPr lvl="1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		</a:t>
            </a:r>
            <a:r>
              <a:rPr lang="en-US" sz="1400" b="1" dirty="0" smtClean="0">
                <a:latin typeface="Courier New" panose="02070309020205020404" pitchFamily="49" charset="0"/>
              </a:rPr>
              <a:t>top++;</a:t>
            </a:r>
            <a:endParaRPr lang="en-US" sz="1400" b="1" dirty="0">
              <a:latin typeface="Courier New" panose="02070309020205020404" pitchFamily="49" charset="0"/>
            </a:endParaRPr>
          </a:p>
          <a:p>
            <a:pPr lvl="1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		return x;</a:t>
            </a:r>
          </a:p>
          <a:p>
            <a:pPr lvl="1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	}</a:t>
            </a:r>
          </a:p>
          <a:p>
            <a:pPr lvl="1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	public </a:t>
            </a:r>
            <a:r>
              <a:rPr lang="en-US" sz="1400" b="1" dirty="0" err="1"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</a:rPr>
              <a:t> depth(){</a:t>
            </a:r>
          </a:p>
          <a:p>
            <a:pPr lvl="1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		return </a:t>
            </a:r>
            <a:r>
              <a:rPr lang="en-US" sz="1400" b="1" dirty="0" smtClean="0">
                <a:latin typeface="Courier New" panose="02070309020205020404" pitchFamily="49" charset="0"/>
              </a:rPr>
              <a:t>MAX_DEPTH - top;</a:t>
            </a:r>
            <a:endParaRPr lang="en-US" sz="1400" b="1" dirty="0">
              <a:latin typeface="Courier New" panose="02070309020205020404" pitchFamily="49" charset="0"/>
            </a:endParaRPr>
          </a:p>
          <a:p>
            <a:pPr lvl="1">
              <a:buNone/>
            </a:pPr>
            <a:r>
              <a:rPr lang="en-US" sz="1400" b="1" dirty="0"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</a:rPr>
              <a:t>}</a:t>
            </a:r>
            <a:endParaRPr lang="en-US" sz="1400" dirty="0" smtClean="0">
              <a:latin typeface="Courier New" panose="02070309020205020404" pitchFamily="49" charset="0"/>
            </a:endParaRPr>
          </a:p>
          <a:p>
            <a:pPr lvl="1" eaLnBrk="1" hangingPunct="1">
              <a:buNone/>
            </a:pPr>
            <a:r>
              <a:rPr lang="en-US" sz="1400" b="1" dirty="0" smtClean="0">
                <a:latin typeface="Courier New" panose="02070309020205020404" pitchFamily="49" charset="0"/>
              </a:rPr>
              <a:t>}</a:t>
            </a:r>
            <a:endParaRPr lang="en-US" sz="11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2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interface – secondary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about adding a top operation?</a:t>
            </a:r>
          </a:p>
          <a:p>
            <a:pPr lvl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public interface </a:t>
            </a:r>
            <a:r>
              <a:rPr lang="en-US" sz="2400" dirty="0" err="1">
                <a:latin typeface="Courier New" panose="02070309020205020404" pitchFamily="49" charset="0"/>
              </a:rPr>
              <a:t>IntegerStack</a:t>
            </a:r>
            <a:r>
              <a:rPr lang="en-US" sz="2400" b="1" dirty="0">
                <a:latin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>
                <a:latin typeface="Courier New" panose="02070309020205020404" pitchFamily="49" charset="0"/>
              </a:rPr>
              <a:t>	  </a:t>
            </a:r>
            <a:r>
              <a:rPr lang="en-US" sz="2400" dirty="0" err="1">
                <a:latin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</a:rPr>
              <a:t> MAX_DEPTH = 100;	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1" dirty="0">
                <a:latin typeface="Courier New" panose="02070309020205020404" pitchFamily="49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</a:rPr>
              <a:t>  void </a:t>
            </a:r>
            <a:r>
              <a:rPr lang="en-US" sz="2400" dirty="0">
                <a:latin typeface="Courier New" panose="02070309020205020404" pitchFamily="49" charset="0"/>
              </a:rPr>
              <a:t>push</a:t>
            </a:r>
            <a:r>
              <a:rPr lang="en-US" sz="2400" b="1" dirty="0">
                <a:latin typeface="Courier New" panose="02070309020205020404" pitchFamily="49" charset="0"/>
              </a:rPr>
              <a:t> (Integer </a:t>
            </a:r>
            <a:r>
              <a:rPr lang="en-US" sz="2400" dirty="0">
                <a:latin typeface="Courier New" panose="02070309020205020404" pitchFamily="49" charset="0"/>
              </a:rPr>
              <a:t>x</a:t>
            </a:r>
            <a:r>
              <a:rPr lang="en-US" sz="2400" b="1" dirty="0">
                <a:latin typeface="Courier New" panose="02070309020205020404" pitchFamily="49" charset="0"/>
              </a:rPr>
              <a:t>);</a:t>
            </a:r>
          </a:p>
          <a:p>
            <a:pPr lvl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Integer </a:t>
            </a:r>
            <a:r>
              <a:rPr lang="en-US" sz="2400" dirty="0">
                <a:latin typeface="Courier New" panose="02070309020205020404" pitchFamily="49" charset="0"/>
              </a:rPr>
              <a:t>pop</a:t>
            </a:r>
            <a:r>
              <a:rPr lang="en-US" sz="2400" b="1" dirty="0">
                <a:latin typeface="Courier New" panose="02070309020205020404" pitchFamily="49" charset="0"/>
              </a:rPr>
              <a:t>();</a:t>
            </a:r>
          </a:p>
          <a:p>
            <a:pPr lvl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void </a:t>
            </a:r>
            <a:r>
              <a:rPr lang="en-US" sz="2400" dirty="0">
                <a:latin typeface="Courier New" panose="02070309020205020404" pitchFamily="49" charset="0"/>
              </a:rPr>
              <a:t>clear</a:t>
            </a:r>
            <a:r>
              <a:rPr lang="en-US" sz="2400" b="1" dirty="0">
                <a:latin typeface="Courier New" panose="02070309020205020404" pitchFamily="49" charset="0"/>
              </a:rPr>
              <a:t>();</a:t>
            </a:r>
          </a:p>
          <a:p>
            <a:pPr lvl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</a:rPr>
              <a:t>depth</a:t>
            </a:r>
            <a:r>
              <a:rPr lang="en-US" sz="2400" b="1" dirty="0" smtClean="0">
                <a:latin typeface="Courier New" panose="02070309020205020404" pitchFamily="49" charset="0"/>
              </a:rPr>
              <a:t>();</a:t>
            </a:r>
          </a:p>
          <a:p>
            <a:pPr lvl="1"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	default public Integer top(){</a:t>
            </a:r>
          </a:p>
          <a:p>
            <a:pPr lvl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	Integer x = pop();</a:t>
            </a:r>
          </a:p>
          <a:p>
            <a:pPr lvl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	push(x);</a:t>
            </a:r>
          </a:p>
          <a:p>
            <a:pPr lvl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	return x; </a:t>
            </a:r>
          </a:p>
          <a:p>
            <a:pPr lvl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}</a:t>
            </a:r>
            <a:endParaRPr lang="en-US" sz="2400" b="1" dirty="0">
              <a:latin typeface="Courier New" panose="02070309020205020404" pitchFamily="49" charset="0"/>
            </a:endParaRPr>
          </a:p>
          <a:p>
            <a:pPr lvl="1"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}</a:t>
            </a:r>
            <a:endParaRPr lang="en-US" sz="1800" dirty="0"/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5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Nothing needs to change in our implementations</a:t>
            </a:r>
          </a:p>
          <a:p>
            <a:pPr lvl="1"/>
            <a:r>
              <a:rPr lang="en-US" dirty="0" smtClean="0"/>
              <a:t>Or any others that were added without our knowledge</a:t>
            </a:r>
          </a:p>
          <a:p>
            <a:r>
              <a:rPr lang="en-US" dirty="0" smtClean="0"/>
              <a:t>Every stack provided the code for push and pop, so the top operation works already.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want to add an operation to an interface we can’t edit?</a:t>
            </a:r>
          </a:p>
          <a:p>
            <a:pPr lvl="1"/>
            <a:r>
              <a:rPr lang="en-US" dirty="0" smtClean="0"/>
              <a:t>Java libraries</a:t>
            </a:r>
          </a:p>
          <a:p>
            <a:pPr lvl="1"/>
            <a:r>
              <a:rPr lang="en-US" dirty="0" smtClean="0"/>
              <a:t>Then add our own implementation of it</a:t>
            </a:r>
          </a:p>
          <a:p>
            <a:r>
              <a:rPr lang="en-US" dirty="0" smtClean="0"/>
              <a:t>We can use inheritance to extend the interface</a:t>
            </a:r>
          </a:p>
          <a:p>
            <a:r>
              <a:rPr lang="en-US" dirty="0" smtClean="0"/>
              <a:t>Inheritance works for interfaces, just like it works for classes</a:t>
            </a:r>
          </a:p>
          <a:p>
            <a:pPr lvl="1"/>
            <a:r>
              <a:rPr lang="en-US" dirty="0" smtClean="0"/>
              <a:t>Your new implementations will need to implement the extended interface, not the original interface</a:t>
            </a:r>
          </a:p>
          <a:p>
            <a:pPr lvl="1"/>
            <a:r>
              <a:rPr lang="en-US" dirty="0" smtClean="0"/>
              <a:t>Implementations of the extended interface have to provide code for operations in the base interface and the extended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4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The “Implements” Relation</a:t>
            </a:r>
            <a:endParaRPr lang="en-US" dirty="0">
              <a:effectLst/>
              <a:latin typeface="Arial" charset="0"/>
            </a:endParaRPr>
          </a:p>
        </p:txBody>
      </p:sp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833655" cy="45259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dirty="0" smtClean="0">
                <a:cs typeface="Courier New" charset="0"/>
              </a:rPr>
              <a:t>The </a:t>
            </a:r>
            <a:r>
              <a:rPr lang="en-US" b="1" i="1" dirty="0" smtClean="0">
                <a:solidFill>
                  <a:srgbClr val="FF0000"/>
                </a:solidFill>
                <a:cs typeface="Courier New" charset="0"/>
              </a:rPr>
              <a:t>implements </a:t>
            </a:r>
            <a:r>
              <a:rPr lang="en-US" dirty="0" smtClean="0">
                <a:cs typeface="Courier New" charset="0"/>
              </a:rPr>
              <a:t>relation may hold between a class and an interface</a:t>
            </a:r>
          </a:p>
          <a:p>
            <a:pPr>
              <a:spcBef>
                <a:spcPct val="0"/>
              </a:spcBef>
              <a:defRPr/>
            </a:pPr>
            <a:r>
              <a:rPr lang="en-US" dirty="0" smtClean="0">
                <a:effectLst/>
                <a:cs typeface="Courier New" charset="0"/>
              </a:rPr>
              <a:t>I</a:t>
            </a:r>
            <a:r>
              <a:rPr lang="en-US" dirty="0" smtClean="0">
                <a:cs typeface="Courier New" charset="0"/>
              </a:rPr>
              <a:t>f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lang="en-US" b="1" i="1" dirty="0" smtClean="0">
                <a:solidFill>
                  <a:srgbClr val="FF0000"/>
                </a:solidFill>
                <a:cs typeface="Courier New" charset="0"/>
              </a:rPr>
              <a:t> implements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lang="en-US" dirty="0" smtClean="0">
                <a:cs typeface="Courier New" charset="0"/>
              </a:rPr>
              <a:t> then class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lang="en-US" dirty="0" smtClean="0">
                <a:cs typeface="Courier New" charset="0"/>
              </a:rPr>
              <a:t> contains code for the behavior specified in interface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</a:p>
          <a:p>
            <a:pPr lvl="1">
              <a:spcBef>
                <a:spcPct val="0"/>
              </a:spcBef>
              <a:defRPr/>
            </a:pPr>
            <a:r>
              <a:rPr lang="en-US" dirty="0" smtClean="0">
                <a:cs typeface="Courier New" charset="0"/>
              </a:rPr>
              <a:t>This means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lang="en-US" dirty="0" smtClean="0">
                <a:cs typeface="Courier New" charset="0"/>
              </a:rPr>
              <a:t> has method bodies for instance methods whose contracts are specified in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</a:p>
          <a:p>
            <a:pPr lvl="1">
              <a:spcBef>
                <a:spcPct val="0"/>
              </a:spcBef>
              <a:defRPr/>
            </a:pPr>
            <a:r>
              <a:rPr lang="en-US" dirty="0" smtClean="0">
                <a:cs typeface="Courier New" charset="0"/>
              </a:rPr>
              <a:t>The code for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lang="en-US" dirty="0" smtClean="0">
                <a:cs typeface="Courier New" charset="0"/>
              </a:rPr>
              <a:t> looks like this:</a:t>
            </a: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class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implements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I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  //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bodies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methods specified in I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</a:p>
          <a:p>
            <a:pPr lvl="1">
              <a:spcBef>
                <a:spcPct val="0"/>
              </a:spcBef>
              <a:defRPr/>
            </a:pPr>
            <a:endParaRPr lang="en-US" dirty="0" smtClean="0">
              <a:effectLst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71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Inheritance: The “Extends” Relation</a:t>
            </a:r>
            <a:endParaRPr lang="en-US" dirty="0">
              <a:effectLst/>
              <a:latin typeface="Arial" charset="0"/>
            </a:endParaRPr>
          </a:p>
        </p:txBody>
      </p:sp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530075" cy="45259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dirty="0" smtClean="0">
                <a:cs typeface="Courier New" charset="0"/>
              </a:rPr>
              <a:t>The </a:t>
            </a:r>
            <a:r>
              <a:rPr lang="en-US" b="1" i="1" dirty="0" smtClean="0">
                <a:solidFill>
                  <a:srgbClr val="FF0000"/>
                </a:solidFill>
                <a:cs typeface="Courier New" charset="0"/>
              </a:rPr>
              <a:t>extends</a:t>
            </a:r>
            <a:r>
              <a:rPr lang="en-US" dirty="0" smtClean="0">
                <a:solidFill>
                  <a:srgbClr val="FF0000"/>
                </a:solidFill>
                <a:cs typeface="Courier New" charset="0"/>
              </a:rPr>
              <a:t> </a:t>
            </a:r>
            <a:r>
              <a:rPr lang="en-US" dirty="0" smtClean="0">
                <a:cs typeface="Courier New" charset="0"/>
              </a:rPr>
              <a:t>relation may hold between:</a:t>
            </a:r>
          </a:p>
          <a:p>
            <a:pPr lvl="1">
              <a:spcBef>
                <a:spcPct val="0"/>
              </a:spcBef>
              <a:defRPr/>
            </a:pPr>
            <a:r>
              <a:rPr lang="en-US" dirty="0">
                <a:cs typeface="Courier New" charset="0"/>
              </a:rPr>
              <a:t>T</a:t>
            </a:r>
            <a:r>
              <a:rPr lang="en-US" dirty="0" smtClean="0">
                <a:effectLst/>
                <a:cs typeface="Courier New" charset="0"/>
              </a:rPr>
              <a:t>wo interfaces or</a:t>
            </a:r>
          </a:p>
          <a:p>
            <a:pPr lvl="1">
              <a:spcBef>
                <a:spcPct val="0"/>
              </a:spcBef>
              <a:defRPr/>
            </a:pPr>
            <a:r>
              <a:rPr lang="en-US" dirty="0">
                <a:cs typeface="Courier New" charset="0"/>
              </a:rPr>
              <a:t>T</a:t>
            </a:r>
            <a:r>
              <a:rPr lang="en-US" dirty="0" smtClean="0">
                <a:cs typeface="Courier New" charset="0"/>
              </a:rPr>
              <a:t>wo classes</a:t>
            </a:r>
          </a:p>
          <a:p>
            <a:pPr>
              <a:spcBef>
                <a:spcPct val="0"/>
              </a:spcBef>
              <a:defRPr/>
            </a:pPr>
            <a:r>
              <a:rPr lang="en-US" dirty="0" smtClean="0">
                <a:effectLst/>
                <a:cs typeface="Courier New" charset="0"/>
              </a:rPr>
              <a:t>In eith</a:t>
            </a:r>
            <a:r>
              <a:rPr lang="en-US" dirty="0" smtClean="0">
                <a:cs typeface="Courier New" charset="0"/>
              </a:rPr>
              <a:t>er case, if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lang="en-US" b="1" i="1" dirty="0" smtClean="0">
                <a:solidFill>
                  <a:srgbClr val="FF0000"/>
                </a:solidFill>
                <a:cs typeface="Courier New" charset="0"/>
              </a:rPr>
              <a:t> extends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lang="en-US" dirty="0" smtClean="0">
                <a:cs typeface="Courier New" charset="0"/>
              </a:rPr>
              <a:t> then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lang="en-US" dirty="0" smtClean="0">
                <a:cs typeface="Courier New" charset="0"/>
              </a:rPr>
              <a:t> </a:t>
            </a:r>
            <a:r>
              <a:rPr lang="en-US" b="1" i="1" dirty="0" smtClean="0">
                <a:solidFill>
                  <a:srgbClr val="FF0000"/>
                </a:solidFill>
                <a:cs typeface="Courier New" charset="0"/>
              </a:rPr>
              <a:t>inherits</a:t>
            </a:r>
            <a:r>
              <a:rPr lang="en-US" dirty="0" smtClean="0">
                <a:solidFill>
                  <a:srgbClr val="FF0000"/>
                </a:solidFill>
                <a:cs typeface="Courier New" charset="0"/>
              </a:rPr>
              <a:t> </a:t>
            </a:r>
            <a:r>
              <a:rPr lang="en-US" dirty="0" smtClean="0">
                <a:cs typeface="Courier New" charset="0"/>
              </a:rPr>
              <a:t>all the methods of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</a:p>
          <a:p>
            <a:pPr lvl="1">
              <a:spcBef>
                <a:spcPct val="0"/>
              </a:spcBef>
              <a:defRPr/>
            </a:pPr>
            <a:r>
              <a:rPr lang="en-US" dirty="0" smtClean="0">
                <a:cs typeface="Courier New" charset="0"/>
              </a:rPr>
              <a:t>This means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lang="en-US" dirty="0" smtClean="0">
                <a:cs typeface="Courier New" charset="0"/>
              </a:rPr>
              <a:t> implicitly </a:t>
            </a:r>
            <a:r>
              <a:rPr lang="en-US" i="1" dirty="0" smtClean="0">
                <a:cs typeface="Courier New" charset="0"/>
              </a:rPr>
              <a:t>starts out </a:t>
            </a:r>
            <a:r>
              <a:rPr lang="en-US" dirty="0" smtClean="0">
                <a:cs typeface="Courier New" charset="0"/>
              </a:rPr>
              <a:t>with all the method contracts (for an interface) or all the method bodies (for a class) that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lang="en-US" dirty="0">
                <a:cs typeface="Courier New" charset="0"/>
              </a:rPr>
              <a:t> </a:t>
            </a:r>
            <a:r>
              <a:rPr lang="en-US" dirty="0" smtClean="0">
                <a:cs typeface="Courier New" charset="0"/>
              </a:rPr>
              <a:t>has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lvl="1">
              <a:spcBef>
                <a:spcPct val="0"/>
              </a:spcBef>
              <a:defRPr/>
            </a:pP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lang="en-US" dirty="0" smtClean="0">
                <a:effectLst/>
                <a:cs typeface="Courier New" charset="0"/>
              </a:rPr>
              <a:t> can then </a:t>
            </a:r>
            <a:r>
              <a:rPr lang="en-US" i="1" dirty="0" smtClean="0">
                <a:effectLst/>
                <a:cs typeface="Courier New" charset="0"/>
              </a:rPr>
              <a:t>add more </a:t>
            </a:r>
            <a:r>
              <a:rPr lang="en-US" dirty="0" smtClean="0">
                <a:effectLst/>
                <a:cs typeface="Courier New" charset="0"/>
              </a:rPr>
              <a:t>method contracts</a:t>
            </a:r>
            <a:r>
              <a:rPr lang="en-US" dirty="0">
                <a:cs typeface="Courier New" charset="0"/>
              </a:rPr>
              <a:t> (for an interface)</a:t>
            </a:r>
            <a:r>
              <a:rPr lang="en-US" dirty="0" smtClean="0">
                <a:effectLst/>
                <a:cs typeface="Courier New" charset="0"/>
              </a:rPr>
              <a:t> or method bodies</a:t>
            </a:r>
            <a:r>
              <a:rPr lang="en-US" dirty="0" smtClean="0">
                <a:cs typeface="Courier New" charset="0"/>
              </a:rPr>
              <a:t> </a:t>
            </a:r>
            <a:r>
              <a:rPr lang="en-US" dirty="0">
                <a:cs typeface="Courier New" charset="0"/>
              </a:rPr>
              <a:t>(for a class</a:t>
            </a:r>
            <a:r>
              <a:rPr lang="en-US" dirty="0" smtClean="0">
                <a:cs typeface="Courier New" charset="0"/>
              </a:rPr>
              <a:t>)</a:t>
            </a:r>
          </a:p>
          <a:p>
            <a:pPr lvl="1">
              <a:spcBef>
                <a:spcPct val="0"/>
              </a:spcBef>
              <a:defRPr/>
            </a:pPr>
            <a:r>
              <a:rPr lang="en-US" dirty="0" smtClean="0">
                <a:effectLst/>
                <a:cs typeface="Courier New" charset="0"/>
              </a:rPr>
              <a:t>B can Override the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4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Inheritance Example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public </a:t>
            </a:r>
            <a:r>
              <a:rPr lang="en-US" sz="2400" b="1" dirty="0">
                <a:latin typeface="Courier New" panose="02070309020205020404" pitchFamily="49" charset="0"/>
              </a:rPr>
              <a:t>interface </a:t>
            </a:r>
            <a:r>
              <a:rPr lang="en-US" sz="2400" b="1" dirty="0" err="1" smtClean="0">
                <a:latin typeface="Courier New" panose="02070309020205020404" pitchFamily="49" charset="0"/>
              </a:rPr>
              <a:t>IntegerStackwTop</a:t>
            </a:r>
            <a:endParaRPr lang="en-US" sz="2400" b="1" dirty="0" smtClean="0">
              <a:latin typeface="Courier New" panose="02070309020205020404" pitchFamily="49" charset="0"/>
            </a:endParaRPr>
          </a:p>
          <a:p>
            <a:pPr lvl="1" eaLnBrk="1" hangingPunct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			extends </a:t>
            </a:r>
            <a:r>
              <a:rPr lang="en-US" sz="2400" b="1" dirty="0" err="1" smtClean="0">
                <a:latin typeface="Courier New" panose="02070309020205020404" pitchFamily="49" charset="0"/>
              </a:rPr>
              <a:t>IntegerStack</a:t>
            </a:r>
            <a:r>
              <a:rPr lang="en-US" sz="2400" b="1" dirty="0" smtClean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	</a:t>
            </a:r>
            <a:r>
              <a:rPr lang="en-US" sz="2400" dirty="0">
                <a:latin typeface="Courier New" panose="02070309020205020404" pitchFamily="49" charset="0"/>
              </a:rPr>
              <a:t>/**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dirty="0">
                <a:latin typeface="Courier New" panose="02070309020205020404" pitchFamily="49" charset="0"/>
              </a:rPr>
              <a:t>		* </a:t>
            </a:r>
            <a:r>
              <a:rPr lang="en-US" sz="2400" dirty="0" smtClean="0">
                <a:latin typeface="Courier New" panose="02070309020205020404" pitchFamily="49" charset="0"/>
              </a:rPr>
              <a:t>@pre the stack is not empty;</a:t>
            </a:r>
            <a:endParaRPr lang="en-US" sz="24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dirty="0">
                <a:latin typeface="Courier New" panose="02070309020205020404" pitchFamily="49" charset="0"/>
              </a:rPr>
              <a:t>		</a:t>
            </a:r>
            <a:r>
              <a:rPr lang="en-US" sz="2400" dirty="0" smtClean="0">
                <a:latin typeface="Courier New" panose="02070309020205020404" pitchFamily="49" charset="0"/>
              </a:rPr>
              <a:t>*@post top </a:t>
            </a:r>
            <a:r>
              <a:rPr lang="en-US" sz="2400" dirty="0">
                <a:latin typeface="Courier New" panose="02070309020205020404" pitchFamily="49" charset="0"/>
              </a:rPr>
              <a:t>= </a:t>
            </a:r>
            <a:r>
              <a:rPr lang="en-US" sz="2400" dirty="0" smtClean="0">
                <a:latin typeface="Courier New" panose="02070309020205020404" pitchFamily="49" charset="0"/>
              </a:rPr>
              <a:t>the value on top of the stack, and the stack is unchanged</a:t>
            </a:r>
            <a:endParaRPr lang="en-US" sz="24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dirty="0">
                <a:latin typeface="Courier New" panose="02070309020205020404" pitchFamily="49" charset="0"/>
              </a:rPr>
              <a:t>		*/</a:t>
            </a:r>
            <a:endParaRPr lang="en-US" sz="2400" b="1" dirty="0">
              <a:latin typeface="Courier New" panose="02070309020205020404" pitchFamily="49" charset="0"/>
            </a:endParaRPr>
          </a:p>
          <a:p>
            <a:pPr lvl="1" eaLnBrk="1" hangingPunct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Integer top</a:t>
            </a:r>
            <a:r>
              <a:rPr lang="en-US" sz="2400" b="1" dirty="0" smtClean="0"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}</a:t>
            </a:r>
            <a:endParaRPr lang="en-US" sz="1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7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charset="0"/>
              </a:rPr>
              <a:t>Example: </a:t>
            </a:r>
            <a:r>
              <a:rPr lang="en-US" dirty="0" smtClean="0">
                <a:latin typeface="Arial" charset="0"/>
              </a:rPr>
              <a:t>Interface Extension</a:t>
            </a:r>
            <a:endParaRPr lang="en-US" dirty="0">
              <a:effectLst/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38200" y="2971800"/>
            <a:ext cx="3430220" cy="914400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200" i="1" dirty="0" err="1" smtClean="0">
                <a:solidFill>
                  <a:srgbClr val="008000"/>
                </a:solidFill>
                <a:latin typeface="Arial"/>
                <a:cs typeface="Arial"/>
              </a:rPr>
              <a:t>IntegerStackwTop</a:t>
            </a:r>
            <a:endParaRPr lang="en-US" sz="2200" i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9" name="Oval 8"/>
          <p:cNvSpPr/>
          <p:nvPr/>
        </p:nvSpPr>
        <p:spPr>
          <a:xfrm>
            <a:off x="838200" y="1447800"/>
            <a:ext cx="3200400" cy="914400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200" i="1" dirty="0" err="1" smtClean="0">
                <a:solidFill>
                  <a:srgbClr val="008000"/>
                </a:solidFill>
                <a:latin typeface="Arial"/>
                <a:cs typeface="Arial"/>
              </a:rPr>
              <a:t>IntegerStack</a:t>
            </a:r>
            <a:endParaRPr lang="en-US" sz="2200" i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0" name="Straight Arrow Connector 9"/>
          <p:cNvCxnSpPr>
            <a:stCxn id="8" idx="0"/>
            <a:endCxn id="9" idx="4"/>
          </p:cNvCxnSpPr>
          <p:nvPr/>
        </p:nvCxnSpPr>
        <p:spPr>
          <a:xfrm flipH="1" flipV="1">
            <a:off x="2438400" y="2362200"/>
            <a:ext cx="114910" cy="60960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38400" y="2514600"/>
            <a:ext cx="1172805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eaLnBrk="1" hangingPunct="1"/>
            <a:r>
              <a:rPr lang="en-US" sz="2200" dirty="0" smtClean="0">
                <a:solidFill>
                  <a:prstClr val="black"/>
                </a:solidFill>
                <a:latin typeface="Arial"/>
                <a:ea typeface="ＭＳ Ｐゴシック" charset="0"/>
                <a:cs typeface="Arial"/>
              </a:rPr>
              <a:t>extends</a:t>
            </a:r>
            <a:endParaRPr lang="en-US" sz="2200" dirty="0">
              <a:solidFill>
                <a:prstClr val="black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44315" y="3656685"/>
            <a:ext cx="304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top</a:t>
            </a:r>
            <a:endParaRPr lang="en-US" sz="2400" dirty="0">
              <a:solidFill>
                <a:srgbClr val="0000FF"/>
              </a:solidFill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43400" y="1295400"/>
            <a:ext cx="3048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push</a:t>
            </a:r>
            <a:endParaRPr lang="en-US" sz="2400" dirty="0">
              <a:solidFill>
                <a:srgbClr val="0000FF"/>
              </a:solidFill>
              <a:latin typeface="Courier New"/>
              <a:ea typeface="ＭＳ Ｐゴシック" charset="0"/>
              <a:cs typeface="Courier New"/>
            </a:endParaRP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pop</a:t>
            </a:r>
            <a:endParaRPr lang="en-US" sz="2400" dirty="0">
              <a:solidFill>
                <a:srgbClr val="0000FF"/>
              </a:solidFill>
              <a:latin typeface="Courier New"/>
              <a:ea typeface="ＭＳ Ｐゴシック" charset="0"/>
              <a:cs typeface="Courier New"/>
            </a:endParaRPr>
          </a:p>
          <a:p>
            <a:pPr algn="ctr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d</a:t>
            </a:r>
            <a:r>
              <a:rPr lang="en-US" sz="2400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epth</a:t>
            </a:r>
          </a:p>
          <a:p>
            <a:pPr algn="ctr" eaLnBrk="1" hangingPunct="1">
              <a:defRPr/>
            </a:pPr>
            <a:r>
              <a:rPr lang="en-US" sz="2400" dirty="0" err="1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getMaxDepth</a:t>
            </a:r>
            <a:endParaRPr lang="en-US" sz="2400" dirty="0" smtClean="0">
              <a:solidFill>
                <a:srgbClr val="0000FF"/>
              </a:solidFill>
              <a:latin typeface="Courier New"/>
              <a:ea typeface="ＭＳ Ｐゴシック" charset="0"/>
              <a:cs typeface="Courier New"/>
            </a:endParaRP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clear</a:t>
            </a:r>
            <a:endParaRPr lang="en-US" sz="2400" dirty="0">
              <a:solidFill>
                <a:srgbClr val="0000FF"/>
              </a:solidFill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34530" y="3136612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US" sz="3200" dirty="0" smtClean="0">
                <a:solidFill>
                  <a:srgbClr val="FF0000"/>
                </a:solidFill>
                <a:latin typeface="Arial"/>
                <a:ea typeface="ＭＳ Ｐゴシック" charset="0"/>
                <a:cs typeface="Arial"/>
              </a:rPr>
              <a:t>+</a:t>
            </a:r>
            <a:endParaRPr lang="en-US" sz="3200" dirty="0">
              <a:solidFill>
                <a:srgbClr val="FF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38800" y="4038600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US" sz="3200" dirty="0" smtClean="0">
                <a:solidFill>
                  <a:srgbClr val="FF0000"/>
                </a:solidFill>
                <a:latin typeface="Arial"/>
                <a:ea typeface="ＭＳ Ｐゴシック" charset="0"/>
                <a:cs typeface="Arial"/>
              </a:rPr>
              <a:t>=</a:t>
            </a:r>
            <a:endParaRPr lang="en-US" sz="3200" dirty="0">
              <a:solidFill>
                <a:srgbClr val="FF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00400" y="4572000"/>
            <a:ext cx="30480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push</a:t>
            </a: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pop</a:t>
            </a: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depth</a:t>
            </a:r>
            <a:endParaRPr lang="en-US" sz="2400" dirty="0">
              <a:solidFill>
                <a:srgbClr val="0000FF"/>
              </a:solidFill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82740" y="4567425"/>
            <a:ext cx="304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2400" dirty="0" err="1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getMaxDepth</a:t>
            </a:r>
            <a:endParaRPr lang="en-US" sz="2400" dirty="0" smtClean="0">
              <a:solidFill>
                <a:srgbClr val="0000FF"/>
              </a:solidFill>
              <a:latin typeface="Courier New"/>
              <a:ea typeface="ＭＳ Ｐゴシック" charset="0"/>
              <a:cs typeface="Courier New"/>
            </a:endParaRP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Clear</a:t>
            </a: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top</a:t>
            </a:r>
            <a:endParaRPr lang="en-US" sz="2400" dirty="0">
              <a:solidFill>
                <a:srgbClr val="0000FF"/>
              </a:solidFill>
              <a:latin typeface="Courier New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987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charset="0"/>
              </a:rPr>
              <a:t>Example: </a:t>
            </a:r>
            <a:r>
              <a:rPr lang="en-US" dirty="0" smtClean="0">
                <a:latin typeface="Arial" charset="0"/>
              </a:rPr>
              <a:t>Interface Extension</a:t>
            </a:r>
            <a:endParaRPr lang="en-US" dirty="0">
              <a:effectLst/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38200" y="2971800"/>
            <a:ext cx="3430220" cy="914400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200" i="1" dirty="0" err="1" smtClean="0">
                <a:solidFill>
                  <a:srgbClr val="008000"/>
                </a:solidFill>
                <a:latin typeface="Arial"/>
                <a:cs typeface="Arial"/>
              </a:rPr>
              <a:t>IntegerStackwTop</a:t>
            </a:r>
            <a:endParaRPr lang="en-US" sz="2200" i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9" name="Oval 8"/>
          <p:cNvSpPr/>
          <p:nvPr/>
        </p:nvSpPr>
        <p:spPr>
          <a:xfrm>
            <a:off x="838200" y="1447800"/>
            <a:ext cx="3200400" cy="914400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sz="2200" i="1" dirty="0" err="1" smtClean="0">
                <a:solidFill>
                  <a:srgbClr val="008000"/>
                </a:solidFill>
                <a:latin typeface="Arial"/>
                <a:cs typeface="Arial"/>
              </a:rPr>
              <a:t>IntegerStack</a:t>
            </a:r>
            <a:endParaRPr lang="en-US" sz="2200" i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cxnSp>
        <p:nvCxnSpPr>
          <p:cNvPr id="10" name="Straight Arrow Connector 9"/>
          <p:cNvCxnSpPr>
            <a:stCxn id="8" idx="0"/>
            <a:endCxn id="9" idx="4"/>
          </p:cNvCxnSpPr>
          <p:nvPr/>
        </p:nvCxnSpPr>
        <p:spPr>
          <a:xfrm flipH="1" flipV="1">
            <a:off x="2438400" y="2362200"/>
            <a:ext cx="114910" cy="60960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38400" y="2514600"/>
            <a:ext cx="1172805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eaLnBrk="1" hangingPunct="1"/>
            <a:r>
              <a:rPr lang="en-US" sz="2200" dirty="0" smtClean="0">
                <a:solidFill>
                  <a:prstClr val="black"/>
                </a:solidFill>
                <a:latin typeface="Arial"/>
                <a:ea typeface="ＭＳ Ｐゴシック" charset="0"/>
                <a:cs typeface="Arial"/>
              </a:rPr>
              <a:t>extends</a:t>
            </a:r>
            <a:endParaRPr lang="en-US" sz="2200" dirty="0">
              <a:solidFill>
                <a:prstClr val="black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44315" y="3656685"/>
            <a:ext cx="304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top</a:t>
            </a:r>
            <a:endParaRPr lang="en-US" sz="2400" dirty="0">
              <a:solidFill>
                <a:srgbClr val="0000FF"/>
              </a:solidFill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43400" y="1295400"/>
            <a:ext cx="3048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push</a:t>
            </a:r>
            <a:endParaRPr lang="en-US" sz="2400" dirty="0">
              <a:solidFill>
                <a:srgbClr val="0000FF"/>
              </a:solidFill>
              <a:latin typeface="Courier New"/>
              <a:ea typeface="ＭＳ Ｐゴシック" charset="0"/>
              <a:cs typeface="Courier New"/>
            </a:endParaRP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pop</a:t>
            </a:r>
            <a:endParaRPr lang="en-US" sz="2400" dirty="0">
              <a:solidFill>
                <a:srgbClr val="0000FF"/>
              </a:solidFill>
              <a:latin typeface="Courier New"/>
              <a:ea typeface="ＭＳ Ｐゴシック" charset="0"/>
              <a:cs typeface="Courier New"/>
            </a:endParaRPr>
          </a:p>
          <a:p>
            <a:pPr algn="ctr" eaLnBrk="1" hangingPunct="1">
              <a:defRPr/>
            </a:pPr>
            <a:r>
              <a:rPr lang="en-US" sz="2400" dirty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d</a:t>
            </a:r>
            <a:r>
              <a:rPr lang="en-US" sz="2400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epth</a:t>
            </a:r>
          </a:p>
          <a:p>
            <a:pPr algn="ctr" eaLnBrk="1" hangingPunct="1">
              <a:defRPr/>
            </a:pPr>
            <a:r>
              <a:rPr lang="en-US" sz="2400" dirty="0" err="1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getMaxDepth</a:t>
            </a:r>
            <a:endParaRPr lang="en-US" sz="2400" dirty="0" smtClean="0">
              <a:solidFill>
                <a:srgbClr val="0000FF"/>
              </a:solidFill>
              <a:latin typeface="Courier New"/>
              <a:ea typeface="ＭＳ Ｐゴシック" charset="0"/>
              <a:cs typeface="Courier New"/>
            </a:endParaRP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clear</a:t>
            </a:r>
            <a:endParaRPr lang="en-US" sz="2400" dirty="0">
              <a:solidFill>
                <a:srgbClr val="0000FF"/>
              </a:solidFill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34530" y="3136612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US" sz="3200" dirty="0" smtClean="0">
                <a:solidFill>
                  <a:srgbClr val="FF0000"/>
                </a:solidFill>
                <a:latin typeface="Arial"/>
                <a:ea typeface="ＭＳ Ｐゴシック" charset="0"/>
                <a:cs typeface="Arial"/>
              </a:rPr>
              <a:t>+</a:t>
            </a:r>
            <a:endParaRPr lang="en-US" sz="3200" dirty="0">
              <a:solidFill>
                <a:srgbClr val="FF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38800" y="4038600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US" sz="3200" dirty="0" smtClean="0">
                <a:solidFill>
                  <a:srgbClr val="FF0000"/>
                </a:solidFill>
                <a:latin typeface="Arial"/>
                <a:ea typeface="ＭＳ Ｐゴシック" charset="0"/>
                <a:cs typeface="Arial"/>
              </a:rPr>
              <a:t>=</a:t>
            </a:r>
            <a:endParaRPr lang="en-US" sz="3200" dirty="0">
              <a:solidFill>
                <a:srgbClr val="FF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00400" y="4572000"/>
            <a:ext cx="30480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push</a:t>
            </a: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pop</a:t>
            </a: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depth</a:t>
            </a:r>
            <a:endParaRPr lang="en-US" sz="2400" dirty="0">
              <a:solidFill>
                <a:srgbClr val="0000FF"/>
              </a:solidFill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82740" y="4567425"/>
            <a:ext cx="304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2400" dirty="0" err="1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getMaxDepth</a:t>
            </a:r>
            <a:endParaRPr lang="en-US" sz="2400" dirty="0" smtClean="0">
              <a:solidFill>
                <a:srgbClr val="0000FF"/>
              </a:solidFill>
              <a:latin typeface="Courier New"/>
              <a:ea typeface="ＭＳ Ｐゴシック" charset="0"/>
              <a:cs typeface="Courier New"/>
            </a:endParaRP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Clear</a:t>
            </a: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/>
                <a:ea typeface="ＭＳ Ｐゴシック" charset="0"/>
                <a:cs typeface="Courier New"/>
              </a:rPr>
              <a:t>top</a:t>
            </a:r>
            <a:endParaRPr lang="en-US" sz="2400" dirty="0">
              <a:solidFill>
                <a:srgbClr val="0000FF"/>
              </a:solidFill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304800" y="1447800"/>
            <a:ext cx="5486400" cy="1600200"/>
          </a:xfrm>
          <a:prstGeom prst="wedgeRoundRectCallout">
            <a:avLst>
              <a:gd name="adj1" fmla="val 40999"/>
              <a:gd name="adj2" fmla="val 154590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IntegerStackwTop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actually has all these methods, even though their contracts are in two separate interfaces.</a:t>
            </a:r>
          </a:p>
        </p:txBody>
      </p:sp>
    </p:spTree>
    <p:extLst>
      <p:ext uri="{BB962C8B-B14F-4D97-AF65-F5344CB8AC3E}">
        <p14:creationId xmlns:p14="http://schemas.microsoft.com/office/powerpoint/2010/main" val="56359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interfaces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can add new methods to an interface we can’t edit</a:t>
            </a:r>
          </a:p>
          <a:p>
            <a:r>
              <a:rPr lang="en-US" dirty="0" smtClean="0"/>
              <a:t>When we implement our extended interface, we need to provide code for the new operations</a:t>
            </a:r>
          </a:p>
          <a:p>
            <a:pPr lvl="1"/>
            <a:r>
              <a:rPr lang="en-US" dirty="0" smtClean="0"/>
              <a:t>What if the new operation is a secondary operation that uses the primary operation?</a:t>
            </a:r>
          </a:p>
          <a:p>
            <a:pPr lvl="1"/>
            <a:r>
              <a:rPr lang="en-US" dirty="0" smtClean="0"/>
              <a:t>The code will be the same for any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3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still add a default implementation of the secondary operation in our extended interface!</a:t>
            </a:r>
          </a:p>
          <a:p>
            <a:pPr lvl="1"/>
            <a:r>
              <a:rPr lang="en-US" dirty="0" smtClean="0"/>
              <a:t>Works for any implementation of the extended interface</a:t>
            </a:r>
          </a:p>
          <a:p>
            <a:pPr lvl="1">
              <a:buNone/>
            </a:pPr>
            <a:r>
              <a:rPr lang="en-US" sz="1800" b="1" dirty="0">
                <a:latin typeface="Courier New" panose="02070309020205020404" pitchFamily="49" charset="0"/>
              </a:rPr>
              <a:t>public interface </a:t>
            </a:r>
            <a:r>
              <a:rPr lang="en-US" sz="1800" b="1" dirty="0" err="1">
                <a:latin typeface="Courier New" panose="02070309020205020404" pitchFamily="49" charset="0"/>
              </a:rPr>
              <a:t>IntegerStackwTop</a:t>
            </a:r>
            <a:endParaRPr lang="en-US" sz="1800" b="1" dirty="0">
              <a:latin typeface="Courier New" panose="02070309020205020404" pitchFamily="49" charset="0"/>
            </a:endParaRPr>
          </a:p>
          <a:p>
            <a:pPr lvl="1">
              <a:buNone/>
            </a:pPr>
            <a:r>
              <a:rPr lang="en-US" sz="1800" b="1" dirty="0">
                <a:latin typeface="Courier New" panose="02070309020205020404" pitchFamily="49" charset="0"/>
              </a:rPr>
              <a:t>				extends </a:t>
            </a:r>
            <a:r>
              <a:rPr lang="en-US" sz="1800" b="1" dirty="0" err="1">
                <a:latin typeface="Courier New" panose="02070309020205020404" pitchFamily="49" charset="0"/>
              </a:rPr>
              <a:t>IntegerStack</a:t>
            </a:r>
            <a:r>
              <a:rPr lang="en-US" sz="1800" b="1" dirty="0">
                <a:latin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>
                <a:latin typeface="Courier New" panose="02070309020205020404" pitchFamily="49" charset="0"/>
              </a:rPr>
              <a:t>		</a:t>
            </a:r>
            <a:r>
              <a:rPr lang="en-US" sz="1800" b="1" dirty="0" smtClean="0">
                <a:latin typeface="Courier New" panose="02070309020205020404" pitchFamily="49" charset="0"/>
              </a:rPr>
              <a:t>default</a:t>
            </a:r>
            <a:r>
              <a:rPr lang="en-US" sz="1800" dirty="0" smtClean="0">
                <a:latin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</a:rPr>
              <a:t>Integer </a:t>
            </a:r>
            <a:r>
              <a:rPr lang="en-US" sz="1800" b="1" dirty="0">
                <a:latin typeface="Courier New" panose="02070309020205020404" pitchFamily="49" charset="0"/>
              </a:rPr>
              <a:t>top</a:t>
            </a:r>
            <a:r>
              <a:rPr lang="en-US" sz="1800" b="1" dirty="0" smtClean="0">
                <a:latin typeface="Courier New" panose="02070309020205020404" pitchFamily="49" charset="0"/>
              </a:rPr>
              <a:t>(){</a:t>
            </a:r>
          </a:p>
          <a:p>
            <a:pPr lvl="1">
              <a:buNone/>
            </a:pPr>
            <a:r>
              <a:rPr lang="en-US" sz="1800" b="1" dirty="0">
                <a:latin typeface="Courier New" panose="02070309020205020404" pitchFamily="49" charset="0"/>
              </a:rPr>
              <a:t>	</a:t>
            </a:r>
            <a:r>
              <a:rPr lang="en-US" sz="1800" b="1" dirty="0" smtClean="0">
                <a:latin typeface="Courier New" panose="02070309020205020404" pitchFamily="49" charset="0"/>
              </a:rPr>
              <a:t>		</a:t>
            </a:r>
            <a:r>
              <a:rPr lang="en-US" sz="1800" b="1" dirty="0">
                <a:latin typeface="Courier New" panose="02070309020205020404" pitchFamily="49" charset="0"/>
              </a:rPr>
              <a:t>Integer x = pop();</a:t>
            </a:r>
          </a:p>
          <a:p>
            <a:pPr lvl="1">
              <a:buNone/>
            </a:pPr>
            <a:r>
              <a:rPr lang="en-US" sz="1800" b="1" dirty="0">
                <a:latin typeface="Courier New" panose="02070309020205020404" pitchFamily="49" charset="0"/>
              </a:rPr>
              <a:t>		</a:t>
            </a:r>
            <a:r>
              <a:rPr lang="en-US" sz="1800" b="1" dirty="0" smtClean="0">
                <a:latin typeface="Courier New" panose="02070309020205020404" pitchFamily="49" charset="0"/>
              </a:rPr>
              <a:t>	push(x</a:t>
            </a:r>
            <a:r>
              <a:rPr lang="en-US" sz="1800" b="1" dirty="0">
                <a:latin typeface="Courier New" panose="02070309020205020404" pitchFamily="49" charset="0"/>
              </a:rPr>
              <a:t>);</a:t>
            </a:r>
          </a:p>
          <a:p>
            <a:pPr lvl="1">
              <a:buNone/>
            </a:pPr>
            <a:r>
              <a:rPr lang="en-US" sz="1800" b="1" dirty="0">
                <a:latin typeface="Courier New" panose="02070309020205020404" pitchFamily="49" charset="0"/>
              </a:rPr>
              <a:t>		</a:t>
            </a:r>
            <a:r>
              <a:rPr lang="en-US" sz="1800" b="1" dirty="0" smtClean="0">
                <a:latin typeface="Courier New" panose="02070309020205020404" pitchFamily="49" charset="0"/>
              </a:rPr>
              <a:t>	return </a:t>
            </a:r>
            <a:r>
              <a:rPr lang="en-US" sz="1800" b="1" dirty="0">
                <a:latin typeface="Courier New" panose="02070309020205020404" pitchFamily="49" charset="0"/>
              </a:rPr>
              <a:t>x; </a:t>
            </a:r>
          </a:p>
          <a:p>
            <a:pPr lvl="1">
              <a:buNone/>
            </a:pPr>
            <a:r>
              <a:rPr lang="en-US" sz="1800" b="1" dirty="0">
                <a:latin typeface="Courier New" panose="02070309020205020404" pitchFamily="49" charset="0"/>
              </a:rPr>
              <a:t>	</a:t>
            </a:r>
            <a:r>
              <a:rPr lang="en-US" sz="1800" b="1" dirty="0" smtClean="0">
                <a:latin typeface="Courier New" panose="02070309020205020404" pitchFamily="49" charset="0"/>
              </a:rPr>
              <a:t>	}</a:t>
            </a:r>
            <a:endParaRPr 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sz="1800" b="1" dirty="0">
              <a:latin typeface="Courier New" panose="02070309020205020404" pitchFamily="49" charset="0"/>
            </a:endParaRPr>
          </a:p>
          <a:p>
            <a:pPr lvl="1">
              <a:buNone/>
            </a:pPr>
            <a:r>
              <a:rPr lang="en-US" sz="1800" b="1" dirty="0">
                <a:latin typeface="Courier New" panose="02070309020205020404" pitchFamily="49" charset="0"/>
              </a:rPr>
              <a:t>}</a:t>
            </a:r>
            <a:endParaRPr lang="en-US" sz="1800" dirty="0"/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8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Interfaces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don’t want to implement the interface using a different private data representation</a:t>
            </a:r>
          </a:p>
          <a:p>
            <a:pPr lvl="1"/>
            <a:r>
              <a:rPr lang="en-US" dirty="0" smtClean="0"/>
              <a:t>Can we reuse an existing implementation of the base interface?</a:t>
            </a:r>
          </a:p>
          <a:p>
            <a:r>
              <a:rPr lang="en-US" dirty="0" smtClean="0"/>
              <a:t>The existing implementations implemented the base interface, not the extended interface</a:t>
            </a:r>
          </a:p>
          <a:p>
            <a:pPr lvl="1"/>
            <a:r>
              <a:rPr lang="en-US" dirty="0" smtClean="0"/>
              <a:t>If we couldn’t edit the base interface, we probably can’t edit the implementation</a:t>
            </a:r>
          </a:p>
          <a:p>
            <a:r>
              <a:rPr lang="en-US" dirty="0" smtClean="0"/>
              <a:t>We still need an implementation that provides the primary operations specified in the base interface</a:t>
            </a:r>
          </a:p>
          <a:p>
            <a:pPr lvl="1"/>
            <a:r>
              <a:rPr lang="en-US" dirty="0" smtClean="0"/>
              <a:t>Do we really need to reinvent the wheel?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1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Create a class that implements your extended interface</a:t>
            </a:r>
          </a:p>
          <a:p>
            <a:r>
              <a:rPr lang="en-US" dirty="0" smtClean="0"/>
              <a:t>That class has one data field, an object whose declared type is the base interface</a:t>
            </a:r>
          </a:p>
          <a:p>
            <a:r>
              <a:rPr lang="en-US" dirty="0" smtClean="0"/>
              <a:t>The constructor for this class takes in an object using the base interface type as the argument type.</a:t>
            </a:r>
          </a:p>
          <a:p>
            <a:pPr lvl="1"/>
            <a:r>
              <a:rPr lang="en-US" dirty="0" smtClean="0"/>
              <a:t>Set your private data field to that object</a:t>
            </a:r>
          </a:p>
          <a:p>
            <a:r>
              <a:rPr lang="en-US" dirty="0" smtClean="0"/>
              <a:t>Provide a method for each method in the base interface</a:t>
            </a:r>
          </a:p>
          <a:p>
            <a:pPr lvl="1"/>
            <a:r>
              <a:rPr lang="en-US" dirty="0" smtClean="0"/>
              <a:t>The body of the method just calls the same method on your base object</a:t>
            </a:r>
          </a:p>
          <a:p>
            <a:pPr lvl="1"/>
            <a:r>
              <a:rPr lang="en-US" dirty="0" smtClean="0"/>
              <a:t>Pass along any arguments or return values</a:t>
            </a:r>
          </a:p>
          <a:p>
            <a:pPr lvl="1"/>
            <a:r>
              <a:rPr lang="en-US" dirty="0" smtClean="0"/>
              <a:t>Essentially, it is just a wrapper method</a:t>
            </a:r>
          </a:p>
          <a:p>
            <a:r>
              <a:rPr lang="en-US" dirty="0" smtClean="0"/>
              <a:t>Your primary operations are handled by the base interface object</a:t>
            </a:r>
          </a:p>
          <a:p>
            <a:r>
              <a:rPr lang="en-US" dirty="0" smtClean="0"/>
              <a:t>Your secondary operations are handled by the extended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5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93200"/>
            <a:ext cx="7985445" cy="6236200"/>
          </a:xfrm>
        </p:spPr>
        <p:txBody>
          <a:bodyPr>
            <a:normAutofit fontScale="92500" lnSpcReduction="10000"/>
          </a:bodyPr>
          <a:lstStyle/>
          <a:p>
            <a:pPr lvl="1" eaLnBrk="1" hangingPunct="1"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public class </a:t>
            </a:r>
            <a:r>
              <a:rPr lang="en-US" sz="2400" dirty="0" err="1" smtClean="0">
                <a:latin typeface="Courier New" panose="02070309020205020404" pitchFamily="49" charset="0"/>
              </a:rPr>
              <a:t>StackWTop</a:t>
            </a:r>
            <a:r>
              <a:rPr lang="en-US" sz="2400" b="1" dirty="0" smtClean="0">
                <a:latin typeface="Courier New" panose="02070309020205020404" pitchFamily="49" charset="0"/>
              </a:rPr>
              <a:t> implements </a:t>
            </a:r>
            <a:r>
              <a:rPr lang="en-US" sz="2400" b="1" dirty="0" err="1" smtClean="0">
                <a:latin typeface="Courier New" panose="02070309020205020404" pitchFamily="49" charset="0"/>
              </a:rPr>
              <a:t>IntegerStackWTop</a:t>
            </a:r>
            <a:r>
              <a:rPr lang="en-US" sz="2400" b="1" dirty="0" smtClean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err="1" smtClean="0">
                <a:latin typeface="Courier New" panose="02070309020205020404" pitchFamily="49" charset="0"/>
              </a:rPr>
              <a:t>IntegerStack</a:t>
            </a:r>
            <a:r>
              <a:rPr lang="en-US" sz="2400" b="1" dirty="0" smtClean="0">
                <a:latin typeface="Courier New" panose="02070309020205020404" pitchFamily="49" charset="0"/>
              </a:rPr>
              <a:t> stack;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 public </a:t>
            </a:r>
            <a:r>
              <a:rPr lang="en-US" sz="2400" b="1" dirty="0" err="1" smtClean="0">
                <a:latin typeface="Courier New" panose="02070309020205020404" pitchFamily="49" charset="0"/>
              </a:rPr>
              <a:t>StackWTop</a:t>
            </a:r>
            <a:r>
              <a:rPr lang="en-US" sz="2400" b="1" dirty="0" smtClean="0">
                <a:latin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urier New" panose="02070309020205020404" pitchFamily="49" charset="0"/>
              </a:rPr>
              <a:t>IntegerStack</a:t>
            </a:r>
            <a:r>
              <a:rPr lang="en-US" sz="2400" b="1" dirty="0" smtClean="0">
                <a:latin typeface="Courier New" panose="02070309020205020404" pitchFamily="49" charset="0"/>
              </a:rPr>
              <a:t> s){</a:t>
            </a:r>
          </a:p>
          <a:p>
            <a:pPr lvl="1" eaLnBrk="1" hangingPunct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	stack = s;</a:t>
            </a:r>
          </a:p>
          <a:p>
            <a:pPr lvl="1" eaLnBrk="1" hangingPunct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buNone/>
            </a:pPr>
            <a:endParaRPr lang="en-US" sz="2400" b="1" dirty="0">
              <a:latin typeface="Courier New" panose="02070309020205020404" pitchFamily="49" charset="0"/>
            </a:endParaRPr>
          </a:p>
          <a:p>
            <a:pPr lvl="1" eaLnBrk="1" hangingPunct="1"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	public void push(Integer x){</a:t>
            </a:r>
          </a:p>
          <a:p>
            <a:pPr lvl="1" eaLnBrk="1" hangingPunct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	</a:t>
            </a:r>
            <a:r>
              <a:rPr lang="en-US" sz="2400" b="1" dirty="0" err="1" smtClean="0">
                <a:latin typeface="Courier New" panose="02070309020205020404" pitchFamily="49" charset="0"/>
              </a:rPr>
              <a:t>stack.push</a:t>
            </a:r>
            <a:r>
              <a:rPr lang="en-US" sz="2400" b="1" dirty="0" smtClean="0">
                <a:latin typeface="Courier New" panose="02070309020205020404" pitchFamily="49" charset="0"/>
              </a:rPr>
              <a:t>(x);</a:t>
            </a:r>
          </a:p>
          <a:p>
            <a:pPr lvl="1" eaLnBrk="1" hangingPunct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public Integer pop(){</a:t>
            </a:r>
          </a:p>
          <a:p>
            <a:pPr lvl="1" eaLnBrk="1" hangingPunct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	return </a:t>
            </a:r>
            <a:r>
              <a:rPr lang="en-US" sz="2400" b="1" dirty="0" err="1" smtClean="0">
                <a:latin typeface="Courier New" panose="02070309020205020404" pitchFamily="49" charset="0"/>
              </a:rPr>
              <a:t>stack.pop</a:t>
            </a:r>
            <a:r>
              <a:rPr lang="en-US" sz="2400" b="1" dirty="0" smtClean="0"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}</a:t>
            </a:r>
            <a:endParaRPr lang="en-US" sz="2400" b="1" dirty="0">
              <a:latin typeface="Courier New" panose="02070309020205020404" pitchFamily="49" charset="0"/>
            </a:endParaRPr>
          </a:p>
          <a:p>
            <a:pPr lvl="1" eaLnBrk="1" hangingPunct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public </a:t>
            </a:r>
            <a:r>
              <a:rPr lang="en-US" sz="2400" b="1" dirty="0" err="1" smtClean="0">
                <a:latin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</a:rPr>
              <a:t> depth(){</a:t>
            </a:r>
          </a:p>
          <a:p>
            <a:pPr lvl="1" eaLnBrk="1" hangingPunct="1"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		return </a:t>
            </a:r>
            <a:r>
              <a:rPr lang="en-US" sz="2400" b="1" dirty="0" err="1" smtClean="0">
                <a:latin typeface="Courier New" panose="02070309020205020404" pitchFamily="49" charset="0"/>
              </a:rPr>
              <a:t>stack.depth</a:t>
            </a:r>
            <a:r>
              <a:rPr lang="en-US" sz="2400" b="1" dirty="0" smtClean="0"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400" b="1" dirty="0" smtClean="0">
                <a:latin typeface="Courier New" panose="02070309020205020404" pitchFamily="49" charset="0"/>
              </a:rPr>
              <a:t>}</a:t>
            </a:r>
            <a:endParaRPr lang="en-US" sz="1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create our new extended interface object?</a:t>
            </a:r>
          </a:p>
          <a:p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IntegerStackWTop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 = new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StackWTop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Stack1());</a:t>
            </a:r>
          </a:p>
          <a:p>
            <a:r>
              <a:rPr lang="en-US" dirty="0" smtClean="0"/>
              <a:t>Or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IntegerStackWTop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 =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StackWTop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Stack2());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Programming to the interface allows us to use the same </a:t>
            </a:r>
            <a:r>
              <a:rPr lang="en-US" dirty="0" err="1" smtClean="0"/>
              <a:t>StackWTop</a:t>
            </a:r>
            <a:r>
              <a:rPr lang="en-US" dirty="0" smtClean="0"/>
              <a:t> class for any implementation of </a:t>
            </a:r>
            <a:r>
              <a:rPr lang="en-US" dirty="0" err="1" smtClean="0"/>
              <a:t>IntegerStack</a:t>
            </a:r>
            <a:r>
              <a:rPr lang="en-US" dirty="0" smtClean="0"/>
              <a:t>!</a:t>
            </a:r>
          </a:p>
          <a:p>
            <a:r>
              <a:rPr lang="en-US" dirty="0" smtClean="0"/>
              <a:t>Our default implementation of top allows us to call top on any existing stack implementation!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5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The “Implements” Relation</a:t>
            </a:r>
            <a:endParaRPr lang="en-US" dirty="0">
              <a:effectLst/>
              <a:latin typeface="Arial" charset="0"/>
            </a:endParaRPr>
          </a:p>
        </p:txBody>
      </p:sp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45259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dirty="0" smtClean="0">
                <a:cs typeface="Courier New" charset="0"/>
              </a:rPr>
              <a:t>The </a:t>
            </a:r>
            <a:r>
              <a:rPr lang="en-US" b="1" i="1" dirty="0" smtClean="0">
                <a:solidFill>
                  <a:srgbClr val="FF0000"/>
                </a:solidFill>
                <a:cs typeface="Courier New" charset="0"/>
              </a:rPr>
              <a:t>implements </a:t>
            </a:r>
            <a:r>
              <a:rPr lang="en-US" dirty="0" smtClean="0">
                <a:cs typeface="Courier New" charset="0"/>
              </a:rPr>
              <a:t>relation may hold between a class and an interface</a:t>
            </a:r>
          </a:p>
          <a:p>
            <a:pPr>
              <a:spcBef>
                <a:spcPct val="0"/>
              </a:spcBef>
              <a:defRPr/>
            </a:pPr>
            <a:r>
              <a:rPr lang="en-US" dirty="0">
                <a:cs typeface="Courier New" charset="0"/>
              </a:rPr>
              <a:t>If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lang="en-US" b="1" i="1" dirty="0">
                <a:solidFill>
                  <a:srgbClr val="FF0000"/>
                </a:solidFill>
                <a:cs typeface="Courier New" charset="0"/>
              </a:rPr>
              <a:t> implements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cs typeface="Courier New" charset="0"/>
              </a:rPr>
              <a:t> then class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lang="en-US" dirty="0">
                <a:cs typeface="Courier New" charset="0"/>
              </a:rPr>
              <a:t> contains code for the behavior specified in interface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</a:p>
          <a:p>
            <a:pPr lvl="1">
              <a:spcBef>
                <a:spcPct val="0"/>
              </a:spcBef>
              <a:defRPr/>
            </a:pPr>
            <a:r>
              <a:rPr lang="en-US" dirty="0" smtClean="0">
                <a:cs typeface="Courier New" charset="0"/>
              </a:rPr>
              <a:t>This means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lang="en-US" dirty="0" smtClean="0">
                <a:cs typeface="Courier New" charset="0"/>
              </a:rPr>
              <a:t> has method bodies for instance methods whose contracts are specified in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</a:p>
          <a:p>
            <a:pPr lvl="1">
              <a:spcBef>
                <a:spcPct val="0"/>
              </a:spcBef>
              <a:defRPr/>
            </a:pPr>
            <a:r>
              <a:rPr lang="en-US" dirty="0" smtClean="0">
                <a:cs typeface="Courier New" charset="0"/>
              </a:rPr>
              <a:t>The code for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lang="en-US" dirty="0" smtClean="0">
                <a:cs typeface="Courier New" charset="0"/>
              </a:rPr>
              <a:t> looks like this:</a:t>
            </a: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class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implements 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I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  //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bodies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methods specified in I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</a:p>
          <a:p>
            <a:pPr lvl="1">
              <a:spcBef>
                <a:spcPct val="0"/>
              </a:spcBef>
              <a:defRPr/>
            </a:pPr>
            <a:endParaRPr lang="en-US" dirty="0" smtClean="0">
              <a:effectLst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3505200" y="1447800"/>
            <a:ext cx="5105400" cy="2057400"/>
          </a:xfrm>
          <a:prstGeom prst="wedgeRoundRectCallout">
            <a:avLst>
              <a:gd name="adj1" fmla="val -55578"/>
              <a:gd name="adj2" fmla="val 6306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The implements relation allows you to separate contracts from their implementations — a </a:t>
            </a:r>
            <a:r>
              <a:rPr lang="en-US" sz="2400" b="1" dirty="0" smtClean="0">
                <a:solidFill>
                  <a:srgbClr val="0000FF"/>
                </a:solidFill>
                <a:latin typeface="Arial"/>
                <a:cs typeface="Arial"/>
              </a:rPr>
              <a:t>best practice 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for component design.</a:t>
            </a:r>
          </a:p>
        </p:txBody>
      </p:sp>
    </p:spTree>
    <p:extLst>
      <p:ext uri="{BB962C8B-B14F-4D97-AF65-F5344CB8AC3E}">
        <p14:creationId xmlns:p14="http://schemas.microsoft.com/office/powerpoint/2010/main" val="57575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Factoring Out Common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bodies that can be written once—and work for any implementation of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IntegerStack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dirty="0" smtClean="0"/>
              <a:t>because they are </a:t>
            </a:r>
            <a:r>
              <a:rPr lang="en-US" b="1" i="1" dirty="0" smtClean="0">
                <a:solidFill>
                  <a:srgbClr val="FF0000"/>
                </a:solidFill>
              </a:rPr>
              <a:t>programmed to that interface</a:t>
            </a:r>
            <a:r>
              <a:rPr lang="en-US" dirty="0" smtClean="0"/>
              <a:t>—have been </a:t>
            </a:r>
            <a:r>
              <a:rPr lang="en-US" b="1" i="1" dirty="0" smtClean="0">
                <a:solidFill>
                  <a:srgbClr val="FF0000"/>
                </a:solidFill>
              </a:rPr>
              <a:t>factored out into a default implementation</a:t>
            </a:r>
          </a:p>
          <a:p>
            <a:pPr lvl="1"/>
            <a:r>
              <a:rPr lang="en-US" dirty="0" smtClean="0"/>
              <a:t>Have to use extended interfaces if we can’t change the base interface</a:t>
            </a:r>
          </a:p>
          <a:p>
            <a:r>
              <a:rPr lang="en-US" dirty="0" smtClean="0"/>
              <a:t>This leaves only constructors and primary operations to be implemented in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Stack1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Stack2</a:t>
            </a:r>
            <a:r>
              <a:rPr lang="en-US" dirty="0" smtClean="0"/>
              <a:t>, and future classes of the interfaces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6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8" y="1371600"/>
            <a:ext cx="8289027" cy="5257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Interface I</a:t>
            </a:r>
            <a:endParaRPr lang="en-US" altLang="en-US" dirty="0"/>
          </a:p>
          <a:p>
            <a:pPr lvl="1" eaLnBrk="1" hangingPunct="1"/>
            <a:r>
              <a:rPr lang="en-US" altLang="en-US" dirty="0" smtClean="0"/>
              <a:t>Contains contracts for primary operations</a:t>
            </a:r>
          </a:p>
          <a:p>
            <a:pPr lvl="1" eaLnBrk="1" hangingPunct="1"/>
            <a:r>
              <a:rPr lang="en-US" altLang="en-US" dirty="0" smtClean="0"/>
              <a:t>Contains contracts default implementations of secondary operations</a:t>
            </a:r>
          </a:p>
          <a:p>
            <a:r>
              <a:rPr lang="en-US" altLang="en-US" dirty="0" smtClean="0"/>
              <a:t>Class1 implements I</a:t>
            </a:r>
          </a:p>
          <a:p>
            <a:pPr lvl="1"/>
            <a:r>
              <a:rPr lang="en-US" altLang="en-US" dirty="0" smtClean="0"/>
              <a:t>Contains code for constructor and primary operations</a:t>
            </a:r>
            <a:endParaRPr lang="en-US" altLang="en-US" dirty="0"/>
          </a:p>
          <a:p>
            <a:pPr eaLnBrk="1" hangingPunct="1"/>
            <a:r>
              <a:rPr lang="en-US" altLang="en-US" dirty="0" smtClean="0"/>
              <a:t>Interface </a:t>
            </a:r>
            <a:r>
              <a:rPr lang="en-US" altLang="en-US" dirty="0" err="1" smtClean="0"/>
              <a:t>IwithSecOps</a:t>
            </a:r>
            <a:r>
              <a:rPr lang="en-US" altLang="en-US" dirty="0" smtClean="0"/>
              <a:t> extends I</a:t>
            </a:r>
          </a:p>
          <a:p>
            <a:pPr lvl="1" eaLnBrk="1" hangingPunct="1"/>
            <a:r>
              <a:rPr lang="en-US" altLang="en-US" dirty="0" smtClean="0"/>
              <a:t>Contains contracts and default implementations for secondary ops IF the base interface I cannot be edited</a:t>
            </a:r>
          </a:p>
          <a:p>
            <a:pPr eaLnBrk="1" hangingPunct="1"/>
            <a:r>
              <a:rPr lang="en-US" altLang="en-US" dirty="0" smtClean="0"/>
              <a:t>Class </a:t>
            </a:r>
            <a:r>
              <a:rPr lang="en-US" altLang="en-US" dirty="0" err="1" smtClean="0"/>
              <a:t>ClassWSecOps</a:t>
            </a:r>
            <a:r>
              <a:rPr lang="en-US" altLang="en-US" dirty="0" smtClean="0"/>
              <a:t> extends </a:t>
            </a:r>
            <a:r>
              <a:rPr lang="en-US" altLang="en-US" dirty="0" err="1" smtClean="0"/>
              <a:t>IwithSecOpsCls</a:t>
            </a:r>
            <a:r>
              <a:rPr lang="en-US" altLang="en-US" dirty="0" smtClean="0"/>
              <a:t> </a:t>
            </a:r>
            <a:endParaRPr lang="en-US" altLang="en-US" dirty="0"/>
          </a:p>
          <a:p>
            <a:pPr lvl="1" eaLnBrk="1" hangingPunct="1"/>
            <a:r>
              <a:rPr lang="en-US" altLang="en-US" dirty="0" smtClean="0"/>
              <a:t>Contains code </a:t>
            </a:r>
            <a:r>
              <a:rPr lang="en-US" altLang="en-US" i="1" dirty="0" smtClean="0"/>
              <a:t>only</a:t>
            </a:r>
            <a:r>
              <a:rPr lang="en-US" altLang="en-US" dirty="0" smtClean="0"/>
              <a:t> for primary operations by wrapping the operations in I</a:t>
            </a:r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Setup for Reuse in Java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2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Ubiquitous Class: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Object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Every</a:t>
            </a:r>
            <a:r>
              <a:rPr lang="en-US" dirty="0" smtClean="0"/>
              <a:t> class in Java extends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Object</a:t>
            </a:r>
            <a:r>
              <a:rPr lang="en-US" dirty="0" smtClean="0"/>
              <a:t>, which is a special built-in class that provides default implementations for the following instance methods (among a few others that are not so important):</a:t>
            </a:r>
          </a:p>
          <a:p>
            <a:pPr marL="457200" lvl="1" indent="0">
              <a:buNone/>
            </a:pP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boolean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 equals(Object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obj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</a:p>
          <a:p>
            <a:pPr marL="457200" lvl="1" indent="0">
              <a:buNone/>
            </a:pP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hashCode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String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cs typeface="Courier New"/>
              </a:rPr>
              <a:t>toString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</a:p>
          <a:p>
            <a:pPr marL="502920" indent="-342900"/>
            <a:r>
              <a:rPr lang="en-US" dirty="0" smtClean="0">
                <a:cs typeface="Courier New"/>
              </a:rPr>
              <a:t>We Override them to provide more meaningful functionality</a:t>
            </a:r>
          </a:p>
          <a:p>
            <a:pPr marL="502920" indent="-342900"/>
            <a:r>
              <a:rPr lang="en-US" dirty="0" smtClean="0">
                <a:cs typeface="Courier New"/>
              </a:rPr>
              <a:t>This works because of our inheritance structure and our extends relationship</a:t>
            </a:r>
            <a:endParaRPr lang="en-US" dirty="0"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Object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methods provided by Object can be written using only primary operations…</a:t>
            </a:r>
          </a:p>
          <a:p>
            <a:pPr lvl="1"/>
            <a:r>
              <a:rPr lang="en-US" dirty="0" smtClean="0"/>
              <a:t>You can’t provide a default implementation in the interface</a:t>
            </a:r>
          </a:p>
          <a:p>
            <a:pPr lvl="1"/>
            <a:r>
              <a:rPr lang="en-US" dirty="0" smtClean="0"/>
              <a:t>The interface does not extend Object, because an interface cannot extend a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0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Object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you did include the </a:t>
            </a:r>
            <a:r>
              <a:rPr lang="en-US" dirty="0" err="1" smtClean="0"/>
              <a:t>toString</a:t>
            </a:r>
            <a:r>
              <a:rPr lang="en-US" dirty="0" smtClean="0"/>
              <a:t>() method in your interface…</a:t>
            </a:r>
          </a:p>
          <a:p>
            <a:pPr lvl="1"/>
            <a:r>
              <a:rPr lang="en-US" dirty="0" smtClean="0"/>
              <a:t>You can’t use the @Override tag</a:t>
            </a:r>
          </a:p>
          <a:p>
            <a:pPr lvl="2"/>
            <a:r>
              <a:rPr lang="en-US" dirty="0" smtClean="0"/>
              <a:t>Not extending Object</a:t>
            </a:r>
          </a:p>
          <a:p>
            <a:pPr lvl="1"/>
            <a:r>
              <a:rPr lang="en-US" dirty="0" smtClean="0"/>
              <a:t>You provide a default implementation</a:t>
            </a:r>
          </a:p>
          <a:p>
            <a:pPr lvl="2"/>
            <a:r>
              <a:rPr lang="en-US" dirty="0" smtClean="0"/>
              <a:t>Your implementation of the interface inherits this interface</a:t>
            </a:r>
          </a:p>
          <a:p>
            <a:r>
              <a:rPr lang="en-US" dirty="0" smtClean="0"/>
              <a:t>In your implementation file</a:t>
            </a:r>
          </a:p>
          <a:p>
            <a:pPr lvl="1"/>
            <a:r>
              <a:rPr lang="en-US" dirty="0" smtClean="0"/>
              <a:t>You inherit the </a:t>
            </a:r>
            <a:r>
              <a:rPr lang="en-US" dirty="0" err="1" smtClean="0"/>
              <a:t>toString</a:t>
            </a:r>
            <a:r>
              <a:rPr lang="en-US" dirty="0" smtClean="0"/>
              <a:t>() method from the interface</a:t>
            </a:r>
          </a:p>
          <a:p>
            <a:pPr lvl="1"/>
            <a:r>
              <a:rPr lang="en-US" dirty="0" smtClean="0"/>
              <a:t>You inherit the </a:t>
            </a:r>
            <a:r>
              <a:rPr lang="en-US" dirty="0" err="1" smtClean="0"/>
              <a:t>toString</a:t>
            </a:r>
            <a:r>
              <a:rPr lang="en-US" dirty="0" smtClean="0"/>
              <a:t>() method from Object</a:t>
            </a:r>
          </a:p>
          <a:p>
            <a:pPr lvl="1"/>
            <a:r>
              <a:rPr lang="en-US" dirty="0" smtClean="0"/>
              <a:t>Multiple Inheritance!</a:t>
            </a:r>
          </a:p>
          <a:p>
            <a:pPr lvl="2"/>
            <a:r>
              <a:rPr lang="en-US" dirty="0" smtClean="0"/>
              <a:t>When a class inherits the same method from multiple parents, it must provide it’s own implementation of the method</a:t>
            </a:r>
          </a:p>
          <a:p>
            <a:pPr lvl="2"/>
            <a:r>
              <a:rPr lang="en-US" dirty="0" smtClean="0"/>
              <a:t>You would have to add the Overridden method in anyways</a:t>
            </a:r>
          </a:p>
          <a:p>
            <a:r>
              <a:rPr lang="en-US" dirty="0" smtClean="0"/>
              <a:t>To prevent confusion, Java 8 compiler does not allow you to override the inherited method with a default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0DF63B-25F9-4784-9FE7-59B2BA5556F1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0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the @Override annotation to specify when we are overriding a method.</a:t>
            </a:r>
          </a:p>
          <a:p>
            <a:r>
              <a:rPr lang="en-US" dirty="0" smtClean="0"/>
              <a:t>Are we overriding methods when we have a class that implements an interface?</a:t>
            </a:r>
          </a:p>
          <a:p>
            <a:pPr lvl="1"/>
            <a:r>
              <a:rPr lang="en-US" dirty="0" smtClean="0"/>
              <a:t>Technically, no</a:t>
            </a:r>
          </a:p>
          <a:p>
            <a:pPr lvl="1"/>
            <a:r>
              <a:rPr lang="en-US" dirty="0" smtClean="0"/>
              <a:t>In older versions of java (pre Java 7) using the override annotation when providing the implementation for an interface would cause a syntax error</a:t>
            </a:r>
          </a:p>
          <a:p>
            <a:pPr lvl="1"/>
            <a:r>
              <a:rPr lang="en-US" dirty="0" smtClean="0"/>
              <a:t>Now it does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2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a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 of using @Override with interface implementations</a:t>
            </a:r>
          </a:p>
          <a:p>
            <a:r>
              <a:rPr lang="en-US" dirty="0" smtClean="0"/>
              <a:t>Using @Override can help you catch typographical errors</a:t>
            </a:r>
          </a:p>
          <a:p>
            <a:r>
              <a:rPr lang="en-US" dirty="0" smtClean="0"/>
              <a:t>Interface has a method called </a:t>
            </a:r>
            <a:r>
              <a:rPr lang="en-US" dirty="0" err="1" smtClean="0"/>
              <a:t>middleOfStack</a:t>
            </a:r>
            <a:r>
              <a:rPr lang="en-US" dirty="0" smtClean="0"/>
              <a:t>()</a:t>
            </a:r>
          </a:p>
          <a:p>
            <a:r>
              <a:rPr lang="en-US" dirty="0" smtClean="0"/>
              <a:t>In implementation you have a method called </a:t>
            </a:r>
            <a:r>
              <a:rPr lang="en-US" dirty="0" err="1" smtClean="0"/>
              <a:t>middleofStack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The @Override annotation will raise an error about the names not matching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5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The “Implements” Relation</a:t>
            </a:r>
            <a:endParaRPr lang="en-US" dirty="0">
              <a:effectLst/>
              <a:latin typeface="Arial" charset="0"/>
            </a:endParaRPr>
          </a:p>
        </p:txBody>
      </p:sp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45259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dirty="0" smtClean="0">
                <a:cs typeface="Courier New" charset="0"/>
              </a:rPr>
              <a:t>The </a:t>
            </a:r>
            <a:r>
              <a:rPr lang="en-US" b="1" i="1" dirty="0" smtClean="0">
                <a:solidFill>
                  <a:srgbClr val="FF0000"/>
                </a:solidFill>
                <a:cs typeface="Courier New" charset="0"/>
              </a:rPr>
              <a:t>implements </a:t>
            </a:r>
            <a:r>
              <a:rPr lang="en-US" dirty="0" smtClean="0">
                <a:cs typeface="Courier New" charset="0"/>
              </a:rPr>
              <a:t>relation may hold between a class and an interface</a:t>
            </a:r>
          </a:p>
          <a:p>
            <a:pPr>
              <a:spcBef>
                <a:spcPct val="0"/>
              </a:spcBef>
              <a:defRPr/>
            </a:pPr>
            <a:r>
              <a:rPr lang="en-US" dirty="0">
                <a:cs typeface="Courier New" charset="0"/>
              </a:rPr>
              <a:t>If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lang="en-US" b="1" i="1" dirty="0">
                <a:solidFill>
                  <a:srgbClr val="FF0000"/>
                </a:solidFill>
                <a:cs typeface="Courier New" charset="0"/>
              </a:rPr>
              <a:t> implements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cs typeface="Courier New" charset="0"/>
              </a:rPr>
              <a:t> then class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lang="en-US" dirty="0">
                <a:cs typeface="Courier New" charset="0"/>
              </a:rPr>
              <a:t> contains code for the behavior specified in interface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</a:p>
          <a:p>
            <a:pPr lvl="1">
              <a:spcBef>
                <a:spcPct val="0"/>
              </a:spcBef>
              <a:defRPr/>
            </a:pPr>
            <a:r>
              <a:rPr lang="en-US" dirty="0" smtClean="0">
                <a:cs typeface="Courier New" charset="0"/>
              </a:rPr>
              <a:t>This means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lang="en-US" dirty="0" smtClean="0">
                <a:cs typeface="Courier New" charset="0"/>
              </a:rPr>
              <a:t> has method bodies for instance methods whose contracts are specified in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</a:p>
          <a:p>
            <a:pPr lvl="1">
              <a:spcBef>
                <a:spcPct val="0"/>
              </a:spcBef>
              <a:defRPr/>
            </a:pPr>
            <a:r>
              <a:rPr lang="en-US" dirty="0" smtClean="0">
                <a:cs typeface="Courier New" charset="0"/>
              </a:rPr>
              <a:t>The code for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lang="en-US" dirty="0" smtClean="0">
                <a:cs typeface="Courier New" charset="0"/>
              </a:rPr>
              <a:t> looks like this:</a:t>
            </a: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class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implements 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I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  //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bodies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methods specified in I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</a:p>
          <a:p>
            <a:pPr lvl="1">
              <a:spcBef>
                <a:spcPct val="0"/>
              </a:spcBef>
              <a:defRPr/>
            </a:pPr>
            <a:endParaRPr lang="en-US" dirty="0" smtClean="0">
              <a:effectLst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505200" y="1447800"/>
            <a:ext cx="5105400" cy="2057400"/>
          </a:xfrm>
          <a:prstGeom prst="wedgeRoundRectCallout">
            <a:avLst>
              <a:gd name="adj1" fmla="val -58528"/>
              <a:gd name="adj2" fmla="val 7300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The Java compiler checks that </a:t>
            </a:r>
            <a:r>
              <a:rPr lang="en-US" sz="2400" dirty="0" smtClean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400" i="1" dirty="0" smtClean="0">
                <a:solidFill>
                  <a:prstClr val="black"/>
                </a:solidFill>
                <a:latin typeface="Arial"/>
                <a:cs typeface="Arial"/>
              </a:rPr>
              <a:t>contains bodies 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for the methods in </a:t>
            </a: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, but does not check that those bodies </a:t>
            </a:r>
            <a:r>
              <a:rPr lang="en-US" sz="2400" i="1" dirty="0" smtClean="0">
                <a:solidFill>
                  <a:prstClr val="black"/>
                </a:solidFill>
                <a:latin typeface="Arial"/>
                <a:cs typeface="Arial"/>
              </a:rPr>
              <a:t>correctly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 implement the method contracts!</a:t>
            </a:r>
          </a:p>
        </p:txBody>
      </p:sp>
    </p:spTree>
    <p:extLst>
      <p:ext uri="{BB962C8B-B14F-4D97-AF65-F5344CB8AC3E}">
        <p14:creationId xmlns:p14="http://schemas.microsoft.com/office/powerpoint/2010/main" val="119606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The “Implements” Relation</a:t>
            </a:r>
            <a:endParaRPr lang="en-US" dirty="0">
              <a:effectLst/>
              <a:latin typeface="Arial" charset="0"/>
            </a:endParaRPr>
          </a:p>
        </p:txBody>
      </p:sp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09550" cy="45259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dirty="0" smtClean="0">
                <a:cs typeface="Courier New" charset="0"/>
              </a:rPr>
              <a:t>The </a:t>
            </a:r>
            <a:r>
              <a:rPr lang="en-US" b="1" i="1" dirty="0" smtClean="0">
                <a:solidFill>
                  <a:srgbClr val="FF0000"/>
                </a:solidFill>
                <a:cs typeface="Courier New" charset="0"/>
              </a:rPr>
              <a:t>implements </a:t>
            </a:r>
            <a:r>
              <a:rPr lang="en-US" dirty="0" smtClean="0">
                <a:cs typeface="Courier New" charset="0"/>
              </a:rPr>
              <a:t>relation may hold between a class and an interface</a:t>
            </a:r>
          </a:p>
          <a:p>
            <a:pPr>
              <a:spcBef>
                <a:spcPct val="0"/>
              </a:spcBef>
              <a:defRPr/>
            </a:pPr>
            <a:r>
              <a:rPr lang="en-US" dirty="0">
                <a:cs typeface="Courier New" charset="0"/>
              </a:rPr>
              <a:t>If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lang="en-US" b="1" i="1" dirty="0">
                <a:solidFill>
                  <a:srgbClr val="FF0000"/>
                </a:solidFill>
                <a:cs typeface="Courier New" charset="0"/>
              </a:rPr>
              <a:t> implements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cs typeface="Courier New" charset="0"/>
              </a:rPr>
              <a:t> then class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lang="en-US" dirty="0">
                <a:cs typeface="Courier New" charset="0"/>
              </a:rPr>
              <a:t> contains code for the behavior specified in interface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</a:p>
          <a:p>
            <a:pPr lvl="1">
              <a:spcBef>
                <a:spcPct val="0"/>
              </a:spcBef>
              <a:defRPr/>
            </a:pPr>
            <a:r>
              <a:rPr lang="en-US" dirty="0" smtClean="0">
                <a:cs typeface="Courier New" charset="0"/>
              </a:rPr>
              <a:t>This means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lang="en-US" dirty="0" smtClean="0">
                <a:cs typeface="Courier New" charset="0"/>
              </a:rPr>
              <a:t> has method bodies for </a:t>
            </a:r>
            <a:r>
              <a:rPr lang="en-US" dirty="0" smtClean="0">
                <a:solidFill>
                  <a:srgbClr val="FF0000"/>
                </a:solidFill>
                <a:cs typeface="Courier New" charset="0"/>
              </a:rPr>
              <a:t>instance methods </a:t>
            </a:r>
            <a:r>
              <a:rPr lang="en-US" dirty="0" smtClean="0">
                <a:cs typeface="Courier New" charset="0"/>
              </a:rPr>
              <a:t>whose contracts are specified in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</a:p>
          <a:p>
            <a:pPr lvl="1">
              <a:spcBef>
                <a:spcPct val="0"/>
              </a:spcBef>
              <a:defRPr/>
            </a:pPr>
            <a:r>
              <a:rPr lang="en-US" dirty="0" smtClean="0">
                <a:cs typeface="Courier New" charset="0"/>
              </a:rPr>
              <a:t>The code for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lang="en-US" dirty="0" smtClean="0">
                <a:cs typeface="Courier New" charset="0"/>
              </a:rPr>
              <a:t> looks like this:</a:t>
            </a: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class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C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implements 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I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  //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bodies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lang="en-US" dirty="0" smtClean="0">
                <a:solidFill>
                  <a:srgbClr val="0000FF"/>
                </a:solidFill>
                <a:latin typeface="Courier New"/>
                <a:cs typeface="Courier New"/>
              </a:rPr>
              <a:t>methods specified in I</a:t>
            </a:r>
            <a:endParaRPr lang="en-US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857250" lvl="2" indent="0">
              <a:spcBef>
                <a:spcPct val="0"/>
              </a:spcBef>
              <a:buNone/>
              <a:defRPr/>
            </a:pP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</a:p>
          <a:p>
            <a:pPr lvl="1">
              <a:spcBef>
                <a:spcPct val="0"/>
              </a:spcBef>
              <a:defRPr/>
            </a:pPr>
            <a:endParaRPr lang="en-US" dirty="0" smtClean="0">
              <a:effectLst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29234" y="4567425"/>
            <a:ext cx="5105400" cy="2057400"/>
          </a:xfrm>
          <a:prstGeom prst="wedgeRoundRectCallout">
            <a:avLst>
              <a:gd name="adj1" fmla="val 54776"/>
              <a:gd name="adj2" fmla="val -119445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Incidentally, and unfortunately, only instance methods — not static methods — can be specified in Java interfaces.</a:t>
            </a:r>
          </a:p>
        </p:txBody>
      </p:sp>
    </p:spTree>
    <p:extLst>
      <p:ext uri="{BB962C8B-B14F-4D97-AF65-F5344CB8AC3E}">
        <p14:creationId xmlns:p14="http://schemas.microsoft.com/office/powerpoint/2010/main" val="364425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Separating our contracts in our interface from the code in our implementation is a best practice</a:t>
            </a:r>
          </a:p>
          <a:p>
            <a:pPr lvl="1"/>
            <a:r>
              <a:rPr lang="en-US" dirty="0" smtClean="0"/>
              <a:t>It helps us hide information from the client</a:t>
            </a:r>
          </a:p>
          <a:p>
            <a:r>
              <a:rPr lang="en-US" dirty="0" smtClean="0"/>
              <a:t>Old versions of Java did not allow code in the interface</a:t>
            </a:r>
          </a:p>
          <a:p>
            <a:r>
              <a:rPr lang="en-US" dirty="0" smtClean="0"/>
              <a:t>New versions of Java does allow it as a default implementation</a:t>
            </a:r>
          </a:p>
          <a:p>
            <a:pPr lvl="1"/>
            <a:r>
              <a:rPr lang="en-US" dirty="0" smtClean="0"/>
              <a:t>This needs to be done carefully, and only in certain circumstances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D3ED-69E4-734B-9FE0-8D2292B380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51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now allows code in our interface file as long as it is a </a:t>
            </a:r>
            <a:r>
              <a:rPr lang="en-US" b="1" dirty="0" smtClean="0"/>
              <a:t>default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Only default methods are allowed</a:t>
            </a:r>
          </a:p>
          <a:p>
            <a:pPr lvl="1"/>
            <a:r>
              <a:rPr lang="en-US" dirty="0" smtClean="0"/>
              <a:t>Still no private data fields</a:t>
            </a:r>
          </a:p>
          <a:p>
            <a:pPr lvl="1"/>
            <a:r>
              <a:rPr lang="en-US" dirty="0" smtClean="0"/>
              <a:t>How can we add code without knowing it’s private data?</a:t>
            </a:r>
          </a:p>
          <a:p>
            <a:r>
              <a:rPr lang="en-US" dirty="0" smtClean="0"/>
              <a:t>We only use this to add secondary methods to our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5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vs. Secondary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primary</a:t>
            </a:r>
            <a:r>
              <a:rPr lang="en-US" dirty="0" smtClean="0"/>
              <a:t> operation is a method that is absolutely necessary for the object to be useful</a:t>
            </a:r>
          </a:p>
          <a:p>
            <a:pPr lvl="1"/>
            <a:r>
              <a:rPr lang="en-US" dirty="0" smtClean="0"/>
              <a:t>Push, pop, and depth are primary operations for a Stack</a:t>
            </a:r>
          </a:p>
          <a:p>
            <a:pPr lvl="2"/>
            <a:r>
              <a:rPr lang="en-US" dirty="0" smtClean="0"/>
              <a:t>Recall, Stacks are LIFO</a:t>
            </a:r>
          </a:p>
          <a:p>
            <a:pPr lvl="1"/>
            <a:r>
              <a:rPr lang="en-US" dirty="0" smtClean="0"/>
              <a:t>Without them, we wouldn’t be able to do anything useful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secondary</a:t>
            </a:r>
            <a:r>
              <a:rPr lang="en-US" dirty="0" smtClean="0"/>
              <a:t> operation is a method that isn’t necessary, but is helpful.</a:t>
            </a:r>
          </a:p>
          <a:p>
            <a:pPr lvl="1"/>
            <a:r>
              <a:rPr lang="en-US" dirty="0" smtClean="0"/>
              <a:t>A top operation that returns the top item of the stack without removing it from the stack is secondary</a:t>
            </a:r>
          </a:p>
          <a:p>
            <a:pPr lvl="1"/>
            <a:r>
              <a:rPr lang="en-US" dirty="0" smtClean="0"/>
              <a:t>Helpful, but we could live without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1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Part of what makes a secondary operation secondary is that it isn’t required for the object to be useful</a:t>
            </a:r>
          </a:p>
          <a:p>
            <a:pPr lvl="1"/>
            <a:r>
              <a:rPr lang="en-US" dirty="0" smtClean="0"/>
              <a:t>How do we know?</a:t>
            </a:r>
          </a:p>
          <a:p>
            <a:pPr lvl="1"/>
            <a:r>
              <a:rPr lang="en-US" dirty="0" smtClean="0"/>
              <a:t>Can we use the primary methods available to complete the task if this secondary operation did not exist?</a:t>
            </a:r>
          </a:p>
          <a:p>
            <a:r>
              <a:rPr lang="en-US" dirty="0" smtClean="0"/>
              <a:t>Consider our top example</a:t>
            </a:r>
          </a:p>
          <a:p>
            <a:pPr lvl="1"/>
            <a:r>
              <a:rPr lang="en-US" dirty="0" smtClean="0"/>
              <a:t>If top was not a method, could we implement it using the primary methods?</a:t>
            </a:r>
          </a:p>
          <a:p>
            <a:pPr lvl="1"/>
            <a:r>
              <a:rPr lang="en-US" dirty="0" smtClean="0"/>
              <a:t>Yes!</a:t>
            </a:r>
          </a:p>
          <a:p>
            <a:pPr lvl="2"/>
            <a:r>
              <a:rPr lang="en-US" dirty="0" smtClean="0"/>
              <a:t>Pop off the item on the top of the stack, store it, then push it back on to the stack and return the stored copy.</a:t>
            </a:r>
          </a:p>
          <a:p>
            <a:pPr lvl="1"/>
            <a:r>
              <a:rPr lang="en-US" dirty="0" smtClean="0"/>
              <a:t>We don’t need it, but it would be helpful to just call </a:t>
            </a:r>
            <a:r>
              <a:rPr lang="en-US" dirty="0" err="1" smtClean="0"/>
              <a:t>Stack.top</a:t>
            </a:r>
            <a:r>
              <a:rPr lang="en-US" dirty="0" smtClean="0"/>
              <a:t>() instead.</a:t>
            </a:r>
          </a:p>
          <a:p>
            <a:r>
              <a:rPr lang="en-US" dirty="0" smtClean="0"/>
              <a:t>Secondary operations can be implemented using the primary operations.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8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Profile">
  <a:themeElements>
    <a:clrScheme name="1_Profile 12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C08DD7"/>
      </a:accent1>
      <a:accent2>
        <a:srgbClr val="FF6600"/>
      </a:accent2>
      <a:accent3>
        <a:srgbClr val="FFFFFF"/>
      </a:accent3>
      <a:accent4>
        <a:srgbClr val="000000"/>
      </a:accent4>
      <a:accent5>
        <a:srgbClr val="DCC5E8"/>
      </a:accent5>
      <a:accent6>
        <a:srgbClr val="E75C00"/>
      </a:accent6>
      <a:hlink>
        <a:srgbClr val="9900CC"/>
      </a:hlink>
      <a:folHlink>
        <a:srgbClr val="660066"/>
      </a:folHlink>
    </a:clrScheme>
    <a:fontScheme name="1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4_Profile">
  <a:themeElements>
    <a:clrScheme name="14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4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4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5_Profile">
  <a:themeElements>
    <a:clrScheme name="15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5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5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6_Profile">
  <a:themeElements>
    <a:clrScheme name="16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6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6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7_Profile">
  <a:themeElements>
    <a:clrScheme name="17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7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7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8_Profile">
  <a:themeElements>
    <a:clrScheme name="18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8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8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9_Profile">
  <a:themeElements>
    <a:clrScheme name="19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9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9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20_Profile">
  <a:themeElements>
    <a:clrScheme name="20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0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0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21_Profile">
  <a:themeElements>
    <a:clrScheme name="2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1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5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6_Profile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rofile">
  <a:themeElements>
    <a:clrScheme name="2_Profile 12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C08DD7"/>
      </a:accent1>
      <a:accent2>
        <a:srgbClr val="FF6600"/>
      </a:accent2>
      <a:accent3>
        <a:srgbClr val="FFFFFF"/>
      </a:accent3>
      <a:accent4>
        <a:srgbClr val="000000"/>
      </a:accent4>
      <a:accent5>
        <a:srgbClr val="DCC5E8"/>
      </a:accent5>
      <a:accent6>
        <a:srgbClr val="E75C00"/>
      </a:accent6>
      <a:hlink>
        <a:srgbClr val="9900CC"/>
      </a:hlink>
      <a:folHlink>
        <a:srgbClr val="660066"/>
      </a:folHlink>
    </a:clrScheme>
    <a:fontScheme name="2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22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23_Profile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7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adjacency_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jacency_theme" id="{5746589B-618D-4BCF-AC4A-12ACA4BA7D22}" vid="{46BD0D05-878D-4E65-AEF2-70E0DFA1FD51}"/>
    </a:ext>
  </a:extLst>
</a:theme>
</file>

<file path=ppt/theme/theme2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Profile">
  <a:themeElements>
    <a:clrScheme name="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3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8_Profile">
  <a:themeElements>
    <a:clrScheme name="8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8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8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9_Profile">
  <a:themeElements>
    <a:clrScheme name="9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9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9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0_Profile">
  <a:themeElements>
    <a:clrScheme name="10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0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1_Profile">
  <a:themeElements>
    <a:clrScheme name="1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1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2_Profile">
  <a:themeElements>
    <a:clrScheme name="1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2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3_Profile">
  <a:themeElements>
    <a:clrScheme name="1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3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_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2.xml><?xml version="1.0" encoding="utf-8"?>
<a:themeOverride xmlns:a="http://schemas.openxmlformats.org/drawingml/2006/main">
  <a:clrScheme name="2_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48551</TotalTime>
  <Words>2103</Words>
  <Application>Microsoft Office PowerPoint</Application>
  <PresentationFormat>On-screen Show (4:3)</PresentationFormat>
  <Paragraphs>384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23</vt:i4>
      </vt:variant>
      <vt:variant>
        <vt:lpstr>Slide Titles</vt:lpstr>
      </vt:variant>
      <vt:variant>
        <vt:i4>36</vt:i4>
      </vt:variant>
    </vt:vector>
  </HeadingPairs>
  <TitlesOfParts>
    <vt:vector size="70" baseType="lpstr">
      <vt:lpstr>ＭＳ Ｐゴシック</vt:lpstr>
      <vt:lpstr>宋体</vt:lpstr>
      <vt:lpstr>Arial</vt:lpstr>
      <vt:lpstr>Calibri</vt:lpstr>
      <vt:lpstr>Cambria</vt:lpstr>
      <vt:lpstr>Courier New</vt:lpstr>
      <vt:lpstr>Dijkstra</vt:lpstr>
      <vt:lpstr>Georgia</vt:lpstr>
      <vt:lpstr>Times New Roman</vt:lpstr>
      <vt:lpstr>Verdana</vt:lpstr>
      <vt:lpstr>Wingdings</vt:lpstr>
      <vt:lpstr>1_Profile</vt:lpstr>
      <vt:lpstr>2_Profile</vt:lpstr>
      <vt:lpstr>3_Profile</vt:lpstr>
      <vt:lpstr>8_Profile</vt:lpstr>
      <vt:lpstr>9_Profile</vt:lpstr>
      <vt:lpstr>10_Profile</vt:lpstr>
      <vt:lpstr>11_Profile</vt:lpstr>
      <vt:lpstr>12_Profile</vt:lpstr>
      <vt:lpstr>13_Profile</vt:lpstr>
      <vt:lpstr>14_Profile</vt:lpstr>
      <vt:lpstr>15_Profile</vt:lpstr>
      <vt:lpstr>16_Profile</vt:lpstr>
      <vt:lpstr>17_Profile</vt:lpstr>
      <vt:lpstr>18_Profile</vt:lpstr>
      <vt:lpstr>19_Profile</vt:lpstr>
      <vt:lpstr>20_Profile</vt:lpstr>
      <vt:lpstr>21_Profile</vt:lpstr>
      <vt:lpstr>5_Profile</vt:lpstr>
      <vt:lpstr>6_Profile</vt:lpstr>
      <vt:lpstr>22_Profile</vt:lpstr>
      <vt:lpstr>23_Profile</vt:lpstr>
      <vt:lpstr>7_Profile</vt:lpstr>
      <vt:lpstr>adjacency_theme</vt:lpstr>
      <vt:lpstr>Interfaces, Implementations, and Inheritance</vt:lpstr>
      <vt:lpstr>The “Implements” Relation</vt:lpstr>
      <vt:lpstr>The “Implements” Relation</vt:lpstr>
      <vt:lpstr>The “Implements” Relation</vt:lpstr>
      <vt:lpstr>The “Implements” Relation</vt:lpstr>
      <vt:lpstr>Best Practice</vt:lpstr>
      <vt:lpstr>Default implementations</vt:lpstr>
      <vt:lpstr>Primary vs. Secondary operations</vt:lpstr>
      <vt:lpstr>Secondary Operations</vt:lpstr>
      <vt:lpstr>Default implementations</vt:lpstr>
      <vt:lpstr>Consider…</vt:lpstr>
      <vt:lpstr>Default implementation</vt:lpstr>
      <vt:lpstr>Default implementations</vt:lpstr>
      <vt:lpstr>Stack Interface: Primary Ops</vt:lpstr>
      <vt:lpstr>Implementation 1</vt:lpstr>
      <vt:lpstr>Implementation 2</vt:lpstr>
      <vt:lpstr>Stack interface – secondary operation</vt:lpstr>
      <vt:lpstr>Stack interface</vt:lpstr>
      <vt:lpstr>Issues</vt:lpstr>
      <vt:lpstr>Inheritance: The “Extends” Relation</vt:lpstr>
      <vt:lpstr>Interface Inheritance Example</vt:lpstr>
      <vt:lpstr>Example: Interface Extension</vt:lpstr>
      <vt:lpstr>Example: Interface Extension</vt:lpstr>
      <vt:lpstr>Extended interfaces Problem</vt:lpstr>
      <vt:lpstr>Solution</vt:lpstr>
      <vt:lpstr>Extended Interfaces Problem</vt:lpstr>
      <vt:lpstr>Solution</vt:lpstr>
      <vt:lpstr>PowerPoint Presentation</vt:lpstr>
      <vt:lpstr>Solution</vt:lpstr>
      <vt:lpstr>Factoring Out Common Code</vt:lpstr>
      <vt:lpstr>Ideal Setup for Reuse in Java</vt:lpstr>
      <vt:lpstr>The Ubiquitous Class: Object</vt:lpstr>
      <vt:lpstr>Overriding Object methods</vt:lpstr>
      <vt:lpstr>Overriding Object Methods</vt:lpstr>
      <vt:lpstr>Overriding methods</vt:lpstr>
      <vt:lpstr>Overriding a method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</dc:title>
  <dc:creator>Paul Sivilotti</dc:creator>
  <cp:lastModifiedBy>Kevin Anton Plis</cp:lastModifiedBy>
  <cp:revision>645</cp:revision>
  <cp:lastPrinted>2016-08-31T03:05:11Z</cp:lastPrinted>
  <dcterms:created xsi:type="dcterms:W3CDTF">2005-03-22T22:30:11Z</dcterms:created>
  <dcterms:modified xsi:type="dcterms:W3CDTF">2018-09-05T20:15:45Z</dcterms:modified>
</cp:coreProperties>
</file>