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25" r:id="rId20"/>
    <p:sldMasterId id="2147484837" r:id="rId21"/>
    <p:sldMasterId id="2147484861" r:id="rId22"/>
    <p:sldMasterId id="2147484970" r:id="rId23"/>
  </p:sldMasterIdLst>
  <p:notesMasterIdLst>
    <p:notesMasterId r:id="rId57"/>
  </p:notesMasterIdLst>
  <p:handoutMasterIdLst>
    <p:handoutMasterId r:id="rId58"/>
  </p:handoutMasterIdLst>
  <p:sldIdLst>
    <p:sldId id="448" r:id="rId24"/>
    <p:sldId id="997" r:id="rId25"/>
    <p:sldId id="908" r:id="rId26"/>
    <p:sldId id="873" r:id="rId27"/>
    <p:sldId id="874" r:id="rId28"/>
    <p:sldId id="875" r:id="rId29"/>
    <p:sldId id="876" r:id="rId30"/>
    <p:sldId id="877" r:id="rId31"/>
    <p:sldId id="878" r:id="rId32"/>
    <p:sldId id="879" r:id="rId33"/>
    <p:sldId id="880" r:id="rId34"/>
    <p:sldId id="881" r:id="rId35"/>
    <p:sldId id="882" r:id="rId36"/>
    <p:sldId id="959" r:id="rId37"/>
    <p:sldId id="960" r:id="rId38"/>
    <p:sldId id="961" r:id="rId39"/>
    <p:sldId id="962" r:id="rId40"/>
    <p:sldId id="963" r:id="rId41"/>
    <p:sldId id="969" r:id="rId42"/>
    <p:sldId id="970" r:id="rId43"/>
    <p:sldId id="966" r:id="rId44"/>
    <p:sldId id="890" r:id="rId45"/>
    <p:sldId id="899" r:id="rId46"/>
    <p:sldId id="909" r:id="rId47"/>
    <p:sldId id="1001" r:id="rId48"/>
    <p:sldId id="1049" r:id="rId49"/>
    <p:sldId id="1050" r:id="rId50"/>
    <p:sldId id="1051" r:id="rId51"/>
    <p:sldId id="1043" r:id="rId52"/>
    <p:sldId id="1035" r:id="rId53"/>
    <p:sldId id="1047" r:id="rId54"/>
    <p:sldId id="1048" r:id="rId55"/>
    <p:sldId id="1046" r:id="rId56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  <a:srgbClr val="FFFFFF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 autoAdjust="0"/>
    <p:restoredTop sz="95169" autoAdjust="0"/>
  </p:normalViewPr>
  <p:slideViewPr>
    <p:cSldViewPr>
      <p:cViewPr varScale="1">
        <p:scale>
          <a:sx n="94" d="100"/>
          <a:sy n="94" d="100"/>
        </p:scale>
        <p:origin x="580" y="52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4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530791-3FC7-407F-B2E5-D6B8FAC5BB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4673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31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4020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03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37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06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00345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04690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9199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4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37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CF27C0-1DFD-41E0-8931-D1B1D45328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761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887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102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13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066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63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98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3045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265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10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25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B18F25-8099-45BC-8FA1-36762407A4C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828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71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89332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372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585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968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4135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5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9489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649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836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210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1372-CB54-4E9E-B7E6-1306045F127D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5137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49BA-BE4D-41C1-9A4A-1FEA0DBCD17D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652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C75-C653-4429-BCC0-4A9AC7B3F5EA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143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8C7-A184-4167-ACCC-62CF8BE19581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600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1A2-89A5-472C-8EF5-12A178ABE78A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651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6F94-F470-41D6-8295-AC2F27F4F0CF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4A5C-8684-48E1-BB17-7ED5520C3A43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46715"/>
      </p:ext>
    </p:extLst>
  </p:cSld>
  <p:clrMapOvr>
    <a:masterClrMapping/>
  </p:clrMapOvr>
  <p:hf hdr="0" ftr="0" dt="0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C46B-6F73-49CF-99C0-2D2DDE07D42A}" type="datetime1">
              <a:rPr lang="en-US" smtClean="0"/>
              <a:t>9/5/2018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3272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4147-4554-43A4-BE86-56564CEF6492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1045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68F1-2640-4FEE-A45C-0924DF259E3C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0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34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31335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F5F9E7-AE42-465E-BAA1-BFC6CAA6BA49}" type="datetime1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1" r:id="rId1"/>
    <p:sldLayoutId id="2147484972" r:id="rId2"/>
    <p:sldLayoutId id="2147484973" r:id="rId3"/>
    <p:sldLayoutId id="2147484974" r:id="rId4"/>
    <p:sldLayoutId id="2147484975" r:id="rId5"/>
    <p:sldLayoutId id="2147484976" r:id="rId6"/>
    <p:sldLayoutId id="2147484977" r:id="rId7"/>
    <p:sldLayoutId id="2147484978" r:id="rId8"/>
    <p:sldLayoutId id="2147484979" r:id="rId9"/>
    <p:sldLayoutId id="2147484980" r:id="rId10"/>
    <p:sldLayoutId id="214748498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template_pattern.htm" TargetMode="External"/><Relationship Id="rId2" Type="http://schemas.openxmlformats.org/officeDocument/2006/relationships/hyperlink" Target="https://en.wikipedia.org/wiki/Template_method_pattern" TargetMode="External"/><Relationship Id="rId1" Type="http://schemas.openxmlformats.org/officeDocument/2006/relationships/slideLayout" Target="../slideLayouts/slideLayout2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14680"/>
            <a:ext cx="7772400" cy="1396042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Class Relationships and A Design Pattern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Interface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5776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If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I1</a:t>
            </a:r>
            <a:r>
              <a:rPr lang="en-US" dirty="0" smtClean="0">
                <a:effectLst/>
                <a:cs typeface="Courier New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effectLst/>
                <a:cs typeface="Courier New" charset="0"/>
              </a:rPr>
              <a:t> are interfaces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effectLst/>
                <a:cs typeface="Courier New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effectLst/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effectLst/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r>
              <a:rPr lang="en-US" dirty="0" smtClean="0">
                <a:cs typeface="Courier New" charset="0"/>
              </a:rPr>
              <a:t>, then the </a:t>
            </a:r>
            <a:r>
              <a:rPr lang="en-US" dirty="0">
                <a:cs typeface="Courier New" charset="0"/>
              </a:rPr>
              <a:t>code 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looks like </a:t>
            </a:r>
            <a:r>
              <a:rPr lang="en-US" dirty="0" smtClean="0">
                <a:cs typeface="Courier New" charset="0"/>
              </a:rPr>
              <a:t>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I2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I1 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// contracts for methods added in I2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51054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I2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" y="38100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I1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7" idx="0"/>
            <a:endCxn id="8" idx="4"/>
          </p:cNvCxnSpPr>
          <p:nvPr/>
        </p:nvCxnSpPr>
        <p:spPr>
          <a:xfrm flipV="1">
            <a:off x="2209800" y="45720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46482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5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Interface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33655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If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I1</a:t>
            </a:r>
            <a:r>
              <a:rPr lang="en-US" dirty="0" smtClean="0">
                <a:effectLst/>
                <a:cs typeface="Courier New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effectLst/>
                <a:cs typeface="Courier New" charset="0"/>
              </a:rPr>
              <a:t> are interfaces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effectLst/>
                <a:cs typeface="Courier New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effectLst/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effectLst/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r>
              <a:rPr lang="en-US" dirty="0" smtClean="0">
                <a:cs typeface="Courier New" charset="0"/>
              </a:rPr>
              <a:t>, then the </a:t>
            </a:r>
            <a:r>
              <a:rPr lang="en-US" dirty="0">
                <a:cs typeface="Courier New" charset="0"/>
              </a:rPr>
              <a:t>code 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looks like </a:t>
            </a:r>
            <a:r>
              <a:rPr lang="en-US" dirty="0" smtClean="0">
                <a:cs typeface="Courier New" charset="0"/>
              </a:rPr>
              <a:t>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I2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I1 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// contracts for methods added in I2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" y="51054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I2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9600" y="38100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I1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8" idx="0"/>
            <a:endCxn id="9" idx="4"/>
          </p:cNvCxnSpPr>
          <p:nvPr/>
        </p:nvCxnSpPr>
        <p:spPr>
          <a:xfrm flipV="1">
            <a:off x="2209800" y="45720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46482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429000" y="457200"/>
            <a:ext cx="5334000" cy="1219200"/>
          </a:xfrm>
          <a:prstGeom prst="wedgeRoundRectCallout">
            <a:avLst>
              <a:gd name="adj1" fmla="val -22906"/>
              <a:gd name="adj2" fmla="val 13615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Remember, for interfaces all such methods are instance methods! 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99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Interface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5776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If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I1</a:t>
            </a:r>
            <a:r>
              <a:rPr lang="en-US" dirty="0" smtClean="0">
                <a:effectLst/>
                <a:cs typeface="Courier New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effectLst/>
                <a:cs typeface="Courier New" charset="0"/>
              </a:rPr>
              <a:t> are interfaces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effectLst/>
                <a:cs typeface="Courier New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effectLst/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effectLst/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r>
              <a:rPr lang="en-US" dirty="0" smtClean="0">
                <a:cs typeface="Courier New" charset="0"/>
              </a:rPr>
              <a:t>, then the </a:t>
            </a:r>
            <a:r>
              <a:rPr lang="en-US" dirty="0">
                <a:cs typeface="Courier New" charset="0"/>
              </a:rPr>
              <a:t>code 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looks like </a:t>
            </a:r>
            <a:r>
              <a:rPr lang="en-US" dirty="0" smtClean="0">
                <a:cs typeface="Courier New" charset="0"/>
              </a:rPr>
              <a:t>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I2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I1 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// contracts for methods added in I2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" y="51054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I2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9600" y="38100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I1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8" idx="0"/>
            <a:endCxn id="9" idx="4"/>
          </p:cNvCxnSpPr>
          <p:nvPr/>
        </p:nvCxnSpPr>
        <p:spPr>
          <a:xfrm flipV="1">
            <a:off x="2209800" y="45720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46482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57600" y="3505200"/>
            <a:ext cx="5029200" cy="2743200"/>
          </a:xfrm>
          <a:prstGeom prst="wedgeRoundRectCallout">
            <a:avLst>
              <a:gd name="adj1" fmla="val -30945"/>
              <a:gd name="adj2" fmla="val -7325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Other terminology for this situation: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is a </a:t>
            </a:r>
            <a:r>
              <a:rPr lang="en-US" sz="2400" b="1" i="1" dirty="0" err="1" smtClean="0">
                <a:solidFill>
                  <a:srgbClr val="FF0000"/>
                </a:solidFill>
                <a:latin typeface="Arial"/>
                <a:cs typeface="Arial"/>
              </a:rPr>
              <a:t>subinterface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is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derived interface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is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child interface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29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Interface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33655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If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I1</a:t>
            </a:r>
            <a:r>
              <a:rPr lang="en-US" dirty="0" smtClean="0">
                <a:effectLst/>
                <a:cs typeface="Courier New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effectLst/>
                <a:cs typeface="Courier New" charset="0"/>
              </a:rPr>
              <a:t> are interfaces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effectLst/>
                <a:cs typeface="Courier New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effectLst/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effectLst/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r>
              <a:rPr lang="en-US" dirty="0" smtClean="0">
                <a:cs typeface="Courier New" charset="0"/>
              </a:rPr>
              <a:t>, then the </a:t>
            </a:r>
            <a:r>
              <a:rPr lang="en-US" dirty="0">
                <a:cs typeface="Courier New" charset="0"/>
              </a:rPr>
              <a:t>code 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looks like </a:t>
            </a:r>
            <a:r>
              <a:rPr lang="en-US" dirty="0" smtClean="0">
                <a:cs typeface="Courier New" charset="0"/>
              </a:rPr>
              <a:t>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I2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I1 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// contracts for methods added in I2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" y="51054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I2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9600" y="38100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I1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8" idx="0"/>
            <a:endCxn id="9" idx="4"/>
          </p:cNvCxnSpPr>
          <p:nvPr/>
        </p:nvCxnSpPr>
        <p:spPr>
          <a:xfrm flipV="1">
            <a:off x="2209800" y="45720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46482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57600" y="3505200"/>
            <a:ext cx="5029200" cy="2743200"/>
          </a:xfrm>
          <a:prstGeom prst="wedgeRoundRectCallout">
            <a:avLst>
              <a:gd name="adj1" fmla="val -29769"/>
              <a:gd name="adj2" fmla="val -6816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Other terminology for this situation: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is a </a:t>
            </a:r>
            <a:r>
              <a:rPr lang="en-US" sz="2400" b="1" i="1" dirty="0" err="1" smtClean="0">
                <a:solidFill>
                  <a:srgbClr val="FF0000"/>
                </a:solidFill>
                <a:latin typeface="Arial"/>
                <a:cs typeface="Arial"/>
              </a:rPr>
              <a:t>superinterface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is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base interface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is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parent interface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25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Class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33655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If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C1</a:t>
            </a:r>
            <a:r>
              <a:rPr lang="en-US" dirty="0" smtClean="0">
                <a:effectLst/>
                <a:cs typeface="Courier New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effectLst/>
                <a:cs typeface="Courier New" charset="0"/>
              </a:rPr>
              <a:t> are </a:t>
            </a:r>
            <a:r>
              <a:rPr lang="en-US" dirty="0" smtClean="0">
                <a:solidFill>
                  <a:srgbClr val="000000"/>
                </a:solidFill>
                <a:effectLst/>
                <a:cs typeface="Courier New" charset="0"/>
              </a:rPr>
              <a:t>classes</a:t>
            </a:r>
            <a:r>
              <a:rPr lang="en-US" b="1" i="1" dirty="0" smtClean="0">
                <a:solidFill>
                  <a:srgbClr val="00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effectLst/>
                <a:cs typeface="Courier New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effectLst/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effectLst/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r>
              <a:rPr lang="en-US" dirty="0" smtClean="0">
                <a:cs typeface="Courier New" charset="0"/>
              </a:rPr>
              <a:t>, then the </a:t>
            </a:r>
            <a:r>
              <a:rPr lang="en-US" dirty="0">
                <a:cs typeface="Courier New" charset="0"/>
              </a:rPr>
              <a:t>code 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looks like </a:t>
            </a:r>
            <a:r>
              <a:rPr lang="en-US" dirty="0" smtClean="0">
                <a:cs typeface="Courier New" charset="0"/>
              </a:rPr>
              <a:t>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C1 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// code for methods added or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// overridden in C2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49530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50292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41910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C1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5486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C2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2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Class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If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C1</a:t>
            </a:r>
            <a:r>
              <a:rPr lang="en-US" dirty="0" smtClean="0">
                <a:effectLst/>
                <a:cs typeface="Courier New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effectLst/>
                <a:cs typeface="Courier New" charset="0"/>
              </a:rPr>
              <a:t> are </a:t>
            </a:r>
            <a:r>
              <a:rPr lang="en-US" dirty="0" smtClean="0">
                <a:solidFill>
                  <a:srgbClr val="000000"/>
                </a:solidFill>
                <a:effectLst/>
                <a:cs typeface="Courier New" charset="0"/>
              </a:rPr>
              <a:t>classes</a:t>
            </a:r>
            <a:r>
              <a:rPr lang="en-US" b="1" i="1" dirty="0" smtClean="0">
                <a:solidFill>
                  <a:srgbClr val="00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effectLst/>
                <a:cs typeface="Courier New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effectLst/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effectLst/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r>
              <a:rPr lang="en-US" dirty="0" smtClean="0">
                <a:cs typeface="Courier New" charset="0"/>
              </a:rPr>
              <a:t>, then the </a:t>
            </a:r>
            <a:r>
              <a:rPr lang="en-US" dirty="0">
                <a:cs typeface="Courier New" charset="0"/>
              </a:rPr>
              <a:t>code 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looks like </a:t>
            </a:r>
            <a:r>
              <a:rPr lang="en-US" dirty="0" smtClean="0">
                <a:cs typeface="Courier New" charset="0"/>
              </a:rPr>
              <a:t>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C1 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// code for methods added or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// overridden in C2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49530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50292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41910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C1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5486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C2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276600" y="304800"/>
            <a:ext cx="5486400" cy="1600200"/>
          </a:xfrm>
          <a:prstGeom prst="wedgeRoundRectCallout">
            <a:avLst>
              <a:gd name="adj1" fmla="val -19186"/>
              <a:gd name="adj2" fmla="val 12220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Remember, for classes these may be either static methods or instance methods.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7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Class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If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C1</a:t>
            </a:r>
            <a:r>
              <a:rPr lang="en-US" dirty="0" smtClean="0">
                <a:effectLst/>
                <a:cs typeface="Courier New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effectLst/>
                <a:cs typeface="Courier New" charset="0"/>
              </a:rPr>
              <a:t> are </a:t>
            </a:r>
            <a:r>
              <a:rPr lang="en-US" dirty="0" smtClean="0">
                <a:solidFill>
                  <a:srgbClr val="000000"/>
                </a:solidFill>
                <a:effectLst/>
                <a:cs typeface="Courier New" charset="0"/>
              </a:rPr>
              <a:t>classes</a:t>
            </a:r>
            <a:r>
              <a:rPr lang="en-US" b="1" i="1" dirty="0" smtClean="0">
                <a:solidFill>
                  <a:srgbClr val="00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effectLst/>
                <a:cs typeface="Courier New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effectLst/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effectLst/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r>
              <a:rPr lang="en-US" dirty="0" smtClean="0">
                <a:cs typeface="Courier New" charset="0"/>
              </a:rPr>
              <a:t>, then the </a:t>
            </a:r>
            <a:r>
              <a:rPr lang="en-US" dirty="0">
                <a:cs typeface="Courier New" charset="0"/>
              </a:rPr>
              <a:t>code 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looks like </a:t>
            </a:r>
            <a:r>
              <a:rPr lang="en-US" dirty="0" smtClean="0">
                <a:cs typeface="Courier New" charset="0"/>
              </a:rPr>
              <a:t>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C1 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// code for methods added or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// overridden in C2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49530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50292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41910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C1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5486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C2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657600" y="3505200"/>
            <a:ext cx="5029200" cy="2743200"/>
          </a:xfrm>
          <a:prstGeom prst="wedgeRoundRectCallout">
            <a:avLst>
              <a:gd name="adj1" fmla="val -39466"/>
              <a:gd name="adj2" fmla="val -6890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Other terminology for this situation: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is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subclass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is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derived class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is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child class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29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Class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If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C1</a:t>
            </a:r>
            <a:r>
              <a:rPr lang="en-US" dirty="0" smtClean="0">
                <a:effectLst/>
                <a:cs typeface="Courier New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effectLst/>
                <a:cs typeface="Courier New" charset="0"/>
              </a:rPr>
              <a:t> are </a:t>
            </a:r>
            <a:r>
              <a:rPr lang="en-US" dirty="0" smtClean="0">
                <a:solidFill>
                  <a:srgbClr val="000000"/>
                </a:solidFill>
                <a:effectLst/>
                <a:cs typeface="Courier New" charset="0"/>
              </a:rPr>
              <a:t>classes</a:t>
            </a:r>
            <a:r>
              <a:rPr lang="en-US" b="1" i="1" dirty="0" smtClean="0">
                <a:solidFill>
                  <a:srgbClr val="00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effectLst/>
                <a:cs typeface="Courier New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effectLst/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effectLst/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r>
              <a:rPr lang="en-US" dirty="0" smtClean="0">
                <a:cs typeface="Courier New" charset="0"/>
              </a:rPr>
              <a:t>, then the </a:t>
            </a:r>
            <a:r>
              <a:rPr lang="en-US" dirty="0">
                <a:cs typeface="Courier New" charset="0"/>
              </a:rPr>
              <a:t>code 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looks like </a:t>
            </a:r>
            <a:r>
              <a:rPr lang="en-US" dirty="0" smtClean="0">
                <a:cs typeface="Courier New" charset="0"/>
              </a:rPr>
              <a:t>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C1 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// code for methods added or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// overridden in C2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49530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50292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41910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C1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5486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C2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657600" y="3505200"/>
            <a:ext cx="5029200" cy="2743200"/>
          </a:xfrm>
          <a:prstGeom prst="wedgeRoundRectCallout">
            <a:avLst>
              <a:gd name="adj1" fmla="val -39466"/>
              <a:gd name="adj2" fmla="val -6890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Other terminology for this situation: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is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superclass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is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base class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is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parent class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13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Example: </a:t>
            </a:r>
            <a:r>
              <a:rPr lang="en-US" dirty="0" smtClean="0">
                <a:latin typeface="Arial" charset="0"/>
              </a:rPr>
              <a:t>Overriding a Method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38400" y="23622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514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895600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1295400"/>
            <a:ext cx="304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...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...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1600200"/>
            <a:ext cx="32004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Stack2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2971800"/>
            <a:ext cx="32004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Stack2-Override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Example: </a:t>
            </a:r>
            <a:r>
              <a:rPr lang="en-US" dirty="0" smtClean="0">
                <a:latin typeface="Arial" charset="0"/>
              </a:rPr>
              <a:t>Overriding a Method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38400" y="23622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514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895600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1295400"/>
            <a:ext cx="304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...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...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1600200"/>
            <a:ext cx="32004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Stack2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2971800"/>
            <a:ext cx="32004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Stack2-Override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276600" y="4114800"/>
            <a:ext cx="5410200" cy="1600200"/>
          </a:xfrm>
          <a:prstGeom prst="wedgeRoundRectCallout">
            <a:avLst>
              <a:gd name="adj1" fmla="val 6093"/>
              <a:gd name="adj2" fmla="val -17620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There is a method body for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push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Stack2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...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6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Recall: The “Implements”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33655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implements </a:t>
            </a:r>
            <a:r>
              <a:rPr lang="en-US" dirty="0" smtClean="0">
                <a:cs typeface="Courier New" charset="0"/>
              </a:rPr>
              <a:t>relation may hold between a class and an interface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</a:t>
            </a:r>
            <a:r>
              <a:rPr lang="en-US" dirty="0" smtClean="0">
                <a:cs typeface="Courier New" charset="0"/>
              </a:rPr>
              <a:t>f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 implements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cs typeface="Courier New" charset="0"/>
              </a:rPr>
              <a:t> then 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contains code for the behavior specified in interface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has method bodies for instance methods whose contracts are specified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code for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looks like 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implements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//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bodies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methods specified in 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Example: </a:t>
            </a:r>
            <a:r>
              <a:rPr lang="en-US" dirty="0" smtClean="0">
                <a:latin typeface="Arial" charset="0"/>
              </a:rPr>
              <a:t>Overriding a Method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38400" y="23622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514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895600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1295400"/>
            <a:ext cx="304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...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...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1600200"/>
            <a:ext cx="32004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Stack2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2971800"/>
            <a:ext cx="32004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Stack2-Override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276600" y="4114800"/>
            <a:ext cx="5410200" cy="1600200"/>
          </a:xfrm>
          <a:prstGeom prst="wedgeRoundRectCallout">
            <a:avLst>
              <a:gd name="adj1" fmla="val 3839"/>
              <a:gd name="adj2" fmla="val -7588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..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. and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there is </a:t>
            </a:r>
            <a:r>
              <a:rPr lang="en-US" sz="2400" i="1" dirty="0">
                <a:solidFill>
                  <a:prstClr val="black"/>
                </a:solidFill>
                <a:latin typeface="Arial"/>
                <a:cs typeface="Arial"/>
              </a:rPr>
              <a:t>another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method body for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push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Stack2Override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5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“@Override” Annotation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writing the code for the body of </a:t>
            </a:r>
            <a:r>
              <a:rPr lang="en-US" i="1" dirty="0" smtClean="0"/>
              <a:t>either </a:t>
            </a:r>
            <a:r>
              <a:rPr lang="en-US" dirty="0" smtClean="0"/>
              <a:t>a </a:t>
            </a:r>
            <a:r>
              <a:rPr lang="en-US" dirty="0"/>
              <a:t>method </a:t>
            </a:r>
          </a:p>
          <a:p>
            <a:pPr lvl="1"/>
            <a:r>
              <a:rPr lang="en-US" dirty="0" smtClean="0"/>
              <a:t>whose contract is from an interface being </a:t>
            </a:r>
            <a:r>
              <a:rPr lang="en-US" i="1" dirty="0" smtClean="0"/>
              <a:t>implemented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that overrides a method in a class being </a:t>
            </a:r>
            <a:r>
              <a:rPr lang="en-US" i="1" dirty="0" smtClean="0"/>
              <a:t>extended</a:t>
            </a:r>
          </a:p>
          <a:p>
            <a:pPr marL="400050" lvl="1" indent="0">
              <a:buNone/>
            </a:pPr>
            <a:r>
              <a:rPr lang="en-US" dirty="0" smtClean="0"/>
              <a:t>you preface the method body with an </a:t>
            </a:r>
            <a:r>
              <a:rPr lang="en-US" b="1" i="1" dirty="0" smtClean="0">
                <a:solidFill>
                  <a:srgbClr val="FF0000"/>
                </a:solidFill>
              </a:rPr>
              <a:t>@Override annotation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Class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0955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If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C1</a:t>
            </a:r>
            <a:r>
              <a:rPr lang="en-US" dirty="0" smtClean="0">
                <a:effectLst/>
                <a:cs typeface="Courier New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effectLst/>
                <a:cs typeface="Courier New" charset="0"/>
              </a:rPr>
              <a:t> are </a:t>
            </a:r>
            <a:r>
              <a:rPr lang="en-US" dirty="0" smtClean="0">
                <a:solidFill>
                  <a:srgbClr val="000000"/>
                </a:solidFill>
                <a:effectLst/>
                <a:cs typeface="Courier New" charset="0"/>
              </a:rPr>
              <a:t>classes</a:t>
            </a:r>
            <a:r>
              <a:rPr lang="en-US" b="1" i="1" dirty="0" smtClean="0">
                <a:solidFill>
                  <a:srgbClr val="00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effectLst/>
                <a:cs typeface="Courier New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effectLst/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effectLst/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effectLst/>
                <a:cs typeface="Courier New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C1</a:t>
            </a:r>
            <a:r>
              <a:rPr lang="en-US" dirty="0" smtClean="0">
                <a:cs typeface="Courier New" charset="0"/>
              </a:rPr>
              <a:t>, then the </a:t>
            </a:r>
            <a:r>
              <a:rPr lang="en-US" dirty="0">
                <a:cs typeface="Courier New" charset="0"/>
              </a:rPr>
              <a:t>code 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looks like </a:t>
            </a:r>
            <a:r>
              <a:rPr lang="en-US" dirty="0" smtClean="0">
                <a:cs typeface="Courier New" charset="0"/>
              </a:rPr>
              <a:t>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C2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C1 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// code for methods added or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// overridden in C2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49530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50292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41910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C1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5486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C2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2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Which Method Body Is Used?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38400" y="23622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514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895600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sz="2400" dirty="0" smtClean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  <a:endParaRPr lang="en-US" sz="2400" dirty="0">
              <a:solidFill>
                <a:srgbClr val="FF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1295400"/>
            <a:ext cx="304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...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...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1600200"/>
            <a:ext cx="32004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Stack2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2971800"/>
            <a:ext cx="32004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Stack2-Override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276600" y="4114800"/>
            <a:ext cx="5410200" cy="1600200"/>
          </a:xfrm>
          <a:prstGeom prst="wedgeRoundRectCallout">
            <a:avLst>
              <a:gd name="adj1" fmla="val 3191"/>
              <a:gd name="adj2" fmla="val -12731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This raises the question: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Which method body for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push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is used when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push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is called in a client program?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24384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?</a:t>
            </a:r>
            <a:endParaRPr lang="en-US" sz="32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0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and other object-oriented languages decide which method body to use for any call to an instance method based on the </a:t>
            </a:r>
            <a:r>
              <a:rPr lang="en-US" b="1" i="1" dirty="0" smtClean="0">
                <a:solidFill>
                  <a:srgbClr val="FF0000"/>
                </a:solidFill>
              </a:rPr>
              <a:t>dynamic 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rgbClr val="FF0000"/>
                </a:solidFill>
              </a:rPr>
              <a:t>receiver</a:t>
            </a:r>
          </a:p>
          <a:p>
            <a:pPr lvl="1"/>
            <a:r>
              <a:rPr lang="en-US" dirty="0" smtClean="0"/>
              <a:t>This type, because it is the </a:t>
            </a:r>
            <a:r>
              <a:rPr lang="en-US" i="1" dirty="0"/>
              <a:t>class</a:t>
            </a:r>
            <a:r>
              <a:rPr lang="en-US" dirty="0"/>
              <a:t> of </a:t>
            </a:r>
            <a:r>
              <a:rPr lang="en-US" dirty="0" smtClean="0"/>
              <a:t>the constructor, is always a </a:t>
            </a:r>
            <a:r>
              <a:rPr lang="en-US" i="1" dirty="0" smtClean="0"/>
              <a:t>class</a:t>
            </a:r>
            <a:r>
              <a:rPr lang="en-US" dirty="0" smtClean="0"/>
              <a:t> type</a:t>
            </a:r>
          </a:p>
          <a:p>
            <a:r>
              <a:rPr lang="en-US" dirty="0" smtClean="0"/>
              <a:t>This behavior for calling methods is known as </a:t>
            </a:r>
            <a:r>
              <a:rPr lang="en-US" b="1" i="1" dirty="0" smtClean="0">
                <a:solidFill>
                  <a:srgbClr val="FF0000"/>
                </a:solidFill>
              </a:rPr>
              <a:t>polymorphism</a:t>
            </a:r>
            <a:r>
              <a:rPr lang="en-US" dirty="0" smtClean="0"/>
              <a:t>: “having many forms”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permits you to write a kind of “partial” or “incomplete” class that contains bodies for </a:t>
            </a:r>
            <a:r>
              <a:rPr lang="en-US" i="1" dirty="0" smtClean="0"/>
              <a:t>some </a:t>
            </a:r>
            <a:r>
              <a:rPr lang="en-US" i="1" dirty="0"/>
              <a:t>but </a:t>
            </a:r>
            <a:r>
              <a:rPr lang="en-US" i="1" dirty="0" smtClean="0"/>
              <a:t>(typically) </a:t>
            </a:r>
            <a:r>
              <a:rPr lang="en-US" i="1" dirty="0"/>
              <a:t>not </a:t>
            </a:r>
            <a:r>
              <a:rPr lang="en-US" i="1" dirty="0" smtClean="0"/>
              <a:t>all </a:t>
            </a:r>
            <a:r>
              <a:rPr lang="en-US" dirty="0" smtClean="0"/>
              <a:t>of the methods of the interfaces it claims to implement</a:t>
            </a:r>
            <a:endParaRPr lang="en-US" dirty="0"/>
          </a:p>
          <a:p>
            <a:r>
              <a:rPr lang="en-US" dirty="0" smtClean="0"/>
              <a:t>Such a class is called an </a:t>
            </a:r>
            <a:r>
              <a:rPr lang="en-US" b="1" i="1" dirty="0" smtClean="0">
                <a:solidFill>
                  <a:srgbClr val="FF0000"/>
                </a:solidFill>
              </a:rPr>
              <a:t>abstract class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abstract 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AC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implements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I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...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permits you to write a kind of “partial” or “incomplete” class that contains bodies for </a:t>
            </a:r>
            <a:r>
              <a:rPr lang="en-US" i="1" dirty="0"/>
              <a:t>some but (typically) not all </a:t>
            </a:r>
            <a:r>
              <a:rPr lang="en-US" dirty="0"/>
              <a:t>of the methods of the interfaces it claims to implement</a:t>
            </a:r>
          </a:p>
          <a:p>
            <a:r>
              <a:rPr lang="en-US" dirty="0" smtClean="0"/>
              <a:t>Such a class is called an </a:t>
            </a:r>
            <a:r>
              <a:rPr lang="en-US" b="1" i="1" dirty="0" smtClean="0">
                <a:solidFill>
                  <a:srgbClr val="FF0000"/>
                </a:solidFill>
              </a:rPr>
              <a:t>abstract class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abstract 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AC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implements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I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...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209800" y="609600"/>
            <a:ext cx="6553200" cy="2514600"/>
          </a:xfrm>
          <a:prstGeom prst="wedgeRoundRectCallout">
            <a:avLst>
              <a:gd name="adj1" fmla="val 25359"/>
              <a:gd name="adj2" fmla="val 9557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Because some methods still might not have bodies, Java will </a:t>
            </a:r>
            <a:r>
              <a:rPr lang="en-US" sz="2400" i="1" dirty="0" smtClean="0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let you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instantiate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an abstract class; that is, you cannot use an abstract class like a normal class and create a new object from it.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46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 can include data fields, and code for methods</a:t>
            </a:r>
          </a:p>
          <a:p>
            <a:pPr lvl="1"/>
            <a:r>
              <a:rPr lang="en-US" dirty="0" smtClean="0"/>
              <a:t>Even non-default methods</a:t>
            </a:r>
          </a:p>
          <a:p>
            <a:r>
              <a:rPr lang="en-US" dirty="0" smtClean="0"/>
              <a:t>You can then extend from the abstract class to inherit it’s data and methods like any other class</a:t>
            </a:r>
          </a:p>
          <a:p>
            <a:r>
              <a:rPr lang="en-US" dirty="0" smtClean="0"/>
              <a:t>These were more helpful when Java did not have default implementations</a:t>
            </a:r>
          </a:p>
          <a:p>
            <a:pPr lvl="1"/>
            <a:r>
              <a:rPr lang="en-US" dirty="0" smtClean="0"/>
              <a:t>We could add secondary methods into the abstract class to factor out common code</a:t>
            </a:r>
          </a:p>
          <a:p>
            <a:r>
              <a:rPr lang="en-US" dirty="0" smtClean="0"/>
              <a:t>Now they are less common but can still be helpful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wanted to define data fields that every subclass must contain</a:t>
            </a:r>
          </a:p>
          <a:p>
            <a:r>
              <a:rPr lang="en-US" dirty="0" smtClean="0"/>
              <a:t>Provide methods that use those data fields that ever subclass can inherit</a:t>
            </a:r>
          </a:p>
          <a:p>
            <a:r>
              <a:rPr lang="en-US" dirty="0" smtClean="0"/>
              <a:t>Many design patterns will refer to using abstract classes</a:t>
            </a:r>
          </a:p>
          <a:p>
            <a:pPr lvl="1"/>
            <a:r>
              <a:rPr lang="en-US" dirty="0" smtClean="0"/>
              <a:t>Partially because abstract classes exist in many languages that don’t have interfaces</a:t>
            </a:r>
          </a:p>
          <a:p>
            <a:pPr lvl="1"/>
            <a:r>
              <a:rPr lang="en-US" dirty="0" smtClean="0"/>
              <a:t>An abstract class with no data fields can be used in a similar manner as an interface</a:t>
            </a:r>
          </a:p>
          <a:p>
            <a:pPr lvl="2"/>
            <a:r>
              <a:rPr lang="en-US" dirty="0" smtClean="0"/>
              <a:t>Declare primary methods as abstract</a:t>
            </a:r>
          </a:p>
          <a:p>
            <a:pPr lvl="2"/>
            <a:r>
              <a:rPr lang="en-US" dirty="0" smtClean="0"/>
              <a:t>Add secondary methods that call primary methods</a:t>
            </a:r>
          </a:p>
          <a:p>
            <a:pPr lvl="2"/>
            <a:r>
              <a:rPr lang="en-US" dirty="0" smtClean="0"/>
              <a:t>Sub classes override the primary methods and inherit the secondary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Design Pattern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198" y="1371600"/>
            <a:ext cx="7681867" cy="525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Will discuss patterns in more detail later</a:t>
            </a:r>
          </a:p>
          <a:p>
            <a:pPr lvl="1"/>
            <a:r>
              <a:rPr lang="en-US" altLang="en-US" dirty="0"/>
              <a:t>a general reusable solution to a commonly occurring problem within a given context in software </a:t>
            </a:r>
            <a:r>
              <a:rPr lang="en-US" altLang="en-US" dirty="0" smtClean="0"/>
              <a:t>design</a:t>
            </a:r>
          </a:p>
          <a:p>
            <a:pPr lvl="1"/>
            <a:r>
              <a:rPr lang="en-US" altLang="en-US" dirty="0" smtClean="0"/>
              <a:t>Created over decades of software engineering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Template method design pattern is an example</a:t>
            </a:r>
          </a:p>
          <a:p>
            <a:pPr eaLnBrk="1" hangingPunct="1"/>
            <a:r>
              <a:rPr lang="en-US" altLang="en-US" dirty="0" smtClean="0"/>
              <a:t>Abstract </a:t>
            </a:r>
            <a:r>
              <a:rPr lang="en-US" altLang="en-US" dirty="0"/>
              <a:t>class </a:t>
            </a:r>
            <a:r>
              <a:rPr lang="en-US" altLang="en-US" dirty="0" smtClean="0"/>
              <a:t>contains a template that is based on hook methods provided by subclasses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7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Declared/Object Type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follow best practices, and: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declared type </a:t>
            </a:r>
            <a:r>
              <a:rPr lang="en-US" dirty="0" smtClean="0"/>
              <a:t>of some variable is the interface type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dynamic </a:t>
            </a:r>
            <a:r>
              <a:rPr lang="en-US" dirty="0" smtClean="0"/>
              <a:t>or</a:t>
            </a:r>
            <a:r>
              <a:rPr lang="en-US" i="1" dirty="0" smtClean="0"/>
              <a:t> object type </a:t>
            </a:r>
            <a:r>
              <a:rPr lang="en-US" dirty="0" smtClean="0"/>
              <a:t>of that variable is the class type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</a:p>
          <a:p>
            <a:r>
              <a:rPr lang="en-US" dirty="0" smtClean="0"/>
              <a:t>Then the relation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 smtClean="0"/>
              <a:t> must hold</a:t>
            </a:r>
          </a:p>
          <a:p>
            <a:pPr lvl="1"/>
            <a:r>
              <a:rPr lang="en-US" dirty="0" smtClean="0"/>
              <a:t>Java enforces this rule!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800" dirty="0" smtClean="0">
                <a:solidFill>
                  <a:srgbClr val="000000"/>
                </a:solidFill>
              </a:rPr>
              <a:t>Template Method Pattern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o"/>
            </a:pPr>
            <a:r>
              <a:rPr lang="en-US" sz="2600" dirty="0">
                <a:solidFill>
                  <a:srgbClr val="000000"/>
                </a:solidFill>
              </a:rPr>
              <a:t>P</a:t>
            </a:r>
            <a:r>
              <a:rPr lang="en-US" sz="2600" dirty="0" smtClean="0">
                <a:solidFill>
                  <a:srgbClr val="000000"/>
                </a:solidFill>
              </a:rPr>
              <a:t>attern: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Base class contains both template and hook methods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Template method calls hook methods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Hook methods are overridden in derived classes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Template method is not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o"/>
            </a:pPr>
            <a:r>
              <a:rPr lang="en-US" sz="2600" dirty="0" smtClean="0">
                <a:solidFill>
                  <a:srgbClr val="000000"/>
                </a:solidFill>
              </a:rPr>
              <a:t>To support this pattern: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Template method is declared final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Can’t be overridden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Either Hook methods are in the interface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Or the Hook methods are declared abstract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o"/>
            </a:pPr>
            <a:r>
              <a:rPr lang="en-US" sz="2100" dirty="0" smtClean="0">
                <a:solidFill>
                  <a:srgbClr val="000000"/>
                </a:solidFill>
              </a:rPr>
              <a:t>So base class declared abstract too</a:t>
            </a:r>
            <a:endParaRPr lang="en-US" sz="2100" b="1" dirty="0" smtClean="0">
              <a:solidFill>
                <a:srgbClr val="000000"/>
              </a:solidFill>
            </a:endParaRPr>
          </a:p>
          <a:p>
            <a:pPr marL="471487" lvl="1" indent="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 sz="2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familiar?</a:t>
            </a:r>
          </a:p>
          <a:p>
            <a:r>
              <a:rPr lang="en-US" dirty="0" smtClean="0"/>
              <a:t>Replace “template” with “Secondary”</a:t>
            </a:r>
          </a:p>
          <a:p>
            <a:r>
              <a:rPr lang="en-US" dirty="0" smtClean="0"/>
              <a:t>Replace “hook” with “primary”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800" dirty="0" smtClean="0">
                <a:solidFill>
                  <a:srgbClr val="000000"/>
                </a:solidFill>
              </a:rPr>
              <a:t>Template Method Pattern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o"/>
            </a:pPr>
            <a:r>
              <a:rPr lang="en-US" sz="2600" dirty="0">
                <a:solidFill>
                  <a:srgbClr val="000000"/>
                </a:solidFill>
              </a:rPr>
              <a:t>P</a:t>
            </a:r>
            <a:r>
              <a:rPr lang="en-US" sz="2600" dirty="0" smtClean="0">
                <a:solidFill>
                  <a:srgbClr val="000000"/>
                </a:solidFill>
              </a:rPr>
              <a:t>attern: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Base class contains both primary and secondary methods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Secondary method calls primary methods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Primary methods are overridden in derived classes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Secondary method is not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o"/>
            </a:pPr>
            <a:r>
              <a:rPr lang="en-US" sz="2600" dirty="0" smtClean="0">
                <a:solidFill>
                  <a:srgbClr val="000000"/>
                </a:solidFill>
              </a:rPr>
              <a:t>To support this pattern: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Java supports this with interfaces and default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9507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800" dirty="0" smtClean="0">
                <a:solidFill>
                  <a:srgbClr val="000000"/>
                </a:solidFill>
              </a:rPr>
              <a:t>Template Method Pattern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o"/>
            </a:pPr>
            <a:r>
              <a:rPr lang="en-US" sz="2600" dirty="0" smtClean="0">
                <a:solidFill>
                  <a:srgbClr val="000000"/>
                </a:solidFill>
              </a:rPr>
              <a:t>See wiki example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US" sz="2200" dirty="0" smtClean="0">
                <a:solidFill>
                  <a:srgbClr val="000000"/>
                </a:solidFill>
                <a:hlinkClick r:id="rId2"/>
              </a:rPr>
              <a:t>en.wikipedia.org/wiki/Template_method_pattern</a:t>
            </a:r>
            <a:endParaRPr lang="en-US" sz="22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o"/>
            </a:pPr>
            <a:r>
              <a:rPr lang="en-US" sz="2600" dirty="0">
                <a:solidFill>
                  <a:srgbClr val="000000"/>
                </a:solidFill>
              </a:rPr>
              <a:t>Tutorials Point Example: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000000"/>
                </a:solidFill>
                <a:hlinkClick r:id="rId3"/>
              </a:rPr>
              <a:t>https://www.tutorialspoint.com/design_pattern/template_pattern.htm</a:t>
            </a:r>
            <a:endParaRPr lang="en-US" sz="2200" dirty="0">
              <a:solidFill>
                <a:srgbClr val="000000"/>
              </a:solidFill>
            </a:endParaRPr>
          </a:p>
          <a:p>
            <a:pPr marL="471487" lvl="1" indent="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471487" lvl="1" indent="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 sz="2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Recall: The “Extends”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5776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relation may hold between: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T</a:t>
            </a:r>
            <a:r>
              <a:rPr lang="en-US" dirty="0" smtClean="0">
                <a:effectLst/>
                <a:cs typeface="Courier New" charset="0"/>
              </a:rPr>
              <a:t>wo interfaces or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T</a:t>
            </a:r>
            <a:r>
              <a:rPr lang="en-US" dirty="0" smtClean="0">
                <a:cs typeface="Courier New" charset="0"/>
              </a:rPr>
              <a:t>wo classes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In eith</a:t>
            </a:r>
            <a:r>
              <a:rPr lang="en-US" dirty="0" smtClean="0">
                <a:cs typeface="Courier New" charset="0"/>
              </a:rPr>
              <a:t>er case, if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 extends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 then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inherits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all the methods of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implicitly </a:t>
            </a:r>
            <a:r>
              <a:rPr lang="en-US" i="1" dirty="0" smtClean="0">
                <a:cs typeface="Courier New" charset="0"/>
              </a:rPr>
              <a:t>starts out </a:t>
            </a:r>
            <a:r>
              <a:rPr lang="en-US" dirty="0" smtClean="0">
                <a:cs typeface="Courier New" charset="0"/>
              </a:rPr>
              <a:t>with all the method contracts (for an interface) or all the method bodies (for a class) that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has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effectLst/>
                <a:cs typeface="Courier New" charset="0"/>
              </a:rPr>
              <a:t> can then </a:t>
            </a:r>
            <a:r>
              <a:rPr lang="en-US" i="1" dirty="0" smtClean="0">
                <a:effectLst/>
                <a:cs typeface="Courier New" charset="0"/>
              </a:rPr>
              <a:t>add more </a:t>
            </a:r>
            <a:r>
              <a:rPr lang="en-US" dirty="0" smtClean="0">
                <a:effectLst/>
                <a:cs typeface="Courier New" charset="0"/>
              </a:rPr>
              <a:t>method contracts</a:t>
            </a:r>
            <a:r>
              <a:rPr lang="en-US" dirty="0">
                <a:cs typeface="Courier New" charset="0"/>
              </a:rPr>
              <a:t> (for an interface)</a:t>
            </a:r>
            <a:r>
              <a:rPr lang="en-US" dirty="0" smtClean="0">
                <a:effectLst/>
                <a:cs typeface="Courier New" charset="0"/>
              </a:rPr>
              <a:t> or method bodies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(for a class)</a:t>
            </a: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Caveats About Java Interfaces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“I</a:t>
            </a:r>
            <a:r>
              <a:rPr lang="en-US" dirty="0" smtClean="0">
                <a:cs typeface="Courier New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 extends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 then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inherits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all the methods of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”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Interfaces cannot have constructors</a:t>
            </a:r>
          </a:p>
          <a:p>
            <a:pPr lvl="2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So </a:t>
            </a:r>
            <a:r>
              <a:rPr lang="en-US" dirty="0">
                <a:cs typeface="Courier New" charset="0"/>
              </a:rPr>
              <a:t>there is no good place to </a:t>
            </a:r>
            <a:r>
              <a:rPr lang="en-US" dirty="0" smtClean="0">
                <a:cs typeface="Courier New" charset="0"/>
              </a:rPr>
              <a:t>write separate contracts </a:t>
            </a:r>
            <a:r>
              <a:rPr lang="en-US" dirty="0">
                <a:cs typeface="Courier New" charset="0"/>
              </a:rPr>
              <a:t>for </a:t>
            </a:r>
            <a:r>
              <a:rPr lang="en-US" dirty="0" smtClean="0">
                <a:cs typeface="Courier New" charset="0"/>
              </a:rPr>
              <a:t>the constructors of classes that implement an interface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Interfaces cannot have </a:t>
            </a:r>
            <a:r>
              <a:rPr lang="en-US" i="1" dirty="0" smtClean="0">
                <a:cs typeface="Courier New" charset="0"/>
              </a:rPr>
              <a:t>static</a:t>
            </a:r>
            <a:r>
              <a:rPr lang="en-US" dirty="0" smtClean="0">
                <a:cs typeface="Courier New" charset="0"/>
              </a:rPr>
              <a:t> methods</a:t>
            </a:r>
          </a:p>
          <a:p>
            <a:pPr lvl="2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So there is no good place to write separate contracts for public static methods of classes that implement an interface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Caveats About Java Classes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“I</a:t>
            </a:r>
            <a:r>
              <a:rPr lang="en-US" dirty="0" smtClean="0">
                <a:cs typeface="Courier New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 extends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 then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inherits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all the methods of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”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Constructors </a:t>
            </a:r>
            <a:r>
              <a:rPr lang="en-US" i="1" dirty="0" smtClean="0">
                <a:cs typeface="Courier New" charset="0"/>
              </a:rPr>
              <a:t>are not </a:t>
            </a:r>
            <a:r>
              <a:rPr lang="en-US" dirty="0" smtClean="0">
                <a:cs typeface="Courier New" charset="0"/>
              </a:rPr>
              <a:t>inherited</a:t>
            </a:r>
          </a:p>
          <a:p>
            <a:pPr lvl="2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So in the situation above, the class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must include bodies for any constructors that are expected, even if they would be identical to those of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endParaRPr lang="en-US" dirty="0" smtClean="0">
              <a:cs typeface="Courier New" charset="0"/>
            </a:endParaRPr>
          </a:p>
          <a:p>
            <a:pPr lvl="2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bodies of the constructors in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generally would simply invoke the constructors of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, which is done using the special notation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(…)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Static methods </a:t>
            </a:r>
            <a:r>
              <a:rPr lang="en-US" i="1" dirty="0" smtClean="0">
                <a:cs typeface="Courier New" charset="0"/>
              </a:rPr>
              <a:t>are</a:t>
            </a:r>
            <a:r>
              <a:rPr lang="en-US" dirty="0" smtClean="0">
                <a:cs typeface="Courier New" charset="0"/>
              </a:rPr>
              <a:t> inherited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“Implements” May Be Inferred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26670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I2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838200" y="13716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I1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8" idx="0"/>
            <a:endCxn id="9" idx="4"/>
          </p:cNvCxnSpPr>
          <p:nvPr/>
        </p:nvCxnSpPr>
        <p:spPr>
          <a:xfrm flipV="1">
            <a:off x="2438400" y="21336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2098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38400" y="47244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4800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3962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C3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00" y="52578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C4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38400" y="34290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8400" y="3505200"/>
            <a:ext cx="17582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implements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3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“Implements” May Be Inferred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4038600" y="1752600"/>
            <a:ext cx="12700" cy="2590800"/>
          </a:xfrm>
          <a:prstGeom prst="curvedConnector3">
            <a:avLst>
              <a:gd name="adj1" fmla="val 6440000"/>
            </a:avLst>
          </a:prstGeom>
          <a:ln w="38100" cmpd="sng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5562600" y="4038600"/>
            <a:ext cx="3048000" cy="2057400"/>
          </a:xfrm>
          <a:prstGeom prst="wedgeRoundRectCallout">
            <a:avLst>
              <a:gd name="adj1" fmla="val -73830"/>
              <a:gd name="adj2" fmla="val -8322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We may infer in this case that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C3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implements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I1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8200" y="26670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I2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8200" y="13716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I1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38" name="Straight Arrow Connector 37"/>
          <p:cNvCxnSpPr>
            <a:stCxn id="36" idx="0"/>
            <a:endCxn id="37" idx="4"/>
          </p:cNvCxnSpPr>
          <p:nvPr/>
        </p:nvCxnSpPr>
        <p:spPr>
          <a:xfrm flipV="1">
            <a:off x="2438400" y="21336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8400" y="22098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438400" y="47244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38400" y="4800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962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C3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4400" y="52578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C4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438400" y="34290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38400" y="3505200"/>
            <a:ext cx="17582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implements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6800" y="2667000"/>
            <a:ext cx="17582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implements</a:t>
            </a:r>
            <a:endParaRPr lang="en-US" sz="24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6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“Implements” May Be Inferred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4038600" y="3048000"/>
            <a:ext cx="12700" cy="2590800"/>
          </a:xfrm>
          <a:prstGeom prst="curvedConnector3">
            <a:avLst>
              <a:gd name="adj1" fmla="val 6440000"/>
            </a:avLst>
          </a:prstGeom>
          <a:ln w="38100" cmpd="sng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5562600" y="1371600"/>
            <a:ext cx="3048000" cy="2057400"/>
          </a:xfrm>
          <a:prstGeom prst="wedgeRoundRectCallout">
            <a:avLst>
              <a:gd name="adj1" fmla="val -73163"/>
              <a:gd name="adj2" fmla="val 8221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We may also infer in this case that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C4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implements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I2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8200" y="26670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I2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8200" y="1371600"/>
            <a:ext cx="3200400" cy="7620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i="1" dirty="0" smtClean="0">
                <a:solidFill>
                  <a:srgbClr val="008000"/>
                </a:solidFill>
                <a:latin typeface="Arial"/>
                <a:cs typeface="Arial"/>
              </a:rPr>
              <a:t>I1</a:t>
            </a: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20" idx="0"/>
            <a:endCxn id="21" idx="4"/>
          </p:cNvCxnSpPr>
          <p:nvPr/>
        </p:nvCxnSpPr>
        <p:spPr>
          <a:xfrm flipV="1">
            <a:off x="2438400" y="21336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8400" y="22098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438400" y="4724400"/>
            <a:ext cx="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8400" y="4800600"/>
            <a:ext cx="1262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4400" y="39624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C3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4400" y="5257800"/>
            <a:ext cx="3124200" cy="76200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C4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38400" y="3429000"/>
            <a:ext cx="0" cy="5334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38400" y="3505200"/>
            <a:ext cx="17582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implements</a:t>
            </a:r>
            <a:endParaRPr lang="en-US" sz="24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6800" y="4267200"/>
            <a:ext cx="17582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implements</a:t>
            </a:r>
            <a:endParaRPr lang="en-US" sz="24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7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7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44319</TotalTime>
  <Words>1661</Words>
  <Application>Microsoft Office PowerPoint</Application>
  <PresentationFormat>On-screen Show (4:3)</PresentationFormat>
  <Paragraphs>304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33</vt:i4>
      </vt:variant>
    </vt:vector>
  </HeadingPairs>
  <TitlesOfParts>
    <vt:vector size="67" baseType="lpstr">
      <vt:lpstr>ＭＳ Ｐゴシック</vt:lpstr>
      <vt:lpstr>宋体</vt:lpstr>
      <vt:lpstr>Arial</vt:lpstr>
      <vt:lpstr>Calibri</vt:lpstr>
      <vt:lpstr>Cambria</vt:lpstr>
      <vt:lpstr>Courier New</vt:lpstr>
      <vt:lpstr>Dijkstra</vt:lpstr>
      <vt:lpstr>Georgia</vt:lpstr>
      <vt:lpstr>Times New Roman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22_Profile</vt:lpstr>
      <vt:lpstr>23_Profile</vt:lpstr>
      <vt:lpstr>7_Profile</vt:lpstr>
      <vt:lpstr>adjacency_theme</vt:lpstr>
      <vt:lpstr>Understanding Class Relationships and A Design Pattern</vt:lpstr>
      <vt:lpstr>Recall: The “Implements” Relation</vt:lpstr>
      <vt:lpstr>Declared/Object Type Rule</vt:lpstr>
      <vt:lpstr>Recall: The “Extends” Relation</vt:lpstr>
      <vt:lpstr>Caveats About Java Interfaces</vt:lpstr>
      <vt:lpstr>Caveats About Java Classes</vt:lpstr>
      <vt:lpstr>“Implements” May Be Inferred</vt:lpstr>
      <vt:lpstr>“Implements” May Be Inferred</vt:lpstr>
      <vt:lpstr>“Implements” May Be Inferred</vt:lpstr>
      <vt:lpstr>Interface Extension</vt:lpstr>
      <vt:lpstr>Interface Extension</vt:lpstr>
      <vt:lpstr>Interface Extension</vt:lpstr>
      <vt:lpstr>Interface Extension</vt:lpstr>
      <vt:lpstr>Class Extension</vt:lpstr>
      <vt:lpstr>Class Extension</vt:lpstr>
      <vt:lpstr>Class Extension</vt:lpstr>
      <vt:lpstr>Class Extension</vt:lpstr>
      <vt:lpstr>Example: Overriding a Method</vt:lpstr>
      <vt:lpstr>Example: Overriding a Method</vt:lpstr>
      <vt:lpstr>Example: Overriding a Method</vt:lpstr>
      <vt:lpstr>“@Override” Annotation</vt:lpstr>
      <vt:lpstr>Class Extension</vt:lpstr>
      <vt:lpstr>Which Method Body Is Used?</vt:lpstr>
      <vt:lpstr>Polymorphism</vt:lpstr>
      <vt:lpstr>Abstract Classes</vt:lpstr>
      <vt:lpstr>Abstract Classes</vt:lpstr>
      <vt:lpstr>Abstract Classes</vt:lpstr>
      <vt:lpstr>When to use Abstract Classes</vt:lpstr>
      <vt:lpstr>A Design Pattern</vt:lpstr>
      <vt:lpstr>PowerPoint Presentation</vt:lpstr>
      <vt:lpstr>Template Method Pattern</vt:lpstr>
      <vt:lpstr>PowerPoint Presentation</vt:lpstr>
      <vt:lpstr>PowerPoint Presentation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644</cp:revision>
  <cp:lastPrinted>2016-08-31T03:05:11Z</cp:lastPrinted>
  <dcterms:created xsi:type="dcterms:W3CDTF">2005-03-22T22:30:11Z</dcterms:created>
  <dcterms:modified xsi:type="dcterms:W3CDTF">2018-09-05T20:20:16Z</dcterms:modified>
</cp:coreProperties>
</file>