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44" r:id="rId4"/>
    <p:sldId id="348" r:id="rId5"/>
    <p:sldId id="349" r:id="rId6"/>
    <p:sldId id="350" r:id="rId7"/>
    <p:sldId id="361" r:id="rId8"/>
    <p:sldId id="347" r:id="rId9"/>
    <p:sldId id="322" r:id="rId10"/>
    <p:sldId id="351" r:id="rId11"/>
    <p:sldId id="265" r:id="rId12"/>
    <p:sldId id="266" r:id="rId13"/>
    <p:sldId id="267" r:id="rId14"/>
    <p:sldId id="310" r:id="rId15"/>
    <p:sldId id="311" r:id="rId16"/>
    <p:sldId id="312" r:id="rId17"/>
    <p:sldId id="281" r:id="rId18"/>
    <p:sldId id="282" r:id="rId19"/>
    <p:sldId id="283" r:id="rId20"/>
    <p:sldId id="328" r:id="rId21"/>
    <p:sldId id="329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BA8B-3BC8-474D-A380-6D1A7DE59AA0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E3EA-64BA-4D2E-932D-AFA076E6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2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CB4F-EDD4-4082-AE62-66145375D84D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B28F-E937-4BDC-85E7-88C036DEFAF7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78F6-7542-4002-AACB-552B923EA702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C3F5-2BAE-4AD4-88A7-070772694986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9127-5659-489B-8A00-5A3196420B16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972-2F22-4B41-BBCE-DC770B834C67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DDF6-893D-4572-89AC-D8F780479F55}" type="datetime1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8350-1920-4CF4-AAC9-36737C94E290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4F59D-6406-4809-95D6-F1DC7141BC1A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E457-2FEF-4610-97DC-890F7EBD5DAF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2E7F-944F-4404-8BFA-4C105A8221DA}" type="datetime1">
              <a:rPr lang="en-US" smtClean="0"/>
              <a:t>9/17/2018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B49FE79-6455-4C0A-B885-65A6751FB9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D1D9709-D68B-4352-9880-EE7C3C4CB32A}" type="datetime1">
              <a:rPr lang="en-US" smtClean="0"/>
              <a:t>9/17/2018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CPSC 2150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shows a generalization/specialization relationship</a:t>
            </a:r>
          </a:p>
          <a:p>
            <a:pPr lvl="1"/>
            <a:r>
              <a:rPr lang="en-US" dirty="0" smtClean="0"/>
              <a:t>Shows sub-typing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generalize</a:t>
            </a:r>
            <a:r>
              <a:rPr lang="en-US" dirty="0" smtClean="0"/>
              <a:t> by looking at several classes and realize they are all subtypes of the same parent class</a:t>
            </a:r>
          </a:p>
          <a:p>
            <a:pPr lvl="2"/>
            <a:r>
              <a:rPr lang="en-US" dirty="0" smtClean="0"/>
              <a:t>Add in the parent class and inherit from it</a:t>
            </a:r>
          </a:p>
          <a:p>
            <a:pPr lvl="1"/>
            <a:r>
              <a:rPr lang="en-US" dirty="0" smtClean="0"/>
              <a:t>Can </a:t>
            </a:r>
            <a:r>
              <a:rPr lang="en-US" b="1" dirty="0" smtClean="0"/>
              <a:t>specialize</a:t>
            </a:r>
            <a:r>
              <a:rPr lang="en-US" dirty="0" smtClean="0"/>
              <a:t> by looking at a class and realizing that we can create more specialized subtypes with shared functionality</a:t>
            </a:r>
          </a:p>
          <a:p>
            <a:pPr lvl="2"/>
            <a:r>
              <a:rPr lang="en-US" dirty="0" smtClean="0"/>
              <a:t>Add in the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wary of implementation inheritance!</a:t>
            </a:r>
          </a:p>
          <a:p>
            <a:pPr lvl="1"/>
            <a:r>
              <a:rPr lang="en-US" dirty="0" smtClean="0"/>
              <a:t>Inheritance not because of subtyping, but </a:t>
            </a:r>
            <a:r>
              <a:rPr lang="en-US" i="1" dirty="0" smtClean="0"/>
              <a:t>only</a:t>
            </a:r>
            <a:r>
              <a:rPr lang="en-US" dirty="0" smtClean="0"/>
              <a:t> to reuse code.</a:t>
            </a:r>
          </a:p>
          <a:p>
            <a:r>
              <a:rPr lang="en-US" dirty="0" smtClean="0"/>
              <a:t>Delegation is a way to avoid implementation inheritance</a:t>
            </a:r>
          </a:p>
          <a:p>
            <a:r>
              <a:rPr lang="en-US" dirty="0" smtClean="0"/>
              <a:t>Delegation</a:t>
            </a:r>
          </a:p>
          <a:p>
            <a:pPr lvl="1"/>
            <a:r>
              <a:rPr lang="en-US" dirty="0" smtClean="0"/>
              <a:t>A class implements an operation by sending a message to another class</a:t>
            </a:r>
          </a:p>
          <a:p>
            <a:pPr lvl="1"/>
            <a:r>
              <a:rPr lang="en-US" dirty="0" smtClean="0"/>
              <a:t>A class contains an attribute that is typed as another class</a:t>
            </a:r>
          </a:p>
          <a:p>
            <a:pPr lvl="2"/>
            <a:r>
              <a:rPr lang="en-US" dirty="0" smtClean="0"/>
              <a:t>Shared aggregation!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2" t="10992" r="6507" b="7476"/>
          <a:stretch/>
        </p:blipFill>
        <p:spPr bwMode="auto">
          <a:xfrm>
            <a:off x="914400" y="228600"/>
            <a:ext cx="6411650" cy="651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2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object of type S can be substituted in all the places where an object of type T is expected then S is a subtype of T</a:t>
            </a:r>
          </a:p>
          <a:p>
            <a:r>
              <a:rPr lang="en-US" dirty="0" smtClean="0"/>
              <a:t>Meaning</a:t>
            </a:r>
          </a:p>
          <a:p>
            <a:pPr lvl="1"/>
            <a:r>
              <a:rPr lang="en-US" dirty="0" smtClean="0"/>
              <a:t>A method written in terms of super class T must be able to use any instance of any subclass S without knowing whether or not it is an instance of a subclass</a:t>
            </a:r>
          </a:p>
          <a:p>
            <a:pPr lvl="1"/>
            <a:r>
              <a:rPr lang="en-US" dirty="0" smtClean="0"/>
              <a:t>Consequently, new subclasses can be added to the system without modifying any methods of T or any areas of code that use T.</a:t>
            </a:r>
          </a:p>
          <a:p>
            <a:r>
              <a:rPr lang="en-US" dirty="0" smtClean="0"/>
              <a:t>Previous example: Could not replace any instance of </a:t>
            </a:r>
            <a:r>
              <a:rPr lang="en-US" dirty="0" err="1" smtClean="0"/>
              <a:t>HashTable</a:t>
            </a:r>
            <a:r>
              <a:rPr lang="en-US" dirty="0" smtClean="0"/>
              <a:t> with </a:t>
            </a:r>
            <a:r>
              <a:rPr lang="en-US" dirty="0" err="1" smtClean="0"/>
              <a:t>MySet</a:t>
            </a:r>
            <a:r>
              <a:rPr lang="en-US" dirty="0" smtClean="0"/>
              <a:t>, so </a:t>
            </a:r>
            <a:r>
              <a:rPr lang="en-US" dirty="0" err="1" smtClean="0"/>
              <a:t>MySet</a:t>
            </a:r>
            <a:r>
              <a:rPr lang="en-US" dirty="0" smtClean="0"/>
              <a:t> is not a sub class of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vs Object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diagram shows the design of the class</a:t>
            </a:r>
          </a:p>
          <a:p>
            <a:r>
              <a:rPr lang="en-US" dirty="0" smtClean="0"/>
              <a:t>An object diagram shows and instance of that object in the system</a:t>
            </a:r>
          </a:p>
          <a:p>
            <a:pPr lvl="1"/>
            <a:r>
              <a:rPr lang="en-US" dirty="0" smtClean="0"/>
              <a:t>Includes the specific values of the attributes</a:t>
            </a:r>
          </a:p>
          <a:p>
            <a:pPr lvl="1"/>
            <a:r>
              <a:rPr lang="en-US" dirty="0" smtClean="0"/>
              <a:t>Would not include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0BC-BFC7-4333-9DFC-ED48E6C776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6" t="13074" r="28954" b="19302"/>
          <a:stretch/>
        </p:blipFill>
        <p:spPr bwMode="auto">
          <a:xfrm>
            <a:off x="762000" y="533400"/>
            <a:ext cx="7315200" cy="572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0BC-BFC7-4333-9DFC-ED48E6C776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every UML diagram will include all of this information</a:t>
            </a:r>
          </a:p>
          <a:p>
            <a:r>
              <a:rPr lang="en-US" dirty="0" smtClean="0"/>
              <a:t>Object Association diagrams leave information out</a:t>
            </a:r>
          </a:p>
          <a:p>
            <a:r>
              <a:rPr lang="en-US" dirty="0" smtClean="0"/>
              <a:t>Often times you have a diagram that specifies each class individually</a:t>
            </a:r>
          </a:p>
          <a:p>
            <a:pPr lvl="1"/>
            <a:r>
              <a:rPr lang="en-US" dirty="0" smtClean="0"/>
              <a:t>On future diagrams you just include the name of the class</a:t>
            </a:r>
          </a:p>
          <a:p>
            <a:pPr lvl="1"/>
            <a:r>
              <a:rPr lang="en-US" dirty="0" smtClean="0"/>
              <a:t>Then reference the individual class diagram for specifics</a:t>
            </a:r>
          </a:p>
          <a:p>
            <a:r>
              <a:rPr lang="en-US" dirty="0" smtClean="0"/>
              <a:t>Often UML is just used for communication between developers, so some information may be left off if it is irrelevant to the current conversation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0BC-BFC7-4333-9DFC-ED48E6C776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discuss 2 types of transformations</a:t>
            </a:r>
          </a:p>
          <a:p>
            <a:pPr lvl="1"/>
            <a:r>
              <a:rPr lang="en-US" dirty="0" smtClean="0"/>
              <a:t>Model Transformations</a:t>
            </a:r>
          </a:p>
          <a:p>
            <a:pPr lvl="1"/>
            <a:r>
              <a:rPr lang="en-US" dirty="0" smtClean="0"/>
              <a:t>Refactoring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changes to your model</a:t>
            </a:r>
          </a:p>
          <a:p>
            <a:pPr lvl="1"/>
            <a:r>
              <a:rPr lang="en-US" dirty="0" smtClean="0"/>
              <a:t>Will affect the code, but not the functionality of the software</a:t>
            </a:r>
          </a:p>
          <a:p>
            <a:r>
              <a:rPr lang="en-US" dirty="0" smtClean="0"/>
              <a:t>Adding a new class to combine attributes</a:t>
            </a:r>
          </a:p>
          <a:p>
            <a:r>
              <a:rPr lang="en-US" dirty="0" smtClean="0"/>
              <a:t>Adding inheritance to link objects together</a:t>
            </a:r>
          </a:p>
          <a:p>
            <a:r>
              <a:rPr lang="en-US" dirty="0" smtClean="0"/>
              <a:t>The development process is a series of model transformations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8" t="23162" r="30317" b="50800"/>
          <a:stretch/>
        </p:blipFill>
        <p:spPr bwMode="auto">
          <a:xfrm>
            <a:off x="1538242" y="3697479"/>
            <a:ext cx="4786358" cy="317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5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Transforms the source code</a:t>
            </a:r>
          </a:p>
          <a:p>
            <a:r>
              <a:rPr lang="en-US" dirty="0" smtClean="0"/>
              <a:t>Does not change the functionality</a:t>
            </a:r>
          </a:p>
          <a:p>
            <a:r>
              <a:rPr lang="en-US" dirty="0" smtClean="0"/>
              <a:t>Done to increase</a:t>
            </a:r>
          </a:p>
          <a:p>
            <a:pPr lvl="1"/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Modifiability</a:t>
            </a:r>
          </a:p>
          <a:p>
            <a:r>
              <a:rPr lang="en-US" dirty="0" smtClean="0"/>
              <a:t>Implementation of the model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of what we have been talking about falls under the category of Object design</a:t>
            </a:r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Design By Contract</a:t>
            </a:r>
          </a:p>
          <a:p>
            <a:pPr lvl="1"/>
            <a:r>
              <a:rPr lang="en-US" dirty="0" smtClean="0"/>
              <a:t>Inheritance</a:t>
            </a:r>
          </a:p>
          <a:p>
            <a:r>
              <a:rPr lang="en-US" dirty="0" smtClean="0"/>
              <a:t>Object design is focused on identifying the details of our objects</a:t>
            </a:r>
          </a:p>
          <a:p>
            <a:pPr lvl="1"/>
            <a:r>
              <a:rPr lang="en-US" dirty="0" smtClean="0"/>
              <a:t>Also the relationships between objects/classes</a:t>
            </a:r>
          </a:p>
          <a:p>
            <a:r>
              <a:rPr lang="en-US" dirty="0" smtClean="0"/>
              <a:t>We use UML class diagrams to show our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8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Transformations and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you transform the model, then refactor the code</a:t>
            </a:r>
          </a:p>
          <a:p>
            <a:pPr lvl="1"/>
            <a:r>
              <a:rPr lang="en-US" dirty="0" smtClean="0"/>
              <a:t>Transforming the model is conceptually difficult but implementation easy</a:t>
            </a:r>
          </a:p>
          <a:p>
            <a:pPr lvl="2"/>
            <a:r>
              <a:rPr lang="en-US" dirty="0" smtClean="0"/>
              <a:t>Think of a better design</a:t>
            </a:r>
          </a:p>
          <a:p>
            <a:pPr lvl="2"/>
            <a:r>
              <a:rPr lang="en-US" dirty="0" smtClean="0"/>
              <a:t>Change some diagrams</a:t>
            </a:r>
          </a:p>
          <a:p>
            <a:pPr lvl="1"/>
            <a:r>
              <a:rPr lang="en-US" dirty="0" smtClean="0"/>
              <a:t>Refactoring is conceptually easy, but difficult to implement</a:t>
            </a:r>
          </a:p>
          <a:p>
            <a:pPr lvl="2"/>
            <a:r>
              <a:rPr lang="en-US" dirty="0" smtClean="0"/>
              <a:t>The design decision has been made and the model reflects it</a:t>
            </a:r>
          </a:p>
          <a:p>
            <a:pPr lvl="2"/>
            <a:r>
              <a:rPr lang="en-US" dirty="0" smtClean="0"/>
              <a:t>Now you need to go and rewrite code</a:t>
            </a:r>
          </a:p>
          <a:p>
            <a:pPr lvl="3"/>
            <a:r>
              <a:rPr lang="en-US" dirty="0" smtClean="0"/>
              <a:t>Can be very time consuming depending on how far along you were and the impact of the change</a:t>
            </a:r>
          </a:p>
          <a:p>
            <a:r>
              <a:rPr lang="en-US" dirty="0" smtClean="0"/>
              <a:t>The more design work you do earlier on, the less time you’ll spend rewriting your own code!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5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spent refactoring is time spent not adding functionality to the system</a:t>
            </a:r>
          </a:p>
          <a:p>
            <a:r>
              <a:rPr lang="en-US" dirty="0" smtClean="0"/>
              <a:t>Have fun explaining to the customer / your boss why you’ve made no “real” progress in a week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21025"/>
            <a:ext cx="3733800" cy="36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 during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meaningful categories of class types?</a:t>
            </a:r>
          </a:p>
          <a:p>
            <a:pPr lvl="1"/>
            <a:r>
              <a:rPr lang="en-US" dirty="0" smtClean="0"/>
              <a:t>Generalization through inheritance</a:t>
            </a:r>
          </a:p>
          <a:p>
            <a:r>
              <a:rPr lang="en-US" dirty="0" smtClean="0"/>
              <a:t>Are there specific specialized types of a class?</a:t>
            </a:r>
          </a:p>
          <a:p>
            <a:pPr lvl="1"/>
            <a:r>
              <a:rPr lang="en-US" dirty="0" smtClean="0"/>
              <a:t>Specialization through inheritance</a:t>
            </a:r>
          </a:p>
          <a:p>
            <a:r>
              <a:rPr lang="en-US" dirty="0" smtClean="0"/>
              <a:t>How do these object relate to each other?</a:t>
            </a:r>
          </a:p>
          <a:p>
            <a:pPr lvl="1"/>
            <a:r>
              <a:rPr lang="en-US" dirty="0" smtClean="0"/>
              <a:t>Associations</a:t>
            </a:r>
          </a:p>
          <a:p>
            <a:r>
              <a:rPr lang="en-US" dirty="0" smtClean="0"/>
              <a:t>Is one object part of another object</a:t>
            </a:r>
          </a:p>
          <a:p>
            <a:pPr lvl="1"/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Can they exist independently?</a:t>
            </a:r>
          </a:p>
          <a:p>
            <a:pPr lvl="2"/>
            <a:r>
              <a:rPr lang="en-US" dirty="0" smtClean="0"/>
              <a:t>Shared vs 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burger restaurant that serves a lot of specialty burgers and BYO, as well as sides, salads, and appetizers</a:t>
            </a:r>
          </a:p>
          <a:p>
            <a:r>
              <a:rPr lang="en-US" dirty="0" smtClean="0"/>
              <a:t>Need a system to track order, inventory and customers</a:t>
            </a:r>
          </a:p>
          <a:p>
            <a:r>
              <a:rPr lang="en-US" dirty="0" smtClean="0"/>
              <a:t>Also does delivery and pick up orders.</a:t>
            </a:r>
          </a:p>
          <a:p>
            <a:r>
              <a:rPr lang="en-US" dirty="0" smtClean="0"/>
              <a:t>How would we design these classes and objects?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 the lower levels of code</a:t>
            </a:r>
          </a:p>
          <a:p>
            <a:r>
              <a:rPr lang="en-US" dirty="0"/>
              <a:t>Start with entity objects, then control objects, then boundary objects</a:t>
            </a:r>
          </a:p>
          <a:p>
            <a:pPr lvl="1"/>
            <a:r>
              <a:rPr lang="en-US" dirty="0"/>
              <a:t>Testing entity objects on their own is easier, can make simple unit tests</a:t>
            </a:r>
          </a:p>
          <a:p>
            <a:pPr lvl="1"/>
            <a:r>
              <a:rPr lang="en-US" dirty="0"/>
              <a:t>Having stable entity objects makes control objects and boundary objects easier to code</a:t>
            </a:r>
          </a:p>
          <a:p>
            <a:pPr lvl="1"/>
            <a:r>
              <a:rPr lang="en-US" dirty="0"/>
              <a:t>You will need lower level objects in order to code the control and boundary objects anyways</a:t>
            </a:r>
          </a:p>
          <a:p>
            <a:r>
              <a:rPr lang="en-US" dirty="0"/>
              <a:t>Code the bottom of the stack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9D3B-43A3-448D-9003-B84E2B0963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class diagrams contain attributes and methods</a:t>
            </a:r>
          </a:p>
          <a:p>
            <a:r>
              <a:rPr lang="en-US" dirty="0"/>
              <a:t>Attributes are trivial to transfer to code.</a:t>
            </a:r>
          </a:p>
          <a:p>
            <a:pPr lvl="1"/>
            <a:r>
              <a:rPr lang="en-US" dirty="0"/>
              <a:t>Methods to convert multiplicity</a:t>
            </a:r>
          </a:p>
          <a:p>
            <a:r>
              <a:rPr lang="en-US" dirty="0"/>
              <a:t>Methods are a little more difficult</a:t>
            </a:r>
          </a:p>
          <a:p>
            <a:pPr lvl="1"/>
            <a:r>
              <a:rPr lang="en-US" dirty="0"/>
              <a:t>You need to fill in code to accomplish the operation</a:t>
            </a:r>
          </a:p>
          <a:p>
            <a:pPr lvl="1"/>
            <a:r>
              <a:rPr lang="en-US" dirty="0"/>
              <a:t>You have available:</a:t>
            </a:r>
          </a:p>
          <a:p>
            <a:pPr lvl="2"/>
            <a:r>
              <a:rPr lang="en-US" dirty="0"/>
              <a:t>Name of the method</a:t>
            </a:r>
          </a:p>
          <a:p>
            <a:pPr lvl="2"/>
            <a:r>
              <a:rPr lang="en-US" dirty="0"/>
              <a:t>Parameters</a:t>
            </a:r>
          </a:p>
          <a:p>
            <a:pPr lvl="2"/>
            <a:r>
              <a:rPr lang="en-US" dirty="0"/>
              <a:t>Preconditions</a:t>
            </a:r>
          </a:p>
          <a:p>
            <a:pPr lvl="2"/>
            <a:r>
              <a:rPr lang="en-US" dirty="0" err="1"/>
              <a:t>Postconditions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9D3B-43A3-448D-9003-B84E2B0963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Transferring Methods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simpler getter and setter functions</a:t>
            </a:r>
          </a:p>
          <a:p>
            <a:r>
              <a:rPr lang="en-US" dirty="0"/>
              <a:t>Start with stub functions for more complicated methods</a:t>
            </a:r>
          </a:p>
          <a:p>
            <a:pPr lvl="1"/>
            <a:r>
              <a:rPr lang="en-US" dirty="0"/>
              <a:t>Just return a hard coded variable</a:t>
            </a:r>
          </a:p>
          <a:p>
            <a:r>
              <a:rPr lang="en-US" dirty="0"/>
              <a:t>Use sequence diagrams for more info</a:t>
            </a:r>
          </a:p>
          <a:p>
            <a:pPr lvl="1"/>
            <a:r>
              <a:rPr lang="en-US" dirty="0"/>
              <a:t>Sequence diagrams capture how the method is used</a:t>
            </a:r>
          </a:p>
          <a:p>
            <a:r>
              <a:rPr lang="en-US" dirty="0"/>
              <a:t>Consider who is responsible for </a:t>
            </a:r>
            <a:r>
              <a:rPr lang="en-US" dirty="0" smtClean="0"/>
              <a:t>contracts</a:t>
            </a:r>
            <a:endParaRPr lang="en-US" dirty="0"/>
          </a:p>
          <a:p>
            <a:r>
              <a:rPr lang="en-US" dirty="0"/>
              <a:t>Use Unit tests to verify post conditions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9D3B-43A3-448D-9003-B84E2B0963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Associations are UML Concepts</a:t>
            </a:r>
          </a:p>
          <a:p>
            <a:pPr lvl="1"/>
            <a:r>
              <a:rPr lang="en-US" dirty="0"/>
              <a:t>One-to-One</a:t>
            </a:r>
          </a:p>
          <a:p>
            <a:pPr lvl="1"/>
            <a:r>
              <a:rPr lang="en-US" dirty="0"/>
              <a:t>One-to-Many</a:t>
            </a:r>
          </a:p>
          <a:p>
            <a:pPr lvl="1"/>
            <a:r>
              <a:rPr lang="en-US" dirty="0"/>
              <a:t>Many-to-Many</a:t>
            </a:r>
          </a:p>
          <a:p>
            <a:pPr lvl="1"/>
            <a:r>
              <a:rPr lang="en-US" dirty="0" smtClean="0"/>
              <a:t>Unidirectional </a:t>
            </a:r>
            <a:r>
              <a:rPr lang="en-US" dirty="0"/>
              <a:t>or Bidirectional</a:t>
            </a:r>
          </a:p>
          <a:p>
            <a:r>
              <a:rPr lang="en-US" dirty="0"/>
              <a:t>How do these map to our objects?</a:t>
            </a:r>
          </a:p>
          <a:p>
            <a:pPr lvl="1"/>
            <a:r>
              <a:rPr lang="en-US" dirty="0" smtClean="0"/>
              <a:t>Collections</a:t>
            </a:r>
          </a:p>
          <a:p>
            <a:pPr lvl="2"/>
            <a:r>
              <a:rPr lang="en-US" dirty="0" smtClean="0"/>
              <a:t>Arrays, Lists,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Unidirectional one-to-one</a:t>
            </a:r>
          </a:p>
          <a:p>
            <a:pPr lvl="1"/>
            <a:r>
              <a:rPr lang="en-US" dirty="0"/>
              <a:t>Object A -&gt; Object B</a:t>
            </a:r>
          </a:p>
          <a:p>
            <a:pPr lvl="2"/>
            <a:r>
              <a:rPr lang="en-US" dirty="0"/>
              <a:t>You don’t ever try to go from B to A</a:t>
            </a:r>
          </a:p>
          <a:p>
            <a:pPr lvl="1"/>
            <a:r>
              <a:rPr lang="en-US" dirty="0"/>
              <a:t>Add an attribute in A that contains B</a:t>
            </a:r>
          </a:p>
          <a:p>
            <a:r>
              <a:rPr lang="en-US" dirty="0"/>
              <a:t>Bidirectional one-to-one</a:t>
            </a:r>
          </a:p>
          <a:p>
            <a:pPr lvl="1"/>
            <a:r>
              <a:rPr lang="en-US" dirty="0"/>
              <a:t>Object A &lt;-&gt; Object B</a:t>
            </a:r>
          </a:p>
          <a:p>
            <a:pPr lvl="1"/>
            <a:r>
              <a:rPr lang="en-US" dirty="0"/>
              <a:t>Both A and B have to have references to each other in their attributes</a:t>
            </a:r>
          </a:p>
          <a:p>
            <a:pPr lvl="1"/>
            <a:r>
              <a:rPr lang="en-US" dirty="0"/>
              <a:t>Must enforce that those references remain 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One-to-many associations</a:t>
            </a:r>
          </a:p>
          <a:p>
            <a:pPr lvl="1"/>
            <a:r>
              <a:rPr lang="en-US" dirty="0"/>
              <a:t>Unidirectional</a:t>
            </a:r>
          </a:p>
          <a:p>
            <a:pPr lvl="2"/>
            <a:r>
              <a:rPr lang="en-US" dirty="0"/>
              <a:t>Object A has a collection of type Object B</a:t>
            </a:r>
          </a:p>
          <a:p>
            <a:pPr lvl="1"/>
            <a:r>
              <a:rPr lang="en-US" dirty="0"/>
              <a:t>Bidirectional</a:t>
            </a:r>
          </a:p>
          <a:p>
            <a:pPr lvl="2"/>
            <a:r>
              <a:rPr lang="en-US" dirty="0"/>
              <a:t>Object B also has a reference to Object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29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1" t="47127" r="21990" b="22050"/>
          <a:stretch/>
        </p:blipFill>
        <p:spPr bwMode="auto">
          <a:xfrm>
            <a:off x="990600" y="3392680"/>
            <a:ext cx="5791200" cy="339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be able to show the relationships between objects and classes</a:t>
            </a:r>
          </a:p>
          <a:p>
            <a:r>
              <a:rPr lang="en-US" dirty="0" smtClean="0"/>
              <a:t>Types of relationships</a:t>
            </a:r>
          </a:p>
          <a:p>
            <a:pPr lvl="1"/>
            <a:r>
              <a:rPr lang="en-US" dirty="0" smtClean="0"/>
              <a:t>Associations</a:t>
            </a:r>
          </a:p>
          <a:p>
            <a:pPr lvl="1"/>
            <a:r>
              <a:rPr lang="en-US" dirty="0" smtClean="0"/>
              <a:t>Aggregations</a:t>
            </a:r>
          </a:p>
          <a:p>
            <a:pPr lvl="2"/>
            <a:r>
              <a:rPr lang="en-US" dirty="0" smtClean="0"/>
              <a:t>Composition</a:t>
            </a:r>
          </a:p>
          <a:p>
            <a:pPr lvl="2"/>
            <a:r>
              <a:rPr lang="en-US" dirty="0" smtClean="0"/>
              <a:t>Shared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Delegation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  <a:p>
            <a:pPr lvl="1"/>
            <a:r>
              <a:rPr lang="en-US" dirty="0"/>
              <a:t>Both Objects have collections</a:t>
            </a:r>
          </a:p>
          <a:p>
            <a:pPr lvl="1"/>
            <a:r>
              <a:rPr lang="en-US" dirty="0"/>
              <a:t>Must enforce </a:t>
            </a:r>
            <a:r>
              <a:rPr lang="en-US" dirty="0" err="1"/>
              <a:t>bidirectionality</a:t>
            </a:r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30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0" t="38445" r="22309" b="30778"/>
          <a:stretch/>
        </p:blipFill>
        <p:spPr bwMode="auto">
          <a:xfrm>
            <a:off x="533400" y="2895599"/>
            <a:ext cx="6858000" cy="390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3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association</a:t>
            </a:r>
            <a:r>
              <a:rPr lang="en-US" dirty="0"/>
              <a:t> shows a relationship between two or more </a:t>
            </a:r>
            <a:r>
              <a:rPr lang="en-US" dirty="0" smtClean="0"/>
              <a:t>objects</a:t>
            </a:r>
            <a:endParaRPr lang="en-US" dirty="0"/>
          </a:p>
          <a:p>
            <a:r>
              <a:rPr lang="en-US" dirty="0"/>
              <a:t>Identifying associations has advantages</a:t>
            </a:r>
          </a:p>
          <a:p>
            <a:pPr lvl="1"/>
            <a:r>
              <a:rPr lang="en-US" dirty="0"/>
              <a:t>Makes relationships between objects explicit</a:t>
            </a:r>
          </a:p>
          <a:p>
            <a:pPr lvl="1"/>
            <a:r>
              <a:rPr lang="en-US" dirty="0"/>
              <a:t>Enables the developer to discovery boundary cases with associated links</a:t>
            </a:r>
          </a:p>
          <a:p>
            <a:r>
              <a:rPr lang="en-US" dirty="0"/>
              <a:t>Boundary cases are exceptions that must be clarified within the model</a:t>
            </a:r>
          </a:p>
          <a:p>
            <a:pPr lvl="1"/>
            <a:r>
              <a:rPr lang="en-US" dirty="0"/>
              <a:t>Ex. Emergency reports are written by a field officer.</a:t>
            </a:r>
          </a:p>
          <a:p>
            <a:pPr lvl="2"/>
            <a:r>
              <a:rPr lang="en-US" dirty="0"/>
              <a:t>Can it be multiple officers?</a:t>
            </a:r>
          </a:p>
          <a:p>
            <a:pPr lvl="2"/>
            <a:r>
              <a:rPr lang="en-US" dirty="0"/>
              <a:t>Anonymous reports?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12CC-B47C-4FC0-B1CB-B849976B41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0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(writes)</a:t>
            </a:r>
          </a:p>
          <a:p>
            <a:r>
              <a:rPr lang="en-US" dirty="0"/>
              <a:t>Role – identifies the function of each class with respect to the association (author, document)</a:t>
            </a:r>
          </a:p>
          <a:p>
            <a:r>
              <a:rPr lang="en-US" dirty="0"/>
              <a:t>Multiplicity at each end</a:t>
            </a:r>
          </a:p>
          <a:p>
            <a:pPr lvl="1"/>
            <a:r>
              <a:rPr lang="en-US" dirty="0"/>
              <a:t>* = 0 or more</a:t>
            </a:r>
          </a:p>
          <a:p>
            <a:pPr lvl="1"/>
            <a:r>
              <a:rPr lang="en-US" dirty="0"/>
              <a:t>1 = exactly one</a:t>
            </a:r>
          </a:p>
          <a:p>
            <a:pPr lvl="1"/>
            <a:r>
              <a:rPr lang="en-US" dirty="0"/>
              <a:t>1..* = one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12CC-B47C-4FC0-B1CB-B849976B4172}" type="slidenum">
              <a:rPr lang="en-US" smtClean="0"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2" t="37998" r="21015" b="50966"/>
          <a:stretch/>
        </p:blipFill>
        <p:spPr bwMode="auto">
          <a:xfrm>
            <a:off x="728283" y="4292320"/>
            <a:ext cx="7259813" cy="123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07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Examine verb phrases</a:t>
            </a:r>
          </a:p>
          <a:p>
            <a:pPr lvl="1"/>
            <a:r>
              <a:rPr lang="en-US" dirty="0"/>
              <a:t>Name associations and roles precisely</a:t>
            </a:r>
          </a:p>
          <a:p>
            <a:pPr lvl="1"/>
            <a:r>
              <a:rPr lang="en-US" dirty="0" smtClean="0"/>
              <a:t>Eliminate </a:t>
            </a:r>
            <a:r>
              <a:rPr lang="en-US" dirty="0"/>
              <a:t>any association that can be derived from other associations</a:t>
            </a:r>
          </a:p>
          <a:p>
            <a:pPr lvl="1"/>
            <a:r>
              <a:rPr lang="en-US" dirty="0"/>
              <a:t>Do not worry about multiplicity until the set of associations is stable</a:t>
            </a:r>
          </a:p>
          <a:p>
            <a:pPr lvl="1"/>
            <a:r>
              <a:rPr lang="en-US" dirty="0"/>
              <a:t>Too many associations make a model unreadable, eliminate redundancies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12CC-B47C-4FC0-B1CB-B849976B4172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3" t="47044" r="21146" b="35584"/>
          <a:stretch/>
        </p:blipFill>
        <p:spPr bwMode="auto">
          <a:xfrm>
            <a:off x="762000" y="4811205"/>
            <a:ext cx="6680867" cy="177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9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draw the Object Association diagram between the following objects</a:t>
            </a:r>
          </a:p>
          <a:p>
            <a:pPr lvl="1"/>
            <a:r>
              <a:rPr lang="en-US" dirty="0" smtClean="0"/>
              <a:t>A Course</a:t>
            </a:r>
          </a:p>
          <a:p>
            <a:pPr lvl="1"/>
            <a:r>
              <a:rPr lang="en-US" dirty="0" smtClean="0"/>
              <a:t>An Instructor</a:t>
            </a:r>
          </a:p>
          <a:p>
            <a:pPr lvl="1"/>
            <a:r>
              <a:rPr lang="en-US" dirty="0" smtClean="0"/>
              <a:t>A section</a:t>
            </a:r>
          </a:p>
          <a:p>
            <a:pPr lvl="1"/>
            <a:r>
              <a:rPr lang="en-US" dirty="0" smtClean="0"/>
              <a:t>A student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FE79-6455-4C0A-B885-65A6751FB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Aggregations</a:t>
            </a:r>
            <a:r>
              <a:rPr lang="en-US" dirty="0"/>
              <a:t> are associations that denote a whole-part relationship</a:t>
            </a:r>
          </a:p>
          <a:p>
            <a:r>
              <a:rPr lang="en-US" b="1" dirty="0"/>
              <a:t>Composition aggregation</a:t>
            </a:r>
            <a:r>
              <a:rPr lang="en-US" dirty="0"/>
              <a:t> indicates that the existence of the part depends on the whole</a:t>
            </a:r>
          </a:p>
          <a:p>
            <a:pPr lvl="1"/>
            <a:r>
              <a:rPr lang="en-US" dirty="0"/>
              <a:t>A county is always part of a state</a:t>
            </a:r>
          </a:p>
          <a:p>
            <a:pPr lvl="1"/>
            <a:r>
              <a:rPr lang="en-US" dirty="0"/>
              <a:t>A township is always part of a county</a:t>
            </a:r>
          </a:p>
          <a:p>
            <a:pPr lvl="1"/>
            <a:r>
              <a:rPr lang="en-US" dirty="0"/>
              <a:t>Denoted with a solid diamond</a:t>
            </a:r>
          </a:p>
          <a:p>
            <a:r>
              <a:rPr lang="en-US" b="1" dirty="0"/>
              <a:t>Shared aggregation</a:t>
            </a:r>
            <a:r>
              <a:rPr lang="en-US" dirty="0"/>
              <a:t> indicates the whole and the part can exist independently.</a:t>
            </a:r>
          </a:p>
          <a:p>
            <a:pPr lvl="1"/>
            <a:r>
              <a:rPr lang="en-US" dirty="0"/>
              <a:t>Fire engine and fire station</a:t>
            </a:r>
          </a:p>
          <a:p>
            <a:pPr lvl="1"/>
            <a:r>
              <a:rPr lang="en-US" dirty="0"/>
              <a:t>Denoted with a hollow diamond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12CC-B47C-4FC0-B1CB-B849976B41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Aggregates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12CC-B47C-4FC0-B1CB-B849976B4172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2" t="40328" r="13729" b="19891"/>
          <a:stretch/>
        </p:blipFill>
        <p:spPr bwMode="auto">
          <a:xfrm>
            <a:off x="242761" y="2247057"/>
            <a:ext cx="7825823" cy="367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1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564</TotalTime>
  <Words>1272</Words>
  <Application>Microsoft Office PowerPoint</Application>
  <PresentationFormat>On-screen Show (4:3)</PresentationFormat>
  <Paragraphs>223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</vt:lpstr>
      <vt:lpstr>Adjacency</vt:lpstr>
      <vt:lpstr>Object Design</vt:lpstr>
      <vt:lpstr>Object Design</vt:lpstr>
      <vt:lpstr>Relationships between objects</vt:lpstr>
      <vt:lpstr>Associations</vt:lpstr>
      <vt:lpstr>Properties of associations</vt:lpstr>
      <vt:lpstr>Identifying Associations</vt:lpstr>
      <vt:lpstr>Practice</vt:lpstr>
      <vt:lpstr>Aggregations</vt:lpstr>
      <vt:lpstr>UML Aggregates</vt:lpstr>
      <vt:lpstr>Inheritance relationship</vt:lpstr>
      <vt:lpstr>Delegation</vt:lpstr>
      <vt:lpstr>PowerPoint Presentation</vt:lpstr>
      <vt:lpstr>Liskov Substitution Principle</vt:lpstr>
      <vt:lpstr>Class vs Object Diagrams</vt:lpstr>
      <vt:lpstr>PowerPoint Presentation</vt:lpstr>
      <vt:lpstr>General Notes</vt:lpstr>
      <vt:lpstr>Transformations</vt:lpstr>
      <vt:lpstr>Model Transformations</vt:lpstr>
      <vt:lpstr>Refactoring</vt:lpstr>
      <vt:lpstr>Model Transformations and Refactoring</vt:lpstr>
      <vt:lpstr>Refactoring</vt:lpstr>
      <vt:lpstr>Questions to ask during design</vt:lpstr>
      <vt:lpstr>Consider</vt:lpstr>
      <vt:lpstr>Implementation</vt:lpstr>
      <vt:lpstr>Transferring Class Diagrams</vt:lpstr>
      <vt:lpstr>Transferring Methods to Code</vt:lpstr>
      <vt:lpstr>Mapping Associations</vt:lpstr>
      <vt:lpstr>Mapping Associations</vt:lpstr>
      <vt:lpstr>Mapping Associations</vt:lpstr>
      <vt:lpstr>Mapping Associations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Design</dc:title>
  <dc:creator>Kevin</dc:creator>
  <cp:lastModifiedBy>Kevin Anton Plis</cp:lastModifiedBy>
  <cp:revision>53</cp:revision>
  <dcterms:created xsi:type="dcterms:W3CDTF">2016-10-06T20:25:08Z</dcterms:created>
  <dcterms:modified xsi:type="dcterms:W3CDTF">2018-09-17T19:07:04Z</dcterms:modified>
</cp:coreProperties>
</file>