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0" r:id="rId2"/>
    <p:sldMasterId id="2147483672" r:id="rId3"/>
    <p:sldMasterId id="2147483958" r:id="rId4"/>
    <p:sldMasterId id="2147483959" r:id="rId5"/>
    <p:sldMasterId id="2147483960" r:id="rId6"/>
    <p:sldMasterId id="2147483961" r:id="rId7"/>
    <p:sldMasterId id="2147483962" r:id="rId8"/>
    <p:sldMasterId id="2147483963" r:id="rId9"/>
    <p:sldMasterId id="2147483964" r:id="rId10"/>
    <p:sldMasterId id="2147483965" r:id="rId11"/>
    <p:sldMasterId id="2147483966" r:id="rId12"/>
    <p:sldMasterId id="2147483967" r:id="rId13"/>
    <p:sldMasterId id="2147483968" r:id="rId14"/>
    <p:sldMasterId id="2147483969" r:id="rId15"/>
    <p:sldMasterId id="2147483970" r:id="rId16"/>
    <p:sldMasterId id="2147483971" r:id="rId17"/>
    <p:sldMasterId id="2147484788" r:id="rId18"/>
  </p:sldMasterIdLst>
  <p:notesMasterIdLst>
    <p:notesMasterId r:id="rId43"/>
  </p:notesMasterIdLst>
  <p:handoutMasterIdLst>
    <p:handoutMasterId r:id="rId44"/>
  </p:handoutMasterIdLst>
  <p:sldIdLst>
    <p:sldId id="448" r:id="rId19"/>
    <p:sldId id="527" r:id="rId20"/>
    <p:sldId id="540" r:id="rId21"/>
    <p:sldId id="532" r:id="rId22"/>
    <p:sldId id="533" r:id="rId23"/>
    <p:sldId id="529" r:id="rId24"/>
    <p:sldId id="534" r:id="rId25"/>
    <p:sldId id="535" r:id="rId26"/>
    <p:sldId id="536" r:id="rId27"/>
    <p:sldId id="537" r:id="rId28"/>
    <p:sldId id="530" r:id="rId29"/>
    <p:sldId id="539" r:id="rId30"/>
    <p:sldId id="528" r:id="rId31"/>
    <p:sldId id="531" r:id="rId32"/>
    <p:sldId id="541" r:id="rId33"/>
    <p:sldId id="538" r:id="rId34"/>
    <p:sldId id="542" r:id="rId35"/>
    <p:sldId id="543" r:id="rId36"/>
    <p:sldId id="544" r:id="rId37"/>
    <p:sldId id="545" r:id="rId38"/>
    <p:sldId id="546" r:id="rId39"/>
    <p:sldId id="547" r:id="rId40"/>
    <p:sldId id="548" r:id="rId41"/>
    <p:sldId id="549" r:id="rId42"/>
  </p:sldIdLst>
  <p:sldSz cx="9144000" cy="6858000" type="screen4x3"/>
  <p:notesSz cx="7315200" cy="96012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7A7A7"/>
    <a:srgbClr val="9BFFC8"/>
    <a:srgbClr val="FF9797"/>
    <a:srgbClr val="99FF66"/>
    <a:srgbClr val="66FF66"/>
    <a:srgbClr val="FF9933"/>
    <a:srgbClr val="66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92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1296" y="102"/>
      </p:cViewPr>
      <p:guideLst>
        <p:guide orient="horz" pos="216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16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8.xml"/><Relationship Id="rId39" Type="http://schemas.openxmlformats.org/officeDocument/2006/relationships/slide" Target="slides/slide21.xml"/><Relationship Id="rId21" Type="http://schemas.openxmlformats.org/officeDocument/2006/relationships/slide" Target="slides/slide3.xml"/><Relationship Id="rId34" Type="http://schemas.openxmlformats.org/officeDocument/2006/relationships/slide" Target="slides/slide16.xml"/><Relationship Id="rId42" Type="http://schemas.openxmlformats.org/officeDocument/2006/relationships/slide" Target="slides/slide24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6.xml"/><Relationship Id="rId32" Type="http://schemas.openxmlformats.org/officeDocument/2006/relationships/slide" Target="slides/slide14.xml"/><Relationship Id="rId37" Type="http://schemas.openxmlformats.org/officeDocument/2006/relationships/slide" Target="slides/slide19.xml"/><Relationship Id="rId40" Type="http://schemas.openxmlformats.org/officeDocument/2006/relationships/slide" Target="slides/slide22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slide" Target="slides/slide18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1.xml"/><Relationship Id="rId31" Type="http://schemas.openxmlformats.org/officeDocument/2006/relationships/slide" Target="slides/slide13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slide" Target="slides/slide17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7.xml"/><Relationship Id="rId33" Type="http://schemas.openxmlformats.org/officeDocument/2006/relationships/slide" Target="slides/slide15.xml"/><Relationship Id="rId38" Type="http://schemas.openxmlformats.org/officeDocument/2006/relationships/slide" Target="slides/slide20.xml"/><Relationship Id="rId46" Type="http://schemas.openxmlformats.org/officeDocument/2006/relationships/viewProps" Target="viewProps.xml"/><Relationship Id="rId20" Type="http://schemas.openxmlformats.org/officeDocument/2006/relationships/slide" Target="slides/slide2.xml"/><Relationship Id="rId41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E8A2B57-62EC-4BAE-9A84-C6712FC37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549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44400E7-0945-463B-854C-2C4C8A80AD69}" type="datetimeFigureOut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C66AB41-2DBD-467C-A47B-3DF4A503E9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8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E62D02B-A39D-4D7F-82FC-832C5CE9C190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1957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28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10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15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CD9AAA39-2237-437E-BE21-96CE2E696A9F}" type="datetime1">
              <a:rPr lang="en-US" smtClean="0"/>
              <a:t>8/21/2018</a:t>
            </a:fld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D46A8A-9D6A-4DC0-9199-04DB34597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84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7421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71588-DCF6-4E3C-9A21-085018083CF1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991EA-5DF2-4920-97C1-B7671203AB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241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80F70-CD59-4736-B4DE-1C12FD735764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42289-F427-4DF1-ACE7-AC8A38CB1A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695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CCB3A-C4CD-497F-A3BA-41D92DD42DAC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5E948-45CF-41B0-A337-85ED0637F8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6327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43815-1616-4BFE-91D0-656EA30A00E8}" type="datetime1">
              <a:rPr lang="en-US" smtClean="0"/>
              <a:t>8/21/2018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3680E-9C21-4C69-BC9A-3810DE4E5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585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87607-0B9B-46A4-904F-29EB748024A1}" type="datetime1">
              <a:rPr lang="en-US" smtClean="0"/>
              <a:t>8/21/2018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06CF0-7231-48A0-9539-E72973E7B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9834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C7CB7-FFFC-465B-A325-81A6D255B502}" type="datetime1">
              <a:rPr lang="en-US" smtClean="0"/>
              <a:t>8/21/2018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FD345-70EE-4B45-9F91-A27F8300E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0010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4E60E-8266-4EAB-BD18-C810939736D3}" type="datetime1">
              <a:rPr lang="en-US" smtClean="0"/>
              <a:t>8/21/2018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79993-ABB0-46F3-B0D7-0A78EC31E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2403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B714E-8271-4546-A6E6-D7A5C939BD4A}" type="datetime1">
              <a:rPr lang="en-US" smtClean="0"/>
              <a:t>8/21/2018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9F537-16C9-44AB-9606-0D4BCA8D37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430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CEEB8-C167-4D78-A0BD-F664CC6C9D4B}" type="datetime1">
              <a:rPr lang="en-US" smtClean="0"/>
              <a:t>8/21/2018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6084B-EA05-4CB0-B7FB-4B9011FA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621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21FE6-4186-4D44-945A-8B003BBE6F1C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0BE57-7759-4A86-82F1-C3D919B432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5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993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E518A-DEBD-45A7-AA7F-58A58FDA2D42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64252-76B2-48A4-BAF3-E0C8DA4E2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4271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8934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954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9069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4360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4505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5790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63383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591142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036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57B3A45D-9EBA-47D7-BB40-AA12FBB4BFF7}" type="datetime1">
              <a:rPr lang="en-US" smtClean="0"/>
              <a:t>8/21/2018</a:t>
            </a:fld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D81690E-1131-4E0B-B576-3D9BB243D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05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9476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5841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380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8801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98308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278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8766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7304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40992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571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8941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75630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1672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3872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8669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7208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28915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4716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4536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4920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837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601375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611394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393647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438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4659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7294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070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15986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9542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5550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01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8608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06017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28023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47962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1331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85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D72A2-3305-4A0E-A074-6AD7779666A8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CB99E-6AFF-4A2B-937E-97E122F74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9223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4D20A-0BCE-413B-9B73-543ABF7C497D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0C43A-83DD-406E-970E-55FC7B2A2F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9774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89B26-FDC8-4A66-8DA8-5C1B0DD4EBCE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93200-6400-4767-88E6-FD351067F6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5020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6A8AD-2777-46B2-A2C9-840E60C61F4B}" type="datetime1">
              <a:rPr lang="en-US" smtClean="0"/>
              <a:t>8/21/2018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A22A6-1604-470E-9974-75C5E4219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9651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36C02-D488-424E-B3C8-EC09054753A1}" type="datetime1">
              <a:rPr lang="en-US" smtClean="0"/>
              <a:t>8/21/2018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84C56-3D7A-486E-BBEB-D49B586D7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50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676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A87B7-C1AB-458D-B24F-1341E23D1BCB}" type="datetime1">
              <a:rPr lang="en-US" smtClean="0"/>
              <a:t>8/21/2018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75F8C-FE15-4D12-B552-20B9D6799C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50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90AD1-960B-4306-9249-60B67D8CA62A}" type="datetime1">
              <a:rPr lang="en-US" smtClean="0"/>
              <a:t>8/21/2018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578CD-0ACD-4EDC-993B-C2E4D6055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8173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F432D-E3B0-40DC-91D9-48D3066D9767}" type="datetime1">
              <a:rPr lang="en-US" smtClean="0"/>
              <a:t>8/21/2018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A1C68-1B25-4F4A-A6F6-6D27BE76D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9305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90980-64B1-4E43-A6E0-C29C67E9D41C}" type="datetime1">
              <a:rPr lang="en-US" smtClean="0"/>
              <a:t>8/21/2018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ECF11-137D-4DA3-A718-A2A5A0989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48354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C88E7-C749-411A-8837-972097D3744A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7048-D2EF-497A-8626-837148F54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10895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7BB68-8EF8-4EC3-9F9B-213555F5EE80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435F5-EB51-46E3-BB15-B652081BC6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9275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43799-5A96-4D85-BF19-F1A2A37E8B88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26D02-1478-448D-8FDA-585AFDCFF2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382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0B478-FEFF-498A-A396-DC52963129FC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67189-F16C-41CB-9B64-15D58A6C4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2794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6C4DE-5020-4FBD-A6FC-9332A5F593E9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0CD1A-55CA-438B-8EFD-736D42A57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45550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C15AE-E602-4AE9-B4D9-583D1E46D483}" type="datetime1">
              <a:rPr lang="en-US" smtClean="0"/>
              <a:t>8/21/2018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9A9A6-0C61-4D13-B353-7E7EB3147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04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4267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7A7D1-68D1-40AC-8B0F-845C6D30D8F0}" type="datetime1">
              <a:rPr lang="en-US" smtClean="0"/>
              <a:t>8/21/2018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C714B-0C96-46BF-92D9-F1367FDA9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96381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CFE92-22B6-4F1A-881D-AB454BBBD44D}" type="datetime1">
              <a:rPr lang="en-US" smtClean="0"/>
              <a:t>8/21/2018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81D99-6BE7-4F25-90DB-B0D2E0932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3924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C3E65-B8BB-4C8F-A503-56E632BE9DEB}" type="datetime1">
              <a:rPr lang="en-US" smtClean="0"/>
              <a:t>8/21/2018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72890-710F-41BB-859B-8E3662009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82615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242A2-2106-4668-B952-3E81C3699BEF}" type="datetime1">
              <a:rPr lang="en-US" smtClean="0"/>
              <a:t>8/21/2018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BC9A8-6DC0-46CE-B591-217534947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3607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D8898-FE9F-4CA2-BEB5-541F62A58D72}" type="datetime1">
              <a:rPr lang="en-US" smtClean="0"/>
              <a:t>8/21/2018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11F91-BDA9-4ECC-82C4-1A55717D3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47686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2F7D8-75F4-49BB-BFA1-8C4DAF5D30DB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6CBE1-5A49-4BF6-89B5-61A6D18A7B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33743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080FE-FBC2-419F-8BAF-94AC00EF43CD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C5229-F013-4BD0-8D68-3AF31DF75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05831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131EB-5CAB-467A-B311-3D057A1BFE68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2931C-D748-463E-8057-122F12124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9837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EC319-E3B4-44AA-A8F2-BA37AC0AAD2A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245BD-4524-458A-9FF7-6B4247EE9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10987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D2164-EE1F-4F96-B9E1-4337A815EB61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4EEAB-7172-4599-A425-8C39B8AB4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41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780161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5ED64-9DDD-45F5-9F46-44E556BCCC8F}" type="datetime1">
              <a:rPr lang="en-US" smtClean="0"/>
              <a:t>8/21/2018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409BF-34FA-4D71-9491-977B66F0AC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6904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04FF3-8D83-40BD-85C5-2E3CDAA583A6}" type="datetime1">
              <a:rPr lang="en-US" smtClean="0"/>
              <a:t>8/21/2018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41AA4-A489-4BEC-95F5-5C9489E6F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69986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3C233-F99B-4FD8-9CE7-3486219F6E2F}" type="datetime1">
              <a:rPr lang="en-US" smtClean="0"/>
              <a:t>8/21/2018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1AFA9-0583-459D-892E-D3CB92FF7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90922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FE787-43BC-46AC-B7C3-E16D87374113}" type="datetime1">
              <a:rPr lang="en-US" smtClean="0"/>
              <a:t>8/21/2018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1EA8D-8EDE-4E40-8D8C-812EC9004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60245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05C81-4E88-428B-ABCF-73D4148F886A}" type="datetime1">
              <a:rPr lang="en-US" smtClean="0"/>
              <a:t>8/21/2018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0A755-D8CC-4CFE-971E-3F0E7D367F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02868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682AF-47A8-47B9-950C-829D26ED7702}" type="datetime1">
              <a:rPr lang="en-US" smtClean="0"/>
              <a:t>8/21/2018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AB65C-AD2A-4C40-971C-BBAF84C150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4400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85D38-3BAA-427B-BAA9-6B70C64BB12B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65DE4-9C92-4D68-A395-3F74BAF82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83252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D012C-5743-4D40-B99A-5C7C926DE0E1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428F5-4C4A-470B-A02A-44BC3A5EC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01645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22E6B3-3FC1-495F-BDBE-6DEDD9AACD42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3229D-8633-42AA-9A8B-8805B55E85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16842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7CEF-3BD6-43C3-BC86-A12C5CED69DA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74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03503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9B22-E610-462E-BE27-AC8F0CB1799F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21894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004B-5EA5-4A78-BDB8-504011633FA8}" type="datetime1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83407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E341-3E95-4C59-8691-FEB1B82B3BBC}" type="datetime1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04389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29FB-DA6C-4A0D-8B32-E70F31EC4AD1}" type="datetime1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70938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0A1CF-BF39-4683-B6CD-10DBD43ECC99}" type="datetime1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35052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579A-945F-4164-9B93-D2164876DC31}" type="datetime1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55267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F9C4-260E-4CA7-8473-076D62C5F7AB}" type="datetime1">
              <a:rPr lang="en-US" smtClean="0"/>
              <a:t>8/21/2018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61331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151F-38CE-4C04-9DF0-1F9C1BAE5570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17419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1F5E-4E89-46BC-ACBF-640F2697E1A2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8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57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5221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68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746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9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42CD5CEC-D0C6-4017-89B2-A32999AA595A}" type="datetime1">
              <a:rPr lang="en-US" smtClean="0"/>
              <a:t>8/21/2018</a:t>
            </a:fld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1085987-9A9D-4B3D-8467-FF66E63B5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372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624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591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7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014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677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61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19008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81946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57695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569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77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293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455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03313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876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508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6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804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7924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90510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64986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429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00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994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806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7860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99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8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724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739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0650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291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21017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055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645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177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587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59159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6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534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14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896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6870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9185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8307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9431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66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731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133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551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8810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526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564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489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96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491911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654131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2293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8832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E5B64-3138-4EA4-8F15-9D5327ECDB36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C3EEC-935D-4B88-A247-959A6098F8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1725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8803D-4314-469B-B92F-097E169074B6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0D9B4-1CCB-496E-9905-3AAF1D4E0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9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617306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28279-442A-474A-A866-3F92892270DD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4EB1F-FAE0-49DC-B5F3-3B7BC48D7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5658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DD8D5-FFF4-41FB-9F22-C8FD56221D91}" type="datetime1">
              <a:rPr lang="en-US" smtClean="0"/>
              <a:t>8/21/2018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8F449-D001-447F-858F-080F22FCE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997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2D842-C365-42CF-BEB2-0A03A8DBBEEE}" type="datetime1">
              <a:rPr lang="en-US" smtClean="0"/>
              <a:t>8/21/2018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E655E-8E5B-4137-B38A-5820C0557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775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E23EC-F64E-41C3-BAD4-196D108D16E5}" type="datetime1">
              <a:rPr lang="en-US" smtClean="0"/>
              <a:t>8/21/2018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C16B3-6078-4FC0-8725-4EEA57657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359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8AE35-5130-48F8-BAE9-E76339FD3E47}" type="datetime1">
              <a:rPr lang="en-US" smtClean="0"/>
              <a:t>8/21/2018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6C8CF-9829-45E7-8B85-AC923523E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0385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65BEF-9A1F-49AA-8826-3BAAE418BA2C}" type="datetime1">
              <a:rPr lang="en-US" smtClean="0"/>
              <a:t>8/21/2018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5D92C-73EE-45A1-B5FB-D76D816B5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0313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29B9C-79A6-4829-A11B-05DC6A75AF6E}" type="datetime1">
              <a:rPr lang="en-US" smtClean="0"/>
              <a:t>8/21/2018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9246C-4368-4CD4-A755-79B20AA39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128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19922-D79B-4AD3-87D8-03661DC1585F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AFA2F-9546-44A2-84C0-773FBAB4A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853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15E9A-6F93-4ADC-AB8A-B44E4F24993D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B91DF-5E19-411B-8C02-C08C662D9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6191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0C324-3D44-441F-B06B-13E53DF6EB65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D9434-E0F5-4E75-A5F4-DDE1D47AB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0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483467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CA565-E3E4-4994-9F1D-04F216469D30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B3FAA-34B6-4C18-A3C6-24A07E667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9581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39C41-F561-4F3D-BBB7-7A4992499E94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E25F3-7302-48F0-A9BA-0DD2374641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032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E514E-7FC4-4655-A29E-AF4E9D8F39F2}" type="datetime1">
              <a:rPr lang="en-US" smtClean="0"/>
              <a:t>8/21/2018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3FFC8-64F3-47C2-A2D9-FB8B707C03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3140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55238-440E-4A1B-A9C1-89F470ECC0BD}" type="datetime1">
              <a:rPr lang="en-US" smtClean="0"/>
              <a:t>8/21/2018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97FA6-43C7-49AE-A5F7-3889D1F48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2199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5096D-E0C5-426F-B44A-9FEDA9C24096}" type="datetime1">
              <a:rPr lang="en-US" smtClean="0"/>
              <a:t>8/21/2018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E9464-128A-456F-AA3C-48CA2A6B21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3423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F71C1-D7C2-4B88-8C2D-83117F8AA593}" type="datetime1">
              <a:rPr lang="en-US" smtClean="0"/>
              <a:t>8/21/2018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F4A53-911B-44B5-A46D-92512A505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2610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67E49-4716-4410-B63C-859C7014682B}" type="datetime1">
              <a:rPr lang="en-US" smtClean="0"/>
              <a:t>8/21/2018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5E089-3234-4749-8D9A-1D2AF5A35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0704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12461-C081-4FB0-B586-8B7992D4B6A7}" type="datetime1">
              <a:rPr lang="en-US" smtClean="0"/>
              <a:t>8/21/2018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42984-DAE6-4527-AD65-3CDCF763D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3491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2E2ED-02D0-4BEC-ABE1-1D6F54E76FB1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859F1-C05C-4DF4-B5A8-A291F11458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1811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E9E4E-A8F5-475F-A18D-43D2D050E384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82AF6-359E-4632-8D14-4072E0F51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3" r:id="rId1"/>
    <p:sldLayoutId id="2147484588" r:id="rId2"/>
    <p:sldLayoutId id="2147484589" r:id="rId3"/>
    <p:sldLayoutId id="2147484590" r:id="rId4"/>
    <p:sldLayoutId id="2147484591" r:id="rId5"/>
    <p:sldLayoutId id="2147484592" r:id="rId6"/>
    <p:sldLayoutId id="2147484593" r:id="rId7"/>
    <p:sldLayoutId id="2147484594" r:id="rId8"/>
    <p:sldLayoutId id="2147484595" r:id="rId9"/>
    <p:sldLayoutId id="2147484596" r:id="rId10"/>
    <p:sldLayoutId id="214748459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1272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1274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5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1273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E4DFD599-FA98-4CF6-9643-CF70D7EAF7E3}" type="datetime1">
              <a:rPr lang="en-US" smtClean="0"/>
              <a:t>8/21/2018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5F8670E-07B2-4A68-B734-C715C478D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4" r:id="rId1"/>
    <p:sldLayoutId id="2147484685" r:id="rId2"/>
    <p:sldLayoutId id="2147484686" r:id="rId3"/>
    <p:sldLayoutId id="2147484687" r:id="rId4"/>
    <p:sldLayoutId id="2147484688" r:id="rId5"/>
    <p:sldLayoutId id="2147484689" r:id="rId6"/>
    <p:sldLayoutId id="2147484690" r:id="rId7"/>
    <p:sldLayoutId id="2147484691" r:id="rId8"/>
    <p:sldLayoutId id="2147484692" r:id="rId9"/>
    <p:sldLayoutId id="2147484693" r:id="rId10"/>
    <p:sldLayoutId id="21474846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2294" name="Line 12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7" r:id="rId3"/>
    <p:sldLayoutId id="2147484698" r:id="rId4"/>
    <p:sldLayoutId id="2147484699" r:id="rId5"/>
    <p:sldLayoutId id="2147484700" r:id="rId6"/>
    <p:sldLayoutId id="2147484701" r:id="rId7"/>
    <p:sldLayoutId id="2147484702" r:id="rId8"/>
    <p:sldLayoutId id="2147484703" r:id="rId9"/>
    <p:sldLayoutId id="2147484704" r:id="rId10"/>
    <p:sldLayoutId id="21474847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6" r:id="rId1"/>
    <p:sldLayoutId id="2147484707" r:id="rId2"/>
    <p:sldLayoutId id="2147484708" r:id="rId3"/>
    <p:sldLayoutId id="2147484709" r:id="rId4"/>
    <p:sldLayoutId id="2147484710" r:id="rId5"/>
    <p:sldLayoutId id="2147484711" r:id="rId6"/>
    <p:sldLayoutId id="2147484712" r:id="rId7"/>
    <p:sldLayoutId id="2147484713" r:id="rId8"/>
    <p:sldLayoutId id="2147484714" r:id="rId9"/>
    <p:sldLayoutId id="2147484715" r:id="rId10"/>
    <p:sldLayoutId id="214748471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18" r:id="rId2"/>
    <p:sldLayoutId id="2147484719" r:id="rId3"/>
    <p:sldLayoutId id="2147484720" r:id="rId4"/>
    <p:sldLayoutId id="2147484721" r:id="rId5"/>
    <p:sldLayoutId id="2147484722" r:id="rId6"/>
    <p:sldLayoutId id="2147484723" r:id="rId7"/>
    <p:sldLayoutId id="2147484724" r:id="rId8"/>
    <p:sldLayoutId id="2147484725" r:id="rId9"/>
    <p:sldLayoutId id="2147484726" r:id="rId10"/>
    <p:sldLayoutId id="214748472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8" r:id="rId1"/>
    <p:sldLayoutId id="2147484729" r:id="rId2"/>
    <p:sldLayoutId id="2147484730" r:id="rId3"/>
    <p:sldLayoutId id="2147484731" r:id="rId4"/>
    <p:sldLayoutId id="2147484732" r:id="rId5"/>
    <p:sldLayoutId id="2147484733" r:id="rId6"/>
    <p:sldLayoutId id="2147484734" r:id="rId7"/>
    <p:sldLayoutId id="2147484735" r:id="rId8"/>
    <p:sldLayoutId id="2147484736" r:id="rId9"/>
    <p:sldLayoutId id="2147484737" r:id="rId10"/>
    <p:sldLayoutId id="214748473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6392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6394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5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6393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D027F60B-4151-4851-87F4-0083FF8F5EBC}" type="datetime1">
              <a:rPr lang="en-US" smtClean="0"/>
              <a:t>8/21/2018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FA78D55-6821-45CC-B747-BE2DDAF5C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9" r:id="rId1"/>
    <p:sldLayoutId id="2147484740" r:id="rId2"/>
    <p:sldLayoutId id="2147484741" r:id="rId3"/>
    <p:sldLayoutId id="2147484742" r:id="rId4"/>
    <p:sldLayoutId id="2147484743" r:id="rId5"/>
    <p:sldLayoutId id="2147484744" r:id="rId6"/>
    <p:sldLayoutId id="2147484745" r:id="rId7"/>
    <p:sldLayoutId id="2147484746" r:id="rId8"/>
    <p:sldLayoutId id="2147484747" r:id="rId9"/>
    <p:sldLayoutId id="2147484748" r:id="rId10"/>
    <p:sldLayoutId id="214748474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7416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7418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9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7417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6B62BC40-1923-4EBB-A1D5-4EEC15A53923}" type="datetime1">
              <a:rPr lang="en-US" smtClean="0"/>
              <a:t>8/21/2018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31DE715-F1F9-48E6-9F4F-9B44E6ED2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0" r:id="rId1"/>
    <p:sldLayoutId id="2147484751" r:id="rId2"/>
    <p:sldLayoutId id="2147484752" r:id="rId3"/>
    <p:sldLayoutId id="2147484753" r:id="rId4"/>
    <p:sldLayoutId id="2147484754" r:id="rId5"/>
    <p:sldLayoutId id="2147484755" r:id="rId6"/>
    <p:sldLayoutId id="2147484756" r:id="rId7"/>
    <p:sldLayoutId id="2147484757" r:id="rId8"/>
    <p:sldLayoutId id="2147484758" r:id="rId9"/>
    <p:sldLayoutId id="2147484759" r:id="rId10"/>
    <p:sldLayoutId id="21474847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8440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8442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3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8441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C4B4109D-BB43-4862-AFAE-AE42F671F28C}" type="datetime1">
              <a:rPr lang="en-US" smtClean="0"/>
              <a:t>8/21/2018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2CC26A-7560-40FC-9DD3-1A616D586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1" r:id="rId1"/>
    <p:sldLayoutId id="2147484762" r:id="rId2"/>
    <p:sldLayoutId id="2147484763" r:id="rId3"/>
    <p:sldLayoutId id="2147484764" r:id="rId4"/>
    <p:sldLayoutId id="2147484765" r:id="rId5"/>
    <p:sldLayoutId id="2147484766" r:id="rId6"/>
    <p:sldLayoutId id="2147484767" r:id="rId7"/>
    <p:sldLayoutId id="2147484768" r:id="rId8"/>
    <p:sldLayoutId id="2147484769" r:id="rId9"/>
    <p:sldLayoutId id="2147484770" r:id="rId10"/>
    <p:sldLayoutId id="21474847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C1540B2-848F-4F48-9FA7-DD83BADA362F}" type="datetime1">
              <a:rPr lang="en-US" smtClean="0"/>
              <a:t>8/21/2018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3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9" r:id="rId1"/>
    <p:sldLayoutId id="2147484790" r:id="rId2"/>
    <p:sldLayoutId id="2147484791" r:id="rId3"/>
    <p:sldLayoutId id="2147484792" r:id="rId4"/>
    <p:sldLayoutId id="214748479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  <p:sldLayoutId id="2147484598" r:id="rId2"/>
    <p:sldLayoutId id="2147484599" r:id="rId3"/>
    <p:sldLayoutId id="2147484600" r:id="rId4"/>
    <p:sldLayoutId id="2147484601" r:id="rId5"/>
    <p:sldLayoutId id="2147484602" r:id="rId6"/>
    <p:sldLayoutId id="2147484603" r:id="rId7"/>
    <p:sldLayoutId id="2147484604" r:id="rId8"/>
    <p:sldLayoutId id="2147484605" r:id="rId9"/>
    <p:sldLayoutId id="2147484606" r:id="rId10"/>
    <p:sldLayoutId id="21474846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5" r:id="rId1"/>
    <p:sldLayoutId id="2147484608" r:id="rId2"/>
    <p:sldLayoutId id="2147484609" r:id="rId3"/>
    <p:sldLayoutId id="2147484610" r:id="rId4"/>
    <p:sldLayoutId id="2147484611" r:id="rId5"/>
    <p:sldLayoutId id="2147484612" r:id="rId6"/>
    <p:sldLayoutId id="2147484613" r:id="rId7"/>
    <p:sldLayoutId id="2147484614" r:id="rId8"/>
    <p:sldLayoutId id="2147484615" r:id="rId9"/>
    <p:sldLayoutId id="2147484616" r:id="rId10"/>
    <p:sldLayoutId id="214748461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Text Box 9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5126" name="Line 12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8" r:id="rId1"/>
    <p:sldLayoutId id="2147484619" r:id="rId2"/>
    <p:sldLayoutId id="2147484620" r:id="rId3"/>
    <p:sldLayoutId id="2147484621" r:id="rId4"/>
    <p:sldLayoutId id="2147484622" r:id="rId5"/>
    <p:sldLayoutId id="2147484623" r:id="rId6"/>
    <p:sldLayoutId id="2147484624" r:id="rId7"/>
    <p:sldLayoutId id="2147484625" r:id="rId8"/>
    <p:sldLayoutId id="2147484626" r:id="rId9"/>
    <p:sldLayoutId id="2147484627" r:id="rId10"/>
    <p:sldLayoutId id="214748462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9" r:id="rId1"/>
    <p:sldLayoutId id="2147484630" r:id="rId2"/>
    <p:sldLayoutId id="2147484631" r:id="rId3"/>
    <p:sldLayoutId id="2147484632" r:id="rId4"/>
    <p:sldLayoutId id="2147484633" r:id="rId5"/>
    <p:sldLayoutId id="2147484634" r:id="rId6"/>
    <p:sldLayoutId id="2147484635" r:id="rId7"/>
    <p:sldLayoutId id="2147484636" r:id="rId8"/>
    <p:sldLayoutId id="2147484637" r:id="rId9"/>
    <p:sldLayoutId id="2147484638" r:id="rId10"/>
    <p:sldLayoutId id="21474846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0" r:id="rId1"/>
    <p:sldLayoutId id="2147484641" r:id="rId2"/>
    <p:sldLayoutId id="2147484642" r:id="rId3"/>
    <p:sldLayoutId id="2147484643" r:id="rId4"/>
    <p:sldLayoutId id="2147484644" r:id="rId5"/>
    <p:sldLayoutId id="2147484645" r:id="rId6"/>
    <p:sldLayoutId id="2147484646" r:id="rId7"/>
    <p:sldLayoutId id="2147484647" r:id="rId8"/>
    <p:sldLayoutId id="2147484648" r:id="rId9"/>
    <p:sldLayoutId id="2147484649" r:id="rId10"/>
    <p:sldLayoutId id="214748465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1" r:id="rId1"/>
    <p:sldLayoutId id="2147484652" r:id="rId2"/>
    <p:sldLayoutId id="2147484653" r:id="rId3"/>
    <p:sldLayoutId id="2147484654" r:id="rId4"/>
    <p:sldLayoutId id="2147484655" r:id="rId5"/>
    <p:sldLayoutId id="2147484656" r:id="rId6"/>
    <p:sldLayoutId id="2147484657" r:id="rId7"/>
    <p:sldLayoutId id="2147484658" r:id="rId8"/>
    <p:sldLayoutId id="2147484659" r:id="rId9"/>
    <p:sldLayoutId id="2147484660" r:id="rId10"/>
    <p:sldLayoutId id="21474846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9224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9226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9225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8E56EA66-0A9C-42D5-AE4C-6A22CCA49DEA}" type="datetime1">
              <a:rPr lang="en-US" smtClean="0"/>
              <a:t>8/21/2018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922E2F2-01AE-4D97-90FF-09F0FD99A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2" r:id="rId1"/>
    <p:sldLayoutId id="2147484663" r:id="rId2"/>
    <p:sldLayoutId id="2147484664" r:id="rId3"/>
    <p:sldLayoutId id="2147484665" r:id="rId4"/>
    <p:sldLayoutId id="2147484666" r:id="rId5"/>
    <p:sldLayoutId id="2147484667" r:id="rId6"/>
    <p:sldLayoutId id="2147484668" r:id="rId7"/>
    <p:sldLayoutId id="2147484669" r:id="rId8"/>
    <p:sldLayoutId id="2147484670" r:id="rId9"/>
    <p:sldLayoutId id="2147484671" r:id="rId10"/>
    <p:sldLayoutId id="2147484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0248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0250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1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0249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A37B7E41-B2FE-49C3-BFD4-A0FFCDEE5291}" type="datetime1">
              <a:rPr lang="en-US" smtClean="0"/>
              <a:t>8/21/2018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ED09FC-6C07-4270-A0F1-C9B67FAD4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3" r:id="rId1"/>
    <p:sldLayoutId id="2147484674" r:id="rId2"/>
    <p:sldLayoutId id="2147484675" r:id="rId3"/>
    <p:sldLayoutId id="2147484676" r:id="rId4"/>
    <p:sldLayoutId id="2147484677" r:id="rId5"/>
    <p:sldLayoutId id="2147484678" r:id="rId6"/>
    <p:sldLayoutId id="2147484679" r:id="rId7"/>
    <p:sldLayoutId id="2147484680" r:id="rId8"/>
    <p:sldLayoutId id="2147484681" r:id="rId9"/>
    <p:sldLayoutId id="2147484682" r:id="rId10"/>
    <p:sldLayoutId id="2147484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en.wikipedia.org/wiki/Fast_inverse_square_root" TargetMode="External"/><Relationship Id="rId1" Type="http://schemas.openxmlformats.org/officeDocument/2006/relationships/slideLayout" Target="../slideLayouts/slideLayout18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66158"/>
            <a:ext cx="7772400" cy="139604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Core Concepts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simple example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Through </a:t>
            </a:r>
            <a:r>
              <a:rPr lang="en-US" altLang="en-US" dirty="0" smtClean="0">
                <a:solidFill>
                  <a:schemeClr val="accent2"/>
                </a:solidFill>
              </a:rPr>
              <a:t>public</a:t>
            </a:r>
            <a:r>
              <a:rPr lang="en-US" altLang="en-US" dirty="0" smtClean="0"/>
              <a:t> methods provided by a class, access to the </a:t>
            </a:r>
            <a:r>
              <a:rPr lang="en-US" altLang="en-US" dirty="0" smtClean="0">
                <a:solidFill>
                  <a:schemeClr val="accent2"/>
                </a:solidFill>
              </a:rPr>
              <a:t>private</a:t>
            </a:r>
            <a:r>
              <a:rPr lang="en-US" altLang="en-US" dirty="0" smtClean="0"/>
              <a:t> representation can be controlled</a:t>
            </a:r>
          </a:p>
          <a:p>
            <a:pPr eaLnBrk="1" hangingPunct="1"/>
            <a:r>
              <a:rPr lang="en-US" altLang="en-US" dirty="0" smtClean="0"/>
              <a:t>Date class methods either may not let you set the day, month, and year independently or put preconditions</a:t>
            </a:r>
          </a:p>
          <a:p>
            <a:pPr eaLnBrk="1" hangingPunct="1"/>
            <a:r>
              <a:rPr lang="en-US" altLang="en-US" dirty="0" smtClean="0"/>
              <a:t>Unless there is related data to be “hidden” so that they can be kept in “sync”, grouped, and managed, classes may not be needed</a:t>
            </a:r>
          </a:p>
        </p:txBody>
      </p:sp>
    </p:spTree>
    <p:extLst>
      <p:ext uri="{BB962C8B-B14F-4D97-AF65-F5344CB8AC3E}">
        <p14:creationId xmlns:p14="http://schemas.microsoft.com/office/powerpoint/2010/main" val="364945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Note: Information Hiding and Encapsulation are often thought to be two terms for the same thing</a:t>
            </a:r>
          </a:p>
          <a:p>
            <a:r>
              <a:rPr lang="en-US" dirty="0" smtClean="0"/>
              <a:t>They’re really two distinct, but related concepts</a:t>
            </a:r>
          </a:p>
          <a:p>
            <a:r>
              <a:rPr lang="en-US" dirty="0" smtClean="0"/>
              <a:t>Information Hiding is how we control access to encapsulated data and operations</a:t>
            </a:r>
          </a:p>
          <a:p>
            <a:r>
              <a:rPr lang="en-US" dirty="0" smtClean="0"/>
              <a:t>We do this by using our visibility settings</a:t>
            </a:r>
          </a:p>
          <a:p>
            <a:pPr lvl="1"/>
            <a:r>
              <a:rPr lang="en-US" dirty="0" smtClean="0"/>
              <a:t>Private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5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hide information?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hide information?</a:t>
            </a:r>
          </a:p>
          <a:p>
            <a:pPr lvl="1"/>
            <a:r>
              <a:rPr lang="en-US" dirty="0" smtClean="0"/>
              <a:t>The keep data in sync</a:t>
            </a:r>
          </a:p>
          <a:p>
            <a:pPr lvl="1"/>
            <a:r>
              <a:rPr lang="en-US" dirty="0" smtClean="0"/>
              <a:t>To keep data accurate</a:t>
            </a:r>
          </a:p>
          <a:p>
            <a:pPr lvl="1"/>
            <a:r>
              <a:rPr lang="en-US" dirty="0" smtClean="0"/>
              <a:t>To keep data secure</a:t>
            </a:r>
          </a:p>
          <a:p>
            <a:pPr lvl="1"/>
            <a:r>
              <a:rPr lang="en-US" dirty="0" smtClean="0"/>
              <a:t>To not overwhelm other programmers with implementation details</a:t>
            </a:r>
          </a:p>
          <a:p>
            <a:pPr lvl="2"/>
            <a:r>
              <a:rPr lang="en-US" dirty="0" smtClean="0"/>
              <a:t>How do computers solve for the square root of a number?</a:t>
            </a:r>
          </a:p>
          <a:p>
            <a:pPr lvl="2"/>
            <a:r>
              <a:rPr lang="en-US" dirty="0" smtClean="0"/>
              <a:t>Do you really need to know, or do you just need to know that </a:t>
            </a:r>
            <a:r>
              <a:rPr lang="en-US" dirty="0" err="1" smtClean="0"/>
              <a:t>sqrt</a:t>
            </a:r>
            <a:r>
              <a:rPr lang="en-US" dirty="0" smtClean="0"/>
              <a:t>() returns the square root?</a:t>
            </a:r>
          </a:p>
          <a:p>
            <a:r>
              <a:rPr lang="en-US" dirty="0" smtClean="0"/>
              <a:t>Consider building a house…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4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AKA Modular design</a:t>
            </a:r>
          </a:p>
          <a:p>
            <a:r>
              <a:rPr lang="en-US" dirty="0" smtClean="0"/>
              <a:t>Every module has it’s own role and concerns</a:t>
            </a:r>
          </a:p>
          <a:p>
            <a:r>
              <a:rPr lang="en-US" dirty="0" smtClean="0"/>
              <a:t>Make the module’s role specific</a:t>
            </a:r>
          </a:p>
          <a:p>
            <a:r>
              <a:rPr lang="en-US" dirty="0" smtClean="0"/>
              <a:t>Modules then work together to solve a more complicated problem</a:t>
            </a:r>
          </a:p>
          <a:p>
            <a:r>
              <a:rPr lang="en-US" dirty="0" smtClean="0"/>
              <a:t>Has a high initial overhead</a:t>
            </a:r>
          </a:p>
          <a:p>
            <a:pPr lvl="1"/>
            <a:r>
              <a:rPr lang="en-US" dirty="0" smtClean="0"/>
              <a:t>Have to identify the roles before writing code</a:t>
            </a:r>
          </a:p>
          <a:p>
            <a:pPr lvl="1"/>
            <a:r>
              <a:rPr lang="en-US" dirty="0" smtClean="0"/>
              <a:t>Then design the modules</a:t>
            </a:r>
          </a:p>
          <a:p>
            <a:pPr lvl="1"/>
            <a:r>
              <a:rPr lang="en-US" dirty="0" smtClean="0"/>
              <a:t>Then design how they work together</a:t>
            </a:r>
          </a:p>
          <a:p>
            <a:pPr lvl="1"/>
            <a:r>
              <a:rPr lang="en-US" dirty="0" smtClean="0"/>
              <a:t>Then, start writing code</a:t>
            </a:r>
          </a:p>
          <a:p>
            <a:r>
              <a:rPr lang="en-US" dirty="0" smtClean="0"/>
              <a:t>Objects and Classes are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1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following these principles, reuse becomes much more common</a:t>
            </a:r>
          </a:p>
          <a:p>
            <a:pPr lvl="1"/>
            <a:r>
              <a:rPr lang="en-US" dirty="0" smtClean="0"/>
              <a:t>Don’t reinvent the wheel</a:t>
            </a:r>
          </a:p>
          <a:p>
            <a:r>
              <a:rPr lang="en-US" dirty="0" smtClean="0"/>
              <a:t>Since modules have specific roles and concerns, they can be reused in other systems</a:t>
            </a:r>
          </a:p>
          <a:p>
            <a:pPr lvl="1"/>
            <a:r>
              <a:rPr lang="en-US" dirty="0" smtClean="0"/>
              <a:t>Only need one system for credit card payments, no matter what they are buying</a:t>
            </a:r>
          </a:p>
          <a:p>
            <a:r>
              <a:rPr lang="en-US" dirty="0" smtClean="0"/>
              <a:t>Since information is hidden, its easier to reuse the module based on only the documentation</a:t>
            </a:r>
          </a:p>
          <a:p>
            <a:r>
              <a:rPr lang="en-US" dirty="0" smtClean="0"/>
              <a:t>You reuse the encapsulated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7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localization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Easier to find bugs in your program</a:t>
            </a:r>
          </a:p>
          <a:p>
            <a:r>
              <a:rPr lang="en-US" dirty="0" smtClean="0"/>
              <a:t>Can test modules individually</a:t>
            </a:r>
          </a:p>
          <a:p>
            <a:pPr lvl="1"/>
            <a:r>
              <a:rPr lang="en-US" dirty="0" smtClean="0"/>
              <a:t>Unit testing</a:t>
            </a:r>
          </a:p>
          <a:p>
            <a:r>
              <a:rPr lang="en-US" dirty="0" smtClean="0"/>
              <a:t>Each module has a specific role</a:t>
            </a:r>
          </a:p>
          <a:p>
            <a:pPr lvl="1"/>
            <a:r>
              <a:rPr lang="en-US" dirty="0" smtClean="0"/>
              <a:t>What role didn’t work?</a:t>
            </a:r>
          </a:p>
          <a:p>
            <a:r>
              <a:rPr lang="en-US" dirty="0" smtClean="0"/>
              <a:t>Since information is hidden and methods and data are encapsulated, you control access to the private data</a:t>
            </a:r>
          </a:p>
          <a:p>
            <a:pPr lvl="1"/>
            <a:r>
              <a:rPr lang="en-US" dirty="0" smtClean="0"/>
              <a:t>Easier to find where someone changed the data</a:t>
            </a:r>
          </a:p>
          <a:p>
            <a:pPr lvl="1"/>
            <a:r>
              <a:rPr lang="en-US" dirty="0" smtClean="0"/>
              <a:t>Put a print statement in the function that changes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3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to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</a:p>
          <a:p>
            <a:pPr lvl="1"/>
            <a:r>
              <a:rPr lang="en-US" dirty="0" smtClean="0"/>
              <a:t>Module is reused for the same task</a:t>
            </a:r>
          </a:p>
          <a:p>
            <a:pPr lvl="1"/>
            <a:r>
              <a:rPr lang="en-US" dirty="0" smtClean="0"/>
              <a:t>One place to make the change</a:t>
            </a:r>
          </a:p>
          <a:p>
            <a:r>
              <a:rPr lang="en-US" dirty="0" smtClean="0"/>
              <a:t>Easier to build off of</a:t>
            </a:r>
          </a:p>
          <a:p>
            <a:pPr lvl="1"/>
            <a:r>
              <a:rPr lang="en-US" dirty="0" smtClean="0"/>
              <a:t>You don’t change the code that exists, you add new code and reuse old modules</a:t>
            </a:r>
          </a:p>
          <a:p>
            <a:r>
              <a:rPr lang="en-US" dirty="0" smtClean="0"/>
              <a:t>User interface changes from command line to GUI</a:t>
            </a:r>
          </a:p>
          <a:p>
            <a:pPr lvl="1"/>
            <a:r>
              <a:rPr lang="en-US" dirty="0" smtClean="0"/>
              <a:t>All the “hard stuff” is separated from the user interface</a:t>
            </a:r>
          </a:p>
          <a:p>
            <a:pPr lvl="1"/>
            <a:r>
              <a:rPr lang="en-US" dirty="0" smtClean="0"/>
              <a:t>Just change the UI, and leave all your classes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0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questions to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___________ changes?</a:t>
            </a:r>
          </a:p>
          <a:p>
            <a:pPr lvl="1"/>
            <a:r>
              <a:rPr lang="en-US" dirty="0" smtClean="0"/>
              <a:t>Any of your numbers</a:t>
            </a:r>
          </a:p>
          <a:p>
            <a:pPr lvl="2"/>
            <a:r>
              <a:rPr lang="en-US" dirty="0" smtClean="0"/>
              <a:t>Avoid magic numbers</a:t>
            </a:r>
          </a:p>
          <a:p>
            <a:pPr lvl="1"/>
            <a:r>
              <a:rPr lang="en-US" dirty="0" smtClean="0"/>
              <a:t>User interface</a:t>
            </a:r>
          </a:p>
          <a:p>
            <a:pPr lvl="2"/>
            <a:r>
              <a:rPr lang="en-US" dirty="0" smtClean="0"/>
              <a:t>Have all input and output be in one module</a:t>
            </a:r>
          </a:p>
          <a:p>
            <a:pPr lvl="2"/>
            <a:r>
              <a:rPr lang="en-US" dirty="0" smtClean="0"/>
              <a:t>Boundary objects</a:t>
            </a:r>
          </a:p>
          <a:p>
            <a:pPr lvl="1"/>
            <a:r>
              <a:rPr lang="en-US" dirty="0" smtClean="0"/>
              <a:t>Order of events</a:t>
            </a:r>
          </a:p>
          <a:p>
            <a:pPr lvl="2"/>
            <a:r>
              <a:rPr lang="en-US" dirty="0" smtClean="0"/>
              <a:t>What needs to be in what order, and what’s flexible</a:t>
            </a:r>
          </a:p>
          <a:p>
            <a:pPr lvl="2"/>
            <a:r>
              <a:rPr lang="en-US" dirty="0" smtClean="0"/>
              <a:t>Clear documentation</a:t>
            </a:r>
          </a:p>
          <a:p>
            <a:pPr lvl="1"/>
            <a:r>
              <a:rPr lang="en-US" dirty="0" smtClean="0"/>
              <a:t>Avoid repeated code</a:t>
            </a:r>
          </a:p>
          <a:p>
            <a:pPr lvl="2"/>
            <a:r>
              <a:rPr lang="en-US" dirty="0" smtClean="0"/>
              <a:t>Separate into a module</a:t>
            </a:r>
          </a:p>
          <a:p>
            <a:pPr lvl="2"/>
            <a:r>
              <a:rPr lang="en-US" dirty="0" smtClean="0"/>
              <a:t>One place to make a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4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questions to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&lt;object&gt; know ________________? Should it?</a:t>
            </a:r>
          </a:p>
          <a:p>
            <a:pPr lvl="1"/>
            <a:r>
              <a:rPr lang="en-US" dirty="0" smtClean="0"/>
              <a:t>Hide information</a:t>
            </a:r>
          </a:p>
          <a:p>
            <a:pPr lvl="1"/>
            <a:r>
              <a:rPr lang="en-US" dirty="0" smtClean="0"/>
              <a:t>If an object A doesn’t need to know info about object B, then B can change without affecting 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questions to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these related?</a:t>
            </a:r>
          </a:p>
          <a:p>
            <a:pPr lvl="1"/>
            <a:r>
              <a:rPr lang="en-US" dirty="0" smtClean="0"/>
              <a:t>To encapsulate, or not to encapsulate</a:t>
            </a:r>
          </a:p>
          <a:p>
            <a:pPr lvl="1"/>
            <a:r>
              <a:rPr lang="en-US" dirty="0" smtClean="0"/>
              <a:t>Encapsulating related things makes it easier to keep related data in sync</a:t>
            </a:r>
          </a:p>
          <a:p>
            <a:pPr lvl="1"/>
            <a:r>
              <a:rPr lang="en-US" dirty="0" smtClean="0"/>
              <a:t>Encapsulating unrelated things makes it harder to reuse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8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Intentional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be careful with our design</a:t>
            </a:r>
          </a:p>
          <a:p>
            <a:r>
              <a:rPr lang="en-US" dirty="0" smtClean="0"/>
              <a:t>So far, you’ve had simple assignments</a:t>
            </a:r>
          </a:p>
          <a:p>
            <a:pPr lvl="1"/>
            <a:r>
              <a:rPr lang="en-US" dirty="0" smtClean="0"/>
              <a:t>Worked on your own</a:t>
            </a:r>
          </a:p>
          <a:p>
            <a:pPr lvl="1"/>
            <a:r>
              <a:rPr lang="en-US" dirty="0" smtClean="0"/>
              <a:t>A few hours</a:t>
            </a:r>
          </a:p>
          <a:p>
            <a:pPr lvl="1"/>
            <a:r>
              <a:rPr lang="en-US" dirty="0" smtClean="0"/>
              <a:t>Bad habits developed</a:t>
            </a:r>
          </a:p>
          <a:p>
            <a:r>
              <a:rPr lang="en-US" dirty="0" smtClean="0"/>
              <a:t>As a professional, your projects will be much more complex</a:t>
            </a:r>
          </a:p>
          <a:p>
            <a:pPr lvl="1"/>
            <a:r>
              <a:rPr lang="en-US" dirty="0" smtClean="0"/>
              <a:t>Will work on a large team</a:t>
            </a:r>
          </a:p>
          <a:p>
            <a:pPr lvl="1"/>
            <a:r>
              <a:rPr lang="en-US" dirty="0" smtClean="0"/>
              <a:t>Projects can span years, with several incremental releases</a:t>
            </a:r>
          </a:p>
          <a:p>
            <a:pPr lvl="1"/>
            <a:r>
              <a:rPr lang="en-US" dirty="0" smtClean="0"/>
              <a:t>You will have to build off of code written 5 years ago by someone else</a:t>
            </a:r>
          </a:p>
          <a:p>
            <a:r>
              <a:rPr lang="en-US" dirty="0" smtClean="0"/>
              <a:t>Major projects don’t rewrite the system with new versions</a:t>
            </a:r>
          </a:p>
          <a:p>
            <a:pPr lvl="1"/>
            <a:r>
              <a:rPr lang="en-US" dirty="0" smtClean="0"/>
              <a:t>They just change parts of 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questions to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someone use _______________ 5 years from now without having to ask me?</a:t>
            </a:r>
          </a:p>
          <a:p>
            <a:pPr lvl="1"/>
            <a:r>
              <a:rPr lang="en-US" dirty="0" smtClean="0"/>
              <a:t>Do they need to know the programming language?</a:t>
            </a:r>
          </a:p>
          <a:p>
            <a:pPr lvl="2"/>
            <a:r>
              <a:rPr lang="en-US" dirty="0" smtClean="0"/>
              <a:t>Languages come and go</a:t>
            </a:r>
          </a:p>
          <a:p>
            <a:pPr lvl="1"/>
            <a:r>
              <a:rPr lang="en-US" dirty="0" smtClean="0"/>
              <a:t>Do I have clear documentation and comments?</a:t>
            </a:r>
          </a:p>
          <a:p>
            <a:pPr lvl="1"/>
            <a:r>
              <a:rPr lang="en-US" dirty="0" smtClean="0"/>
              <a:t>Did I hide implementation details, and use general abstract concepts</a:t>
            </a:r>
          </a:p>
          <a:p>
            <a:pPr lvl="2"/>
            <a:r>
              <a:rPr lang="en-US" dirty="0" smtClean="0"/>
              <a:t>Implementation details can change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9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What does this code do?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foo(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number )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long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float x2, y;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float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threehalfs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1.5F;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x2 = number * 0.5F;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  = number;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= * ( long * ) &amp;y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0x5f3759df -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1 );            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  = * ( float * )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  = y *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threehalfs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( x2 * y * y ) );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	y  = y *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threehalfs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( x2 * y * y ) );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y;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2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comments and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What does this code do?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Q_rsqrt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number )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long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float x2, y;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float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threehalfs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1.5F;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x2 = number * 0.5F;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  = number;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= * ( long * ) &amp;y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evil floating point bit level hacking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= 0x5f3759df -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1 );            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what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f***?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  = * ( float * )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  = y *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threehalfs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( x2 * y * y ) );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1st iteration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	y  = y *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threehalfs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( x2 * y * y ) );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2nd iteration, this can be removed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y;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9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Fast inverse Square root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Needed to be faster for computer graphics</a:t>
                </a:r>
              </a:p>
              <a:p>
                <a:r>
                  <a:rPr lang="en-US" dirty="0">
                    <a:hlinkClick r:id="rId2"/>
                  </a:rPr>
                  <a:t>https://</a:t>
                </a:r>
                <a:r>
                  <a:rPr lang="en-US" dirty="0" smtClean="0">
                    <a:hlinkClick r:id="rId2"/>
                  </a:rPr>
                  <a:t>en.wikipedia.org/wiki/Fast_inverse_square_root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1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worry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what this course is about</a:t>
            </a:r>
          </a:p>
          <a:p>
            <a:r>
              <a:rPr lang="en-US" dirty="0" smtClean="0"/>
              <a:t>It takes time and practice to make these design decisions come naturally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4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Habits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programming assignments have been simple, you have gotten away with some bad habits</a:t>
            </a:r>
          </a:p>
          <a:p>
            <a:pPr lvl="1"/>
            <a:r>
              <a:rPr lang="en-US" dirty="0" smtClean="0"/>
              <a:t>Lack of comments</a:t>
            </a:r>
          </a:p>
          <a:p>
            <a:pPr lvl="1"/>
            <a:r>
              <a:rPr lang="en-US" dirty="0" smtClean="0"/>
              <a:t>Poor design</a:t>
            </a:r>
          </a:p>
          <a:p>
            <a:pPr lvl="1"/>
            <a:r>
              <a:rPr lang="en-US" dirty="0" smtClean="0"/>
              <a:t>Code first, ask questions later</a:t>
            </a:r>
          </a:p>
          <a:p>
            <a:pPr lvl="1"/>
            <a:r>
              <a:rPr lang="en-US" dirty="0" smtClean="0"/>
              <a:t>No testing</a:t>
            </a:r>
          </a:p>
          <a:p>
            <a:pPr lvl="1"/>
            <a:r>
              <a:rPr lang="en-US" dirty="0" smtClean="0"/>
              <a:t>Assumptions made</a:t>
            </a:r>
          </a:p>
          <a:p>
            <a:pPr lvl="1"/>
            <a:r>
              <a:rPr lang="en-US" dirty="0" smtClean="0"/>
              <a:t>Print to the screen from anywhere</a:t>
            </a:r>
          </a:p>
          <a:p>
            <a:r>
              <a:rPr lang="en-US" dirty="0" smtClean="0"/>
              <a:t>As programs get larger and more complicated, that doesn’t work</a:t>
            </a:r>
          </a:p>
          <a:p>
            <a:pPr lvl="1"/>
            <a:r>
              <a:rPr lang="en-US" dirty="0" smtClean="0"/>
              <a:t>Need to collaborate with others</a:t>
            </a:r>
          </a:p>
          <a:p>
            <a:pPr lvl="1"/>
            <a:r>
              <a:rPr lang="en-US" dirty="0" smtClean="0"/>
              <a:t>Design is far more important</a:t>
            </a:r>
          </a:p>
          <a:p>
            <a:pPr lvl="1"/>
            <a:r>
              <a:rPr lang="en-US" dirty="0" smtClean="0"/>
              <a:t>Very little time spent actually writing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5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Reacting to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is very common in software engineering</a:t>
            </a:r>
          </a:p>
          <a:p>
            <a:r>
              <a:rPr lang="en-US" dirty="0" smtClean="0"/>
              <a:t>Hard to predict what changes will come</a:t>
            </a:r>
          </a:p>
          <a:p>
            <a:pPr lvl="1"/>
            <a:r>
              <a:rPr lang="en-US" dirty="0" smtClean="0"/>
              <a:t>But can predict that things will change with almost 100% certainty</a:t>
            </a:r>
          </a:p>
          <a:p>
            <a:r>
              <a:rPr lang="en-US" dirty="0" smtClean="0"/>
              <a:t>Changing requirements from the customer</a:t>
            </a:r>
          </a:p>
          <a:p>
            <a:r>
              <a:rPr lang="en-US" dirty="0" smtClean="0"/>
              <a:t>Updating to add more functionality</a:t>
            </a:r>
          </a:p>
          <a:p>
            <a:r>
              <a:rPr lang="en-US" dirty="0" smtClean="0"/>
              <a:t>Porting to another OS</a:t>
            </a:r>
          </a:p>
          <a:p>
            <a:r>
              <a:rPr lang="en-US" dirty="0" smtClean="0"/>
              <a:t>I won’t change your requirements after an assignment is posted</a:t>
            </a:r>
          </a:p>
          <a:p>
            <a:pPr lvl="1"/>
            <a:r>
              <a:rPr lang="en-US" dirty="0" smtClean="0"/>
              <a:t>But the next assignment will be making changes to what you already wrote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7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several practices and concepts that help us design our software and anticipate change</a:t>
            </a:r>
          </a:p>
          <a:p>
            <a:r>
              <a:rPr lang="en-US" dirty="0" smtClean="0"/>
              <a:t>This is what makes the difference between a programmer, and a software engineer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7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 related data and operations together</a:t>
            </a:r>
          </a:p>
          <a:p>
            <a:r>
              <a:rPr lang="en-US" dirty="0" smtClean="0"/>
              <a:t>We do this with classes and objects</a:t>
            </a:r>
          </a:p>
          <a:p>
            <a:pPr lvl="1"/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Methods</a:t>
            </a:r>
          </a:p>
          <a:p>
            <a:r>
              <a:rPr lang="en-US" dirty="0" smtClean="0"/>
              <a:t>We can keep data in sync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5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Objects…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want to keep track of student information</a:t>
            </a:r>
          </a:p>
          <a:p>
            <a:r>
              <a:rPr lang="en-US" dirty="0" smtClean="0"/>
              <a:t>We need parallel arrays</a:t>
            </a:r>
          </a:p>
          <a:p>
            <a:pPr lvl="1"/>
            <a:r>
              <a:rPr lang="en-US" dirty="0" smtClean="0"/>
              <a:t>Arrays with</a:t>
            </a:r>
          </a:p>
          <a:p>
            <a:pPr lvl="2"/>
            <a:r>
              <a:rPr lang="en-US" dirty="0" smtClean="0"/>
              <a:t>Name</a:t>
            </a:r>
          </a:p>
          <a:p>
            <a:pPr lvl="2"/>
            <a:r>
              <a:rPr lang="en-US" dirty="0" smtClean="0"/>
              <a:t>Email</a:t>
            </a:r>
          </a:p>
          <a:p>
            <a:pPr lvl="2"/>
            <a:r>
              <a:rPr lang="en-US" dirty="0" smtClean="0"/>
              <a:t>Major</a:t>
            </a:r>
          </a:p>
          <a:p>
            <a:pPr lvl="2"/>
            <a:r>
              <a:rPr lang="en-US" dirty="0" smtClean="0"/>
              <a:t>GPA</a:t>
            </a:r>
          </a:p>
          <a:p>
            <a:r>
              <a:rPr lang="en-US" dirty="0" smtClean="0"/>
              <a:t>Each array has the information for the same student </a:t>
            </a:r>
          </a:p>
          <a:p>
            <a:pPr lvl="1"/>
            <a:r>
              <a:rPr lang="en-US" dirty="0" smtClean="0"/>
              <a:t>Index x is the information for that student</a:t>
            </a:r>
          </a:p>
          <a:p>
            <a:r>
              <a:rPr lang="en-US" dirty="0" smtClean="0"/>
              <a:t>Possibility for errors</a:t>
            </a:r>
          </a:p>
          <a:p>
            <a:pPr lvl="1"/>
            <a:r>
              <a:rPr lang="en-US" dirty="0" smtClean="0"/>
              <a:t>Sorting lists</a:t>
            </a:r>
          </a:p>
          <a:p>
            <a:pPr lvl="1"/>
            <a:r>
              <a:rPr lang="en-US" dirty="0" smtClean="0"/>
              <a:t>Accidental changes to wrong index</a:t>
            </a:r>
          </a:p>
          <a:p>
            <a:r>
              <a:rPr lang="en-US" dirty="0" smtClean="0"/>
              <a:t>A student object keeps this data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4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simple example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Java has a Date class</a:t>
            </a:r>
          </a:p>
          <a:p>
            <a:pPr eaLnBrk="1" hangingPunct="1"/>
            <a:r>
              <a:rPr lang="en-US" altLang="en-US" dirty="0" smtClean="0"/>
              <a:t>The Date class example in the next slide has nothing to do with Java Date class</a:t>
            </a:r>
          </a:p>
          <a:p>
            <a:pPr eaLnBrk="1" hangingPunct="1"/>
            <a:r>
              <a:rPr lang="en-US" altLang="en-US" dirty="0"/>
              <a:t>Not necessarily a great </a:t>
            </a:r>
            <a:r>
              <a:rPr lang="en-US" altLang="en-US" dirty="0" smtClean="0"/>
              <a:t>example, but it’s a convenient easy example!</a:t>
            </a:r>
          </a:p>
        </p:txBody>
      </p:sp>
    </p:spTree>
    <p:extLst>
      <p:ext uri="{BB962C8B-B14F-4D97-AF65-F5344CB8AC3E}">
        <p14:creationId xmlns:p14="http://schemas.microsoft.com/office/powerpoint/2010/main" val="27590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simple example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One possible Date Class </a:t>
            </a:r>
            <a:r>
              <a:rPr lang="en-US" altLang="en-US" dirty="0" smtClean="0">
                <a:solidFill>
                  <a:schemeClr val="accent2"/>
                </a:solidFill>
              </a:rPr>
              <a:t>representation</a:t>
            </a:r>
          </a:p>
          <a:p>
            <a:pPr lvl="1" eaLnBrk="1" hangingPunct="1"/>
            <a:r>
              <a:rPr lang="en-US" altLang="en-US" dirty="0" err="1"/>
              <a:t>i</a:t>
            </a:r>
            <a:r>
              <a:rPr lang="en-US" altLang="en-US" dirty="0" err="1" smtClean="0"/>
              <a:t>nt</a:t>
            </a:r>
            <a:r>
              <a:rPr lang="en-US" altLang="en-US" dirty="0" smtClean="0"/>
              <a:t> day</a:t>
            </a:r>
          </a:p>
          <a:p>
            <a:pPr lvl="1" eaLnBrk="1" hangingPunct="1"/>
            <a:r>
              <a:rPr lang="en-US" altLang="en-US" dirty="0" err="1"/>
              <a:t>i</a:t>
            </a:r>
            <a:r>
              <a:rPr lang="en-US" altLang="en-US" dirty="0" err="1" smtClean="0"/>
              <a:t>nt</a:t>
            </a:r>
            <a:r>
              <a:rPr lang="en-US" altLang="en-US" dirty="0" smtClean="0"/>
              <a:t> month</a:t>
            </a:r>
          </a:p>
          <a:p>
            <a:pPr lvl="1" eaLnBrk="1" hangingPunct="1"/>
            <a:r>
              <a:rPr lang="en-US" altLang="en-US" dirty="0" err="1" smtClean="0"/>
              <a:t>Int</a:t>
            </a:r>
            <a:r>
              <a:rPr lang="en-US" altLang="en-US" dirty="0" smtClean="0"/>
              <a:t> year</a:t>
            </a:r>
          </a:p>
          <a:p>
            <a:pPr eaLnBrk="1" hangingPunct="1"/>
            <a:r>
              <a:rPr lang="en-US" altLang="en-US" dirty="0" smtClean="0">
                <a:solidFill>
                  <a:schemeClr val="accent2"/>
                </a:solidFill>
              </a:rPr>
              <a:t>Representation invariant </a:t>
            </a:r>
            <a:r>
              <a:rPr lang="en-US" altLang="en-US" dirty="0" smtClean="0"/>
              <a:t>for valid Date</a:t>
            </a:r>
            <a:endParaRPr lang="en-US" altLang="en-US" dirty="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en-US" dirty="0" smtClean="0"/>
              <a:t>day, month, and year should be in “sync”</a:t>
            </a:r>
          </a:p>
          <a:p>
            <a:pPr eaLnBrk="1" hangingPunct="1"/>
            <a:r>
              <a:rPr lang="en-US" altLang="en-US" dirty="0" smtClean="0"/>
              <a:t>If day, month, and year can be modified arbitrarily, invalid dates could be represented</a:t>
            </a:r>
          </a:p>
          <a:p>
            <a:pPr lvl="1"/>
            <a:r>
              <a:rPr lang="en-US" altLang="en-US" dirty="0" smtClean="0"/>
              <a:t>13/35/2017</a:t>
            </a:r>
          </a:p>
        </p:txBody>
      </p:sp>
    </p:spTree>
    <p:extLst>
      <p:ext uri="{BB962C8B-B14F-4D97-AF65-F5344CB8AC3E}">
        <p14:creationId xmlns:p14="http://schemas.microsoft.com/office/powerpoint/2010/main" val="322586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rofile">
  <a:themeElements>
    <a:clrScheme name="1_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08DD7"/>
      </a:accent1>
      <a:accent2>
        <a:srgbClr val="FF6600"/>
      </a:accent2>
      <a:accent3>
        <a:srgbClr val="FFFFFF"/>
      </a:accent3>
      <a:accent4>
        <a:srgbClr val="000000"/>
      </a:accent4>
      <a:accent5>
        <a:srgbClr val="DCC5E8"/>
      </a:accent5>
      <a:accent6>
        <a:srgbClr val="E75C00"/>
      </a:accent6>
      <a:hlink>
        <a:srgbClr val="9900CC"/>
      </a:hlink>
      <a:folHlink>
        <a:srgbClr val="6600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4_Profile">
  <a:themeElements>
    <a:clrScheme name="14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4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4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5_Profile">
  <a:themeElements>
    <a:clrScheme name="15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5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5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6_Profile">
  <a:themeElements>
    <a:clrScheme name="16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6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6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7_Profile">
  <a:themeElements>
    <a:clrScheme name="17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7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7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8_Profile">
  <a:themeElements>
    <a:clrScheme name="18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8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8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9_Profile">
  <a:themeElements>
    <a:clrScheme name="19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9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9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20_Profile">
  <a:themeElements>
    <a:clrScheme name="20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0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0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21_Profile">
  <a:themeElements>
    <a:clrScheme name="2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adjacency_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jacency_theme" id="{5746589B-618D-4BCF-AC4A-12ACA4BA7D22}" vid="{46BD0D05-878D-4E65-AEF2-70E0DFA1FD51}"/>
    </a:ext>
  </a:extLst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Profile">
  <a:themeElements>
    <a:clrScheme name="2_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08DD7"/>
      </a:accent1>
      <a:accent2>
        <a:srgbClr val="FF6600"/>
      </a:accent2>
      <a:accent3>
        <a:srgbClr val="FFFFFF"/>
      </a:accent3>
      <a:accent4>
        <a:srgbClr val="000000"/>
      </a:accent4>
      <a:accent5>
        <a:srgbClr val="DCC5E8"/>
      </a:accent5>
      <a:accent6>
        <a:srgbClr val="E75C00"/>
      </a:accent6>
      <a:hlink>
        <a:srgbClr val="9900CC"/>
      </a:hlink>
      <a:folHlink>
        <a:srgbClr val="6600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8_Profile">
  <a:themeElements>
    <a:clrScheme name="8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8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8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9_Profile">
  <a:themeElements>
    <a:clrScheme name="9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9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9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0_Profile">
  <a:themeElements>
    <a:clrScheme name="10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0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1_Profile">
  <a:themeElements>
    <a:clrScheme name="1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2_Profile">
  <a:themeElements>
    <a:clrScheme name="1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2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3_Profile">
  <a:themeElements>
    <a:clrScheme name="1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3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_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.xml><?xml version="1.0" encoding="utf-8"?>
<a:themeOverride xmlns:a="http://schemas.openxmlformats.org/drawingml/2006/main">
  <a:clrScheme name="2_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37037</TotalTime>
  <Words>1136</Words>
  <Application>Microsoft Office PowerPoint</Application>
  <PresentationFormat>On-screen Show (4:3)</PresentationFormat>
  <Paragraphs>231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18</vt:i4>
      </vt:variant>
      <vt:variant>
        <vt:lpstr>Slide Titles</vt:lpstr>
      </vt:variant>
      <vt:variant>
        <vt:i4>24</vt:i4>
      </vt:variant>
    </vt:vector>
  </HeadingPairs>
  <TitlesOfParts>
    <vt:vector size="52" baseType="lpstr">
      <vt:lpstr>宋体</vt:lpstr>
      <vt:lpstr>Arial</vt:lpstr>
      <vt:lpstr>Calibri</vt:lpstr>
      <vt:lpstr>Cambria</vt:lpstr>
      <vt:lpstr>Cambria Math</vt:lpstr>
      <vt:lpstr>Courier New</vt:lpstr>
      <vt:lpstr>Dijkstra</vt:lpstr>
      <vt:lpstr>Georgia</vt:lpstr>
      <vt:lpstr>Verdana</vt:lpstr>
      <vt:lpstr>Wingdings</vt:lpstr>
      <vt:lpstr>1_Profile</vt:lpstr>
      <vt:lpstr>2_Profile</vt:lpstr>
      <vt:lpstr>3_Profile</vt:lpstr>
      <vt:lpstr>8_Profile</vt:lpstr>
      <vt:lpstr>9_Profile</vt:lpstr>
      <vt:lpstr>10_Profile</vt:lpstr>
      <vt:lpstr>11_Profile</vt:lpstr>
      <vt:lpstr>12_Profile</vt:lpstr>
      <vt:lpstr>13_Profile</vt:lpstr>
      <vt:lpstr>14_Profile</vt:lpstr>
      <vt:lpstr>15_Profile</vt:lpstr>
      <vt:lpstr>16_Profile</vt:lpstr>
      <vt:lpstr>17_Profile</vt:lpstr>
      <vt:lpstr>18_Profile</vt:lpstr>
      <vt:lpstr>19_Profile</vt:lpstr>
      <vt:lpstr>20_Profile</vt:lpstr>
      <vt:lpstr>21_Profile</vt:lpstr>
      <vt:lpstr>adjacency_theme</vt:lpstr>
      <vt:lpstr>Core Concepts</vt:lpstr>
      <vt:lpstr>Intentional Design</vt:lpstr>
      <vt:lpstr>Bad Habits</vt:lpstr>
      <vt:lpstr>Reacting to Change</vt:lpstr>
      <vt:lpstr>Design for Change</vt:lpstr>
      <vt:lpstr>Encapsulation</vt:lpstr>
      <vt:lpstr>Without Objects…</vt:lpstr>
      <vt:lpstr>One simple example</vt:lpstr>
      <vt:lpstr>One simple example</vt:lpstr>
      <vt:lpstr>One simple example</vt:lpstr>
      <vt:lpstr>Information Hiding</vt:lpstr>
      <vt:lpstr>Why hide information?</vt:lpstr>
      <vt:lpstr>Separation of Concerns</vt:lpstr>
      <vt:lpstr>Reuse</vt:lpstr>
      <vt:lpstr>Bug localization</vt:lpstr>
      <vt:lpstr>Adapting to Change</vt:lpstr>
      <vt:lpstr>Design questions to ask</vt:lpstr>
      <vt:lpstr>Design questions to ask</vt:lpstr>
      <vt:lpstr>Design questions to ask</vt:lpstr>
      <vt:lpstr>Design questions to ask</vt:lpstr>
      <vt:lpstr>The importance of comments</vt:lpstr>
      <vt:lpstr>With comments and name</vt:lpstr>
      <vt:lpstr>What does it do?</vt:lpstr>
      <vt:lpstr>Don’t worry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Paul Sivilotti</dc:creator>
  <cp:lastModifiedBy>Kevin Anton Plis</cp:lastModifiedBy>
  <cp:revision>458</cp:revision>
  <dcterms:created xsi:type="dcterms:W3CDTF">2005-03-22T22:30:11Z</dcterms:created>
  <dcterms:modified xsi:type="dcterms:W3CDTF">2018-08-21T19:18:22Z</dcterms:modified>
</cp:coreProperties>
</file>